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602" y="92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07.04.2026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大家好，欢迎来到本次光电系统实训课程。今天我们将学习“便携式光镊系统的搭建与应用”，内容涵盖光辐射压力的基本原理、光学势阱的形成，以及如何搭建系统实现对微米级微粒的捕获与操控。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到此结束。通过本次学习，我们理解了光镊技术的基本原理，亲手搭建了便携式光镊系统，并成功实现了对微米级微球的捕获。我们也认识到了光镊技术在生物医学和材料科学等领域的巨大应用潜力。希望大家都有所收获。下一次实训，我们将学习迈克尔逊干涉仪的组装与应用，敬请期待。谢谢大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的目的主要有四个方面：首先，掌握光镊技术的工作原理；其次，熟悉系统参数的设置与优化；再次，评估系统的捕获效率和稳定性；最后，亲手搭建便携式光镊系统，并实现对微米级微粒的捕获与移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光镊技术的基本原理。光具有动量，当它照射到微粒上时会产生光压。光镊技术利用高度聚焦的激光束，产生一个三维的光学势阱，将微粒捕获。这个势阱主要由梯度力和散射力共同作用形成，当梯度力足以克服散射力时，就能实现稳定的捕获。</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从几何光学的角度来理解光镊的捕获机制。对于尺寸远大于光波长的微粒，我们可以把激光看作一束束光线。光线在微粒表面发生折射和反射，产生的合力将微粒推向光强最强的焦点。高数值孔径的物镜是实现三维捕获的关键，它能产生足够强的轴向梯度力。捕获力的大小与激光功率和聚焦效果密切相关。</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看看本次实验的系统组成。整个便携式光镊系统分为六个模块：激光器及调整模块、扩束准直模块、二向色模块、三维调节模块、照明模块和成像模块。这些模块协同工作，共同完成激光的产生、传输、聚焦以及样品的观察和捕获任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实验操作的第一部分：系统搭建。我们需要按照步骤依次安装光学平台、照明模块、三维调节模块、激光反射镜模块、扩束模块、成像模块，最后安装激光器并连接相机。整个过程需要细心操作，确保各模块安装牢固、位置准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的第二部分是光路调整和样品捕获。首先，我们需要精确调整光路，确保激光束准直并沿物镜中心入射。然后，制备样品并将其放置在载物台上，通过调节载物台，将激光聚焦在样品上，最终实现对微球的捕获。当微球被成功捕获后，移动载物台时，微球会“跟随”激光移动，这是光镊捕获成功的标志。</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实验开始前，请大家务必注意以下事项。首先是激光安全，必须佩戴防护眼镜。其次，要保持光学元件的清洁，正确处理样品，确保光路精确校准。同时，要合理控制激光功率，并做好数据记录。这些都是保证实验安全和成功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实验结束后，我们准备了几个思考题，希望能帮助大家深入理解光镊技术的原理和应用。这些问题涵盖了基本原理、实验操作、技术应用以及特殊现象分析等方面。欢迎大家积极思考和讨论。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jpeg"/><Relationship Id="rId7" Type="http://schemas.openxmlformats.org/officeDocument/2006/relationships/image" Target="../media/image2.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4.svg"/><Relationship Id="rId5" Type="http://schemas.openxmlformats.org/officeDocument/2006/relationships/image" Target="../media/image3.svg"/><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1.svg"/><Relationship Id="rId5" Type="http://schemas.openxmlformats.org/officeDocument/2006/relationships/image" Target="../media/image6.sv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jpeg"/><Relationship Id="rId7"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0.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6.svg"/><Relationship Id="rId4"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9.sv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jpeg"/><Relationship Id="rId7"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2.svg"/><Relationship Id="rId5" Type="http://schemas.openxmlformats.org/officeDocument/2006/relationships/image" Target="../media/image21.svg"/><Relationship Id="rId4" Type="http://schemas.openxmlformats.org/officeDocument/2006/relationships/image" Target="../media/image20.svg"/><Relationship Id="rId9" Type="http://schemas.openxmlformats.org/officeDocument/2006/relationships/image" Target="../media/image24.svg"/></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jpeg"/><Relationship Id="rId7" Type="http://schemas.openxmlformats.org/officeDocument/2006/relationships/image" Target="../media/image25.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svg"/><Relationship Id="rId5" Type="http://schemas.openxmlformats.org/officeDocument/2006/relationships/image" Target="../media/image19.svg"/><Relationship Id="rId4" Type="http://schemas.openxmlformats.org/officeDocument/2006/relationships/image" Target="../media/image6.sv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508000" y="2295236"/>
            <a:ext cx="11176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200" b="1" i="0" u="none" strike="noStrike">
                <a:solidFill>
                  <a:srgbClr val="333333"/>
                </a:solidFill>
                <a:latin typeface="Noto Sans SC"/>
                <a:ea typeface="Noto Sans SC"/>
                <a:cs typeface="Noto Sans SC"/>
                <a:sym typeface="Noto Sans SC"/>
              </a:rPr>
              <a:t>实训六：便携式光镊系统的搭建与应用</a:t>
            </a:r>
            <a:endParaRPr lang="en-US" sz="1100"/>
          </a:p>
        </p:txBody>
      </p:sp>
      <p:sp>
        <p:nvSpPr>
          <p:cNvPr id="4" name="AutoShape 4"/>
          <p:cNvSpPr/>
          <p:nvPr/>
        </p:nvSpPr>
        <p:spPr>
          <a:xfrm>
            <a:off x="508000" y="3927764"/>
            <a:ext cx="11176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000" b="0" i="0" u="none" strike="noStrike">
                <a:solidFill>
                  <a:srgbClr val="4A90E2"/>
                </a:solidFill>
                <a:latin typeface="Noto Sans SC"/>
                <a:ea typeface="Noto Sans SC"/>
                <a:cs typeface="Noto Sans SC"/>
                <a:sym typeface="Noto Sans SC"/>
              </a:rPr>
              <a:t>光辐射压力 · 光学势阱 · 微粒捕获与操控</a:t>
            </a:r>
            <a:endParaRPr lang="en-US" sz="1100"/>
          </a:p>
        </p:txBody>
      </p:sp>
      <p:cxnSp>
        <p:nvCxnSpPr>
          <p:cNvPr id="5" name="Connector 5"/>
          <p:cNvCxnSpPr/>
          <p:nvPr/>
        </p:nvCxnSpPr>
        <p:spPr>
          <a:xfrm rot="-34376">
            <a:off x="5461032" y="3295650"/>
            <a:ext cx="1270000" cy="12700"/>
          </a:xfrm>
          <a:prstGeom prst="line">
            <a:avLst/>
          </a:prstGeom>
          <a:solidFill>
            <a:srgbClr val="DEE0E3">
              <a:alpha val="100000"/>
            </a:srgbClr>
          </a:solidFill>
          <a:ln w="25400" cap="flat" cmpd="sng">
            <a:solidFill>
              <a:srgbClr val="4A90E2">
                <a:alpha val="100000"/>
              </a:srgbClr>
            </a:solidFill>
            <a:prstDash val="solid"/>
            <a:round/>
            <a:headEnd type="none" w="lg" len="lg"/>
            <a:tailEnd type="none" w="lg" len="lg"/>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5201920" y="381000"/>
            <a:ext cx="178816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200" b="1" i="0" u="none" strike="noStrike">
                <a:solidFill>
                  <a:srgbClr val="333333"/>
                </a:solidFill>
                <a:latin typeface="Noto Sans SC"/>
                <a:ea typeface="Noto Sans SC"/>
                <a:cs typeface="Noto Sans SC"/>
                <a:sym typeface="Noto Sans SC"/>
              </a:rPr>
              <a:t>实训小结</a:t>
            </a:r>
            <a:endParaRPr lang="en-US" sz="1100"/>
          </a:p>
        </p:txBody>
      </p:sp>
      <p:sp>
        <p:nvSpPr>
          <p:cNvPr id="4" name="AutoShape 4"/>
          <p:cNvSpPr/>
          <p:nvPr/>
        </p:nvSpPr>
        <p:spPr>
          <a:xfrm>
            <a:off x="635000" y="1143000"/>
            <a:ext cx="10922000" cy="2794000"/>
          </a:xfrm>
          <a:prstGeom prst="roundRect">
            <a:avLst>
              <a:gd name="adj" fmla="val 4545"/>
            </a:avLst>
          </a:prstGeom>
          <a:solidFill>
            <a:srgbClr val="FFFFFF">
              <a:alpha val="9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000" y="1397000"/>
            <a:ext cx="304800" cy="304800"/>
          </a:xfrm>
          <a:prstGeom prst="rect">
            <a:avLst/>
          </a:prstGeom>
        </p:spPr>
      </p:pic>
      <p:sp>
        <p:nvSpPr>
          <p:cNvPr id="6" name="AutoShape 6"/>
          <p:cNvSpPr/>
          <p:nvPr/>
        </p:nvSpPr>
        <p:spPr>
          <a:xfrm>
            <a:off x="1270000" y="13589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理解原理：</a:t>
            </a:r>
            <a:r>
              <a:rPr lang="en-US" sz="1600" b="0" i="0" u="none" strike="noStrike">
                <a:solidFill>
                  <a:srgbClr val="555555"/>
                </a:solidFill>
                <a:latin typeface="Noto Sans SC"/>
                <a:ea typeface="Noto Sans SC"/>
                <a:cs typeface="Noto Sans SC"/>
                <a:sym typeface="Noto Sans SC"/>
              </a:rPr>
              <a:t>掌握光压、梯度力、散射力等光镊基本机制。</a:t>
            </a:r>
            <a:endParaRPr lang="en-US" sz="1100"/>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9000" y="2032000"/>
            <a:ext cx="304800" cy="304800"/>
          </a:xfrm>
          <a:prstGeom prst="rect">
            <a:avLst/>
          </a:prstGeom>
        </p:spPr>
      </p:pic>
      <p:sp>
        <p:nvSpPr>
          <p:cNvPr id="8" name="AutoShape 8"/>
          <p:cNvSpPr/>
          <p:nvPr/>
        </p:nvSpPr>
        <p:spPr>
          <a:xfrm>
            <a:off x="1270000" y="19939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系统搭建：</a:t>
            </a:r>
            <a:r>
              <a:rPr lang="en-US" sz="1600" b="0" i="0" u="none" strike="noStrike">
                <a:solidFill>
                  <a:srgbClr val="555555"/>
                </a:solidFill>
                <a:latin typeface="Noto Sans SC"/>
                <a:ea typeface="Noto Sans SC"/>
                <a:cs typeface="Noto Sans SC"/>
                <a:sym typeface="Noto Sans SC"/>
              </a:rPr>
              <a:t>完成便携式光镊系统搭建，熟练光路调整。</a:t>
            </a:r>
            <a:endParaRPr lang="en-US" sz="1100"/>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23000" y="1397000"/>
            <a:ext cx="304800" cy="304800"/>
          </a:xfrm>
          <a:prstGeom prst="rect">
            <a:avLst/>
          </a:prstGeom>
        </p:spPr>
      </p:pic>
      <p:sp>
        <p:nvSpPr>
          <p:cNvPr id="10" name="AutoShape 10"/>
          <p:cNvSpPr/>
          <p:nvPr/>
        </p:nvSpPr>
        <p:spPr>
          <a:xfrm>
            <a:off x="6604000" y="13589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实验操作：</a:t>
            </a:r>
            <a:r>
              <a:rPr lang="en-US" sz="1600" b="0" i="0" u="none" strike="noStrike">
                <a:solidFill>
                  <a:srgbClr val="555555"/>
                </a:solidFill>
                <a:latin typeface="Noto Sans SC"/>
                <a:ea typeface="Noto Sans SC"/>
                <a:cs typeface="Noto Sans SC"/>
                <a:sym typeface="Noto Sans SC"/>
              </a:rPr>
              <a:t>成功实现微米级聚苯乙烯微球的捕获与观察。</a:t>
            </a:r>
            <a:endParaRPr lang="en-US" sz="1100"/>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23000" y="2032000"/>
            <a:ext cx="304800" cy="304800"/>
          </a:xfrm>
          <a:prstGeom prst="rect">
            <a:avLst/>
          </a:prstGeom>
        </p:spPr>
      </p:pic>
      <p:sp>
        <p:nvSpPr>
          <p:cNvPr id="12" name="AutoShape 12"/>
          <p:cNvSpPr/>
          <p:nvPr/>
        </p:nvSpPr>
        <p:spPr>
          <a:xfrm>
            <a:off x="6604000" y="19939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应用认知：</a:t>
            </a:r>
            <a:r>
              <a:rPr lang="en-US" sz="1600" b="0" i="0" u="none" strike="noStrike">
                <a:solidFill>
                  <a:srgbClr val="555555"/>
                </a:solidFill>
                <a:latin typeface="Noto Sans SC"/>
                <a:ea typeface="Noto Sans SC"/>
                <a:cs typeface="Noto Sans SC"/>
                <a:sym typeface="Noto Sans SC"/>
              </a:rPr>
              <a:t>深入了解光镊在生物医学、材料科学的应用。</a:t>
            </a:r>
            <a:endParaRPr lang="en-US" sz="1100"/>
          </a:p>
        </p:txBody>
      </p:sp>
      <p:cxnSp>
        <p:nvCxnSpPr>
          <p:cNvPr id="13" name="Connector 13"/>
          <p:cNvCxnSpPr/>
          <p:nvPr/>
        </p:nvCxnSpPr>
        <p:spPr>
          <a:xfrm rot="-4192">
            <a:off x="889004" y="2660650"/>
            <a:ext cx="104140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4" name="AutoShape 14"/>
          <p:cNvSpPr/>
          <p:nvPr/>
        </p:nvSpPr>
        <p:spPr>
          <a:xfrm>
            <a:off x="889000" y="2921000"/>
            <a:ext cx="1041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ans SC"/>
                <a:ea typeface="Noto Sans SC"/>
                <a:cs typeface="Noto Sans SC"/>
                <a:sym typeface="Noto Sans SC"/>
              </a:rPr>
              <a:t>本次实训通过理论与实践结合，不仅夯实了光学基础，更培养了精密仪器操作与科学探究的能力。</a:t>
            </a:r>
            <a:endParaRPr lang="en-US" sz="1100"/>
          </a:p>
        </p:txBody>
      </p:sp>
      <p:sp>
        <p:nvSpPr>
          <p:cNvPr id="15" name="AutoShape 15"/>
          <p:cNvSpPr/>
          <p:nvPr/>
        </p:nvSpPr>
        <p:spPr>
          <a:xfrm>
            <a:off x="635000" y="4191000"/>
            <a:ext cx="10922000" cy="889000"/>
          </a:xfrm>
          <a:prstGeom prst="roundRect">
            <a:avLst>
              <a:gd name="adj" fmla="val 14285"/>
            </a:avLst>
          </a:prstGeom>
          <a:solidFill>
            <a:srgbClr val="F0F8FF">
              <a:alpha val="95000"/>
            </a:srgbClr>
          </a:solidFill>
          <a:ln w="12700" cap="flat" cmpd="sng">
            <a:solidFill>
              <a:srgbClr val="4A90E2">
                <a:alpha val="3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9000" y="4432300"/>
            <a:ext cx="406400" cy="406400"/>
          </a:xfrm>
          <a:prstGeom prst="rect">
            <a:avLst/>
          </a:prstGeom>
        </p:spPr>
      </p:pic>
      <p:sp>
        <p:nvSpPr>
          <p:cNvPr id="17" name="AutoShape 17"/>
          <p:cNvSpPr/>
          <p:nvPr/>
        </p:nvSpPr>
        <p:spPr>
          <a:xfrm>
            <a:off x="1397000" y="4318000"/>
            <a:ext cx="939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下一实训预告：</a:t>
            </a:r>
            <a:r>
              <a:rPr lang="en-US" sz="1600" b="0" i="0" u="none" strike="noStrike">
                <a:solidFill>
                  <a:srgbClr val="333333"/>
                </a:solidFill>
                <a:latin typeface="Noto Sans SC"/>
                <a:ea typeface="Noto Sans SC"/>
                <a:cs typeface="Noto Sans SC"/>
                <a:sym typeface="Noto Sans SC"/>
              </a:rPr>
              <a:t>迈克尔逊干涉仪的组装与应用</a:t>
            </a:r>
            <a:endParaRPr lang="en-US" sz="1100"/>
          </a:p>
        </p:txBody>
      </p:sp>
      <p:sp>
        <p:nvSpPr>
          <p:cNvPr id="18" name="AutoShape 18"/>
          <p:cNvSpPr/>
          <p:nvPr/>
        </p:nvSpPr>
        <p:spPr>
          <a:xfrm>
            <a:off x="1397000" y="4699000"/>
            <a:ext cx="9398000" cy="25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787878"/>
                </a:solidFill>
                <a:latin typeface="Noto Sans SC"/>
                <a:ea typeface="Noto Sans SC"/>
                <a:cs typeface="Noto Sans SC"/>
                <a:sym typeface="Noto Sans SC"/>
              </a:rPr>
              <a:t>请提前预习干涉原理，准备好实验报告。</a:t>
            </a:r>
            <a:endParaRPr lang="en-US" sz="1100"/>
          </a:p>
        </p:txBody>
      </p:sp>
      <p:sp>
        <p:nvSpPr>
          <p:cNvPr id="19" name="AutoShape 19"/>
          <p:cNvSpPr/>
          <p:nvPr/>
        </p:nvSpPr>
        <p:spPr>
          <a:xfrm>
            <a:off x="0" y="5461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1" u="none" strike="noStrike">
                <a:solidFill>
                  <a:srgbClr val="4A90E2"/>
                </a:solidFill>
                <a:latin typeface="Noto Sans SC"/>
                <a:ea typeface="Noto Sans SC"/>
                <a:cs typeface="Noto Sans SC"/>
                <a:sym typeface="Noto Sans SC"/>
              </a:rPr>
              <a:t>“ 光镊 —— 用光操控微观世界 ”</a:t>
            </a:r>
            <a:endParaRPr lang="en-US" sz="1100"/>
          </a:p>
        </p:txBody>
      </p:sp>
      <p:sp>
        <p:nvSpPr>
          <p:cNvPr id="20" name="AutoShape 20"/>
          <p:cNvSpPr/>
          <p:nvPr/>
        </p:nvSpPr>
        <p:spPr>
          <a:xfrm>
            <a:off x="0" y="6756400"/>
            <a:ext cx="12192000" cy="1016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201168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实训目的</a:t>
            </a:r>
            <a:endParaRPr lang="en-US" sz="1100"/>
          </a:p>
        </p:txBody>
      </p:sp>
      <p:sp>
        <p:nvSpPr>
          <p:cNvPr id="4" name="AutoShape 4"/>
          <p:cNvSpPr/>
          <p:nvPr/>
        </p:nvSpPr>
        <p:spPr>
          <a:xfrm>
            <a:off x="762000" y="17145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2032000"/>
            <a:ext cx="52070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286000"/>
            <a:ext cx="508000" cy="508000"/>
          </a:xfrm>
          <a:prstGeom prst="rect">
            <a:avLst/>
          </a:prstGeom>
        </p:spPr>
      </p:pic>
      <p:sp>
        <p:nvSpPr>
          <p:cNvPr id="7" name="AutoShape 7"/>
          <p:cNvSpPr/>
          <p:nvPr/>
        </p:nvSpPr>
        <p:spPr>
          <a:xfrm>
            <a:off x="1714500" y="2222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掌握工作原理</a:t>
            </a:r>
            <a:endParaRPr lang="en-US" sz="1100"/>
          </a:p>
        </p:txBody>
      </p:sp>
      <p:sp>
        <p:nvSpPr>
          <p:cNvPr id="8" name="AutoShape 8"/>
          <p:cNvSpPr/>
          <p:nvPr/>
        </p:nvSpPr>
        <p:spPr>
          <a:xfrm>
            <a:off x="1714500" y="2667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666666"/>
                </a:solidFill>
                <a:latin typeface="Noto Sans SC"/>
                <a:ea typeface="Noto Sans SC"/>
                <a:cs typeface="Noto Sans SC"/>
                <a:sym typeface="Noto Sans SC"/>
              </a:rPr>
              <a:t>深入理解光镊技术的核心机制，包括光辐射压力的作用及光学势阱的形成过程。</a:t>
            </a:r>
            <a:endParaRPr lang="en-US" sz="1100"/>
          </a:p>
        </p:txBody>
      </p:sp>
      <p:sp>
        <p:nvSpPr>
          <p:cNvPr id="9" name="AutoShape 9"/>
          <p:cNvSpPr/>
          <p:nvPr/>
        </p:nvSpPr>
        <p:spPr>
          <a:xfrm>
            <a:off x="6223000" y="2032000"/>
            <a:ext cx="52070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286000"/>
            <a:ext cx="508000" cy="508000"/>
          </a:xfrm>
          <a:prstGeom prst="rect">
            <a:avLst/>
          </a:prstGeom>
        </p:spPr>
      </p:pic>
      <p:sp>
        <p:nvSpPr>
          <p:cNvPr id="11" name="AutoShape 11"/>
          <p:cNvSpPr/>
          <p:nvPr/>
        </p:nvSpPr>
        <p:spPr>
          <a:xfrm>
            <a:off x="7175500" y="2222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参数设置与优化</a:t>
            </a:r>
            <a:endParaRPr lang="en-US" sz="1100"/>
          </a:p>
        </p:txBody>
      </p:sp>
      <p:sp>
        <p:nvSpPr>
          <p:cNvPr id="12" name="AutoShape 12"/>
          <p:cNvSpPr/>
          <p:nvPr/>
        </p:nvSpPr>
        <p:spPr>
          <a:xfrm>
            <a:off x="7175500" y="2667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666666"/>
                </a:solidFill>
                <a:latin typeface="Noto Sans SC"/>
                <a:ea typeface="Noto Sans SC"/>
                <a:cs typeface="Noto Sans SC"/>
                <a:sym typeface="Noto Sans SC"/>
              </a:rPr>
              <a:t>熟悉光镊系统的各项参数配置，通过调试优化，获得稳定、高效的微粒捕捉效果。</a:t>
            </a:r>
            <a:endParaRPr lang="en-US" sz="1100"/>
          </a:p>
        </p:txBody>
      </p:sp>
      <p:sp>
        <p:nvSpPr>
          <p:cNvPr id="13" name="AutoShape 13"/>
          <p:cNvSpPr/>
          <p:nvPr/>
        </p:nvSpPr>
        <p:spPr>
          <a:xfrm>
            <a:off x="762000" y="3810000"/>
            <a:ext cx="52070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064000"/>
            <a:ext cx="508000" cy="508000"/>
          </a:xfrm>
          <a:prstGeom prst="rect">
            <a:avLst/>
          </a:prstGeom>
        </p:spPr>
      </p:pic>
      <p:sp>
        <p:nvSpPr>
          <p:cNvPr id="15" name="AutoShape 15"/>
          <p:cNvSpPr/>
          <p:nvPr/>
        </p:nvSpPr>
        <p:spPr>
          <a:xfrm>
            <a:off x="1714500" y="4000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评估效率与稳定性</a:t>
            </a:r>
            <a:endParaRPr lang="en-US" sz="1100"/>
          </a:p>
        </p:txBody>
      </p:sp>
      <p:sp>
        <p:nvSpPr>
          <p:cNvPr id="16" name="AutoShape 16"/>
          <p:cNvSpPr/>
          <p:nvPr/>
        </p:nvSpPr>
        <p:spPr>
          <a:xfrm>
            <a:off x="1714500" y="4445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666666"/>
                </a:solidFill>
                <a:latin typeface="Noto Sans SC"/>
                <a:ea typeface="Noto Sans SC"/>
                <a:cs typeface="Noto Sans SC"/>
                <a:sym typeface="Noto Sans SC"/>
              </a:rPr>
              <a:t>建立评估指标体系，量化分析系统的捕捉效率，探究影响捕捉效果的关键因素。</a:t>
            </a:r>
            <a:endParaRPr lang="en-US" sz="1100"/>
          </a:p>
        </p:txBody>
      </p:sp>
      <p:sp>
        <p:nvSpPr>
          <p:cNvPr id="17" name="AutoShape 17"/>
          <p:cNvSpPr/>
          <p:nvPr/>
        </p:nvSpPr>
        <p:spPr>
          <a:xfrm>
            <a:off x="6223000" y="3810000"/>
            <a:ext cx="52070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4064000"/>
            <a:ext cx="508000" cy="508000"/>
          </a:xfrm>
          <a:prstGeom prst="rect">
            <a:avLst/>
          </a:prstGeom>
        </p:spPr>
      </p:pic>
      <p:sp>
        <p:nvSpPr>
          <p:cNvPr id="19" name="AutoShape 19"/>
          <p:cNvSpPr/>
          <p:nvPr/>
        </p:nvSpPr>
        <p:spPr>
          <a:xfrm>
            <a:off x="7175500" y="40005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搭建便携式系统</a:t>
            </a:r>
            <a:endParaRPr lang="en-US" sz="1100"/>
          </a:p>
        </p:txBody>
      </p:sp>
      <p:sp>
        <p:nvSpPr>
          <p:cNvPr id="20" name="AutoShape 20"/>
          <p:cNvSpPr/>
          <p:nvPr/>
        </p:nvSpPr>
        <p:spPr>
          <a:xfrm>
            <a:off x="7175500" y="4445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666666"/>
                </a:solidFill>
                <a:latin typeface="Noto Sans SC"/>
                <a:ea typeface="Noto Sans SC"/>
                <a:cs typeface="Noto Sans SC"/>
                <a:sym typeface="Noto Sans SC"/>
              </a:rPr>
              <a:t>动手搭建简易的便携式光镊系统，实践操作并实现对微米级微粒的有效捕获与移动。</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762000"/>
            <a:ext cx="9652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理论基础（1）—— 光辐射压力与光镊</a:t>
            </a:r>
            <a:endParaRPr lang="en-US" sz="1100"/>
          </a:p>
        </p:txBody>
      </p:sp>
      <p:sp>
        <p:nvSpPr>
          <p:cNvPr id="4" name="AutoShape 4"/>
          <p:cNvSpPr/>
          <p:nvPr/>
        </p:nvSpPr>
        <p:spPr>
          <a:xfrm>
            <a:off x="762000" y="1651000"/>
            <a:ext cx="5080000" cy="1651000"/>
          </a:xfrm>
          <a:prstGeom prst="roundRect">
            <a:avLst>
              <a:gd name="adj" fmla="val 7692"/>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841500"/>
            <a:ext cx="304800" cy="304800"/>
          </a:xfrm>
          <a:prstGeom prst="rect">
            <a:avLst/>
          </a:prstGeom>
        </p:spPr>
      </p:pic>
      <p:sp>
        <p:nvSpPr>
          <p:cNvPr id="6" name="AutoShape 6"/>
          <p:cNvSpPr/>
          <p:nvPr/>
        </p:nvSpPr>
        <p:spPr>
          <a:xfrm>
            <a:off x="1397000" y="180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基本原理：光压与动量</a:t>
            </a:r>
            <a:endParaRPr lang="en-US" sz="1100"/>
          </a:p>
        </p:txBody>
      </p:sp>
      <p:sp>
        <p:nvSpPr>
          <p:cNvPr id="7" name="AutoShape 7"/>
          <p:cNvSpPr/>
          <p:nvPr/>
        </p:nvSpPr>
        <p:spPr>
          <a:xfrm>
            <a:off x="1016000" y="2222500"/>
            <a:ext cx="4572000" cy="889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光具有能量和动量。当光子流撞击微粒时，产生的压力称为</a:t>
            </a:r>
            <a:r>
              <a:rPr lang="en-US" sz="1600" b="1" i="0" u="none" strike="noStrike">
                <a:solidFill>
                  <a:srgbClr val="333333"/>
                </a:solidFill>
                <a:latin typeface="Noto Sans SC"/>
                <a:ea typeface="Noto Sans SC"/>
                <a:cs typeface="Noto Sans SC"/>
                <a:sym typeface="Noto Sans SC"/>
              </a:rPr>
              <a:t>光压</a:t>
            </a:r>
            <a:r>
              <a:rPr lang="en-US" sz="1600" b="0" i="0" u="none" strike="noStrike">
                <a:solidFill>
                  <a:srgbClr val="555555"/>
                </a:solidFill>
                <a:latin typeface="Noto Sans SC"/>
                <a:ea typeface="Noto Sans SC"/>
                <a:cs typeface="Noto Sans SC"/>
                <a:sym typeface="Noto Sans SC"/>
              </a:rPr>
              <a:t>（光辐射压力）。这是光镊技术的物理基石。</a:t>
            </a:r>
            <a:endParaRPr lang="en-US" sz="1100"/>
          </a:p>
        </p:txBody>
      </p:sp>
      <p:sp>
        <p:nvSpPr>
          <p:cNvPr id="8" name="AutoShape 8"/>
          <p:cNvSpPr/>
          <p:nvPr/>
        </p:nvSpPr>
        <p:spPr>
          <a:xfrm>
            <a:off x="762000" y="3556000"/>
            <a:ext cx="5080000" cy="1651000"/>
          </a:xfrm>
          <a:prstGeom prst="roundRect">
            <a:avLst>
              <a:gd name="adj" fmla="val 7692"/>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746500"/>
            <a:ext cx="304800" cy="304800"/>
          </a:xfrm>
          <a:prstGeom prst="rect">
            <a:avLst/>
          </a:prstGeom>
        </p:spPr>
      </p:pic>
      <p:sp>
        <p:nvSpPr>
          <p:cNvPr id="10" name="AutoShape 10"/>
          <p:cNvSpPr/>
          <p:nvPr/>
        </p:nvSpPr>
        <p:spPr>
          <a:xfrm>
            <a:off x="1397000" y="3708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光镊技术 (Optical Tweezers)</a:t>
            </a:r>
            <a:endParaRPr lang="en-US" sz="1100"/>
          </a:p>
        </p:txBody>
      </p:sp>
      <p:sp>
        <p:nvSpPr>
          <p:cNvPr id="11" name="AutoShape 11"/>
          <p:cNvSpPr/>
          <p:nvPr/>
        </p:nvSpPr>
        <p:spPr>
          <a:xfrm>
            <a:off x="1016000" y="4127500"/>
            <a:ext cx="4572000" cy="889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1986年阿瑟·阿什金发现，高度聚焦的单光束可形成</a:t>
            </a:r>
            <a:r>
              <a:rPr lang="en-US" sz="1600" b="1" i="0" u="none" strike="noStrike">
                <a:solidFill>
                  <a:srgbClr val="333333"/>
                </a:solidFill>
                <a:latin typeface="Noto Sans SC"/>
                <a:ea typeface="Noto Sans SC"/>
                <a:cs typeface="Noto Sans SC"/>
                <a:sym typeface="Noto Sans SC"/>
              </a:rPr>
              <a:t>三维光学势阱</a:t>
            </a:r>
            <a:r>
              <a:rPr lang="en-US" sz="1600" b="0" i="0" u="none" strike="noStrike">
                <a:solidFill>
                  <a:srgbClr val="555555"/>
                </a:solidFill>
                <a:latin typeface="Noto Sans SC"/>
                <a:ea typeface="Noto Sans SC"/>
                <a:cs typeface="Noto Sans SC"/>
                <a:sym typeface="Noto Sans SC"/>
              </a:rPr>
              <a:t>，将微粒稳定捕获在焦点附近。</a:t>
            </a:r>
            <a:endParaRPr lang="en-US" sz="1100"/>
          </a:p>
        </p:txBody>
      </p:sp>
      <p:sp>
        <p:nvSpPr>
          <p:cNvPr id="12" name="AutoShape 12"/>
          <p:cNvSpPr/>
          <p:nvPr/>
        </p:nvSpPr>
        <p:spPr>
          <a:xfrm>
            <a:off x="6350000" y="1651000"/>
            <a:ext cx="5080000" cy="2286000"/>
          </a:xfrm>
          <a:prstGeom prst="roundRect">
            <a:avLst>
              <a:gd name="adj" fmla="val 5555"/>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04000" y="1841500"/>
            <a:ext cx="304800" cy="304800"/>
          </a:xfrm>
          <a:prstGeom prst="rect">
            <a:avLst/>
          </a:prstGeom>
        </p:spPr>
      </p:pic>
      <p:sp>
        <p:nvSpPr>
          <p:cNvPr id="14" name="AutoShape 14"/>
          <p:cNvSpPr/>
          <p:nvPr/>
        </p:nvSpPr>
        <p:spPr>
          <a:xfrm>
            <a:off x="6985000" y="180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两种核心作用力</a:t>
            </a:r>
            <a:endParaRPr lang="en-US" sz="1100"/>
          </a:p>
        </p:txBody>
      </p:sp>
      <p:sp>
        <p:nvSpPr>
          <p:cNvPr id="15" name="AutoShape 15"/>
          <p:cNvSpPr/>
          <p:nvPr/>
        </p:nvSpPr>
        <p:spPr>
          <a:xfrm>
            <a:off x="6604000" y="2222500"/>
            <a:ext cx="4572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1. 梯度力 (Gradient Force)：</a:t>
            </a:r>
            <a:r>
              <a:rPr lang="en-US" sz="1600" b="0" i="0" u="none" strike="noStrike">
                <a:solidFill>
                  <a:srgbClr val="555555"/>
                </a:solidFill>
                <a:latin typeface="Noto Sans SC"/>
                <a:ea typeface="Noto Sans SC"/>
                <a:cs typeface="Noto Sans SC"/>
                <a:sym typeface="Noto Sans SC"/>
              </a:rPr>
              <a:t>指向光强最强处（焦点），负责“拉回”微粒。</a:t>
            </a:r>
            <a:endParaRPr lang="en-US" sz="1100"/>
          </a:p>
          <a:p>
            <a:pPr indent="0" algn="l">
              <a:lnSpc>
                <a:spcPct val="108333"/>
              </a:lnSpc>
            </a:pPr>
            <a:r>
              <a:rPr lang="en-US" sz="1600" b="1" i="0" u="none" strike="noStrike">
                <a:solidFill>
                  <a:srgbClr val="333333"/>
                </a:solidFill>
                <a:latin typeface="Noto Sans SC"/>
                <a:ea typeface="Noto Sans SC"/>
                <a:cs typeface="Noto Sans SC"/>
                <a:sym typeface="Noto Sans SC"/>
              </a:rPr>
              <a:t>2. 散射力 (Scattering Force)：</a:t>
            </a:r>
            <a:r>
              <a:rPr lang="en-US" sz="1600" b="0" i="0" u="none" strike="noStrike">
                <a:solidFill>
                  <a:srgbClr val="555555"/>
                </a:solidFill>
                <a:latin typeface="Noto Sans SC"/>
                <a:ea typeface="Noto Sans SC"/>
                <a:cs typeface="Noto Sans SC"/>
                <a:sym typeface="Noto Sans SC"/>
              </a:rPr>
              <a:t>沿光传播方向的推力，试图将微粒“推走”。</a:t>
            </a:r>
          </a:p>
        </p:txBody>
      </p:sp>
      <p:sp>
        <p:nvSpPr>
          <p:cNvPr id="16" name="AutoShape 16"/>
          <p:cNvSpPr/>
          <p:nvPr/>
        </p:nvSpPr>
        <p:spPr>
          <a:xfrm>
            <a:off x="6350000" y="4191000"/>
            <a:ext cx="5080000" cy="1270000"/>
          </a:xfrm>
          <a:prstGeom prst="roundRect">
            <a:avLst>
              <a:gd name="adj" fmla="val 1000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4381500"/>
            <a:ext cx="304800" cy="304800"/>
          </a:xfrm>
          <a:prstGeom prst="rect">
            <a:avLst/>
          </a:prstGeom>
        </p:spPr>
      </p:pic>
      <p:sp>
        <p:nvSpPr>
          <p:cNvPr id="18" name="AutoShape 18"/>
          <p:cNvSpPr/>
          <p:nvPr/>
        </p:nvSpPr>
        <p:spPr>
          <a:xfrm>
            <a:off x="6985000" y="434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稳定捕获条件</a:t>
            </a:r>
            <a:endParaRPr lang="en-US" sz="1100"/>
          </a:p>
        </p:txBody>
      </p:sp>
      <p:sp>
        <p:nvSpPr>
          <p:cNvPr id="19" name="AutoShape 19"/>
          <p:cNvSpPr/>
          <p:nvPr/>
        </p:nvSpPr>
        <p:spPr>
          <a:xfrm>
            <a:off x="6604000" y="47625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当</a:t>
            </a:r>
            <a:r>
              <a:rPr lang="en-US" sz="1600" b="1" i="0" u="none" strike="noStrike">
                <a:solidFill>
                  <a:srgbClr val="333333"/>
                </a:solidFill>
                <a:latin typeface="Noto Sans SC"/>
                <a:ea typeface="Noto Sans SC"/>
                <a:cs typeface="Noto Sans SC"/>
                <a:sym typeface="Noto Sans SC"/>
              </a:rPr>
              <a:t>梯度力 &gt; 散射力</a:t>
            </a:r>
            <a:r>
              <a:rPr lang="en-US" sz="1600" b="0" i="0" u="none" strike="noStrike">
                <a:solidFill>
                  <a:srgbClr val="555555"/>
                </a:solidFill>
                <a:latin typeface="Noto Sans SC"/>
                <a:ea typeface="Noto Sans SC"/>
                <a:cs typeface="Noto Sans SC"/>
                <a:sym typeface="Noto Sans SC"/>
              </a:rPr>
              <a:t>时，微粒被束缚在光阱中，实现稳定捕获。</a:t>
            </a:r>
            <a:endParaRPr lang="en-US" sz="1100"/>
          </a:p>
        </p:txBody>
      </p:sp>
      <p:sp>
        <p:nvSpPr>
          <p:cNvPr id="20" name="AutoShape 20"/>
          <p:cNvSpPr/>
          <p:nvPr/>
        </p:nvSpPr>
        <p:spPr>
          <a:xfrm>
            <a:off x="762000" y="5842000"/>
            <a:ext cx="10668000" cy="25400"/>
          </a:xfrm>
          <a:prstGeom prst="roundRect">
            <a:avLst>
              <a:gd name="adj" fmla="val 0"/>
            </a:avLst>
          </a:prstGeom>
          <a:solidFill>
            <a:srgbClr val="4A90E2">
              <a:alpha val="3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理论基础（2）—— 几何光学机制</a:t>
            </a:r>
            <a:endParaRPr lang="en-US" sz="1100"/>
          </a:p>
        </p:txBody>
      </p:sp>
      <p:sp>
        <p:nvSpPr>
          <p:cNvPr id="4" name="AutoShape 4"/>
          <p:cNvSpPr/>
          <p:nvPr/>
        </p:nvSpPr>
        <p:spPr>
          <a:xfrm>
            <a:off x="762000" y="1841500"/>
            <a:ext cx="5207000" cy="3048000"/>
          </a:xfrm>
          <a:prstGeom prst="roundRect">
            <a:avLst>
              <a:gd name="adj" fmla="val 4166"/>
            </a:avLst>
          </a:prstGeom>
          <a:solidFill>
            <a:srgbClr val="FFFFFF">
              <a:alpha val="90000"/>
            </a:srgbClr>
          </a:solidFill>
          <a:ln w="12700" cap="flat" cmpd="sng">
            <a:solidFill>
              <a:srgbClr val="4A90E2">
                <a:alpha val="3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32000"/>
            <a:ext cx="304800" cy="304800"/>
          </a:xfrm>
          <a:prstGeom prst="rect">
            <a:avLst/>
          </a:prstGeom>
        </p:spPr>
      </p:pic>
      <p:sp>
        <p:nvSpPr>
          <p:cNvPr id="6" name="AutoShape 6"/>
          <p:cNvSpPr/>
          <p:nvPr/>
        </p:nvSpPr>
        <p:spPr>
          <a:xfrm>
            <a:off x="1397000" y="19939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核心概念与模型</a:t>
            </a:r>
            <a:endParaRPr lang="en-US" sz="1100"/>
          </a:p>
        </p:txBody>
      </p:sp>
      <p:sp>
        <p:nvSpPr>
          <p:cNvPr id="7" name="AutoShape 7"/>
          <p:cNvSpPr/>
          <p:nvPr/>
        </p:nvSpPr>
        <p:spPr>
          <a:xfrm>
            <a:off x="1016000" y="2476500"/>
            <a:ext cx="4699000" cy="2286000"/>
          </a:xfrm>
          <a:prstGeom prst="rect">
            <a:avLst/>
          </a:prstGeom>
          <a:noFill/>
          <a:ln w="12700" cap="flat" cmpd="sng">
            <a:noFill/>
            <a:prstDash val="solid"/>
            <a:round/>
          </a:ln>
        </p:spPr>
        <p:txBody>
          <a:bodyPr vert="horz" wrap="square" lIns="0" tIns="0" rIns="0" bIns="0" rtlCol="0" anchor="t" anchorCtr="0"/>
          <a:lstStyle/>
          <a:p>
            <a:pPr indent="0" algn="l">
              <a:lnSpc>
                <a:spcPct val="108333"/>
              </a:lnSpc>
              <a:spcBef>
                <a:spcPts val="500"/>
              </a:spcBef>
              <a:defRPr/>
            </a:pPr>
            <a:r>
              <a:rPr lang="en-US" sz="1800" b="1" i="0" u="none" strike="noStrike">
                <a:solidFill>
                  <a:srgbClr val="333333"/>
                </a:solidFill>
                <a:latin typeface="Noto Sans SC"/>
                <a:ea typeface="Noto Sans SC"/>
                <a:cs typeface="Noto Sans SC"/>
                <a:sym typeface="Noto Sans SC"/>
              </a:rPr>
              <a:t>米氏粒子：</a:t>
            </a:r>
            <a:r>
              <a:rPr lang="en-US" sz="1800" b="0" i="0" u="none" strike="noStrike">
                <a:solidFill>
                  <a:srgbClr val="555555"/>
                </a:solidFill>
                <a:latin typeface="Noto Sans SC"/>
                <a:ea typeface="Noto Sans SC"/>
                <a:cs typeface="Noto Sans SC"/>
                <a:sym typeface="Noto Sans SC"/>
              </a:rPr>
              <a:t>当微粒尺寸（~10μm）远大于激光波长（532nm）时，适用几何光学近似分析。</a:t>
            </a:r>
            <a:endParaRPr lang="en-US" sz="1100"/>
          </a:p>
          <a:p>
            <a:pPr indent="0" algn="l">
              <a:lnSpc>
                <a:spcPct val="108333"/>
              </a:lnSpc>
              <a:spcBef>
                <a:spcPts val="1000"/>
              </a:spcBef>
            </a:pPr>
            <a:r>
              <a:rPr lang="en-US" sz="1800" b="1" i="0" u="none" strike="noStrike">
                <a:solidFill>
                  <a:srgbClr val="333333"/>
                </a:solidFill>
                <a:latin typeface="Noto Sans SC"/>
                <a:ea typeface="Noto Sans SC"/>
                <a:cs typeface="Noto Sans SC"/>
                <a:sym typeface="Noto Sans SC"/>
              </a:rPr>
              <a:t>作用机制：</a:t>
            </a:r>
            <a:r>
              <a:rPr lang="en-US" sz="1800" b="0" i="0" u="none" strike="noStrike">
                <a:solidFill>
                  <a:srgbClr val="555555"/>
                </a:solidFill>
                <a:latin typeface="Noto Sans SC"/>
                <a:ea typeface="Noto Sans SC"/>
                <a:cs typeface="Noto Sans SC"/>
                <a:sym typeface="Noto Sans SC"/>
              </a:rPr>
              <a:t>光线在微粒表面发生折射与反射，改变光子动量方向；根据动量守恒，微粒受到反方向的机械作用力。</a:t>
            </a:r>
          </a:p>
        </p:txBody>
      </p:sp>
      <p:sp>
        <p:nvSpPr>
          <p:cNvPr id="8" name="AutoShape 8"/>
          <p:cNvSpPr/>
          <p:nvPr/>
        </p:nvSpPr>
        <p:spPr>
          <a:xfrm>
            <a:off x="6223000" y="1841500"/>
            <a:ext cx="5207000" cy="3048000"/>
          </a:xfrm>
          <a:prstGeom prst="roundRect">
            <a:avLst>
              <a:gd name="adj" fmla="val 4166"/>
            </a:avLst>
          </a:prstGeom>
          <a:solidFill>
            <a:srgbClr val="FFFFFF">
              <a:alpha val="90000"/>
            </a:srgbClr>
          </a:solidFill>
          <a:ln w="12700" cap="flat" cmpd="sng">
            <a:solidFill>
              <a:srgbClr val="4A90E2">
                <a:alpha val="3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032000"/>
            <a:ext cx="304800" cy="304800"/>
          </a:xfrm>
          <a:prstGeom prst="rect">
            <a:avLst/>
          </a:prstGeom>
        </p:spPr>
      </p:pic>
      <p:sp>
        <p:nvSpPr>
          <p:cNvPr id="10" name="AutoShape 10"/>
          <p:cNvSpPr/>
          <p:nvPr/>
        </p:nvSpPr>
        <p:spPr>
          <a:xfrm>
            <a:off x="6858000" y="19939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梯度力与三维捕获</a:t>
            </a:r>
            <a:endParaRPr lang="en-US" sz="1100"/>
          </a:p>
        </p:txBody>
      </p:sp>
      <p:sp>
        <p:nvSpPr>
          <p:cNvPr id="11" name="AutoShape 11"/>
          <p:cNvSpPr/>
          <p:nvPr/>
        </p:nvSpPr>
        <p:spPr>
          <a:xfrm>
            <a:off x="6477000" y="2476500"/>
            <a:ext cx="4699000" cy="2286000"/>
          </a:xfrm>
          <a:prstGeom prst="rect">
            <a:avLst/>
          </a:prstGeom>
          <a:noFill/>
          <a:ln w="12700" cap="flat" cmpd="sng">
            <a:noFill/>
            <a:prstDash val="solid"/>
            <a:round/>
          </a:ln>
        </p:spPr>
        <p:txBody>
          <a:bodyPr vert="horz" wrap="square" lIns="0" tIns="0" rIns="0" bIns="0" rtlCol="0" anchor="t" anchorCtr="0"/>
          <a:lstStyle/>
          <a:p>
            <a:pPr indent="0" algn="l">
              <a:lnSpc>
                <a:spcPct val="108333"/>
              </a:lnSpc>
              <a:spcBef>
                <a:spcPts val="500"/>
              </a:spcBef>
              <a:defRPr/>
            </a:pPr>
            <a:r>
              <a:rPr lang="en-US" sz="1800" b="1" i="0" u="none" strike="noStrike">
                <a:solidFill>
                  <a:srgbClr val="333333"/>
                </a:solidFill>
                <a:latin typeface="Noto Sans SC"/>
                <a:ea typeface="Noto Sans SC"/>
                <a:cs typeface="Noto Sans SC"/>
                <a:sym typeface="Noto Sans SC"/>
              </a:rPr>
              <a:t>梯度力产生：</a:t>
            </a:r>
            <a:r>
              <a:rPr lang="en-US" sz="1800" b="0" i="0" u="none" strike="noStrike">
                <a:solidFill>
                  <a:srgbClr val="555555"/>
                </a:solidFill>
                <a:latin typeface="Noto Sans SC"/>
                <a:ea typeface="Noto Sans SC"/>
                <a:cs typeface="Noto Sans SC"/>
                <a:sym typeface="Noto Sans SC"/>
              </a:rPr>
              <a:t>非均匀光场中，折射光线指向光强更高区域，产生将微粒拉向焦点的梯度力。</a:t>
            </a:r>
            <a:endParaRPr lang="en-US" sz="1100"/>
          </a:p>
          <a:p>
            <a:pPr indent="0" algn="l">
              <a:lnSpc>
                <a:spcPct val="108333"/>
              </a:lnSpc>
              <a:spcBef>
                <a:spcPts val="1000"/>
              </a:spcBef>
            </a:pPr>
            <a:r>
              <a:rPr lang="en-US" sz="1800" b="1" i="0" u="none" strike="noStrike">
                <a:solidFill>
                  <a:srgbClr val="333333"/>
                </a:solidFill>
                <a:latin typeface="Noto Sans SC"/>
                <a:ea typeface="Noto Sans SC"/>
                <a:cs typeface="Noto Sans SC"/>
                <a:sym typeface="Noto Sans SC"/>
              </a:rPr>
              <a:t>三维捕获条件：</a:t>
            </a:r>
            <a:r>
              <a:rPr lang="en-US" sz="1800" b="0" i="0" u="none" strike="noStrike">
                <a:solidFill>
                  <a:srgbClr val="555555"/>
                </a:solidFill>
                <a:latin typeface="Noto Sans SC"/>
                <a:ea typeface="Noto Sans SC"/>
                <a:cs typeface="Noto Sans SC"/>
                <a:sym typeface="Noto Sans SC"/>
              </a:rPr>
              <a:t>使用高数值孔径（NA）物镜聚焦，产生足够强的轴向梯度力，实现稳定捕获。</a:t>
            </a:r>
          </a:p>
        </p:txBody>
      </p:sp>
      <p:sp>
        <p:nvSpPr>
          <p:cNvPr id="12" name="AutoShape 12"/>
          <p:cNvSpPr/>
          <p:nvPr/>
        </p:nvSpPr>
        <p:spPr>
          <a:xfrm>
            <a:off x="762000" y="5080000"/>
            <a:ext cx="10668000" cy="1143000"/>
          </a:xfrm>
          <a:prstGeom prst="roundRect">
            <a:avLst>
              <a:gd name="adj" fmla="val 11111"/>
            </a:avLst>
          </a:prstGeom>
          <a:solidFill>
            <a:srgbClr val="FFFFFF">
              <a:alpha val="90000"/>
            </a:srgbClr>
          </a:solidFill>
          <a:ln w="12700" cap="flat" cmpd="sng">
            <a:solidFill>
              <a:srgbClr val="4A90E2">
                <a:alpha val="3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270500"/>
            <a:ext cx="304800" cy="304800"/>
          </a:xfrm>
          <a:prstGeom prst="rect">
            <a:avLst/>
          </a:prstGeom>
        </p:spPr>
      </p:pic>
      <p:sp>
        <p:nvSpPr>
          <p:cNvPr id="14" name="AutoShape 14"/>
          <p:cNvSpPr/>
          <p:nvPr/>
        </p:nvSpPr>
        <p:spPr>
          <a:xfrm>
            <a:off x="1397000" y="52324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捕获力估算公式</a:t>
            </a:r>
            <a:endParaRPr lang="en-US" sz="1100"/>
          </a:p>
        </p:txBody>
      </p:sp>
      <p:sp>
        <p:nvSpPr>
          <p:cNvPr id="15" name="AutoShape 15"/>
          <p:cNvSpPr/>
          <p:nvPr/>
        </p:nvSpPr>
        <p:spPr>
          <a:xfrm>
            <a:off x="1016000" y="56515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ans SC"/>
                <a:ea typeface="Noto Sans SC"/>
                <a:cs typeface="Noto Sans SC"/>
                <a:sym typeface="Noto Sans SC"/>
              </a:rPr>
              <a:t>公式：</a:t>
            </a:r>
            <a:r>
              <a:rPr lang="en-US" sz="1800" b="1" i="1" u="none" strike="noStrike">
                <a:solidFill>
                  <a:srgbClr val="4A90E2"/>
                </a:solidFill>
                <a:latin typeface="Noto Sans SC"/>
                <a:ea typeface="Noto Sans SC"/>
                <a:cs typeface="Noto Sans SC"/>
                <a:sym typeface="Noto Sans SC"/>
              </a:rPr>
              <a:t>F = Q · (nP)/c</a:t>
            </a:r>
            <a:r>
              <a:rPr lang="en-US" sz="1800" b="0" i="0" u="none" strike="noStrike">
                <a:solidFill>
                  <a:srgbClr val="555555"/>
                </a:solidFill>
                <a:latin typeface="Noto Sans SC"/>
                <a:ea typeface="Noto Sans SC"/>
                <a:cs typeface="Noto Sans SC"/>
                <a:sym typeface="Noto Sans SC"/>
              </a:rPr>
              <a:t>（Q:陷阱效率, n:介质折射率, P:激光功率, c:光速）</a:t>
            </a:r>
            <a:endParaRPr lang="en-US" sz="1100"/>
          </a:p>
          <a:p>
            <a:pPr indent="0" algn="l">
              <a:lnSpc>
                <a:spcPct val="125000"/>
              </a:lnSpc>
            </a:pPr>
            <a:r>
              <a:rPr lang="en-US" sz="1800" b="0" i="0" u="none" strike="noStrike">
                <a:solidFill>
                  <a:srgbClr val="333333"/>
                </a:solidFill>
                <a:latin typeface="Noto Sans SC"/>
                <a:ea typeface="Noto Sans SC"/>
                <a:cs typeface="Noto Sans SC"/>
                <a:sym typeface="Noto Sans SC"/>
              </a:rPr>
              <a:t>结论：</a:t>
            </a:r>
            <a:r>
              <a:rPr lang="en-US" sz="1800" b="0" i="0" u="none" strike="noStrike">
                <a:solidFill>
                  <a:srgbClr val="555555"/>
                </a:solidFill>
                <a:latin typeface="Noto Sans SC"/>
                <a:ea typeface="Noto Sans SC"/>
                <a:cs typeface="Noto Sans SC"/>
                <a:sym typeface="Noto Sans SC"/>
              </a:rPr>
              <a:t>激光功率越大、聚焦光斑越小，捕获力越强。</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30226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实验系统组成</a:t>
            </a:r>
            <a:endParaRPr lang="en-US" sz="1100"/>
          </a:p>
        </p:txBody>
      </p:sp>
      <p:sp>
        <p:nvSpPr>
          <p:cNvPr id="4" name="AutoShape 4"/>
          <p:cNvSpPr/>
          <p:nvPr/>
        </p:nvSpPr>
        <p:spPr>
          <a:xfrm>
            <a:off x="762000" y="2032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2222500"/>
            <a:ext cx="406400" cy="406400"/>
          </a:xfrm>
          <a:prstGeom prst="rect">
            <a:avLst/>
          </a:prstGeom>
        </p:spPr>
      </p:pic>
      <p:sp>
        <p:nvSpPr>
          <p:cNvPr id="6" name="AutoShape 6"/>
          <p:cNvSpPr/>
          <p:nvPr/>
        </p:nvSpPr>
        <p:spPr>
          <a:xfrm>
            <a:off x="1460500" y="2184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激光器及调整模块</a:t>
            </a:r>
            <a:endParaRPr lang="en-US" sz="1100"/>
          </a:p>
        </p:txBody>
      </p:sp>
      <p:sp>
        <p:nvSpPr>
          <p:cNvPr id="7" name="AutoShape 7"/>
          <p:cNvSpPr/>
          <p:nvPr/>
        </p:nvSpPr>
        <p:spPr>
          <a:xfrm>
            <a:off x="952500" y="2667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532nm固体激光器(500mW)及高反镜，用于产生和调整激光束方向。</a:t>
            </a:r>
            <a:endParaRPr lang="en-US" sz="1100"/>
          </a:p>
        </p:txBody>
      </p:sp>
      <p:sp>
        <p:nvSpPr>
          <p:cNvPr id="8" name="AutoShape 8"/>
          <p:cNvSpPr/>
          <p:nvPr/>
        </p:nvSpPr>
        <p:spPr>
          <a:xfrm>
            <a:off x="4381500" y="2032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2222500"/>
            <a:ext cx="406400" cy="406400"/>
          </a:xfrm>
          <a:prstGeom prst="rect">
            <a:avLst/>
          </a:prstGeom>
        </p:spPr>
      </p:pic>
      <p:sp>
        <p:nvSpPr>
          <p:cNvPr id="10" name="AutoShape 10"/>
          <p:cNvSpPr/>
          <p:nvPr/>
        </p:nvSpPr>
        <p:spPr>
          <a:xfrm>
            <a:off x="5080000" y="2184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激光扩束准直模块</a:t>
            </a:r>
            <a:endParaRPr lang="en-US" sz="1100"/>
          </a:p>
        </p:txBody>
      </p:sp>
      <p:sp>
        <p:nvSpPr>
          <p:cNvPr id="11" name="AutoShape 11"/>
          <p:cNvSpPr/>
          <p:nvPr/>
        </p:nvSpPr>
        <p:spPr>
          <a:xfrm>
            <a:off x="4572000" y="2667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凹透镜与凸透镜组合，将激光束扩束3倍至直径约3mm。</a:t>
            </a:r>
            <a:endParaRPr lang="en-US" sz="1100"/>
          </a:p>
        </p:txBody>
      </p:sp>
      <p:sp>
        <p:nvSpPr>
          <p:cNvPr id="12" name="AutoShape 12"/>
          <p:cNvSpPr/>
          <p:nvPr/>
        </p:nvSpPr>
        <p:spPr>
          <a:xfrm>
            <a:off x="8001000" y="2032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91500" y="2222500"/>
            <a:ext cx="406400" cy="406400"/>
          </a:xfrm>
          <a:prstGeom prst="rect">
            <a:avLst/>
          </a:prstGeom>
        </p:spPr>
      </p:pic>
      <p:sp>
        <p:nvSpPr>
          <p:cNvPr id="14" name="AutoShape 14"/>
          <p:cNvSpPr/>
          <p:nvPr/>
        </p:nvSpPr>
        <p:spPr>
          <a:xfrm>
            <a:off x="8699500" y="2184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二向色模块</a:t>
            </a:r>
            <a:endParaRPr lang="en-US" sz="1100"/>
          </a:p>
        </p:txBody>
      </p:sp>
      <p:sp>
        <p:nvSpPr>
          <p:cNvPr id="15" name="AutoShape 15"/>
          <p:cNvSpPr/>
          <p:nvPr/>
        </p:nvSpPr>
        <p:spPr>
          <a:xfrm>
            <a:off x="8191500" y="2667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利用二向色镜反射激光并透射照明光，实现光路合束。</a:t>
            </a:r>
            <a:endParaRPr lang="en-US" sz="1100"/>
          </a:p>
        </p:txBody>
      </p:sp>
      <p:sp>
        <p:nvSpPr>
          <p:cNvPr id="16" name="AutoShape 16"/>
          <p:cNvSpPr/>
          <p:nvPr/>
        </p:nvSpPr>
        <p:spPr>
          <a:xfrm>
            <a:off x="762000" y="3683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3873500"/>
            <a:ext cx="406400" cy="406400"/>
          </a:xfrm>
          <a:prstGeom prst="rect">
            <a:avLst/>
          </a:prstGeom>
        </p:spPr>
      </p:pic>
      <p:sp>
        <p:nvSpPr>
          <p:cNvPr id="18" name="AutoShape 18"/>
          <p:cNvSpPr/>
          <p:nvPr/>
        </p:nvSpPr>
        <p:spPr>
          <a:xfrm>
            <a:off x="1460500" y="3835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三维调节模块</a:t>
            </a:r>
            <a:endParaRPr lang="en-US" sz="1100"/>
          </a:p>
        </p:txBody>
      </p:sp>
      <p:sp>
        <p:nvSpPr>
          <p:cNvPr id="19" name="AutoShape 19"/>
          <p:cNvSpPr/>
          <p:nvPr/>
        </p:nvSpPr>
        <p:spPr>
          <a:xfrm>
            <a:off x="952500" y="4318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40×显微物镜与三维移动载物台，实现激光聚焦与样品定位。</a:t>
            </a:r>
            <a:endParaRPr lang="en-US" sz="1100"/>
          </a:p>
        </p:txBody>
      </p:sp>
      <p:sp>
        <p:nvSpPr>
          <p:cNvPr id="20" name="AutoShape 20"/>
          <p:cNvSpPr/>
          <p:nvPr/>
        </p:nvSpPr>
        <p:spPr>
          <a:xfrm>
            <a:off x="4381500" y="3683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72000" y="3873500"/>
            <a:ext cx="406400" cy="406400"/>
          </a:xfrm>
          <a:prstGeom prst="rect">
            <a:avLst/>
          </a:prstGeom>
        </p:spPr>
      </p:pic>
      <p:sp>
        <p:nvSpPr>
          <p:cNvPr id="22" name="AutoShape 22"/>
          <p:cNvSpPr/>
          <p:nvPr/>
        </p:nvSpPr>
        <p:spPr>
          <a:xfrm>
            <a:off x="5080000" y="3835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照明模块</a:t>
            </a:r>
            <a:endParaRPr lang="en-US" sz="1100"/>
          </a:p>
        </p:txBody>
      </p:sp>
      <p:sp>
        <p:nvSpPr>
          <p:cNvPr id="23" name="AutoShape 23"/>
          <p:cNvSpPr/>
          <p:nvPr/>
        </p:nvSpPr>
        <p:spPr>
          <a:xfrm>
            <a:off x="4572000" y="4318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LED光源配合透镜组，为样品提供均匀照明，便于观察。</a:t>
            </a:r>
            <a:endParaRPr lang="en-US" sz="1100"/>
          </a:p>
        </p:txBody>
      </p:sp>
      <p:sp>
        <p:nvSpPr>
          <p:cNvPr id="24" name="AutoShape 24"/>
          <p:cNvSpPr/>
          <p:nvPr/>
        </p:nvSpPr>
        <p:spPr>
          <a:xfrm>
            <a:off x="8001000" y="3683000"/>
            <a:ext cx="3429000" cy="1397000"/>
          </a:xfrm>
          <a:prstGeom prst="roundRect">
            <a:avLst>
              <a:gd name="adj" fmla="val 9090"/>
            </a:avLst>
          </a:prstGeom>
          <a:solidFill>
            <a:srgbClr val="FFFFFF">
              <a:alpha val="90000"/>
            </a:srgbClr>
          </a:solidFill>
          <a:ln cap="flat" cmpd="sng">
            <a:solidFill>
              <a:srgbClr val="E6CFCF">
                <a:alpha val="9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91500" y="3873500"/>
            <a:ext cx="406400" cy="406400"/>
          </a:xfrm>
          <a:prstGeom prst="rect">
            <a:avLst/>
          </a:prstGeom>
        </p:spPr>
      </p:pic>
      <p:sp>
        <p:nvSpPr>
          <p:cNvPr id="26" name="AutoShape 26"/>
          <p:cNvSpPr/>
          <p:nvPr/>
        </p:nvSpPr>
        <p:spPr>
          <a:xfrm>
            <a:off x="8699500" y="3835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成像模块</a:t>
            </a:r>
            <a:endParaRPr lang="en-US" sz="1100"/>
          </a:p>
        </p:txBody>
      </p:sp>
      <p:sp>
        <p:nvSpPr>
          <p:cNvPr id="27" name="AutoShape 27"/>
          <p:cNvSpPr/>
          <p:nvPr/>
        </p:nvSpPr>
        <p:spPr>
          <a:xfrm>
            <a:off x="8191500" y="4318000"/>
            <a:ext cx="3048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成像透镜、滤光片与数字相机组合，实时观察样品状态。</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65405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实验步骤（1）—— 系统搭建</a:t>
            </a:r>
            <a:endParaRPr lang="en-US" sz="1100"/>
          </a:p>
        </p:txBody>
      </p:sp>
      <p:sp>
        <p:nvSpPr>
          <p:cNvPr id="4" name="AutoShape 4"/>
          <p:cNvSpPr/>
          <p:nvPr/>
        </p:nvSpPr>
        <p:spPr>
          <a:xfrm>
            <a:off x="761999" y="1778000"/>
            <a:ext cx="5203369" cy="2540000"/>
          </a:xfrm>
          <a:prstGeom prst="roundRect">
            <a:avLst>
              <a:gd name="adj" fmla="val 50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968500"/>
            <a:ext cx="304800" cy="304800"/>
          </a:xfrm>
          <a:prstGeom prst="rect">
            <a:avLst/>
          </a:prstGeom>
        </p:spPr>
      </p:pic>
      <p:sp>
        <p:nvSpPr>
          <p:cNvPr id="6" name="AutoShape 6"/>
          <p:cNvSpPr/>
          <p:nvPr/>
        </p:nvSpPr>
        <p:spPr>
          <a:xfrm>
            <a:off x="1397000" y="19304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硬件基础与调节模块</a:t>
            </a:r>
            <a:endParaRPr lang="en-US" sz="1100"/>
          </a:p>
        </p:txBody>
      </p:sp>
      <p:sp>
        <p:nvSpPr>
          <p:cNvPr id="7" name="AutoShape 7"/>
          <p:cNvSpPr/>
          <p:nvPr/>
        </p:nvSpPr>
        <p:spPr>
          <a:xfrm>
            <a:off x="885370" y="2590800"/>
            <a:ext cx="5079999" cy="1651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33333"/>
                </a:solidFill>
                <a:latin typeface="Noto Sans SC"/>
                <a:ea typeface="Noto Sans SC"/>
                <a:cs typeface="Noto Sans SC"/>
                <a:sym typeface="Noto Sans SC"/>
              </a:rPr>
              <a:t>1. 基座安装：</a:t>
            </a:r>
            <a:r>
              <a:rPr lang="en-US" sz="1600" b="0" i="0" u="none" strike="noStrike">
                <a:solidFill>
                  <a:srgbClr val="555555"/>
                </a:solidFill>
                <a:latin typeface="Noto Sans SC"/>
                <a:ea typeface="Noto Sans SC"/>
                <a:cs typeface="Noto Sans SC"/>
                <a:sym typeface="Noto Sans SC"/>
              </a:rPr>
              <a:t>固定光学多孔板、地脚及各模块支撑座。</a:t>
            </a:r>
            <a:endParaRPr lang="en-US" sz="1100"/>
          </a:p>
          <a:p>
            <a:pPr indent="0" algn="l">
              <a:lnSpc>
                <a:spcPct val="108333"/>
              </a:lnSpc>
            </a:pPr>
            <a:r>
              <a:rPr lang="en-US" sz="1800" b="1" i="0" u="none" strike="noStrike">
                <a:solidFill>
                  <a:srgbClr val="333333"/>
                </a:solidFill>
                <a:latin typeface="Noto Sans SC"/>
                <a:ea typeface="Noto Sans SC"/>
                <a:cs typeface="Noto Sans SC"/>
                <a:sym typeface="Noto Sans SC"/>
              </a:rPr>
              <a:t>2. 照明模块：</a:t>
            </a:r>
            <a:r>
              <a:rPr lang="en-US" sz="1600" b="0" i="0" u="none" strike="noStrike">
                <a:solidFill>
                  <a:srgbClr val="555555"/>
                </a:solidFill>
                <a:latin typeface="Noto Sans SC"/>
                <a:ea typeface="Noto Sans SC"/>
                <a:cs typeface="Noto Sans SC"/>
                <a:sym typeface="Noto Sans SC"/>
              </a:rPr>
              <a:t>笼式结构内安装LED光源与双凸透镜(f=30mm)。</a:t>
            </a:r>
          </a:p>
          <a:p>
            <a:pPr indent="0" algn="l">
              <a:lnSpc>
                <a:spcPct val="108333"/>
              </a:lnSpc>
            </a:pPr>
            <a:r>
              <a:rPr lang="en-US" sz="1800" b="1" i="0" u="none" strike="noStrike">
                <a:solidFill>
                  <a:srgbClr val="333333"/>
                </a:solidFill>
                <a:latin typeface="Noto Sans SC"/>
                <a:ea typeface="Noto Sans SC"/>
                <a:cs typeface="Noto Sans SC"/>
                <a:sym typeface="Noto Sans SC"/>
              </a:rPr>
              <a:t>3. 三维调节：</a:t>
            </a:r>
            <a:r>
              <a:rPr lang="en-US" sz="1600" b="0" i="0" u="none" strike="noStrike">
                <a:solidFill>
                  <a:srgbClr val="555555"/>
                </a:solidFill>
                <a:latin typeface="Noto Sans SC"/>
                <a:ea typeface="Noto Sans SC"/>
                <a:cs typeface="Noto Sans SC"/>
                <a:sym typeface="Noto Sans SC"/>
              </a:rPr>
              <a:t>组合二维/一维平移台与载玻片架，实现XYZ移动。</a:t>
            </a:r>
          </a:p>
          <a:p>
            <a:pPr indent="0" algn="l">
              <a:lnSpc>
                <a:spcPct val="108333"/>
              </a:lnSpc>
            </a:pPr>
            <a:r>
              <a:rPr lang="en-US" sz="1800" b="1" i="0" u="none" strike="noStrike">
                <a:solidFill>
                  <a:srgbClr val="333333"/>
                </a:solidFill>
                <a:latin typeface="Noto Sans SC"/>
                <a:ea typeface="Noto Sans SC"/>
                <a:cs typeface="Noto Sans SC"/>
                <a:sym typeface="Noto Sans SC"/>
              </a:rPr>
              <a:t>4. 光路引导：</a:t>
            </a:r>
            <a:r>
              <a:rPr lang="en-US" sz="1600" b="0" i="0" u="none" strike="noStrike">
                <a:solidFill>
                  <a:srgbClr val="555555"/>
                </a:solidFill>
                <a:latin typeface="Noto Sans SC"/>
                <a:ea typeface="Noto Sans SC"/>
                <a:cs typeface="Noto Sans SC"/>
                <a:sym typeface="Noto Sans SC"/>
              </a:rPr>
              <a:t>安装45°镜架与反射镜，调整激光束方向。</a:t>
            </a:r>
          </a:p>
        </p:txBody>
      </p:sp>
      <p:sp>
        <p:nvSpPr>
          <p:cNvPr id="8" name="AutoShape 8"/>
          <p:cNvSpPr/>
          <p:nvPr/>
        </p:nvSpPr>
        <p:spPr>
          <a:xfrm>
            <a:off x="6096000" y="1778000"/>
            <a:ext cx="5080000" cy="2540000"/>
          </a:xfrm>
          <a:prstGeom prst="roundRect">
            <a:avLst>
              <a:gd name="adj" fmla="val 50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0000" y="1968500"/>
            <a:ext cx="304800" cy="304800"/>
          </a:xfrm>
          <a:prstGeom prst="rect">
            <a:avLst/>
          </a:prstGeom>
        </p:spPr>
      </p:pic>
      <p:sp>
        <p:nvSpPr>
          <p:cNvPr id="10" name="AutoShape 10"/>
          <p:cNvSpPr/>
          <p:nvPr/>
        </p:nvSpPr>
        <p:spPr>
          <a:xfrm>
            <a:off x="6731000" y="19304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光路处理与成像模块</a:t>
            </a:r>
            <a:endParaRPr lang="en-US" sz="1100"/>
          </a:p>
        </p:txBody>
      </p:sp>
      <p:sp>
        <p:nvSpPr>
          <p:cNvPr id="11" name="AutoShape 11"/>
          <p:cNvSpPr/>
          <p:nvPr/>
        </p:nvSpPr>
        <p:spPr>
          <a:xfrm>
            <a:off x="6350000" y="2413000"/>
            <a:ext cx="4572000" cy="1651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33333"/>
                </a:solidFill>
                <a:latin typeface="Noto Sans SC"/>
                <a:ea typeface="Noto Sans SC"/>
                <a:cs typeface="Noto Sans SC"/>
                <a:sym typeface="Noto Sans SC"/>
              </a:rPr>
              <a:t>5. 扩束系统：</a:t>
            </a:r>
            <a:r>
              <a:rPr lang="en-US" sz="1600" b="0" i="0" u="none" strike="noStrike">
                <a:solidFill>
                  <a:srgbClr val="555555"/>
                </a:solidFill>
                <a:latin typeface="Noto Sans SC"/>
                <a:ea typeface="Noto Sans SC"/>
                <a:cs typeface="Noto Sans SC"/>
                <a:sym typeface="Noto Sans SC"/>
              </a:rPr>
              <a:t>依次安装反射镜、扩束镜组(f=-50/150mm)及偏振片。</a:t>
            </a:r>
            <a:endParaRPr lang="en-US" sz="1100"/>
          </a:p>
          <a:p>
            <a:pPr indent="0" algn="l">
              <a:lnSpc>
                <a:spcPct val="108333"/>
              </a:lnSpc>
            </a:pPr>
            <a:r>
              <a:rPr lang="en-US" sz="1800" b="1" i="0" u="none" strike="noStrike">
                <a:solidFill>
                  <a:srgbClr val="333333"/>
                </a:solidFill>
                <a:latin typeface="Noto Sans SC"/>
                <a:ea typeface="Noto Sans SC"/>
                <a:cs typeface="Noto Sans SC"/>
                <a:sym typeface="Noto Sans SC"/>
              </a:rPr>
              <a:t>6. 成像组件：</a:t>
            </a:r>
            <a:r>
              <a:rPr lang="en-US" sz="1600" b="0" i="0" u="none" strike="noStrike">
                <a:solidFill>
                  <a:srgbClr val="555555"/>
                </a:solidFill>
                <a:latin typeface="Noto Sans SC"/>
                <a:ea typeface="Noto Sans SC"/>
                <a:cs typeface="Noto Sans SC"/>
                <a:sym typeface="Noto Sans SC"/>
              </a:rPr>
              <a:t>安装45°镜架、成像透镜(f=125mm)及长波通滤光片。</a:t>
            </a:r>
          </a:p>
          <a:p>
            <a:pPr indent="0" algn="l">
              <a:lnSpc>
                <a:spcPct val="108333"/>
              </a:lnSpc>
            </a:pPr>
            <a:r>
              <a:rPr lang="en-US" sz="1800" b="1" i="0" u="none" strike="noStrike">
                <a:solidFill>
                  <a:srgbClr val="333333"/>
                </a:solidFill>
                <a:latin typeface="Noto Sans SC"/>
                <a:ea typeface="Noto Sans SC"/>
                <a:cs typeface="Noto Sans SC"/>
                <a:sym typeface="Noto Sans SC"/>
              </a:rPr>
              <a:t>7. 系统集成：</a:t>
            </a:r>
            <a:r>
              <a:rPr lang="en-US" sz="1600" b="0" i="0" u="none" strike="noStrike">
                <a:solidFill>
                  <a:srgbClr val="555555"/>
                </a:solidFill>
                <a:latin typeface="Noto Sans SC"/>
                <a:ea typeface="Noto Sans SC"/>
                <a:cs typeface="Noto Sans SC"/>
                <a:sym typeface="Noto Sans SC"/>
              </a:rPr>
              <a:t>固定激光器，连接数字相机与计算机，完成物理搭建。</a:t>
            </a:r>
          </a:p>
        </p:txBody>
      </p:sp>
      <p:sp>
        <p:nvSpPr>
          <p:cNvPr id="12" name="AutoShape 12"/>
          <p:cNvSpPr/>
          <p:nvPr/>
        </p:nvSpPr>
        <p:spPr>
          <a:xfrm>
            <a:off x="762000" y="4572000"/>
            <a:ext cx="10414000" cy="1270000"/>
          </a:xfrm>
          <a:prstGeom prst="roundRect">
            <a:avLst>
              <a:gd name="adj" fmla="val 100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889500"/>
            <a:ext cx="406400" cy="406400"/>
          </a:xfrm>
          <a:prstGeom prst="rect">
            <a:avLst/>
          </a:prstGeom>
        </p:spPr>
      </p:pic>
      <p:sp>
        <p:nvSpPr>
          <p:cNvPr id="14" name="AutoShape 14"/>
          <p:cNvSpPr/>
          <p:nvPr/>
        </p:nvSpPr>
        <p:spPr>
          <a:xfrm>
            <a:off x="1524000" y="47625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软件配置参数</a:t>
            </a:r>
            <a:endParaRPr lang="en-US" sz="1100"/>
          </a:p>
        </p:txBody>
      </p:sp>
      <p:sp>
        <p:nvSpPr>
          <p:cNvPr id="15" name="AutoShape 15"/>
          <p:cNvSpPr/>
          <p:nvPr/>
        </p:nvSpPr>
        <p:spPr>
          <a:xfrm>
            <a:off x="1524000" y="5207000"/>
            <a:ext cx="914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ans SC"/>
                <a:ea typeface="Noto Sans SC"/>
                <a:cs typeface="Noto Sans SC"/>
                <a:sym typeface="Noto Sans SC"/>
              </a:rPr>
              <a:t>使用</a:t>
            </a:r>
            <a:r>
              <a:rPr lang="en-US" sz="1800" b="1" i="0" u="none" strike="noStrike">
                <a:solidFill>
                  <a:srgbClr val="4A90E2"/>
                </a:solidFill>
                <a:latin typeface="Noto Sans SC"/>
                <a:ea typeface="Noto Sans SC"/>
                <a:cs typeface="Noto Sans SC"/>
                <a:sym typeface="Noto Sans SC"/>
              </a:rPr>
              <a:t>MER-SeriesViewer</a:t>
            </a:r>
            <a:r>
              <a:rPr lang="en-US" sz="1800" b="0" i="0" u="none" strike="noStrike">
                <a:solidFill>
                  <a:srgbClr val="333333"/>
                </a:solidFill>
                <a:latin typeface="Noto Sans SC"/>
                <a:ea typeface="Noto Sans SC"/>
                <a:cs typeface="Noto Sans SC"/>
                <a:sym typeface="Noto Sans SC"/>
              </a:rPr>
              <a:t>软件采集图像，设定分辨率为 1280×1024，曝光时间设置为 5000μs。</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实验步骤（2）—— 光路调整与捕获</a:t>
            </a:r>
            <a:endParaRPr lang="en-US" sz="1100"/>
          </a:p>
        </p:txBody>
      </p:sp>
      <p:sp>
        <p:nvSpPr>
          <p:cNvPr id="5" name="AutoShape 5"/>
          <p:cNvSpPr/>
          <p:nvPr/>
        </p:nvSpPr>
        <p:spPr>
          <a:xfrm>
            <a:off x="762000" y="17145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2032000"/>
            <a:ext cx="5080000" cy="3302000"/>
          </a:xfrm>
          <a:prstGeom prst="roundRect">
            <a:avLst>
              <a:gd name="adj" fmla="val 3846"/>
            </a:avLst>
          </a:prstGeom>
          <a:solidFill>
            <a:srgbClr val="F0F5FF">
              <a:alpha val="60000"/>
            </a:srgbClr>
          </a:solidFill>
          <a:ln w="12700" cap="flat" cmpd="sng">
            <a:solidFill>
              <a:srgbClr val="4A90E2">
                <a:alpha val="20000"/>
              </a:srgbClr>
            </a:solid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222500"/>
            <a:ext cx="304800" cy="304800"/>
          </a:xfrm>
          <a:prstGeom prst="rect">
            <a:avLst/>
          </a:prstGeom>
        </p:spPr>
      </p:pic>
      <p:sp>
        <p:nvSpPr>
          <p:cNvPr id="8" name="AutoShape 8"/>
          <p:cNvSpPr/>
          <p:nvPr/>
        </p:nvSpPr>
        <p:spPr>
          <a:xfrm>
            <a:off x="13970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4A90E2"/>
                </a:solidFill>
                <a:latin typeface="Noto Sans SC"/>
                <a:ea typeface="Noto Sans SC"/>
                <a:cs typeface="Noto Sans SC"/>
                <a:sym typeface="Noto Sans SC"/>
              </a:rPr>
              <a:t>光路调整</a:t>
            </a:r>
            <a:endParaRPr lang="en-US" sz="1100"/>
          </a:p>
        </p:txBody>
      </p:sp>
      <p:sp>
        <p:nvSpPr>
          <p:cNvPr id="9" name="AutoShape 9"/>
          <p:cNvSpPr/>
          <p:nvPr/>
        </p:nvSpPr>
        <p:spPr>
          <a:xfrm>
            <a:off x="1016000" y="2667000"/>
            <a:ext cx="4572000" cy="2413000"/>
          </a:xfrm>
          <a:prstGeom prst="rect">
            <a:avLst/>
          </a:prstGeom>
          <a:noFill/>
          <a:ln w="12700" cap="flat" cmpd="sng">
            <a:noFill/>
            <a:prstDash val="solid"/>
            <a:round/>
          </a:ln>
        </p:spPr>
        <p:txBody>
          <a:bodyPr vert="horz" wrap="square" lIns="0" tIns="0" rIns="0" bIns="0" rtlCol="0" anchor="ctr" anchorCtr="0"/>
          <a:lstStyle/>
          <a:p>
            <a:pPr marL="228600" indent="-228600" algn="l">
              <a:lnSpc>
                <a:spcPct val="108333"/>
              </a:lnSpc>
              <a:buClr>
                <a:srgbClr val="333333"/>
              </a:buClr>
              <a:buChar char="•"/>
              <a:defRPr/>
            </a:pPr>
            <a:r>
              <a:rPr lang="en-US" sz="1800" b="0" i="0" u="none" strike="noStrike">
                <a:solidFill>
                  <a:srgbClr val="333333"/>
                </a:solidFill>
                <a:latin typeface="Noto Sans SC"/>
                <a:ea typeface="Noto Sans SC"/>
                <a:cs typeface="Noto Sans SC"/>
                <a:sym typeface="Noto Sans SC"/>
              </a:rPr>
              <a:t>打开激光器，调节反射镜使光束沿导轨中心传输。</a:t>
            </a:r>
            <a:endParaRPr lang="en-US" sz="1100"/>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调整扩束镜组间距至100mm，确保光束平行。</a:t>
            </a:r>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调节二向色镜角度，使激光沿物镜中心轴线入射。</a:t>
            </a:r>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开启LED照明，调整相机使样品清晰成像。</a:t>
            </a:r>
          </a:p>
        </p:txBody>
      </p:sp>
      <p:sp>
        <p:nvSpPr>
          <p:cNvPr id="10" name="AutoShape 10"/>
          <p:cNvSpPr/>
          <p:nvPr/>
        </p:nvSpPr>
        <p:spPr>
          <a:xfrm>
            <a:off x="6350000" y="2032000"/>
            <a:ext cx="5080000" cy="3302000"/>
          </a:xfrm>
          <a:prstGeom prst="roundRect">
            <a:avLst>
              <a:gd name="adj" fmla="val 3846"/>
            </a:avLst>
          </a:prstGeom>
          <a:solidFill>
            <a:srgbClr val="F0F5FF">
              <a:alpha val="60000"/>
            </a:srgbClr>
          </a:solidFill>
          <a:ln w="12700" cap="flat" cmpd="sng">
            <a:solidFill>
              <a:srgbClr val="4A90E2">
                <a:alpha val="2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2222500"/>
            <a:ext cx="304800" cy="304800"/>
          </a:xfrm>
          <a:prstGeom prst="rect">
            <a:avLst/>
          </a:prstGeom>
        </p:spPr>
      </p:pic>
      <p:sp>
        <p:nvSpPr>
          <p:cNvPr id="12" name="AutoShape 12"/>
          <p:cNvSpPr/>
          <p:nvPr/>
        </p:nvSpPr>
        <p:spPr>
          <a:xfrm>
            <a:off x="69850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4A90E2"/>
                </a:solidFill>
                <a:latin typeface="Noto Sans SC"/>
                <a:ea typeface="Noto Sans SC"/>
                <a:cs typeface="Noto Sans SC"/>
                <a:sym typeface="Noto Sans SC"/>
              </a:rPr>
              <a:t>样品制备与捕获</a:t>
            </a:r>
            <a:endParaRPr lang="en-US" sz="1100"/>
          </a:p>
        </p:txBody>
      </p:sp>
      <p:sp>
        <p:nvSpPr>
          <p:cNvPr id="13" name="AutoShape 13"/>
          <p:cNvSpPr/>
          <p:nvPr/>
        </p:nvSpPr>
        <p:spPr>
          <a:xfrm>
            <a:off x="6604000" y="2667000"/>
            <a:ext cx="4572000" cy="2413000"/>
          </a:xfrm>
          <a:prstGeom prst="rect">
            <a:avLst/>
          </a:prstGeom>
          <a:noFill/>
          <a:ln w="12700" cap="flat" cmpd="sng">
            <a:noFill/>
            <a:prstDash val="solid"/>
            <a:round/>
          </a:ln>
        </p:spPr>
        <p:txBody>
          <a:bodyPr vert="horz" wrap="square" lIns="0" tIns="0" rIns="0" bIns="0" rtlCol="0" anchor="ctr" anchorCtr="0"/>
          <a:lstStyle/>
          <a:p>
            <a:pPr marL="228600" indent="-228600" algn="l">
              <a:lnSpc>
                <a:spcPct val="108333"/>
              </a:lnSpc>
              <a:buClr>
                <a:srgbClr val="333333"/>
              </a:buClr>
              <a:buChar char="•"/>
              <a:defRPr/>
            </a:pPr>
            <a:r>
              <a:rPr lang="en-US" sz="1800" b="0" i="0" u="none" strike="noStrike">
                <a:solidFill>
                  <a:srgbClr val="333333"/>
                </a:solidFill>
                <a:latin typeface="Noto Sans SC"/>
                <a:ea typeface="Noto Sans SC"/>
                <a:cs typeface="Noto Sans SC"/>
                <a:sym typeface="Noto Sans SC"/>
              </a:rPr>
              <a:t>制备样品：盖玻片贴双面胶孔，滴加5μm微球样品。</a:t>
            </a:r>
            <a:endParaRPr lang="en-US" sz="1100"/>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放置样品于三维载物台，调节Z轴聚焦激光至样品面。</a:t>
            </a:r>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移动XY平台寻找微球，进入焦点即被稳定捕获。</a:t>
            </a:r>
          </a:p>
          <a:p>
            <a:pPr marL="228600" indent="-228600" algn="l">
              <a:lnSpc>
                <a:spcPct val="108333"/>
              </a:lnSpc>
              <a:buClr>
                <a:srgbClr val="333333"/>
              </a:buClr>
              <a:buChar char="•"/>
            </a:pPr>
            <a:r>
              <a:rPr lang="en-US" sz="1800" b="0" i="0" u="none" strike="noStrike">
                <a:solidFill>
                  <a:srgbClr val="333333"/>
                </a:solidFill>
                <a:latin typeface="Noto Sans SC"/>
                <a:ea typeface="Noto Sans SC"/>
                <a:cs typeface="Noto Sans SC"/>
                <a:sym typeface="Noto Sans SC"/>
              </a:rPr>
              <a:t>验证：移动载物台，微球跟随激光焦点保持不动。</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20320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注意事项</a:t>
            </a:r>
            <a:endParaRPr lang="en-US" sz="1100"/>
          </a:p>
        </p:txBody>
      </p:sp>
      <p:sp>
        <p:nvSpPr>
          <p:cNvPr id="4" name="AutoShape 4"/>
          <p:cNvSpPr/>
          <p:nvPr/>
        </p:nvSpPr>
        <p:spPr>
          <a:xfrm>
            <a:off x="762000" y="19050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95500"/>
            <a:ext cx="355600" cy="355600"/>
          </a:xfrm>
          <a:prstGeom prst="rect">
            <a:avLst/>
          </a:prstGeom>
        </p:spPr>
      </p:pic>
      <p:sp>
        <p:nvSpPr>
          <p:cNvPr id="6" name="AutoShape 6"/>
          <p:cNvSpPr/>
          <p:nvPr/>
        </p:nvSpPr>
        <p:spPr>
          <a:xfrm>
            <a:off x="1473200" y="21209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激光安全</a:t>
            </a:r>
            <a:endParaRPr lang="en-US" sz="1100"/>
          </a:p>
        </p:txBody>
      </p:sp>
      <p:sp>
        <p:nvSpPr>
          <p:cNvPr id="7" name="AutoShape 7"/>
          <p:cNvSpPr/>
          <p:nvPr/>
        </p:nvSpPr>
        <p:spPr>
          <a:xfrm>
            <a:off x="1016000" y="25146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操作532nm激光时，必须佩戴专用的激光防护眼镜，确保光路无障碍物，避免意外反射。</a:t>
            </a:r>
            <a:endParaRPr lang="en-US" sz="1100"/>
          </a:p>
        </p:txBody>
      </p:sp>
      <p:sp>
        <p:nvSpPr>
          <p:cNvPr id="8" name="AutoShape 8"/>
          <p:cNvSpPr/>
          <p:nvPr/>
        </p:nvSpPr>
        <p:spPr>
          <a:xfrm>
            <a:off x="4394200" y="19050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48200" y="2095500"/>
            <a:ext cx="355600" cy="355600"/>
          </a:xfrm>
          <a:prstGeom prst="rect">
            <a:avLst/>
          </a:prstGeom>
        </p:spPr>
      </p:pic>
      <p:sp>
        <p:nvSpPr>
          <p:cNvPr id="10" name="AutoShape 10"/>
          <p:cNvSpPr/>
          <p:nvPr/>
        </p:nvSpPr>
        <p:spPr>
          <a:xfrm>
            <a:off x="5105400" y="21209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光学元件清洁</a:t>
            </a:r>
            <a:endParaRPr lang="en-US" sz="1100"/>
          </a:p>
        </p:txBody>
      </p:sp>
      <p:sp>
        <p:nvSpPr>
          <p:cNvPr id="11" name="AutoShape 11"/>
          <p:cNvSpPr/>
          <p:nvPr/>
        </p:nvSpPr>
        <p:spPr>
          <a:xfrm>
            <a:off x="4648200" y="25146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保持透镜和反射镜清洁至关重要，应使用专用的光学清洁工具和方法进行维护。</a:t>
            </a:r>
            <a:endParaRPr lang="en-US" sz="1100"/>
          </a:p>
        </p:txBody>
      </p:sp>
      <p:sp>
        <p:nvSpPr>
          <p:cNvPr id="12" name="AutoShape 12"/>
          <p:cNvSpPr/>
          <p:nvPr/>
        </p:nvSpPr>
        <p:spPr>
          <a:xfrm>
            <a:off x="8026400" y="19050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80400" y="2095500"/>
            <a:ext cx="355600" cy="355600"/>
          </a:xfrm>
          <a:prstGeom prst="rect">
            <a:avLst/>
          </a:prstGeom>
        </p:spPr>
      </p:pic>
      <p:sp>
        <p:nvSpPr>
          <p:cNvPr id="14" name="AutoShape 14"/>
          <p:cNvSpPr/>
          <p:nvPr/>
        </p:nvSpPr>
        <p:spPr>
          <a:xfrm>
            <a:off x="8737600" y="21209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样品处理</a:t>
            </a:r>
            <a:endParaRPr lang="en-US" sz="1100"/>
          </a:p>
        </p:txBody>
      </p:sp>
      <p:sp>
        <p:nvSpPr>
          <p:cNvPr id="15" name="AutoShape 15"/>
          <p:cNvSpPr/>
          <p:nvPr/>
        </p:nvSpPr>
        <p:spPr>
          <a:xfrm>
            <a:off x="8280400" y="25146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确保样品悬浮液均匀无气泡，操作时使用镊子，尽量减少手印和污渍的污染。</a:t>
            </a:r>
            <a:endParaRPr lang="en-US" sz="1100"/>
          </a:p>
        </p:txBody>
      </p:sp>
      <p:sp>
        <p:nvSpPr>
          <p:cNvPr id="16" name="AutoShape 16"/>
          <p:cNvSpPr/>
          <p:nvPr/>
        </p:nvSpPr>
        <p:spPr>
          <a:xfrm>
            <a:off x="762000" y="38735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064000"/>
            <a:ext cx="355600" cy="355600"/>
          </a:xfrm>
          <a:prstGeom prst="rect">
            <a:avLst/>
          </a:prstGeom>
        </p:spPr>
      </p:pic>
      <p:sp>
        <p:nvSpPr>
          <p:cNvPr id="18" name="AutoShape 18"/>
          <p:cNvSpPr/>
          <p:nvPr/>
        </p:nvSpPr>
        <p:spPr>
          <a:xfrm>
            <a:off x="1473200" y="4089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光路校准</a:t>
            </a:r>
            <a:endParaRPr lang="en-US" sz="1100"/>
          </a:p>
        </p:txBody>
      </p:sp>
      <p:sp>
        <p:nvSpPr>
          <p:cNvPr id="19" name="AutoShape 19"/>
          <p:cNvSpPr/>
          <p:nvPr/>
        </p:nvSpPr>
        <p:spPr>
          <a:xfrm>
            <a:off x="1016000" y="44831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各光学模块必须严格同轴等高，否则会严重影响激光的聚焦效果和捕获性能。</a:t>
            </a:r>
            <a:endParaRPr lang="en-US" sz="1100"/>
          </a:p>
        </p:txBody>
      </p:sp>
      <p:sp>
        <p:nvSpPr>
          <p:cNvPr id="20" name="AutoShape 20"/>
          <p:cNvSpPr/>
          <p:nvPr/>
        </p:nvSpPr>
        <p:spPr>
          <a:xfrm>
            <a:off x="4394200" y="38735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48200" y="4064000"/>
            <a:ext cx="355600" cy="355600"/>
          </a:xfrm>
          <a:prstGeom prst="rect">
            <a:avLst/>
          </a:prstGeom>
        </p:spPr>
      </p:pic>
      <p:sp>
        <p:nvSpPr>
          <p:cNvPr id="22" name="AutoShape 22"/>
          <p:cNvSpPr/>
          <p:nvPr/>
        </p:nvSpPr>
        <p:spPr>
          <a:xfrm>
            <a:off x="5105400" y="4089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功率控制</a:t>
            </a:r>
            <a:endParaRPr lang="en-US" sz="1100"/>
          </a:p>
        </p:txBody>
      </p:sp>
      <p:sp>
        <p:nvSpPr>
          <p:cNvPr id="23" name="AutoShape 23"/>
          <p:cNvSpPr/>
          <p:nvPr/>
        </p:nvSpPr>
        <p:spPr>
          <a:xfrm>
            <a:off x="4648200" y="44831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捕获时激光功率不宜过高，特别是处理生物样品时，需防止过高功率造成损伤。</a:t>
            </a:r>
            <a:endParaRPr lang="en-US" sz="1100"/>
          </a:p>
        </p:txBody>
      </p:sp>
      <p:sp>
        <p:nvSpPr>
          <p:cNvPr id="24" name="AutoShape 24"/>
          <p:cNvSpPr/>
          <p:nvPr/>
        </p:nvSpPr>
        <p:spPr>
          <a:xfrm>
            <a:off x="8026400" y="3873500"/>
            <a:ext cx="3378200" cy="1714500"/>
          </a:xfrm>
          <a:prstGeom prst="roundRect">
            <a:avLst>
              <a:gd name="adj" fmla="val 740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80400" y="4064000"/>
            <a:ext cx="355600" cy="355600"/>
          </a:xfrm>
          <a:prstGeom prst="rect">
            <a:avLst/>
          </a:prstGeom>
        </p:spPr>
      </p:pic>
      <p:sp>
        <p:nvSpPr>
          <p:cNvPr id="26" name="AutoShape 26"/>
          <p:cNvSpPr/>
          <p:nvPr/>
        </p:nvSpPr>
        <p:spPr>
          <a:xfrm>
            <a:off x="8737600" y="4089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数据记录</a:t>
            </a:r>
            <a:endParaRPr lang="en-US" sz="1100"/>
          </a:p>
        </p:txBody>
      </p:sp>
      <p:sp>
        <p:nvSpPr>
          <p:cNvPr id="27" name="AutoShape 27"/>
          <p:cNvSpPr/>
          <p:nvPr/>
        </p:nvSpPr>
        <p:spPr>
          <a:xfrm>
            <a:off x="8280400" y="44831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建议记录捕获前后的样品图像，以便分析捕获的稳定性和效率。</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25146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思考与讨论</a:t>
            </a:r>
            <a:endParaRPr lang="en-US" sz="1100"/>
          </a:p>
        </p:txBody>
      </p:sp>
      <p:sp>
        <p:nvSpPr>
          <p:cNvPr id="5" name="AutoShape 5"/>
          <p:cNvSpPr/>
          <p:nvPr/>
        </p:nvSpPr>
        <p:spPr>
          <a:xfrm>
            <a:off x="762000" y="16510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20320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2222500"/>
            <a:ext cx="304800" cy="304800"/>
          </a:xfrm>
          <a:prstGeom prst="rect">
            <a:avLst/>
          </a:prstGeom>
        </p:spPr>
      </p:pic>
      <p:sp>
        <p:nvSpPr>
          <p:cNvPr id="8" name="AutoShape 8"/>
          <p:cNvSpPr/>
          <p:nvPr/>
        </p:nvSpPr>
        <p:spPr>
          <a:xfrm>
            <a:off x="1333500" y="21590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01. 原理探究：</a:t>
            </a:r>
            <a:r>
              <a:rPr lang="en-US" sz="1800" b="0" i="0" u="none" strike="noStrike">
                <a:solidFill>
                  <a:srgbClr val="333333"/>
                </a:solidFill>
                <a:latin typeface="Noto Sans SC"/>
                <a:ea typeface="Noto Sans SC"/>
                <a:cs typeface="Noto Sans SC"/>
                <a:sym typeface="Noto Sans SC"/>
              </a:rPr>
              <a:t>解释光镊技术的工作原理，分析光的压力和光学势阱是如何形成的？</a:t>
            </a:r>
            <a:endParaRPr lang="en-US" sz="1100"/>
          </a:p>
        </p:txBody>
      </p:sp>
      <p:sp>
        <p:nvSpPr>
          <p:cNvPr id="9" name="AutoShape 9"/>
          <p:cNvSpPr/>
          <p:nvPr/>
        </p:nvSpPr>
        <p:spPr>
          <a:xfrm>
            <a:off x="762000" y="32385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3429000"/>
            <a:ext cx="304800" cy="304800"/>
          </a:xfrm>
          <a:prstGeom prst="rect">
            <a:avLst/>
          </a:prstGeom>
        </p:spPr>
      </p:pic>
      <p:sp>
        <p:nvSpPr>
          <p:cNvPr id="11" name="AutoShape 11"/>
          <p:cNvSpPr/>
          <p:nvPr/>
        </p:nvSpPr>
        <p:spPr>
          <a:xfrm>
            <a:off x="1333500" y="33655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02. 样品准备：</a:t>
            </a:r>
            <a:r>
              <a:rPr lang="en-US" sz="1800" b="0" i="0" u="none" strike="noStrike">
                <a:solidFill>
                  <a:srgbClr val="333333"/>
                </a:solidFill>
                <a:latin typeface="Noto Sans SC"/>
                <a:ea typeface="Noto Sans SC"/>
                <a:cs typeface="Noto Sans SC"/>
                <a:sym typeface="Noto Sans SC"/>
              </a:rPr>
              <a:t>实验中如何选择和准备待测样品以获得最佳捕捉效果？有哪些注意事项？</a:t>
            </a:r>
            <a:endParaRPr lang="en-US" sz="1100"/>
          </a:p>
        </p:txBody>
      </p:sp>
      <p:sp>
        <p:nvSpPr>
          <p:cNvPr id="12" name="AutoShape 12"/>
          <p:cNvSpPr/>
          <p:nvPr/>
        </p:nvSpPr>
        <p:spPr>
          <a:xfrm>
            <a:off x="762000" y="44450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500" y="4635500"/>
            <a:ext cx="304800" cy="304800"/>
          </a:xfrm>
          <a:prstGeom prst="rect">
            <a:avLst/>
          </a:prstGeom>
        </p:spPr>
      </p:pic>
      <p:sp>
        <p:nvSpPr>
          <p:cNvPr id="14" name="AutoShape 14"/>
          <p:cNvSpPr/>
          <p:nvPr/>
        </p:nvSpPr>
        <p:spPr>
          <a:xfrm>
            <a:off x="1333500" y="45720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03. 技术限制：</a:t>
            </a:r>
            <a:r>
              <a:rPr lang="en-US" sz="1800" b="0" i="0" u="none" strike="noStrike">
                <a:solidFill>
                  <a:srgbClr val="333333"/>
                </a:solidFill>
                <a:latin typeface="Noto Sans SC"/>
                <a:ea typeface="Noto Sans SC"/>
                <a:cs typeface="Noto Sans SC"/>
                <a:sym typeface="Noto Sans SC"/>
              </a:rPr>
              <a:t>哪些因素限制便携式光镊系统的广泛应用？有哪些可能的解决方案？</a:t>
            </a:r>
            <a:endParaRPr lang="en-US" sz="1100"/>
          </a:p>
        </p:txBody>
      </p:sp>
      <p:sp>
        <p:nvSpPr>
          <p:cNvPr id="15" name="AutoShape 15"/>
          <p:cNvSpPr/>
          <p:nvPr/>
        </p:nvSpPr>
        <p:spPr>
          <a:xfrm>
            <a:off x="6350000" y="20320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2222500"/>
            <a:ext cx="304800" cy="304800"/>
          </a:xfrm>
          <a:prstGeom prst="rect">
            <a:avLst/>
          </a:prstGeom>
        </p:spPr>
      </p:pic>
      <p:sp>
        <p:nvSpPr>
          <p:cNvPr id="17" name="AutoShape 17"/>
          <p:cNvSpPr/>
          <p:nvPr/>
        </p:nvSpPr>
        <p:spPr>
          <a:xfrm>
            <a:off x="6921500" y="21590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04. 生物应用：</a:t>
            </a:r>
            <a:r>
              <a:rPr lang="en-US" sz="1800" b="0" i="0" u="none" strike="noStrike">
                <a:solidFill>
                  <a:srgbClr val="333333"/>
                </a:solidFill>
                <a:latin typeface="Noto Sans SC"/>
                <a:ea typeface="Noto Sans SC"/>
                <a:cs typeface="Noto Sans SC"/>
                <a:sym typeface="Noto Sans SC"/>
              </a:rPr>
              <a:t>列举光镊在生物学中的应用案例，探讨其在细胞操控和分子力学研究中的作用。</a:t>
            </a:r>
            <a:endParaRPr lang="en-US" sz="1100"/>
          </a:p>
        </p:txBody>
      </p:sp>
      <p:sp>
        <p:nvSpPr>
          <p:cNvPr id="18" name="AutoShape 18"/>
          <p:cNvSpPr/>
          <p:nvPr/>
        </p:nvSpPr>
        <p:spPr>
          <a:xfrm>
            <a:off x="6350000" y="32385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40500" y="3429000"/>
            <a:ext cx="304800" cy="304800"/>
          </a:xfrm>
          <a:prstGeom prst="rect">
            <a:avLst/>
          </a:prstGeom>
        </p:spPr>
      </p:pic>
      <p:sp>
        <p:nvSpPr>
          <p:cNvPr id="20" name="AutoShape 20"/>
          <p:cNvSpPr/>
          <p:nvPr/>
        </p:nvSpPr>
        <p:spPr>
          <a:xfrm>
            <a:off x="6921500" y="33655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05. 物镜选择：</a:t>
            </a:r>
            <a:r>
              <a:rPr lang="en-US" sz="1800" b="0" i="0" u="none" strike="noStrike">
                <a:solidFill>
                  <a:srgbClr val="333333"/>
                </a:solidFill>
                <a:latin typeface="Noto Sans SC"/>
                <a:ea typeface="Noto Sans SC"/>
                <a:cs typeface="Noto Sans SC"/>
                <a:sym typeface="Noto Sans SC"/>
              </a:rPr>
              <a:t>实验中为何采用高数值孔径物镜？它对捕获力有何影响？</a:t>
            </a:r>
            <a:endParaRPr lang="en-US" sz="1100"/>
          </a:p>
        </p:txBody>
      </p:sp>
      <p:sp>
        <p:nvSpPr>
          <p:cNvPr id="21" name="AutoShape 21"/>
          <p:cNvSpPr/>
          <p:nvPr/>
        </p:nvSpPr>
        <p:spPr>
          <a:xfrm>
            <a:off x="6350000" y="4445000"/>
            <a:ext cx="5080000" cy="1079500"/>
          </a:xfrm>
          <a:prstGeom prst="roundRect">
            <a:avLst>
              <a:gd name="adj" fmla="val 11764"/>
            </a:avLst>
          </a:prstGeom>
          <a:solidFill>
            <a:srgbClr val="F7F9FC">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4635500"/>
            <a:ext cx="304800" cy="304800"/>
          </a:xfrm>
          <a:prstGeom prst="rect">
            <a:avLst/>
          </a:prstGeom>
        </p:spPr>
      </p:pic>
      <p:sp>
        <p:nvSpPr>
          <p:cNvPr id="23" name="AutoShape 23"/>
          <p:cNvSpPr/>
          <p:nvPr/>
        </p:nvSpPr>
        <p:spPr>
          <a:xfrm>
            <a:off x="6921500" y="4572000"/>
            <a:ext cx="4381500" cy="762000"/>
          </a:xfrm>
          <a:prstGeom prst="rect">
            <a:avLst/>
          </a:prstGeom>
          <a:noFill/>
          <a:ln w="12700" cap="flat" cmpd="sng">
            <a:noFill/>
            <a:prstDash val="solid"/>
            <a:round/>
          </a:ln>
        </p:spPr>
        <p:txBody>
          <a:bodyPr vert="horz" wrap="square" lIns="0" tIns="0" rIns="0" bIns="0" rtlCol="0" anchor="t"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06. 特殊现象：</a:t>
            </a:r>
            <a:r>
              <a:rPr lang="en-US" sz="1800" b="0" i="0" u="none" strike="noStrike">
                <a:solidFill>
                  <a:srgbClr val="333333"/>
                </a:solidFill>
                <a:latin typeface="Noto Sans SC"/>
                <a:ea typeface="Noto Sans SC"/>
                <a:cs typeface="Noto Sans SC"/>
                <a:sym typeface="Noto Sans SC"/>
              </a:rPr>
              <a:t>若微粒折射率小于周围介质（如气泡），会发生什么现象？为什么？</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759</Words>
  <Application>Microsoft Office PowerPoint</Application>
  <PresentationFormat>宽屏</PresentationFormat>
  <Paragraphs>126</Paragraphs>
  <Slides>10</Slides>
  <Notes>10</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10</vt:i4>
      </vt:variant>
    </vt:vector>
  </HeadingPairs>
  <TitlesOfParts>
    <vt:vector size="14"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yanli</cp:lastModifiedBy>
  <cp:revision>3</cp:revision>
  <dcterms:modified xsi:type="dcterms:W3CDTF">2026-04-07T12:50:48Z</dcterms:modified>
</cp:coreProperties>
</file>