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6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大家好，欢迎来到本次光电系统实训课程。今天我们将学习“光学相干层析成像技术与应用”，内容涵盖OCT技术的基本原理、时域OCT系统的搭建，以及利用该系统进行厚度测量的方法。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结束后，我们准备了几个思考题，希望能帮助大家深入理解OCT技术的原理和应用。这些问题涵盖了实验中可能遇到的问题分析、误差来源探讨、分辨率原理以及不同OCT技术的对比等方面。欢迎大家积极思考和讨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到此结束。通过本次学习，我们理解了OCT技术的基本原理，亲手搭建了时域OCT系统，并成功实现了对平板厚度的测量。我们也认识到了OCT技术在医学诊断、工业检测等领域的巨大应用潜力，它被誉为“光学超声”。希望大家都有所收获。下一次实训，我们将学习激光微细加工技术与应用，敬请期待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的目的主要有四个方面：首先，理解OCT技术的基本原理；其次，搭建并调试时域OCT系统；再次，利用该系统测量平板的厚度并学习数据处理方法；最后，了解OCT技术在医学和工业检测等领域的广阔应用前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首先，我们来学习OCT技术的基本原理。OCT基于低相干光干涉，能够实现对样品内部结构的微米级分辨率成像。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它主要分为时域和频域两种类型，本次实训我们将搭建一个时域OCT系统。其关键在于利用低相干光源的短相干长度特性，只有当参考光和信号光的光程差非常小时，才能产生干涉信号，从而实现深度分辨。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了解时域OCT系统的具体组成。整个系统可以分为光源、参考光路、探测光路和信号接收四个模块。光源提供低相干光，分束棱镜将光分为两路，参考光路通过移动反射镜来扫描深度，探测光路收集样品的散射信号，最后由探测器和示波器接收并显示干涉信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现在我们深入理解干涉信号与样品深度信息的关系。当参考镜移动时，每遇到样品的一个反射界面，示波器上就会出现一个干涉峰。通过分析这些峰的位置和强度，我们就能获得样品的内部结构信息。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OCT的轴向分辨率由光源带宽决定，横向分辨率由物镜数值孔径决定，这两个参数共同决定了系统的成像能力。通过对这些信号的处理，我们可以重建出样品的三维结构。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看看本次实验所需的系统和器件。主要包括1310nm的SLED光源、各种光学元件（如准直镜、分束棱镜）、用于移动的电控平移台和三维调整台、以及用于探测和显示的光电探测器和示波器。整个系统需要在光学平台上进行精密搭建和对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实验操作的第一部分：系统搭建与光路对准。这是整个实验最关键的步骤。我们需要依次完成软件设置、确定光路高度、调整准直镜、安装分束棱镜，并最终确保参考光和探测光在近场和远场均精确重合。这个过程需要耐心和细心的调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的第二部分是信号采集与厚度测量。我们首先连接探测器和示波器，并进行手动扫描以确认干涉信号的存在。然后设置自动扫描，观察稳定的干涉波形。通过测量平板样品前后表面反射峰的时间间隔，我们可以计算出平板的厚度。通过多点测量，还可以获取样品的三维轮廓信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验开始前，请大家务必注意以下事项。首先是光源安全，1310nm红外光不可见，切勿直视。其次，光路对准必须精确，扫描范围要合理，以保护设备。同时，要注意探测器的保护和实验环境的稳定，并正确处理样品。最后，通过多次测量取平均值来提高数据的可靠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jpe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svg"/><Relationship Id="rId4" Type="http://schemas.openxmlformats.org/officeDocument/2006/relationships/image" Target="../media/image29.svg"/><Relationship Id="rId9" Type="http://schemas.openxmlformats.org/officeDocument/2006/relationships/image" Target="../media/image3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1.jpe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svg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7.svg"/><Relationship Id="rId4" Type="http://schemas.openxmlformats.org/officeDocument/2006/relationships/image" Target="../media/image11.sv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5.svg"/><Relationship Id="rId4" Type="http://schemas.openxmlformats.org/officeDocument/2006/relationships/image" Target="../media/image4.svg"/><Relationship Id="rId9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svg"/><Relationship Id="rId5" Type="http://schemas.openxmlformats.org/officeDocument/2006/relationships/image" Target="../media/image18.svg"/><Relationship Id="rId4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1.jpe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svg"/><Relationship Id="rId5" Type="http://schemas.openxmlformats.org/officeDocument/2006/relationships/image" Target="../media/image10.svg"/><Relationship Id="rId10" Type="http://schemas.openxmlformats.org/officeDocument/2006/relationships/image" Target="../media/image28.svg"/><Relationship Id="rId4" Type="http://schemas.openxmlformats.org/officeDocument/2006/relationships/image" Target="../media/image24.svg"/><Relationship Id="rId9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635000" y="1524000"/>
            <a:ext cx="10922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92000"/>
            </a:srgbClr>
          </a:solidFill>
          <a:ln cap="flat" cmpd="sng">
            <a:solidFill>
              <a:srgbClr val="E6CFCF">
                <a:alpha val="92000"/>
              </a:srgbClr>
            </a:solidFill>
            <a:prstDash val="solid"/>
            <a:round/>
          </a:ln>
          <a:effectLst>
            <a:outerShdw blurRad="254000" dist="1270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24003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实训八：光学相干层析成像技术与应用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38608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OCT · 低相干干涉 · 时域成像 · 厚度测量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8594">
            <a:off x="3556008" y="3168650"/>
            <a:ext cx="508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43600" y="4699000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762000"/>
            <a:ext cx="304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思考与讨论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460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1905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143000" y="18542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如果参考光路在扫描时的光强变化非常明显，怎么办？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00" y="2794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143000" y="27432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在测量深度信息时，有的界面反馈的信息较弱，怎么办？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3683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143000" y="36322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在进行时域OCT测量时，有哪些常见的误差来源需要考虑？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905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858000" y="18542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样品的光学特性不均匀对测量结果的具体影响有哪些？如何进行校正？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2794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858000" y="27432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为什么OCT能实现微米级轴向分辨率？光源带宽与分辨率有何关系？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3683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36322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比较时域OCT和频域OCT的优缺点，为什么频域OCT逐渐成为主流？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826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1016000" y="4953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提示：可结合实验原理、系统噪声特性及相干光物理机制进行分析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5200650" y="381000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635000" y="1143000"/>
            <a:ext cx="1092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397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397000"/>
            <a:ext cx="9652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原理与结构：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深入理解了光学相干层析成像（OCT）的基本原理与系统构成。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032000"/>
            <a:ext cx="9652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系统搭建：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完成时域OCT系统的搭建，熟练掌握了光路对准与关键参数调试方法。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667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2667000"/>
            <a:ext cx="9652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实验验证：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成功测量平板厚度，验证了OCT技术在微米级测距方面的高精度能力。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302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524000" y="3302000"/>
            <a:ext cx="9652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应用认知：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拓展了视野，认识到OCT在医学诊断、工业检测及材料科学中的广泛应用前景。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35000" y="4699000"/>
            <a:ext cx="10922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9022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902200"/>
            <a:ext cx="965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下一实训预告：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激光微细加工技术与应用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35000" y="5715000"/>
            <a:ext cx="1092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1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“ OCT——光学活检的‘光学超声’ ”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203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实训目的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5908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87500" y="22860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理解基本原理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深入理解光学相干层析成像（OCT）技术的基本原理与成像机制。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350000" y="2159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25908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175500" y="22860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搭建与调试系统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亲手搭建并调节时域OCT系统，掌握光路对准、耦合与系统调试方法。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3683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1148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87500" y="38100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测量与数据处理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应用系统测量平板厚度，学习信号采集、图像重建与数据处理流程。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350000" y="3683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41148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175500" y="38100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了解应用前景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拓展视野，了解OCT技术在医学诊断、工业无损检测等领域的应用。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9236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8051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理论基础（1）—— OCT基本原理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1435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57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核心原理：低相干光干涉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24000" y="2438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测量生物组织内部不同深度层的后向散射光信号，构建微米级分辨率的实时横断面图像。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86500" y="1905000"/>
            <a:ext cx="51435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0500" y="2095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048500" y="2057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主要技术类型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657109" y="2511136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TD-OCT：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早期形式，机械移动反射镜改变光程差。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FD-OCT：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主流技术，光谱分析，成像速度更快。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3556000"/>
            <a:ext cx="51435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746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3708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本实训系统架构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524000" y="4089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搭建时域OCT系统，核心结构类似迈克尔逊干涉仪，采用超发光二极管(SLED)作为低相干光源。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86500" y="3556000"/>
            <a:ext cx="51435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0500" y="3746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048500" y="3708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关键特性：深度定位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048500" y="4089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低相干光源相干长度极短，仅当光程差小于相干长度时产生干涉，从而实现精确的深度分辨。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533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4A90E2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762000" y="5524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“OCT技术利用低相干干涉原理，突破了传统光学成像的深度限制，实现了生物组织的无创高分辨成像。”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90551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理论基础（2）—— 时域OCT系统组成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397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587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1549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光源模块 (SLED)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24000" y="1930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核心为1310nm超发光二极管，光谱宽(&gt;60nm)，相干长度短(10-20μm)，功率&gt;10mW。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1397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587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1549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参考光路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985000" y="1930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由分束棱镜、反射镜和电控平移台组成。通过平移台移动反射镜，改变光程实现深度扫描。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048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238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3200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探测光路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524000" y="3581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含三维平移台与样品。将信号光聚焦样品，收集不同深度返回的后向散射光信号。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3048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238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3200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信号接收模块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985000" y="3581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由快速光电探测器和示波器组成。将干涉光转换为电信号并实时显示观察。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46990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1016000" y="4826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系统工作流程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016000" y="5207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5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光源发出的光经分束棱镜分为两束：一束作为参考光射向参考臂反射镜，另一束作为信号光射向样品。两束光反射后汇合，最终在探测器上产生干涉信号。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508000"/>
            <a:ext cx="5029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干涉信号与深度信息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524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1676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成像原理与包络信号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2159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通过移动参考镜扫描光程差，当参考光与信号光程匹配时产生干涉峰值。峰值位置对应深度，强度反映反射能力。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1524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714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1676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关键分辨率指标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77000" y="2159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轴向：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由光源带宽决定 (R = 0.44·λ₀²/Δλ)，带宽越大精度越高。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横向：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由物镜数值孔径决定 (Δx = 0.61·λ₀/NA)。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3302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925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524000" y="3454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图像重建与分析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016000" y="3937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分析干涉包络的位置与强度分布，可重建样品的二维或三维深度结构图像，用于检测厚度、内部缺陷等微观特征。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223000" y="3302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4925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3454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核心公式速览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477000" y="3937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轴向分辨率公式：</a:t>
            </a: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R = 0.44 · λ₀² / Δλ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横向分辨率公式：</a:t>
            </a: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Δx = 0.61 · λ₀ / NA</a:t>
            </a:r>
          </a:p>
        </p:txBody>
      </p:sp>
      <p:sp>
        <p:nvSpPr>
          <p:cNvPr id="22" name="AutoShape 22"/>
          <p:cNvSpPr/>
          <p:nvPr/>
        </p:nvSpPr>
        <p:spPr>
          <a:xfrm>
            <a:off x="762000" y="5207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1016000" y="53975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核心机制总结：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OCT技术利用低相干光干涉原理，通过时域扫描（改变光程差）将样品的深度信息编码为干涉信号的时间序列，最终通过算法解码为高分辨率的断层图像。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实验系统与器件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192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524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1676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光源系统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095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采用1310nm SLED光源，具备高稳定性与宽光谱特性。通过FC/APC接口实现光纤输出。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1524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8200" y="1714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29200" y="1676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核心光学元件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48200" y="2095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配置光纤准直镜、50:50偏振不敏感分束棱镜及高反参考镜，构建标准干涉光路。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26400" y="1524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80400" y="1714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661400" y="1676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精密机械组件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80400" y="2095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配备行程≥50mm的电控平移台（自动扫描）及10μm精度的三维调整台，确保光路对准。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3429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619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97000" y="358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探测与显示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016000" y="4000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利用响应时间&lt;20ns的光电探测器转换信号，通过高带宽数字示波器实时记录波形。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394200" y="3429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8200" y="36195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5029200" y="358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系统控制软件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4648200" y="4000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集成步进电机控制器（如GCD0401M），实现对参考镜位移的闭环控制与自动化操作。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8026400" y="3429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80400" y="36195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8661400" y="358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系统集成搭建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8280400" y="4000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基于自由空间光路架构，所有元器件均需在光学平台上进行精密对准与机械固定。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762000" y="5334000"/>
            <a:ext cx="10642600" cy="508000"/>
          </a:xfrm>
          <a:prstGeom prst="roundRect">
            <a:avLst>
              <a:gd name="adj" fmla="val 250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889000" y="5435600"/>
            <a:ext cx="103886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系统核心目标：通过高精度的光机电协同，构建稳定、可重复的干涉测量环境。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90551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实验步骤（1）—— 系统搭建与对准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00" y="22352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71600" y="218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软件安装与设置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65200" y="2667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安装步进电机控制软件，确认硬件连接（如COM口）。在软件中设置扫描速度和行程等关键参数。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2032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97400" y="22352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03800" y="218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确定光路基准高度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97400" y="2667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以参考光路反射镜中心为基准（约40mm），调整所有光学元件，确保中心在同一水平线，保证光路水平。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2032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29600" y="22352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36000" y="218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光纤准直镜调整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29600" y="2667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利用光阑辅助，调节准直镜俯仰角。在远近两处放置光阑，反复调节使光斑均通过中心，确保出射光平行。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91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5200" y="43942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371600" y="4343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分束棱镜安装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65200" y="4826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放置分束棱镜，确保入射光垂直入射。调节棱镜使反射光和透射光分别准确对准参考镜和样品架中心。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394200" y="4191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97400" y="43942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003800" y="4343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光束重合调节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597400" y="4826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在合束光路放置小孔光阑，分别遮挡两束光进行调节。将光阑移至1米外再次微调，确保远场完全重合。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026400" y="4191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29600" y="4394200"/>
            <a:ext cx="304800" cy="3048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8636000" y="4343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操作关键提示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229600" y="4826000"/>
            <a:ext cx="29718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光束重合是保证干涉信号质量的核心步骤。此过程需要极大的耐心，反复在近场和远场进行比对与微调。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100584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实验步骤（2）—— 信号采集与厚度测量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587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549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探测器与示波器连接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524000" y="1930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将探测器输出接入示波器，设置交流耦合、触发电平(20mV)及时间轴(2.5ms/格)。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397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587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549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手动扫描观察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985000" y="1930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按住REMOTE键缓慢移动参考镜，在示波器上寻找并确认干涉包络信号。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048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238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3200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自动扫描设置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24000" y="3581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设置双向扫描模式，速度2mm/s，行程20mm，启动循环运行，观察稳定波形。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048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238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3200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平板厚度测量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85000" y="3581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更换样品，测量前后表面峰间隔Δt，利用公式</a:t>
            </a:r>
            <a:r>
              <a:rPr lang="en-US" sz="16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d = (Δt × v) / n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计算厚度。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699000"/>
            <a:ext cx="10668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8895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24000" y="48514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多点测量与三维成像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524000" y="52324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在XY平面移动样品，重复测量不同位置的厚度，构建样品的三维轮廓图。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201168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注意事项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145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7145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0066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17780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光源安全：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1310nm红外光不可见，严禁直视输出端，建议使用红外显示卡观察光斑。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27940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762000" y="27940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30861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2857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光路对准：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确保参考光与探测光在远场和近场均完全重合，否则干涉信号对比度会显著下降。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8735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62000" y="38735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1656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97000" y="39370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扫描范围：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自动扫描时确认平移台移动范围在行程内，避免撞击限位开关造成设备损坏。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9530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762000" y="49530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52451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397000" y="5016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探测器保护：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避免强光直射光敏面，信号过强时应使用衰减片，防止探测器烧毁。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096000" y="17145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096000" y="17145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86500" y="2006600"/>
            <a:ext cx="355600" cy="3556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731000" y="17780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环境稳定：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OCT系统对振动敏感，实验应在防振光学平台上进行，减少气流干扰。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096000" y="27940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6096000" y="27940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86500" y="3086100"/>
            <a:ext cx="355600" cy="3556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6731000" y="28575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样品处理：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样品表面需清洁无划痕；液体样品使用比色皿并注意避免产生气泡。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096000" y="38735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6096000" y="3873500"/>
            <a:ext cx="50800" cy="9525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86500" y="4165600"/>
            <a:ext cx="355600" cy="3556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731000" y="39370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数据记录：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为减小随机误差，建议对同一位置进行多次测量并取平均值作为最终结果。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6096000" y="4953000"/>
            <a:ext cx="5080000" cy="952500"/>
          </a:xfrm>
          <a:prstGeom prst="roundRect">
            <a:avLst>
              <a:gd name="adj" fmla="val 13333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4" name="AutoShape 34"/>
          <p:cNvSpPr/>
          <p:nvPr/>
        </p:nvSpPr>
        <p:spPr>
          <a:xfrm>
            <a:off x="6223000" y="5016500"/>
            <a:ext cx="4826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安全操作 · 规范实验 · 数据严谨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</Words>
  <Application>Microsoft Office PowerPoint</Application>
  <PresentationFormat>宽屏</PresentationFormat>
  <Paragraphs>142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yanli</cp:lastModifiedBy>
  <cp:revision>2</cp:revision>
  <dcterms:modified xsi:type="dcterms:W3CDTF">2026-04-07T12:52:36Z</dcterms:modified>
</cp:coreProperties>
</file>