
<file path=[Content_Types].xml><?xml version="1.0" encoding="utf-8"?>
<Types xmlns="http://schemas.openxmlformats.org/package/2006/content-types">
  <Default Extension="jpeg" ContentType="image/jpe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 id="2147483660" r:id="rId2"/>
  </p:sldMasterIdLst>
  <p:notesMasterIdLst>
    <p:notesMasterId r:id="rId14"/>
  </p:notesMasterIdLst>
  <p:sldIdLst>
    <p:sldId id="256" r:id="rId3"/>
    <p:sldId id="257" r:id="rId4"/>
    <p:sldId id="258" r:id="rId5"/>
    <p:sldId id="259" r:id="rId6"/>
    <p:sldId id="260" r:id="rId7"/>
    <p:sldId id="261" r:id="rId8"/>
    <p:sldId id="262" r:id="rId9"/>
    <p:sldId id="263" r:id="rId10"/>
    <p:sldId id="264" r:id="rId11"/>
    <p:sldId id="265" r:id="rId12"/>
    <p:sldId id="266" r:id="rId13"/>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4" d="100"/>
          <a:sy n="104" d="100"/>
        </p:scale>
        <p:origin x="162" y="11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07.04.2026</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大家好，欢迎来到本次光电系统实训课程。今天我们将学习“迈克尔逊干涉仪的组装与应用”，内容涵盖分振幅干涉的基本原理、非定域干涉条纹的观察，以及利用干涉仪进行波长、折射率和热膨胀系数的精密测量。</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实验结束后，我们准备了几个思考题，希望能帮助大家深入理解迈克尔逊干涉仪的原理和应用。这些问题涵盖了实验现象分析、操作技巧、原理理解以及误差分析等方面。欢迎大家积极思考和讨论。</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本次实训到此结束。通过本次学习，我们亲手组装并调试了迈克尔逊干涉仪，观察了不同光源的干涉现象，并掌握了利用干涉条纹进行精密测量的多种方法，包括波长、折射率和热膨胀系数的测量。迈克尔逊干涉仪作为一种经典的光学仪器，至今仍在现代科技中发挥着重要作用。希望大家都有所收获。下一次实训，我们将学习光学相干层析成像技术与应用，敬请期待。谢谢大家！</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本次实训的目的主要有四个方面：首先，组装并调试迈克尔逊干涉仪，观察不同光源的干涉条纹；其次，理解光源相干长度的概念；再次，掌握利用干涉仪测量波长和各种折射率的方法；最后，学习测量材料热膨胀系数的干涉方法。</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首先，我们来学习迈克尔逊干涉仪的基本结构和工作原理。它通过分束棱镜将一束光分成两路，分别经过不同的路径后再汇合，从而产生干涉。光程差是决定干涉条纹形状的关键因素，补偿板则用于保证光路的对称性。根据反射镜的相对位置，我们可以观察到不同类型的干涉条纹。</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接下来，我们深入了解干涉条纹的特性和光源的相干长度。迈克尔逊干涉仪产生的是非定域干涉，条纹的移动与反射镜的位移密切相关。我们可以利用这一规律来进行精密测量。同时，不同光源的相干长度不同，这决定了我们能观察到干涉条纹的范围，特别是白光干涉，只能在光程差很小的区域看到。</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这里汇总了本次实训中将要用到的主要测量公式。无论是测量波长、折射率还是热膨胀系数，其核心都是通过记录干涉条纹的变化数N，来计算引起光程差变化的物理量。理解这些公式的推导和应用，是完成本次实训的关键。</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接下来是实验操作的第一部分：迈克尔逊干涉仪的组装与调试。这是实验成功的基础。</a:t>
            </a:r>
          </a:p>
          <a:p>
            <a:pPr indent="0" algn="l">
              <a:lnSpc>
                <a:spcPct val="100000"/>
              </a:lnSpc>
            </a:pPr>
            <a:r>
              <a:rPr lang="en-US" sz="1400" b="0" i="0" u="none" strike="noStrike">
                <a:solidFill>
                  <a:srgbClr val="000000"/>
                </a:solidFill>
              </a:rPr>
              <a:t>我们需要依次完成以下步骤：</a:t>
            </a:r>
          </a:p>
          <a:p>
            <a:pPr indent="0" algn="l">
              <a:lnSpc>
                <a:spcPct val="100000"/>
              </a:lnSpc>
            </a:pPr>
            <a:r>
              <a:rPr lang="en-US" sz="1400" b="0" i="0" u="none" strike="noStrike">
                <a:solidFill>
                  <a:srgbClr val="000000"/>
                </a:solidFill>
              </a:rPr>
              <a:t>首先是激光器调平，这一步至关重要，需要借助光阑仔细调节，确保光束与平台平行。</a:t>
            </a:r>
          </a:p>
          <a:p>
            <a:pPr indent="0" algn="l">
              <a:lnSpc>
                <a:spcPct val="100000"/>
              </a:lnSpc>
            </a:pPr>
            <a:r>
              <a:rPr lang="en-US" sz="1400" b="0" i="0" u="none" strike="noStrike">
                <a:solidFill>
                  <a:srgbClr val="000000"/>
                </a:solidFill>
              </a:rPr>
              <a:t>随后安装扩束镜和分束棱镜，为光路的形成做准备。</a:t>
            </a:r>
          </a:p>
          <a:p>
            <a:pPr indent="0" algn="l">
              <a:lnSpc>
                <a:spcPct val="100000"/>
              </a:lnSpc>
            </a:pPr>
            <a:r>
              <a:rPr lang="en-US" sz="1400" b="0" i="0" u="none" strike="noStrike">
                <a:solidFill>
                  <a:srgbClr val="000000"/>
                </a:solidFill>
              </a:rPr>
              <a:t>在安装反射镜后，关键的一步是调节光路重合，这需要极大的耐心，确保两路光在远近处都能完美重合。</a:t>
            </a:r>
          </a:p>
          <a:p>
            <a:pPr indent="0" algn="l">
              <a:lnSpc>
                <a:spcPct val="100000"/>
              </a:lnSpc>
            </a:pPr>
            <a:r>
              <a:rPr lang="en-US" sz="1400" b="0" i="0" u="none" strike="noStrike">
                <a:solidFill>
                  <a:srgbClr val="000000"/>
                </a:solidFill>
              </a:rPr>
              <a:t>完成光路重合后，我们就能观察到清晰的激光圆环形干涉条纹。最后，更换为白光光源，通过精细调节，就能看到美丽的彩色干涉条纹，标志着调试工作的完成。</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实验的第二部分是具体的测量操作。我们将依次进行激光波长的测量、空气折射率的测量、液体折射率的测量和平板元件折射率的测量。每个测量都需要仔细操作，准确记录数据，特别是条纹变化数的计数，这直接关系到测量结果的准确性。</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实验的第三部分是测量材料的热膨胀系数。我们将使用一个特制的测量组件，通过加热样品使其膨胀，利用干涉条纹的移动来测量样品的微小伸长量，最终计算出材料的热膨胀系数。这充分展示了迈克尔逊干涉仪在精密测量领域的强大能力。</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在实验开始前，请大家务必注意以下事项。首先是激光安全，必须严格遵守操作规程。其次，要保持光学元件的清洁，确保光路精确对准。在进行条纹计数时要耐心细致，特别是白光干涉的调节需要格外小心。同时，要注意环境的稳定，以保证实验的顺利进行和测量结果的准确性。</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标题幻灯片" type="title">
  <p:cSld name="TITLE">
    <p:spTree>
      <p:nvGrpSpPr>
        <p:cNvPr id="1" name="Shape 11"/>
        <p:cNvGrpSpPr/>
        <p:nvPr/>
      </p:nvGrpSpPr>
      <p:grpSpPr>
        <a:xfrm>
          <a:off x="0" y="0"/>
          <a:ext cx="0" cy="0"/>
          <a:chOff x="0" y="0"/>
          <a:chExt cx="0" cy="0"/>
        </a:xfrm>
      </p:grpSpPr>
      <p:sp>
        <p:nvSpPr>
          <p:cNvPr id="12" name="Shape 30"/>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dk1"/>
              </a:buClr>
              <a:buSzPts val="4500"/>
              <a:buFont typeface="Arial"/>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3" name="Shape 31"/>
          <p:cNvSpPr txBox="1">
            <a:spLocks noGrp="1"/>
          </p:cNvSpPr>
          <p:nvPr>
            <p:ph type="subTitle" idx="1"/>
          </p:nvPr>
        </p:nvSpPr>
        <p:spPr>
          <a:xfrm>
            <a:off x="1143000" y="2701528"/>
            <a:ext cx="6858000" cy="1241821"/>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sp>
        <p:nvSpPr>
          <p:cNvPr id="14" name="Shape 32"/>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5" name="Shape 33"/>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6" name="Shape 34"/>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标题和竖排文字" type="vertTx">
  <p:cSld name="VERTICAL_TEXT">
    <p:spTree>
      <p:nvGrpSpPr>
        <p:cNvPr id="1" name="Shape 68"/>
        <p:cNvGrpSpPr/>
        <p:nvPr/>
      </p:nvGrpSpPr>
      <p:grpSpPr>
        <a:xfrm>
          <a:off x="0" y="0"/>
          <a:ext cx="0" cy="0"/>
          <a:chOff x="0" y="0"/>
          <a:chExt cx="0" cy="0"/>
        </a:xfrm>
      </p:grpSpPr>
      <p:sp>
        <p:nvSpPr>
          <p:cNvPr id="69" name="Shape 49"/>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0" name="Shape 50"/>
          <p:cNvSpPr txBox="1">
            <a:spLocks noGrp="1"/>
          </p:cNvSpPr>
          <p:nvPr>
            <p:ph type="body" idx="1"/>
          </p:nvPr>
        </p:nvSpPr>
        <p:spPr>
          <a:xfrm rot="5400000">
            <a:off x="2940248" y="-942379"/>
            <a:ext cx="3263504" cy="78867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1" name="Shape 5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2" name="Shape 5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3" name="Shape 5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竖排标题与文本" type="vertTitleAndTx">
  <p:cSld name="VERTICAL_TITLE_AND_VERTICAL_TEXT">
    <p:spTree>
      <p:nvGrpSpPr>
        <p:cNvPr id="1" name="Shape 74"/>
        <p:cNvGrpSpPr/>
        <p:nvPr/>
      </p:nvGrpSpPr>
      <p:grpSpPr>
        <a:xfrm>
          <a:off x="0" y="0"/>
          <a:ext cx="0" cy="0"/>
          <a:chOff x="0" y="0"/>
          <a:chExt cx="0" cy="0"/>
        </a:xfrm>
      </p:grpSpPr>
      <p:sp>
        <p:nvSpPr>
          <p:cNvPr id="75" name="Shape 15"/>
          <p:cNvSpPr txBox="1">
            <a:spLocks noGrp="1"/>
          </p:cNvSpPr>
          <p:nvPr>
            <p:ph type="title"/>
          </p:nvPr>
        </p:nvSpPr>
        <p:spPr>
          <a:xfrm rot="5400000">
            <a:off x="5350073" y="1467445"/>
            <a:ext cx="4358879" cy="1971675"/>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6" name="Shape 16"/>
          <p:cNvSpPr txBox="1">
            <a:spLocks noGrp="1"/>
          </p:cNvSpPr>
          <p:nvPr>
            <p:ph type="body" idx="1"/>
          </p:nvPr>
        </p:nvSpPr>
        <p:spPr>
          <a:xfrm rot="5400000">
            <a:off x="1349573" y="-447080"/>
            <a:ext cx="4358879" cy="5800725"/>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7" name="Shape 17"/>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8" name="Shape 18"/>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9" name="Shape 19"/>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标题和内容" type="obj">
  <p:cSld name="OBJECT">
    <p:spTree>
      <p:nvGrpSpPr>
        <p:cNvPr id="1" name="Shape 17"/>
        <p:cNvGrpSpPr/>
        <p:nvPr/>
      </p:nvGrpSpPr>
      <p:grpSpPr>
        <a:xfrm>
          <a:off x="0" y="0"/>
          <a:ext cx="0" cy="0"/>
          <a:chOff x="0" y="0"/>
          <a:chExt cx="0" cy="0"/>
        </a:xfrm>
      </p:grpSpPr>
      <p:sp>
        <p:nvSpPr>
          <p:cNvPr id="18" name="Shape 54"/>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9" name="Shape 55"/>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20" name="Shape 5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1" name="Shape 5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2" name="Shape 5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节标题" type="secHead">
  <p:cSld name="SECTION_HEADER">
    <p:spTree>
      <p:nvGrpSpPr>
        <p:cNvPr id="1" name="Shape 23"/>
        <p:cNvGrpSpPr/>
        <p:nvPr/>
      </p:nvGrpSpPr>
      <p:grpSpPr>
        <a:xfrm>
          <a:off x="0" y="0"/>
          <a:ext cx="0" cy="0"/>
          <a:chOff x="0" y="0"/>
          <a:chExt cx="0" cy="0"/>
        </a:xfrm>
      </p:grpSpPr>
      <p:sp>
        <p:nvSpPr>
          <p:cNvPr id="24" name="Shape 59"/>
          <p:cNvSpPr txBox="1">
            <a:spLocks noGrp="1"/>
          </p:cNvSpPr>
          <p:nvPr>
            <p:ph type="title"/>
          </p:nvPr>
        </p:nvSpPr>
        <p:spPr>
          <a:xfrm>
            <a:off x="623888" y="1282304"/>
            <a:ext cx="7886700" cy="2139553"/>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4500"/>
              <a:buFont typeface="Arial"/>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25" name="Shape 60"/>
          <p:cNvSpPr txBox="1">
            <a:spLocks noGrp="1"/>
          </p:cNvSpPr>
          <p:nvPr>
            <p:ph type="body" idx="1"/>
          </p:nvPr>
        </p:nvSpPr>
        <p:spPr>
          <a:xfrm>
            <a:off x="623888" y="3442097"/>
            <a:ext cx="7886700" cy="112514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888888"/>
              </a:buClr>
              <a:buSzPts val="1800"/>
              <a:buNone/>
              <a:defRPr sz="1800">
                <a:solidFill>
                  <a:srgbClr val="888888"/>
                </a:solidFill>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a:endParaRPr/>
          </a:p>
        </p:txBody>
      </p:sp>
      <p:sp>
        <p:nvSpPr>
          <p:cNvPr id="26" name="Shape 6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7" name="Shape 6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8" name="Shape 6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两栏内容" type="twoObj">
  <p:cSld name="TWO_OBJECTS">
    <p:spTree>
      <p:nvGrpSpPr>
        <p:cNvPr id="1" name="Shape 29"/>
        <p:cNvGrpSpPr/>
        <p:nvPr/>
      </p:nvGrpSpPr>
      <p:grpSpPr>
        <a:xfrm>
          <a:off x="0" y="0"/>
          <a:ext cx="0" cy="0"/>
          <a:chOff x="0" y="0"/>
          <a:chExt cx="0" cy="0"/>
        </a:xfrm>
      </p:grpSpPr>
      <p:sp>
        <p:nvSpPr>
          <p:cNvPr id="30" name="Shape 9"/>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1" name="Shape 10"/>
          <p:cNvSpPr txBox="1">
            <a:spLocks noGrp="1"/>
          </p:cNvSpPr>
          <p:nvPr>
            <p:ph type="body" idx="1"/>
          </p:nvPr>
        </p:nvSpPr>
        <p:spPr>
          <a:xfrm>
            <a:off x="6286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2" name="Shape 11"/>
          <p:cNvSpPr txBox="1">
            <a:spLocks noGrp="1"/>
          </p:cNvSpPr>
          <p:nvPr>
            <p:ph type="body" idx="2"/>
          </p:nvPr>
        </p:nvSpPr>
        <p:spPr>
          <a:xfrm>
            <a:off x="46291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3" name="Shape 12"/>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4" name="Shape 13"/>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5" name="Shape 14"/>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比较" type="twoTxTwoObj">
  <p:cSld name="TWO_OBJECTS_WITH_TEXT">
    <p:spTree>
      <p:nvGrpSpPr>
        <p:cNvPr id="1" name="Shape 36"/>
        <p:cNvGrpSpPr/>
        <p:nvPr/>
      </p:nvGrpSpPr>
      <p:grpSpPr>
        <a:xfrm>
          <a:off x="0" y="0"/>
          <a:ext cx="0" cy="0"/>
          <a:chOff x="0" y="0"/>
          <a:chExt cx="0" cy="0"/>
        </a:xfrm>
      </p:grpSpPr>
      <p:sp>
        <p:nvSpPr>
          <p:cNvPr id="37" name="Shape 35"/>
          <p:cNvSpPr txBox="1">
            <a:spLocks noGrp="1"/>
          </p:cNvSpPr>
          <p:nvPr>
            <p:ph type="title"/>
          </p:nvPr>
        </p:nvSpPr>
        <p:spPr>
          <a:xfrm>
            <a:off x="629841"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8" name="Shape 36"/>
          <p:cNvSpPr txBox="1">
            <a:spLocks noGrp="1"/>
          </p:cNvSpPr>
          <p:nvPr>
            <p:ph type="body" idx="1"/>
          </p:nvPr>
        </p:nvSpPr>
        <p:spPr>
          <a:xfrm>
            <a:off x="629841" y="1260872"/>
            <a:ext cx="3868340"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39" name="Shape 37"/>
          <p:cNvSpPr txBox="1">
            <a:spLocks noGrp="1"/>
          </p:cNvSpPr>
          <p:nvPr>
            <p:ph type="body" idx="2"/>
          </p:nvPr>
        </p:nvSpPr>
        <p:spPr>
          <a:xfrm>
            <a:off x="629841" y="1878806"/>
            <a:ext cx="3868340"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40" name="Shape 38"/>
          <p:cNvSpPr txBox="1">
            <a:spLocks noGrp="1"/>
          </p:cNvSpPr>
          <p:nvPr>
            <p:ph type="body" idx="3"/>
          </p:nvPr>
        </p:nvSpPr>
        <p:spPr>
          <a:xfrm>
            <a:off x="4629150" y="1260872"/>
            <a:ext cx="3887391"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41" name="Shape 39"/>
          <p:cNvSpPr txBox="1">
            <a:spLocks noGrp="1"/>
          </p:cNvSpPr>
          <p:nvPr>
            <p:ph type="body" idx="4"/>
          </p:nvPr>
        </p:nvSpPr>
        <p:spPr>
          <a:xfrm>
            <a:off x="4629150" y="1878806"/>
            <a:ext cx="3887391"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42" name="Shape 40"/>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3" name="Shape 41"/>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4" name="Shape 42"/>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仅标题" type="titleOnly">
  <p:cSld name="TITLE_ONLY">
    <p:spTree>
      <p:nvGrpSpPr>
        <p:cNvPr id="1" name="Shape 45"/>
        <p:cNvGrpSpPr/>
        <p:nvPr/>
      </p:nvGrpSpPr>
      <p:grpSpPr>
        <a:xfrm>
          <a:off x="0" y="0"/>
          <a:ext cx="0" cy="0"/>
          <a:chOff x="0" y="0"/>
          <a:chExt cx="0" cy="0"/>
        </a:xfrm>
      </p:grpSpPr>
      <p:sp>
        <p:nvSpPr>
          <p:cNvPr id="46" name="Shape 20"/>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47" name="Shape 2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8" name="Shape 2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9" name="Shape 2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空白" type="blank">
  <p:cSld name="BLANK">
    <p:spTree>
      <p:nvGrpSpPr>
        <p:cNvPr id="1" name="Shape 50"/>
        <p:cNvGrpSpPr/>
        <p:nvPr/>
      </p:nvGrpSpPr>
      <p:grpSpPr>
        <a:xfrm>
          <a:off x="0" y="0"/>
          <a:ext cx="0" cy="0"/>
          <a:chOff x="0" y="0"/>
          <a:chExt cx="0" cy="0"/>
        </a:xfrm>
      </p:grpSpPr>
      <p:sp>
        <p:nvSpPr>
          <p:cNvPr id="51" name="Shape 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2" name="Shape 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3" name="Shape 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内容与标题" type="objTx">
  <p:cSld name="OBJECT_WITH_CAPTION_TEXT">
    <p:spTree>
      <p:nvGrpSpPr>
        <p:cNvPr id="1" name="Shape 54"/>
        <p:cNvGrpSpPr/>
        <p:nvPr/>
      </p:nvGrpSpPr>
      <p:grpSpPr>
        <a:xfrm>
          <a:off x="0" y="0"/>
          <a:ext cx="0" cy="0"/>
          <a:chOff x="0" y="0"/>
          <a:chExt cx="0" cy="0"/>
        </a:xfrm>
      </p:grpSpPr>
      <p:sp>
        <p:nvSpPr>
          <p:cNvPr id="55" name="Shape 43"/>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56" name="Shape 44"/>
          <p:cNvSpPr txBox="1">
            <a:spLocks noGrp="1"/>
          </p:cNvSpPr>
          <p:nvPr>
            <p:ph type="body" idx="1"/>
          </p:nvPr>
        </p:nvSpPr>
        <p:spPr>
          <a:xfrm>
            <a:off x="3887391" y="740569"/>
            <a:ext cx="4629150" cy="3655219"/>
          </a:xfrm>
          <a:prstGeom prst="rect">
            <a:avLst/>
          </a:prstGeom>
          <a:noFill/>
          <a:ln>
            <a:noFill/>
          </a:ln>
        </p:spPr>
        <p:txBody>
          <a:bodyPr spcFirstLastPara="1" wrap="square" lIns="68575" tIns="34275" rIns="68575" bIns="34275" anchor="t" anchorCtr="0">
            <a:normAutofit/>
          </a:bodyPr>
          <a:lstStyle>
            <a:lvl1pPr marL="457200" lvl="0" indent="-381000" algn="l">
              <a:lnSpc>
                <a:spcPct val="90000"/>
              </a:lnSpc>
              <a:spcBef>
                <a:spcPts val="800"/>
              </a:spcBef>
              <a:spcAft>
                <a:spcPts val="0"/>
              </a:spcAft>
              <a:buClr>
                <a:schemeClr val="dk1"/>
              </a:buClr>
              <a:buSzPts val="2400"/>
              <a:buChar char="•"/>
              <a:defRPr sz="2400"/>
            </a:lvl1pPr>
            <a:lvl2pPr marL="914400" lvl="1" indent="-361950" algn="l">
              <a:lnSpc>
                <a:spcPct val="90000"/>
              </a:lnSpc>
              <a:spcBef>
                <a:spcPts val="400"/>
              </a:spcBef>
              <a:spcAft>
                <a:spcPts val="0"/>
              </a:spcAft>
              <a:buClr>
                <a:schemeClr val="dk1"/>
              </a:buClr>
              <a:buSzPts val="2100"/>
              <a:buChar char="•"/>
              <a:defRPr sz="2100"/>
            </a:lvl2pPr>
            <a:lvl3pPr marL="1371600" lvl="2" indent="-342900" algn="l">
              <a:lnSpc>
                <a:spcPct val="90000"/>
              </a:lnSpc>
              <a:spcBef>
                <a:spcPts val="400"/>
              </a:spcBef>
              <a:spcAft>
                <a:spcPts val="0"/>
              </a:spcAft>
              <a:buClr>
                <a:schemeClr val="dk1"/>
              </a:buClr>
              <a:buSzPts val="1800"/>
              <a:buChar char="•"/>
              <a:defRPr sz="1800"/>
            </a:lvl3pPr>
            <a:lvl4pPr marL="1828800" lvl="3" indent="-323850" algn="l">
              <a:lnSpc>
                <a:spcPct val="90000"/>
              </a:lnSpc>
              <a:spcBef>
                <a:spcPts val="400"/>
              </a:spcBef>
              <a:spcAft>
                <a:spcPts val="0"/>
              </a:spcAft>
              <a:buClr>
                <a:schemeClr val="dk1"/>
              </a:buClr>
              <a:buSzPts val="1500"/>
              <a:buChar char="•"/>
              <a:defRPr sz="1500"/>
            </a:lvl4pPr>
            <a:lvl5pPr marL="2286000" lvl="4" indent="-323850" algn="l">
              <a:lnSpc>
                <a:spcPct val="90000"/>
              </a:lnSpc>
              <a:spcBef>
                <a:spcPts val="400"/>
              </a:spcBef>
              <a:spcAft>
                <a:spcPts val="0"/>
              </a:spcAft>
              <a:buClr>
                <a:schemeClr val="dk1"/>
              </a:buClr>
              <a:buSzPts val="1500"/>
              <a:buChar char="•"/>
              <a:defRPr sz="15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a:endParaRPr/>
          </a:p>
        </p:txBody>
      </p:sp>
      <p:sp>
        <p:nvSpPr>
          <p:cNvPr id="57" name="Shape 45"/>
          <p:cNvSpPr txBox="1">
            <a:spLocks noGrp="1"/>
          </p:cNvSpPr>
          <p:nvPr>
            <p:ph type="body" idx="2"/>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58" name="Shape 4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9" name="Shape 4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0" name="Shape 4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图片与标题" type="picTx">
  <p:cSld name="PICTURE_WITH_CAPTION_TEXT">
    <p:spTree>
      <p:nvGrpSpPr>
        <p:cNvPr id="1" name="Shape 61"/>
        <p:cNvGrpSpPr/>
        <p:nvPr/>
      </p:nvGrpSpPr>
      <p:grpSpPr>
        <a:xfrm>
          <a:off x="0" y="0"/>
          <a:ext cx="0" cy="0"/>
          <a:chOff x="0" y="0"/>
          <a:chExt cx="0" cy="0"/>
        </a:xfrm>
      </p:grpSpPr>
      <p:sp>
        <p:nvSpPr>
          <p:cNvPr id="62" name="Shape 24"/>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63" name="Shape 25"/>
          <p:cNvSpPr>
            <a:spLocks noGrp="1"/>
          </p:cNvSpPr>
          <p:nvPr>
            <p:ph type="pic" idx="2"/>
          </p:nvPr>
        </p:nvSpPr>
        <p:spPr>
          <a:xfrm>
            <a:off x="3887391" y="740569"/>
            <a:ext cx="4629150" cy="3655219"/>
          </a:xfrm>
          <a:prstGeom prst="rect">
            <a:avLst/>
          </a:prstGeom>
          <a:noFill/>
          <a:ln>
            <a:noFill/>
          </a:ln>
        </p:spPr>
      </p:sp>
      <p:sp>
        <p:nvSpPr>
          <p:cNvPr id="64" name="Shape 26"/>
          <p:cNvSpPr txBox="1">
            <a:spLocks noGrp="1"/>
          </p:cNvSpPr>
          <p:nvPr>
            <p:ph type="body" idx="1"/>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65" name="Shape 27"/>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6" name="Shape 28"/>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7" name="Shape 29"/>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1"/>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chemeClr val="dk1"/>
              </a:buClr>
              <a:buSzPts val="3300"/>
              <a:buFont typeface="Arial"/>
              <a:buNone/>
              <a:defRPr sz="3300" b="0" i="0" u="none" strike="noStrike" cap="non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7" name="Shape 2"/>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9pPr>
          </a:lstStyle>
          <a:p>
            <a:endParaRPr/>
          </a:p>
        </p:txBody>
      </p:sp>
      <p:sp>
        <p:nvSpPr>
          <p:cNvPr id="8" name="Shape 3"/>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900" b="0" i="0" u="none" strike="noStrike" cap="none">
                <a:solidFill>
                  <a:srgbClr val="888888"/>
                </a:solidFill>
                <a:latin typeface="Arial"/>
                <a:ea typeface="Arial"/>
                <a:cs typeface="Arial"/>
                <a:sym typeface="Arial"/>
              </a:defRPr>
            </a:lvl1pPr>
            <a:lvl2pPr marR="0" lvl="1"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
        <p:nvSpPr>
          <p:cNvPr id="9" name="Shape 4"/>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marR="0" lvl="0" algn="ctr" rtl="0">
              <a:spcBef>
                <a:spcPts val="0"/>
              </a:spcBef>
              <a:spcAft>
                <a:spcPts val="0"/>
              </a:spcAft>
              <a:buSzPts val="1100"/>
              <a:buNone/>
              <a:defRPr sz="900" b="0" i="0" u="none" strike="noStrike" cap="none">
                <a:solidFill>
                  <a:srgbClr val="888888"/>
                </a:solidFill>
                <a:latin typeface="Arial"/>
                <a:ea typeface="Arial"/>
                <a:cs typeface="Arial"/>
                <a:sym typeface="Arial"/>
              </a:defRPr>
            </a:lvl1pPr>
            <a:lvl2pPr marR="0" lvl="1"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
        <p:nvSpPr>
          <p:cNvPr id="10" name="Shape 5"/>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Arial"/>
                <a:ea typeface="Arial"/>
                <a:cs typeface="Arial"/>
                <a:sym typeface="Arial"/>
              </a:defRPr>
            </a:lvl1pPr>
            <a:lvl2pPr marL="0" marR="0" lvl="1" indent="0" algn="r" rtl="0">
              <a:spcBef>
                <a:spcPts val="0"/>
              </a:spcBef>
              <a:buNone/>
              <a:defRPr sz="900" b="0" i="0" u="none" strike="noStrike" cap="none">
                <a:solidFill>
                  <a:srgbClr val="888888"/>
                </a:solidFill>
                <a:latin typeface="Arial"/>
                <a:ea typeface="Arial"/>
                <a:cs typeface="Arial"/>
                <a:sym typeface="Arial"/>
              </a:defRPr>
            </a:lvl2pPr>
            <a:lvl3pPr marL="0" marR="0" lvl="2" indent="0" algn="r" rtl="0">
              <a:spcBef>
                <a:spcPts val="0"/>
              </a:spcBef>
              <a:buNone/>
              <a:defRPr sz="900" b="0" i="0" u="none" strike="noStrike" cap="none">
                <a:solidFill>
                  <a:srgbClr val="888888"/>
                </a:solidFill>
                <a:latin typeface="Arial"/>
                <a:ea typeface="Arial"/>
                <a:cs typeface="Arial"/>
                <a:sym typeface="Arial"/>
              </a:defRPr>
            </a:lvl3pPr>
            <a:lvl4pPr marL="0" marR="0" lvl="3" indent="0" algn="r" rtl="0">
              <a:spcBef>
                <a:spcPts val="0"/>
              </a:spcBef>
              <a:buNone/>
              <a:defRPr sz="900" b="0" i="0" u="none" strike="noStrike" cap="none">
                <a:solidFill>
                  <a:srgbClr val="888888"/>
                </a:solidFill>
                <a:latin typeface="Arial"/>
                <a:ea typeface="Arial"/>
                <a:cs typeface="Arial"/>
                <a:sym typeface="Arial"/>
              </a:defRPr>
            </a:lvl4pPr>
            <a:lvl5pPr marL="0" marR="0" lvl="4" indent="0" algn="r" rtl="0">
              <a:spcBef>
                <a:spcPts val="0"/>
              </a:spcBef>
              <a:buNone/>
              <a:defRPr sz="900" b="0" i="0" u="none" strike="noStrike" cap="none">
                <a:solidFill>
                  <a:srgbClr val="888888"/>
                </a:solidFill>
                <a:latin typeface="Arial"/>
                <a:ea typeface="Arial"/>
                <a:cs typeface="Arial"/>
                <a:sym typeface="Arial"/>
              </a:defRPr>
            </a:lvl5pPr>
            <a:lvl6pPr marL="0" marR="0" lvl="5" indent="0" algn="r" rtl="0">
              <a:spcBef>
                <a:spcPts val="0"/>
              </a:spcBef>
              <a:buNone/>
              <a:defRPr sz="900" b="0" i="0" u="none" strike="noStrike" cap="none">
                <a:solidFill>
                  <a:srgbClr val="888888"/>
                </a:solidFill>
                <a:latin typeface="Arial"/>
                <a:ea typeface="Arial"/>
                <a:cs typeface="Arial"/>
                <a:sym typeface="Arial"/>
              </a:defRPr>
            </a:lvl6pPr>
            <a:lvl7pPr marL="0" marR="0" lvl="6" indent="0" algn="r" rtl="0">
              <a:spcBef>
                <a:spcPts val="0"/>
              </a:spcBef>
              <a:buNone/>
              <a:defRPr sz="900" b="0" i="0" u="none" strike="noStrike" cap="none">
                <a:solidFill>
                  <a:srgbClr val="888888"/>
                </a:solidFill>
                <a:latin typeface="Arial"/>
                <a:ea typeface="Arial"/>
                <a:cs typeface="Arial"/>
                <a:sym typeface="Arial"/>
              </a:defRPr>
            </a:lvl7pPr>
            <a:lvl8pPr marL="0" marR="0" lvl="7" indent="0" algn="r" rtl="0">
              <a:spcBef>
                <a:spcPts val="0"/>
              </a:spcBef>
              <a:buNone/>
              <a:defRPr sz="900" b="0" i="0" u="none" strike="noStrike" cap="none">
                <a:solidFill>
                  <a:srgbClr val="888888"/>
                </a:solidFill>
                <a:latin typeface="Arial"/>
                <a:ea typeface="Arial"/>
                <a:cs typeface="Arial"/>
                <a:sym typeface="Arial"/>
              </a:defRPr>
            </a:lvl8pPr>
            <a:lvl9pPr marL="0" marR="0" lvl="8" indent="0" algn="r" rtl="0">
              <a:spcBef>
                <a:spcPts val="0"/>
              </a:spcBef>
              <a:buNone/>
              <a:defRPr sz="9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zh-C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默认主题">
    <p:bg>
      <p:bgPr>
        <a:solidFill>
          <a:srgbClr val="FFFFFF">
            <a:alpha val="100000"/>
          </a:srgbClr>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5748369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1.jpeg"/><Relationship Id="rId7" Type="http://schemas.openxmlformats.org/officeDocument/2006/relationships/image" Target="../media/image2.sv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32.svg"/><Relationship Id="rId5" Type="http://schemas.openxmlformats.org/officeDocument/2006/relationships/image" Target="../media/image31.svg"/><Relationship Id="rId4" Type="http://schemas.openxmlformats.org/officeDocument/2006/relationships/image" Target="../media/image15.svg"/><Relationship Id="rId9" Type="http://schemas.openxmlformats.org/officeDocument/2006/relationships/image" Target="../media/image22.svg"/></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2.svg"/><Relationship Id="rId5" Type="http://schemas.openxmlformats.org/officeDocument/2006/relationships/image" Target="../media/image34.svg"/><Relationship Id="rId4" Type="http://schemas.openxmlformats.org/officeDocument/2006/relationships/image" Target="../media/image33.sv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sv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4.svg"/><Relationship Id="rId5" Type="http://schemas.openxmlformats.org/officeDocument/2006/relationships/image" Target="../media/image3.svg"/><Relationship Id="rId4" Type="http://schemas.openxmlformats.org/officeDocument/2006/relationships/image" Target="../media/image2.sv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7.svg"/><Relationship Id="rId5" Type="http://schemas.openxmlformats.org/officeDocument/2006/relationships/image" Target="../media/image3.svg"/><Relationship Id="rId4" Type="http://schemas.openxmlformats.org/officeDocument/2006/relationships/image" Target="../media/image6.sv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10.sv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4.svg"/><Relationship Id="rId5" Type="http://schemas.openxmlformats.org/officeDocument/2006/relationships/image" Target="../media/image9.svg"/><Relationship Id="rId4" Type="http://schemas.openxmlformats.org/officeDocument/2006/relationships/image" Target="../media/image8.svg"/></Relationships>
</file>

<file path=ppt/slides/_rels/slide5.xml.rels><?xml version="1.0" encoding="UTF-8" standalone="yes"?>
<Relationships xmlns="http://schemas.openxmlformats.org/package/2006/relationships"><Relationship Id="rId8" Type="http://schemas.openxmlformats.org/officeDocument/2006/relationships/image" Target="../media/image5.svg"/><Relationship Id="rId3" Type="http://schemas.openxmlformats.org/officeDocument/2006/relationships/image" Target="../media/image1.jpeg"/><Relationship Id="rId7" Type="http://schemas.openxmlformats.org/officeDocument/2006/relationships/image" Target="../media/image14.sv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13.svg"/><Relationship Id="rId5" Type="http://schemas.openxmlformats.org/officeDocument/2006/relationships/image" Target="../media/image12.svg"/><Relationship Id="rId10" Type="http://schemas.openxmlformats.org/officeDocument/2006/relationships/image" Target="../media/image16.svg"/><Relationship Id="rId4" Type="http://schemas.openxmlformats.org/officeDocument/2006/relationships/image" Target="../media/image11.svg"/><Relationship Id="rId9" Type="http://schemas.openxmlformats.org/officeDocument/2006/relationships/image" Target="../media/image15.svg"/></Relationships>
</file>

<file path=ppt/slides/_rels/slide6.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1.jpeg"/><Relationship Id="rId7" Type="http://schemas.openxmlformats.org/officeDocument/2006/relationships/image" Target="../media/image19.sv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8.svg"/><Relationship Id="rId5" Type="http://schemas.openxmlformats.org/officeDocument/2006/relationships/image" Target="../media/image18.svg"/><Relationship Id="rId10" Type="http://schemas.openxmlformats.org/officeDocument/2006/relationships/image" Target="../media/image21.svg"/><Relationship Id="rId4" Type="http://schemas.openxmlformats.org/officeDocument/2006/relationships/image" Target="../media/image17.svg"/><Relationship Id="rId9" Type="http://schemas.openxmlformats.org/officeDocument/2006/relationships/image" Target="../media/image20.sv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23.sv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12.svg"/><Relationship Id="rId5" Type="http://schemas.openxmlformats.org/officeDocument/2006/relationships/image" Target="../media/image22.svg"/><Relationship Id="rId4" Type="http://schemas.openxmlformats.org/officeDocument/2006/relationships/image" Target="../media/image4.sv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8.sv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25.svg"/><Relationship Id="rId5" Type="http://schemas.openxmlformats.org/officeDocument/2006/relationships/image" Target="../media/image5.svg"/><Relationship Id="rId4" Type="http://schemas.openxmlformats.org/officeDocument/2006/relationships/image" Target="../media/image24.svg"/></Relationships>
</file>

<file path=ppt/slides/_rels/slide9.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1.jpeg"/><Relationship Id="rId7" Type="http://schemas.openxmlformats.org/officeDocument/2006/relationships/image" Target="../media/image28.sv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6.svg"/><Relationship Id="rId11" Type="http://schemas.openxmlformats.org/officeDocument/2006/relationships/image" Target="../media/image15.svg"/><Relationship Id="rId5" Type="http://schemas.openxmlformats.org/officeDocument/2006/relationships/image" Target="../media/image27.svg"/><Relationship Id="rId10" Type="http://schemas.openxmlformats.org/officeDocument/2006/relationships/image" Target="../media/image30.svg"/><Relationship Id="rId4" Type="http://schemas.openxmlformats.org/officeDocument/2006/relationships/image" Target="../media/image26.svg"/><Relationship Id="rId9" Type="http://schemas.openxmlformats.org/officeDocument/2006/relationships/image" Target="../media/image5.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5F7FA">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1016000" y="1651000"/>
            <a:ext cx="10160000" cy="3556000"/>
          </a:xfrm>
          <a:prstGeom prst="roundRect">
            <a:avLst>
              <a:gd name="adj" fmla="val 5357"/>
            </a:avLst>
          </a:prstGeom>
          <a:solidFill>
            <a:srgbClr val="FFFFFF">
              <a:alpha val="92000"/>
            </a:srgbClr>
          </a:solidFill>
          <a:ln cap="flat" cmpd="sng">
            <a:solidFill>
              <a:srgbClr val="E6CFCF">
                <a:alpha val="92000"/>
              </a:srgbClr>
            </a:solidFill>
            <a:prstDash val="solid"/>
            <a:round/>
          </a:ln>
          <a:effectLst>
            <a:outerShdw blurRad="254000" dist="127000" dir="5400000" algn="tl" rotWithShape="0">
              <a:srgbClr val="000000">
                <a:alpha val="10000"/>
              </a:srgbClr>
            </a:outerShdw>
          </a:effectLst>
        </p:spPr>
        <p:txBody>
          <a:bodyPr vert="horz" wrap="square" lIns="63500" tIns="63500" rIns="63500" bIns="63500" rtlCol="0" anchor="ctr"/>
          <a:lstStyle/>
          <a:p>
            <a:pPr algn="ctr">
              <a:defRPr/>
            </a:pPr>
            <a:endParaRPr/>
          </a:p>
        </p:txBody>
      </p:sp>
      <p:sp>
        <p:nvSpPr>
          <p:cNvPr id="4" name="AutoShape 4"/>
          <p:cNvSpPr/>
          <p:nvPr/>
        </p:nvSpPr>
        <p:spPr>
          <a:xfrm>
            <a:off x="1270000" y="2857500"/>
            <a:ext cx="9652000" cy="635000"/>
          </a:xfrm>
          <a:prstGeom prst="rect">
            <a:avLst/>
          </a:prstGeom>
          <a:noFill/>
          <a:ln w="12700" cap="flat" cmpd="sng">
            <a:noFill/>
            <a:prstDash val="solid"/>
            <a:round/>
          </a:ln>
        </p:spPr>
        <p:txBody>
          <a:bodyPr vert="horz" wrap="none" lIns="0" tIns="0" rIns="0" bIns="0" rtlCol="0" anchor="ctr" anchorCtr="0"/>
          <a:lstStyle/>
          <a:p>
            <a:pPr indent="0" algn="ctr">
              <a:lnSpc>
                <a:spcPct val="125000"/>
              </a:lnSpc>
              <a:defRPr/>
            </a:pPr>
            <a:r>
              <a:rPr lang="en-US" sz="3200" b="1" i="0" u="none" strike="noStrike">
                <a:solidFill>
                  <a:srgbClr val="333333"/>
                </a:solidFill>
                <a:latin typeface="Noto Sans SC"/>
                <a:ea typeface="Noto Sans SC"/>
                <a:cs typeface="Noto Sans SC"/>
                <a:sym typeface="Noto Sans SC"/>
              </a:rPr>
              <a:t>实训七：迈克尔逊干涉仪的组装与应用</a:t>
            </a:r>
            <a:endParaRPr lang="en-US" sz="1100"/>
          </a:p>
        </p:txBody>
      </p:sp>
      <p:sp>
        <p:nvSpPr>
          <p:cNvPr id="5" name="AutoShape 5"/>
          <p:cNvSpPr/>
          <p:nvPr/>
        </p:nvSpPr>
        <p:spPr>
          <a:xfrm>
            <a:off x="2286000" y="2730500"/>
            <a:ext cx="7620000" cy="25400"/>
          </a:xfrm>
          <a:prstGeom prst="roundRect">
            <a:avLst>
              <a:gd name="adj" fmla="val 0"/>
            </a:avLst>
          </a:prstGeom>
          <a:solidFill>
            <a:srgbClr val="4A90E2">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6" name="AutoShape 6"/>
          <p:cNvSpPr/>
          <p:nvPr/>
        </p:nvSpPr>
        <p:spPr>
          <a:xfrm>
            <a:off x="1270000" y="4000500"/>
            <a:ext cx="9652000" cy="508000"/>
          </a:xfrm>
          <a:prstGeom prst="rect">
            <a:avLst/>
          </a:prstGeom>
          <a:noFill/>
          <a:ln w="12700" cap="flat" cmpd="sng">
            <a:noFill/>
            <a:prstDash val="solid"/>
            <a:round/>
          </a:ln>
        </p:spPr>
        <p:txBody>
          <a:bodyPr vert="horz" wrap="none" lIns="0" tIns="0" rIns="0" bIns="0" rtlCol="0" anchor="ctr" anchorCtr="0"/>
          <a:lstStyle/>
          <a:p>
            <a:pPr indent="0" algn="ctr">
              <a:lnSpc>
                <a:spcPct val="125000"/>
              </a:lnSpc>
              <a:defRPr/>
            </a:pPr>
            <a:r>
              <a:rPr lang="en-US" sz="1800" b="0" i="0" u="none" strike="noStrike">
                <a:solidFill>
                  <a:srgbClr val="4A90E2"/>
                </a:solidFill>
                <a:latin typeface="Noto Sans SC"/>
                <a:ea typeface="Noto Sans SC"/>
                <a:cs typeface="Noto Sans SC"/>
                <a:sym typeface="Noto Sans SC"/>
              </a:rPr>
              <a:t>分振幅干涉 · 非定域条纹 · 折射率测量 · 热膨胀系数</a:t>
            </a:r>
            <a:endParaRPr lang="en-US" sz="11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5F5F5">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762000" y="508000"/>
            <a:ext cx="2514600" cy="508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600" b="1" i="0" u="none" strike="noStrike">
                <a:solidFill>
                  <a:srgbClr val="333333"/>
                </a:solidFill>
                <a:latin typeface="Noto Sans SC"/>
                <a:ea typeface="Noto Sans SC"/>
                <a:cs typeface="Noto Sans SC"/>
                <a:sym typeface="Noto Sans SC"/>
              </a:rPr>
              <a:t>思考与讨论</a:t>
            </a:r>
            <a:endParaRPr lang="en-US" sz="1100"/>
          </a:p>
        </p:txBody>
      </p:sp>
      <p:sp>
        <p:nvSpPr>
          <p:cNvPr id="4" name="AutoShape 4"/>
          <p:cNvSpPr/>
          <p:nvPr/>
        </p:nvSpPr>
        <p:spPr>
          <a:xfrm>
            <a:off x="762000" y="1143000"/>
            <a:ext cx="508000" cy="50800"/>
          </a:xfrm>
          <a:prstGeom prst="roundRect">
            <a:avLst>
              <a:gd name="adj" fmla="val 0"/>
            </a:avLst>
          </a:prstGeom>
          <a:solidFill>
            <a:srgbClr val="4A90E2">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5" name="AutoShape 5"/>
          <p:cNvSpPr/>
          <p:nvPr/>
        </p:nvSpPr>
        <p:spPr>
          <a:xfrm>
            <a:off x="762000" y="1524000"/>
            <a:ext cx="5143500" cy="1143000"/>
          </a:xfrm>
          <a:prstGeom prst="roundRect">
            <a:avLst>
              <a:gd name="adj" fmla="val 11111"/>
            </a:avLst>
          </a:prstGeom>
          <a:solidFill>
            <a:srgbClr val="FFFFFF">
              <a:alpha val="9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6" name="Picture 6"/>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6000" y="1841500"/>
            <a:ext cx="406400" cy="406400"/>
          </a:xfrm>
          <a:prstGeom prst="rect">
            <a:avLst/>
          </a:prstGeom>
        </p:spPr>
      </p:pic>
      <p:sp>
        <p:nvSpPr>
          <p:cNvPr id="7" name="AutoShape 7"/>
          <p:cNvSpPr/>
          <p:nvPr/>
        </p:nvSpPr>
        <p:spPr>
          <a:xfrm>
            <a:off x="1587500" y="1651000"/>
            <a:ext cx="4064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反射镜移动方向鉴别：</a:t>
            </a:r>
            <a:r>
              <a:rPr lang="en-US" sz="1600" b="0" i="0" u="none" strike="noStrike">
                <a:solidFill>
                  <a:srgbClr val="555555"/>
                </a:solidFill>
                <a:latin typeface="Noto Sans SC"/>
                <a:ea typeface="Noto Sans SC"/>
                <a:cs typeface="Noto Sans SC"/>
                <a:sym typeface="Noto Sans SC"/>
              </a:rPr>
              <a:t>如何判断M2是移向还是远离M1的等臂位置？</a:t>
            </a:r>
            <a:endParaRPr lang="en-US" sz="1100"/>
          </a:p>
        </p:txBody>
      </p:sp>
      <p:sp>
        <p:nvSpPr>
          <p:cNvPr id="8" name="AutoShape 8"/>
          <p:cNvSpPr/>
          <p:nvPr/>
        </p:nvSpPr>
        <p:spPr>
          <a:xfrm>
            <a:off x="6286500" y="1524000"/>
            <a:ext cx="5143500" cy="1143000"/>
          </a:xfrm>
          <a:prstGeom prst="roundRect">
            <a:avLst>
              <a:gd name="adj" fmla="val 11111"/>
            </a:avLst>
          </a:prstGeom>
          <a:solidFill>
            <a:srgbClr val="FFFFFF">
              <a:alpha val="9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540500" y="1841500"/>
            <a:ext cx="406400" cy="406400"/>
          </a:xfrm>
          <a:prstGeom prst="rect">
            <a:avLst/>
          </a:prstGeom>
        </p:spPr>
      </p:pic>
      <p:sp>
        <p:nvSpPr>
          <p:cNvPr id="10" name="AutoShape 10"/>
          <p:cNvSpPr/>
          <p:nvPr/>
        </p:nvSpPr>
        <p:spPr>
          <a:xfrm>
            <a:off x="7112000" y="1651000"/>
            <a:ext cx="4064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干涉条纹间距调节：</a:t>
            </a:r>
            <a:r>
              <a:rPr lang="en-US" sz="1600" b="0" i="0" u="none" strike="noStrike">
                <a:solidFill>
                  <a:srgbClr val="555555"/>
                </a:solidFill>
                <a:latin typeface="Noto Sans SC"/>
                <a:ea typeface="Noto Sans SC"/>
                <a:cs typeface="Noto Sans SC"/>
                <a:sym typeface="Noto Sans SC"/>
              </a:rPr>
              <a:t>简述如何使条纹间距变大（即条纹数量减小）？</a:t>
            </a:r>
            <a:endParaRPr lang="en-US" sz="1100"/>
          </a:p>
        </p:txBody>
      </p:sp>
      <p:sp>
        <p:nvSpPr>
          <p:cNvPr id="11" name="AutoShape 11"/>
          <p:cNvSpPr/>
          <p:nvPr/>
        </p:nvSpPr>
        <p:spPr>
          <a:xfrm>
            <a:off x="762000" y="2857500"/>
            <a:ext cx="5143500" cy="1143000"/>
          </a:xfrm>
          <a:prstGeom prst="roundRect">
            <a:avLst>
              <a:gd name="adj" fmla="val 11111"/>
            </a:avLst>
          </a:prstGeom>
          <a:solidFill>
            <a:srgbClr val="FFFFFF">
              <a:alpha val="9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12" name="Picture 12"/>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6000" y="3175000"/>
            <a:ext cx="406400" cy="406400"/>
          </a:xfrm>
          <a:prstGeom prst="rect">
            <a:avLst/>
          </a:prstGeom>
        </p:spPr>
      </p:pic>
      <p:sp>
        <p:nvSpPr>
          <p:cNvPr id="13" name="AutoShape 13"/>
          <p:cNvSpPr/>
          <p:nvPr/>
        </p:nvSpPr>
        <p:spPr>
          <a:xfrm>
            <a:off x="1587500" y="2984500"/>
            <a:ext cx="4064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光程差调节意义：</a:t>
            </a:r>
            <a:r>
              <a:rPr lang="en-US" sz="1600" b="0" i="0" u="none" strike="noStrike">
                <a:solidFill>
                  <a:srgbClr val="555555"/>
                </a:solidFill>
                <a:latin typeface="Noto Sans SC"/>
                <a:ea typeface="Noto Sans SC"/>
                <a:cs typeface="Noto Sans SC"/>
                <a:sym typeface="Noto Sans SC"/>
              </a:rPr>
              <a:t>为何要调节两路光程大致相等？这对白光干涉有何意义？</a:t>
            </a:r>
            <a:endParaRPr lang="en-US" sz="1100"/>
          </a:p>
        </p:txBody>
      </p:sp>
      <p:sp>
        <p:nvSpPr>
          <p:cNvPr id="14" name="AutoShape 14"/>
          <p:cNvSpPr/>
          <p:nvPr/>
        </p:nvSpPr>
        <p:spPr>
          <a:xfrm>
            <a:off x="6286500" y="2857500"/>
            <a:ext cx="5143500" cy="1143000"/>
          </a:xfrm>
          <a:prstGeom prst="roundRect">
            <a:avLst>
              <a:gd name="adj" fmla="val 11111"/>
            </a:avLst>
          </a:prstGeom>
          <a:solidFill>
            <a:srgbClr val="FFFFFF">
              <a:alpha val="9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15" name="Picture 15"/>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540500" y="3175000"/>
            <a:ext cx="406400" cy="406400"/>
          </a:xfrm>
          <a:prstGeom prst="rect">
            <a:avLst/>
          </a:prstGeom>
        </p:spPr>
      </p:pic>
      <p:sp>
        <p:nvSpPr>
          <p:cNvPr id="16" name="AutoShape 16"/>
          <p:cNvSpPr/>
          <p:nvPr/>
        </p:nvSpPr>
        <p:spPr>
          <a:xfrm>
            <a:off x="7112000" y="2984500"/>
            <a:ext cx="4064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热膨胀系数测量：</a:t>
            </a:r>
            <a:r>
              <a:rPr lang="en-US" sz="1600" b="0" i="0" u="none" strike="noStrike">
                <a:solidFill>
                  <a:srgbClr val="555555"/>
                </a:solidFill>
                <a:latin typeface="Noto Sans SC"/>
                <a:ea typeface="Noto Sans SC"/>
                <a:cs typeface="Noto Sans SC"/>
                <a:sym typeface="Noto Sans SC"/>
              </a:rPr>
              <a:t>在测量热膨胀系数时，如何确保实验数据的准确性？</a:t>
            </a:r>
            <a:endParaRPr lang="en-US" sz="1100"/>
          </a:p>
        </p:txBody>
      </p:sp>
      <p:sp>
        <p:nvSpPr>
          <p:cNvPr id="17" name="AutoShape 17"/>
          <p:cNvSpPr/>
          <p:nvPr/>
        </p:nvSpPr>
        <p:spPr>
          <a:xfrm>
            <a:off x="762000" y="4191000"/>
            <a:ext cx="5143500" cy="1143000"/>
          </a:xfrm>
          <a:prstGeom prst="roundRect">
            <a:avLst>
              <a:gd name="adj" fmla="val 11111"/>
            </a:avLst>
          </a:prstGeom>
          <a:solidFill>
            <a:srgbClr val="FFFFFF">
              <a:alpha val="9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18" name="Picture 18"/>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6000" y="4508500"/>
            <a:ext cx="406400" cy="406400"/>
          </a:xfrm>
          <a:prstGeom prst="rect">
            <a:avLst/>
          </a:prstGeom>
        </p:spPr>
      </p:pic>
      <p:sp>
        <p:nvSpPr>
          <p:cNvPr id="19" name="AutoShape 19"/>
          <p:cNvSpPr/>
          <p:nvPr/>
        </p:nvSpPr>
        <p:spPr>
          <a:xfrm>
            <a:off x="1587500" y="4318000"/>
            <a:ext cx="4064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白光干涉现象：</a:t>
            </a:r>
            <a:r>
              <a:rPr lang="en-US" sz="1600" b="0" i="0" u="none" strike="noStrike">
                <a:solidFill>
                  <a:srgbClr val="555555"/>
                </a:solidFill>
                <a:latin typeface="Noto Sans SC"/>
                <a:ea typeface="Noto Sans SC"/>
                <a:cs typeface="Noto Sans SC"/>
                <a:sym typeface="Noto Sans SC"/>
              </a:rPr>
              <a:t>为什么使用白光光源时，只能在零光程差附近观察到彩色条纹？</a:t>
            </a:r>
            <a:endParaRPr lang="en-US" sz="1100"/>
          </a:p>
        </p:txBody>
      </p:sp>
      <p:sp>
        <p:nvSpPr>
          <p:cNvPr id="20" name="AutoShape 20"/>
          <p:cNvSpPr/>
          <p:nvPr/>
        </p:nvSpPr>
        <p:spPr>
          <a:xfrm>
            <a:off x="6286500" y="4191000"/>
            <a:ext cx="5143500" cy="1143000"/>
          </a:xfrm>
          <a:prstGeom prst="roundRect">
            <a:avLst>
              <a:gd name="adj" fmla="val 11111"/>
            </a:avLst>
          </a:prstGeom>
          <a:solidFill>
            <a:srgbClr val="FFFFFF">
              <a:alpha val="9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21" name="Picture 21"/>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540500" y="4508500"/>
            <a:ext cx="406400" cy="406400"/>
          </a:xfrm>
          <a:prstGeom prst="rect">
            <a:avLst/>
          </a:prstGeom>
        </p:spPr>
      </p:pic>
      <p:sp>
        <p:nvSpPr>
          <p:cNvPr id="22" name="AutoShape 22"/>
          <p:cNvSpPr/>
          <p:nvPr/>
        </p:nvSpPr>
        <p:spPr>
          <a:xfrm>
            <a:off x="7112000" y="4318000"/>
            <a:ext cx="4064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空气折射率测量：</a:t>
            </a:r>
            <a:r>
              <a:rPr lang="en-US" sz="1600" b="0" i="0" u="none" strike="noStrike">
                <a:solidFill>
                  <a:srgbClr val="555555"/>
                </a:solidFill>
                <a:latin typeface="Noto Sans SC"/>
                <a:ea typeface="Noto Sans SC"/>
                <a:cs typeface="Noto Sans SC"/>
                <a:sym typeface="Noto Sans SC"/>
              </a:rPr>
              <a:t>在空气折射率测量中，为什么需要记录放气过程中的条纹变化数？</a:t>
            </a:r>
            <a:endParaRPr lang="en-US" sz="1100"/>
          </a:p>
        </p:txBody>
      </p:sp>
      <p:sp>
        <p:nvSpPr>
          <p:cNvPr id="23" name="AutoShape 23"/>
          <p:cNvSpPr/>
          <p:nvPr/>
        </p:nvSpPr>
        <p:spPr>
          <a:xfrm>
            <a:off x="762000" y="5588000"/>
            <a:ext cx="10668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1" u="none" strike="noStrike">
                <a:solidFill>
                  <a:srgbClr val="646464"/>
                </a:solidFill>
                <a:latin typeface="Noto Sans SC"/>
                <a:ea typeface="Noto Sans SC"/>
                <a:cs typeface="Noto Sans SC"/>
                <a:sym typeface="Noto Sans SC"/>
              </a:rPr>
              <a:t>“ 科学的进步源于不断的质疑与深入的思考 ”</a:t>
            </a:r>
            <a:endParaRPr lang="en-US" sz="11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5F7FA">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5200650" y="381000"/>
            <a:ext cx="1790700" cy="508000"/>
          </a:xfrm>
          <a:prstGeom prst="rect">
            <a:avLst/>
          </a:prstGeom>
          <a:noFill/>
          <a:ln w="12700" cap="flat" cmpd="sng">
            <a:noFill/>
            <a:prstDash val="solid"/>
            <a:round/>
          </a:ln>
        </p:spPr>
        <p:txBody>
          <a:bodyPr vert="horz" wrap="none" lIns="0" tIns="0" rIns="0" bIns="0" rtlCol="0" anchor="ctr" anchorCtr="0"/>
          <a:lstStyle/>
          <a:p>
            <a:pPr indent="0" algn="ctr">
              <a:lnSpc>
                <a:spcPct val="125000"/>
              </a:lnSpc>
              <a:defRPr/>
            </a:pPr>
            <a:r>
              <a:rPr lang="en-US" sz="3200" b="1" i="0" u="none" strike="noStrike">
                <a:solidFill>
                  <a:srgbClr val="333333"/>
                </a:solidFill>
                <a:latin typeface="Noto Sans SC"/>
                <a:ea typeface="Noto Sans SC"/>
                <a:cs typeface="Noto Sans SC"/>
                <a:sym typeface="Noto Sans SC"/>
              </a:rPr>
              <a:t>实训小结</a:t>
            </a:r>
            <a:endParaRPr lang="en-US" sz="1100"/>
          </a:p>
        </p:txBody>
      </p:sp>
      <p:sp>
        <p:nvSpPr>
          <p:cNvPr id="4" name="AutoShape 4"/>
          <p:cNvSpPr/>
          <p:nvPr/>
        </p:nvSpPr>
        <p:spPr>
          <a:xfrm>
            <a:off x="5715000" y="952500"/>
            <a:ext cx="762000" cy="50800"/>
          </a:xfrm>
          <a:prstGeom prst="roundRect">
            <a:avLst>
              <a:gd name="adj" fmla="val 0"/>
            </a:avLst>
          </a:prstGeom>
          <a:solidFill>
            <a:srgbClr val="4A90E2">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5" name="AutoShape 5"/>
          <p:cNvSpPr/>
          <p:nvPr/>
        </p:nvSpPr>
        <p:spPr>
          <a:xfrm>
            <a:off x="762000" y="1397000"/>
            <a:ext cx="5207000" cy="3048000"/>
          </a:xfrm>
          <a:prstGeom prst="roundRect">
            <a:avLst>
              <a:gd name="adj" fmla="val 4166"/>
            </a:avLst>
          </a:prstGeom>
          <a:solidFill>
            <a:srgbClr val="FFFFFF">
              <a:alpha val="90000"/>
            </a:srgbClr>
          </a:solidFill>
          <a:ln w="25400" cap="flat" cmpd="sng">
            <a:noFill/>
            <a:prstDash val="solid"/>
            <a:round/>
          </a:ln>
          <a:effectLst>
            <a:outerShdw blurRad="127000" dist="50800" dir="5400000" algn="tl" rotWithShape="0">
              <a:srgbClr val="000000">
                <a:alpha val="10000"/>
              </a:srgbClr>
            </a:outerShdw>
          </a:effectLst>
        </p:spPr>
        <p:txBody>
          <a:bodyPr vert="horz" wrap="square" lIns="63500" tIns="63500" rIns="63500" bIns="63500" rtlCol="0" anchor="ctr"/>
          <a:lstStyle/>
          <a:p>
            <a:pPr algn="ctr">
              <a:defRPr/>
            </a:pPr>
            <a:endParaRPr/>
          </a:p>
        </p:txBody>
      </p:sp>
      <p:sp>
        <p:nvSpPr>
          <p:cNvPr id="6" name="AutoShape 6"/>
          <p:cNvSpPr/>
          <p:nvPr/>
        </p:nvSpPr>
        <p:spPr>
          <a:xfrm>
            <a:off x="1016000" y="1587500"/>
            <a:ext cx="4699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A90E2"/>
                </a:solidFill>
                <a:latin typeface="Noto Sans SC"/>
                <a:ea typeface="Noto Sans SC"/>
                <a:cs typeface="Noto Sans SC"/>
                <a:sym typeface="Noto Sans SC"/>
              </a:rPr>
              <a:t>实训回顾</a:t>
            </a:r>
            <a:endParaRPr lang="en-US" sz="1100"/>
          </a:p>
        </p:txBody>
      </p:sp>
      <p:sp>
        <p:nvSpPr>
          <p:cNvPr id="7" name="AutoShape 7"/>
          <p:cNvSpPr/>
          <p:nvPr/>
        </p:nvSpPr>
        <p:spPr>
          <a:xfrm>
            <a:off x="1016000" y="2032000"/>
            <a:ext cx="4699000" cy="2032000"/>
          </a:xfrm>
          <a:prstGeom prst="rect">
            <a:avLst/>
          </a:prstGeom>
          <a:noFill/>
          <a:ln w="12700" cap="flat" cmpd="sng">
            <a:noFill/>
            <a:prstDash val="solid"/>
            <a:round/>
          </a:ln>
        </p:spPr>
        <p:txBody>
          <a:bodyPr vert="horz" wrap="square" lIns="0" tIns="0" rIns="0" bIns="0" rtlCol="0" anchor="ctr" anchorCtr="0"/>
          <a:lstStyle/>
          <a:p>
            <a:pPr marL="190500" indent="-190500" algn="l">
              <a:lnSpc>
                <a:spcPct val="116666"/>
              </a:lnSpc>
              <a:buClr>
                <a:srgbClr val="333333"/>
              </a:buClr>
              <a:buChar char="•"/>
              <a:defRPr/>
            </a:pPr>
            <a:r>
              <a:rPr lang="en-US" sz="1500" b="0" i="0" u="none" strike="noStrike">
                <a:solidFill>
                  <a:srgbClr val="333333"/>
                </a:solidFill>
                <a:latin typeface="Noto Sans SC"/>
                <a:ea typeface="Noto Sans SC"/>
                <a:cs typeface="Noto Sans SC"/>
                <a:sym typeface="Noto Sans SC"/>
              </a:rPr>
              <a:t>组装并调试迈克尔逊干涉仪，观察激光与白光干涉条纹</a:t>
            </a:r>
            <a:endParaRPr lang="en-US" sz="1100"/>
          </a:p>
          <a:p>
            <a:pPr marL="190500" indent="-190500" algn="l">
              <a:lnSpc>
                <a:spcPct val="116666"/>
              </a:lnSpc>
              <a:buClr>
                <a:srgbClr val="333333"/>
              </a:buClr>
              <a:buChar char="•"/>
            </a:pPr>
            <a:r>
              <a:rPr lang="en-US" sz="1500" b="0" i="0" u="none" strike="noStrike">
                <a:solidFill>
                  <a:srgbClr val="333333"/>
                </a:solidFill>
                <a:latin typeface="Noto Sans SC"/>
                <a:ea typeface="Noto Sans SC"/>
                <a:cs typeface="Noto Sans SC"/>
                <a:sym typeface="Noto Sans SC"/>
              </a:rPr>
              <a:t>掌握利用条纹计数测量光波长的精密方法</a:t>
            </a:r>
          </a:p>
          <a:p>
            <a:pPr marL="190500" indent="-190500" algn="l">
              <a:lnSpc>
                <a:spcPct val="116666"/>
              </a:lnSpc>
              <a:buClr>
                <a:srgbClr val="333333"/>
              </a:buClr>
              <a:buChar char="•"/>
            </a:pPr>
            <a:r>
              <a:rPr lang="en-US" sz="1500" b="0" i="0" u="none" strike="noStrike">
                <a:solidFill>
                  <a:srgbClr val="333333"/>
                </a:solidFill>
                <a:latin typeface="Noto Sans SC"/>
                <a:ea typeface="Noto Sans SC"/>
                <a:cs typeface="Noto Sans SC"/>
                <a:sym typeface="Noto Sans SC"/>
              </a:rPr>
              <a:t>学习空气、液体及固体折射率的测量原理与步骤</a:t>
            </a:r>
          </a:p>
          <a:p>
            <a:pPr marL="190500" indent="-190500" algn="l">
              <a:lnSpc>
                <a:spcPct val="116666"/>
              </a:lnSpc>
              <a:buClr>
                <a:srgbClr val="333333"/>
              </a:buClr>
              <a:buChar char="•"/>
            </a:pPr>
            <a:r>
              <a:rPr lang="en-US" sz="1500" b="0" i="0" u="none" strike="noStrike">
                <a:solidFill>
                  <a:srgbClr val="333333"/>
                </a:solidFill>
                <a:latin typeface="Noto Sans SC"/>
                <a:ea typeface="Noto Sans SC"/>
                <a:cs typeface="Noto Sans SC"/>
                <a:sym typeface="Noto Sans SC"/>
              </a:rPr>
              <a:t>了解基于干涉法的热膨胀系数测量技术</a:t>
            </a:r>
          </a:p>
        </p:txBody>
      </p:sp>
      <p:sp>
        <p:nvSpPr>
          <p:cNvPr id="8" name="AutoShape 8"/>
          <p:cNvSpPr/>
          <p:nvPr/>
        </p:nvSpPr>
        <p:spPr>
          <a:xfrm>
            <a:off x="6223000" y="1397000"/>
            <a:ext cx="5207000" cy="1397000"/>
          </a:xfrm>
          <a:prstGeom prst="roundRect">
            <a:avLst>
              <a:gd name="adj" fmla="val 9090"/>
            </a:avLst>
          </a:prstGeom>
          <a:solidFill>
            <a:srgbClr val="FFFFFF">
              <a:alpha val="90000"/>
            </a:srgbClr>
          </a:solidFill>
          <a:ln w="25400" cap="flat" cmpd="sng">
            <a:noFill/>
            <a:prstDash val="solid"/>
            <a:round/>
          </a:ln>
          <a:effectLst>
            <a:outerShdw blurRad="127000" dist="50800" dir="5400000" algn="tl" rotWithShape="0">
              <a:srgbClr val="000000">
                <a:alpha val="10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477000" y="1587500"/>
            <a:ext cx="304800" cy="304800"/>
          </a:xfrm>
          <a:prstGeom prst="rect">
            <a:avLst/>
          </a:prstGeom>
        </p:spPr>
      </p:pic>
      <p:sp>
        <p:nvSpPr>
          <p:cNvPr id="10" name="AutoShape 10"/>
          <p:cNvSpPr/>
          <p:nvPr/>
        </p:nvSpPr>
        <p:spPr>
          <a:xfrm>
            <a:off x="6858000" y="15494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A90E2"/>
                </a:solidFill>
                <a:latin typeface="Noto Sans SC"/>
                <a:ea typeface="Noto Sans SC"/>
                <a:cs typeface="Noto Sans SC"/>
                <a:sym typeface="Noto Sans SC"/>
              </a:rPr>
              <a:t>下一实训预告</a:t>
            </a:r>
            <a:endParaRPr lang="en-US" sz="1100"/>
          </a:p>
        </p:txBody>
      </p:sp>
      <p:sp>
        <p:nvSpPr>
          <p:cNvPr id="11" name="AutoShape 11"/>
          <p:cNvSpPr/>
          <p:nvPr/>
        </p:nvSpPr>
        <p:spPr>
          <a:xfrm>
            <a:off x="6477000" y="2032000"/>
            <a:ext cx="4699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33333"/>
                </a:solidFill>
                <a:latin typeface="Noto Sans SC"/>
                <a:ea typeface="Noto Sans SC"/>
                <a:cs typeface="Noto Sans SC"/>
                <a:sym typeface="Noto Sans SC"/>
              </a:rPr>
              <a:t>光学相干层析成像技术与应用 (OCT)</a:t>
            </a:r>
            <a:endParaRPr lang="en-US" sz="1100"/>
          </a:p>
          <a:p>
            <a:pPr indent="0" algn="l">
              <a:lnSpc>
                <a:spcPct val="125000"/>
              </a:lnSpc>
            </a:pPr>
            <a:r>
              <a:rPr lang="en-US" sz="1300" b="0" i="0" u="none" strike="noStrike">
                <a:solidFill>
                  <a:srgbClr val="666666"/>
                </a:solidFill>
                <a:latin typeface="Noto Sans SC"/>
                <a:ea typeface="Noto Sans SC"/>
                <a:cs typeface="Noto Sans SC"/>
                <a:sym typeface="Noto Sans SC"/>
              </a:rPr>
              <a:t>从宏观干涉到微观成像，探索现代光学医疗应用</a:t>
            </a:r>
          </a:p>
        </p:txBody>
      </p:sp>
      <p:sp>
        <p:nvSpPr>
          <p:cNvPr id="12" name="AutoShape 12"/>
          <p:cNvSpPr/>
          <p:nvPr/>
        </p:nvSpPr>
        <p:spPr>
          <a:xfrm>
            <a:off x="6223000" y="3048000"/>
            <a:ext cx="5207000" cy="1397000"/>
          </a:xfrm>
          <a:prstGeom prst="roundRect">
            <a:avLst>
              <a:gd name="adj" fmla="val 9090"/>
            </a:avLst>
          </a:prstGeom>
          <a:solidFill>
            <a:srgbClr val="FFFFFF">
              <a:alpha val="90000"/>
            </a:srgbClr>
          </a:solidFill>
          <a:ln w="25400" cap="flat" cmpd="sng">
            <a:noFill/>
            <a:prstDash val="solid"/>
            <a:round/>
          </a:ln>
          <a:effectLst>
            <a:outerShdw blurRad="127000" dist="50800" dir="5400000" algn="tl" rotWithShape="0">
              <a:srgbClr val="000000">
                <a:alpha val="10000"/>
              </a:srgbClr>
            </a:outerShdw>
          </a:effectLst>
        </p:spPr>
        <p:txBody>
          <a:bodyPr vert="horz" wrap="square" lIns="63500" tIns="63500" rIns="63500" bIns="63500" rtlCol="0" anchor="ctr"/>
          <a:lstStyle/>
          <a:p>
            <a:pPr algn="ctr">
              <a:defRPr/>
            </a:pPr>
            <a:endParaRPr/>
          </a:p>
        </p:txBody>
      </p:sp>
      <p:pic>
        <p:nvPicPr>
          <p:cNvPr id="13" name="Picture 13"/>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477000" y="3238500"/>
            <a:ext cx="304800" cy="304800"/>
          </a:xfrm>
          <a:prstGeom prst="rect">
            <a:avLst/>
          </a:prstGeom>
        </p:spPr>
      </p:pic>
      <p:sp>
        <p:nvSpPr>
          <p:cNvPr id="14" name="AutoShape 14"/>
          <p:cNvSpPr/>
          <p:nvPr/>
        </p:nvSpPr>
        <p:spPr>
          <a:xfrm>
            <a:off x="6858000" y="32004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A90E2"/>
                </a:solidFill>
                <a:latin typeface="Noto Sans SC"/>
                <a:ea typeface="Noto Sans SC"/>
                <a:cs typeface="Noto Sans SC"/>
                <a:sym typeface="Noto Sans SC"/>
              </a:rPr>
              <a:t>结束语</a:t>
            </a:r>
            <a:endParaRPr lang="en-US" sz="1100"/>
          </a:p>
        </p:txBody>
      </p:sp>
      <p:sp>
        <p:nvSpPr>
          <p:cNvPr id="15" name="AutoShape 15"/>
          <p:cNvSpPr/>
          <p:nvPr/>
        </p:nvSpPr>
        <p:spPr>
          <a:xfrm>
            <a:off x="6477000" y="3683000"/>
            <a:ext cx="4699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33333"/>
                </a:solidFill>
                <a:latin typeface="Noto Sans SC"/>
                <a:ea typeface="Noto Sans SC"/>
                <a:cs typeface="Noto Sans SC"/>
                <a:sym typeface="Noto Sans SC"/>
              </a:rPr>
              <a:t>精密干涉测量——从经典实验到现代应用</a:t>
            </a:r>
            <a:endParaRPr lang="en-US" sz="1100"/>
          </a:p>
          <a:p>
            <a:pPr indent="0" algn="l">
              <a:lnSpc>
                <a:spcPct val="125000"/>
              </a:lnSpc>
            </a:pPr>
            <a:r>
              <a:rPr lang="en-US" sz="1300" b="0" i="0" u="none" strike="noStrike">
                <a:solidFill>
                  <a:srgbClr val="666666"/>
                </a:solidFill>
                <a:latin typeface="Noto Sans SC"/>
                <a:ea typeface="Noto Sans SC"/>
                <a:cs typeface="Noto Sans SC"/>
                <a:sym typeface="Noto Sans SC"/>
              </a:rPr>
              <a:t>理论与实践结合，夯实光学测量基础</a:t>
            </a:r>
          </a:p>
        </p:txBody>
      </p:sp>
      <p:sp>
        <p:nvSpPr>
          <p:cNvPr id="16" name="AutoShape 16"/>
          <p:cNvSpPr/>
          <p:nvPr/>
        </p:nvSpPr>
        <p:spPr>
          <a:xfrm>
            <a:off x="762000" y="4826000"/>
            <a:ext cx="10668000" cy="762000"/>
          </a:xfrm>
          <a:prstGeom prst="roundRect">
            <a:avLst>
              <a:gd name="adj" fmla="val 16666"/>
            </a:avLst>
          </a:prstGeom>
          <a:solidFill>
            <a:srgbClr val="4A90E2">
              <a:alpha val="10000"/>
            </a:srgbClr>
          </a:solidFill>
          <a:ln w="12700" cap="flat" cmpd="sng">
            <a:solidFill>
              <a:srgbClr val="4A90E2">
                <a:alpha val="30000"/>
              </a:srgbClr>
            </a:solidFill>
            <a:prstDash val="solid"/>
            <a:round/>
          </a:ln>
        </p:spPr>
        <p:txBody>
          <a:bodyPr vert="horz" wrap="square" lIns="63500" tIns="63500" rIns="63500" bIns="63500" rtlCol="0" anchor="ctr"/>
          <a:lstStyle/>
          <a:p>
            <a:pPr algn="ctr">
              <a:defRPr/>
            </a:pPr>
            <a:endParaRPr/>
          </a:p>
        </p:txBody>
      </p:sp>
      <p:pic>
        <p:nvPicPr>
          <p:cNvPr id="17" name="Picture 17"/>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6000" y="5029200"/>
            <a:ext cx="355600" cy="355600"/>
          </a:xfrm>
          <a:prstGeom prst="rect">
            <a:avLst/>
          </a:prstGeom>
        </p:spPr>
      </p:pic>
      <p:sp>
        <p:nvSpPr>
          <p:cNvPr id="18" name="AutoShape 18"/>
          <p:cNvSpPr/>
          <p:nvPr/>
        </p:nvSpPr>
        <p:spPr>
          <a:xfrm>
            <a:off x="1524000" y="5016500"/>
            <a:ext cx="9652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333333"/>
                </a:solidFill>
                <a:latin typeface="Noto Sans SC"/>
                <a:ea typeface="Noto Sans SC"/>
                <a:cs typeface="Noto Sans SC"/>
                <a:sym typeface="Noto Sans SC"/>
              </a:rPr>
              <a:t>本次实训通过动手操作，不仅加深了对干涉原理的理解，更培养了严谨的实验态度与精密测量能力。</a:t>
            </a:r>
            <a:endParaRPr lang="en-US" sz="11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5F7FA">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0" y="0"/>
            <a:ext cx="12192000" cy="6858000"/>
          </a:xfrm>
          <a:prstGeom prst="roundRect">
            <a:avLst>
              <a:gd name="adj" fmla="val 0"/>
            </a:avLst>
          </a:prstGeom>
          <a:solidFill>
            <a:srgbClr val="FFFFFF">
              <a:alpha val="85000"/>
            </a:srgbClr>
          </a:solidFill>
          <a:ln w="25400" cap="flat" cmpd="sng">
            <a:noFill/>
            <a:prstDash val="solid"/>
            <a:round/>
          </a:ln>
        </p:spPr>
        <p:txBody>
          <a:bodyPr vert="horz" wrap="square" lIns="63500" tIns="63500" rIns="63500" bIns="63500" rtlCol="0" anchor="ctr"/>
          <a:lstStyle/>
          <a:p>
            <a:pPr algn="ctr">
              <a:defRPr/>
            </a:pPr>
            <a:endParaRPr/>
          </a:p>
        </p:txBody>
      </p:sp>
      <p:sp>
        <p:nvSpPr>
          <p:cNvPr id="4" name="AutoShape 4"/>
          <p:cNvSpPr/>
          <p:nvPr/>
        </p:nvSpPr>
        <p:spPr>
          <a:xfrm>
            <a:off x="762000" y="1016000"/>
            <a:ext cx="2032000" cy="5842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600" b="1" i="0" u="none" strike="noStrike">
                <a:solidFill>
                  <a:srgbClr val="333333"/>
                </a:solidFill>
                <a:latin typeface="Noto Sans SC"/>
                <a:ea typeface="Noto Sans SC"/>
                <a:cs typeface="Noto Sans SC"/>
                <a:sym typeface="Noto Sans SC"/>
              </a:rPr>
              <a:t>实训目的</a:t>
            </a:r>
            <a:endParaRPr lang="en-US" sz="1100"/>
          </a:p>
        </p:txBody>
      </p:sp>
      <p:sp>
        <p:nvSpPr>
          <p:cNvPr id="5" name="AutoShape 5"/>
          <p:cNvSpPr/>
          <p:nvPr/>
        </p:nvSpPr>
        <p:spPr>
          <a:xfrm>
            <a:off x="762000" y="1676400"/>
            <a:ext cx="609600" cy="50800"/>
          </a:xfrm>
          <a:prstGeom prst="roundRect">
            <a:avLst>
              <a:gd name="adj" fmla="val 0"/>
            </a:avLst>
          </a:prstGeom>
          <a:solidFill>
            <a:srgbClr val="4A90E2">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6" name="AutoShape 6"/>
          <p:cNvSpPr/>
          <p:nvPr/>
        </p:nvSpPr>
        <p:spPr>
          <a:xfrm>
            <a:off x="762000" y="2159000"/>
            <a:ext cx="5143500" cy="1524000"/>
          </a:xfrm>
          <a:prstGeom prst="roundRect">
            <a:avLst>
              <a:gd name="adj" fmla="val 8333"/>
            </a:avLst>
          </a:prstGeom>
          <a:solidFill>
            <a:srgbClr val="FFFFFF">
              <a:alpha val="10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7" name="Picture 7"/>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6000" y="2413000"/>
            <a:ext cx="406400" cy="406400"/>
          </a:xfrm>
          <a:prstGeom prst="rect">
            <a:avLst/>
          </a:prstGeom>
        </p:spPr>
      </p:pic>
      <p:sp>
        <p:nvSpPr>
          <p:cNvPr id="8" name="AutoShape 8"/>
          <p:cNvSpPr/>
          <p:nvPr/>
        </p:nvSpPr>
        <p:spPr>
          <a:xfrm>
            <a:off x="1524000" y="2387600"/>
            <a:ext cx="4191000" cy="330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33333"/>
                </a:solidFill>
                <a:latin typeface="Noto Sans SC"/>
                <a:ea typeface="Noto Sans SC"/>
                <a:cs typeface="Noto Sans SC"/>
                <a:sym typeface="Noto Sans SC"/>
              </a:rPr>
              <a:t>仪器组装与干涉观察</a:t>
            </a:r>
            <a:endParaRPr lang="en-US" sz="1100"/>
          </a:p>
        </p:txBody>
      </p:sp>
      <p:sp>
        <p:nvSpPr>
          <p:cNvPr id="9" name="AutoShape 9"/>
          <p:cNvSpPr/>
          <p:nvPr/>
        </p:nvSpPr>
        <p:spPr>
          <a:xfrm>
            <a:off x="1524000" y="2794000"/>
            <a:ext cx="4191000" cy="762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600" b="0" i="0" u="none" strike="noStrike">
                <a:solidFill>
                  <a:srgbClr val="555555"/>
                </a:solidFill>
                <a:latin typeface="Noto Sans SC"/>
                <a:ea typeface="Noto Sans SC"/>
                <a:cs typeface="Noto Sans SC"/>
                <a:sym typeface="Noto Sans SC"/>
              </a:rPr>
              <a:t>组装并调节迈克尔逊干涉仪，观察激光光源和白光光源产生的干涉条纹，掌握基本调节方法。</a:t>
            </a:r>
            <a:endParaRPr lang="en-US" sz="1100"/>
          </a:p>
        </p:txBody>
      </p:sp>
      <p:sp>
        <p:nvSpPr>
          <p:cNvPr id="10" name="AutoShape 10"/>
          <p:cNvSpPr/>
          <p:nvPr/>
        </p:nvSpPr>
        <p:spPr>
          <a:xfrm>
            <a:off x="6286500" y="2159000"/>
            <a:ext cx="5143500" cy="1524000"/>
          </a:xfrm>
          <a:prstGeom prst="roundRect">
            <a:avLst>
              <a:gd name="adj" fmla="val 8333"/>
            </a:avLst>
          </a:prstGeom>
          <a:solidFill>
            <a:srgbClr val="FFFFFF">
              <a:alpha val="10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11" name="Picture 11"/>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540500" y="2413000"/>
            <a:ext cx="406400" cy="406400"/>
          </a:xfrm>
          <a:prstGeom prst="rect">
            <a:avLst/>
          </a:prstGeom>
        </p:spPr>
      </p:pic>
      <p:sp>
        <p:nvSpPr>
          <p:cNvPr id="12" name="AutoShape 12"/>
          <p:cNvSpPr/>
          <p:nvPr/>
        </p:nvSpPr>
        <p:spPr>
          <a:xfrm>
            <a:off x="7048500" y="2387600"/>
            <a:ext cx="4191000" cy="330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33333"/>
                </a:solidFill>
                <a:latin typeface="Noto Sans SC"/>
                <a:ea typeface="Noto Sans SC"/>
                <a:cs typeface="Noto Sans SC"/>
                <a:sym typeface="Noto Sans SC"/>
              </a:rPr>
              <a:t>光源相干长度分析</a:t>
            </a:r>
            <a:endParaRPr lang="en-US" sz="1100"/>
          </a:p>
        </p:txBody>
      </p:sp>
      <p:sp>
        <p:nvSpPr>
          <p:cNvPr id="13" name="AutoShape 13"/>
          <p:cNvSpPr/>
          <p:nvPr/>
        </p:nvSpPr>
        <p:spPr>
          <a:xfrm>
            <a:off x="7048500" y="2794000"/>
            <a:ext cx="4191000" cy="762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600" b="0" i="0" u="none" strike="noStrike">
                <a:solidFill>
                  <a:srgbClr val="555555"/>
                </a:solidFill>
                <a:latin typeface="Noto Sans SC"/>
                <a:ea typeface="Noto Sans SC"/>
                <a:cs typeface="Noto Sans SC"/>
                <a:sym typeface="Noto Sans SC"/>
              </a:rPr>
              <a:t>观察干涉条纹对比度随光程差变化的规律，深入理解光源相干长度的物理意义及其影响因素。</a:t>
            </a:r>
            <a:endParaRPr lang="en-US" sz="1100"/>
          </a:p>
        </p:txBody>
      </p:sp>
      <p:sp>
        <p:nvSpPr>
          <p:cNvPr id="14" name="AutoShape 14"/>
          <p:cNvSpPr/>
          <p:nvPr/>
        </p:nvSpPr>
        <p:spPr>
          <a:xfrm>
            <a:off x="762000" y="3937000"/>
            <a:ext cx="5143500" cy="1524000"/>
          </a:xfrm>
          <a:prstGeom prst="roundRect">
            <a:avLst>
              <a:gd name="adj" fmla="val 8333"/>
            </a:avLst>
          </a:prstGeom>
          <a:solidFill>
            <a:srgbClr val="FFFFFF">
              <a:alpha val="10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15" name="Picture 15"/>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6000" y="4191000"/>
            <a:ext cx="406400" cy="406400"/>
          </a:xfrm>
          <a:prstGeom prst="rect">
            <a:avLst/>
          </a:prstGeom>
        </p:spPr>
      </p:pic>
      <p:sp>
        <p:nvSpPr>
          <p:cNvPr id="16" name="AutoShape 16"/>
          <p:cNvSpPr/>
          <p:nvPr/>
        </p:nvSpPr>
        <p:spPr>
          <a:xfrm>
            <a:off x="1524000" y="4165600"/>
            <a:ext cx="4191000" cy="330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33333"/>
                </a:solidFill>
                <a:latin typeface="Noto Sans SC"/>
                <a:ea typeface="Noto Sans SC"/>
                <a:cs typeface="Noto Sans SC"/>
                <a:sym typeface="Noto Sans SC"/>
              </a:rPr>
              <a:t>波长与折射率测量</a:t>
            </a:r>
            <a:endParaRPr lang="en-US" sz="1100"/>
          </a:p>
        </p:txBody>
      </p:sp>
      <p:sp>
        <p:nvSpPr>
          <p:cNvPr id="17" name="AutoShape 17"/>
          <p:cNvSpPr/>
          <p:nvPr/>
        </p:nvSpPr>
        <p:spPr>
          <a:xfrm>
            <a:off x="1524000" y="4572000"/>
            <a:ext cx="4191000" cy="762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600" b="0" i="0" u="none" strike="noStrike">
                <a:solidFill>
                  <a:srgbClr val="555555"/>
                </a:solidFill>
                <a:latin typeface="Noto Sans SC"/>
                <a:ea typeface="Noto Sans SC"/>
                <a:cs typeface="Noto Sans SC"/>
                <a:sym typeface="Noto Sans SC"/>
              </a:rPr>
              <a:t>掌握应用迈克尔逊干涉仪测量光波长、空气折射率、液体折射率及平板元件折射率的实验方法。</a:t>
            </a:r>
            <a:endParaRPr lang="en-US" sz="1100"/>
          </a:p>
        </p:txBody>
      </p:sp>
      <p:sp>
        <p:nvSpPr>
          <p:cNvPr id="18" name="AutoShape 18"/>
          <p:cNvSpPr/>
          <p:nvPr/>
        </p:nvSpPr>
        <p:spPr>
          <a:xfrm>
            <a:off x="6286500" y="3937000"/>
            <a:ext cx="5143500" cy="1524000"/>
          </a:xfrm>
          <a:prstGeom prst="roundRect">
            <a:avLst>
              <a:gd name="adj" fmla="val 8333"/>
            </a:avLst>
          </a:prstGeom>
          <a:solidFill>
            <a:srgbClr val="FFFFFF">
              <a:alpha val="10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19" name="Picture 19"/>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540500" y="4191000"/>
            <a:ext cx="406400" cy="406400"/>
          </a:xfrm>
          <a:prstGeom prst="rect">
            <a:avLst/>
          </a:prstGeom>
        </p:spPr>
      </p:pic>
      <p:sp>
        <p:nvSpPr>
          <p:cNvPr id="20" name="AutoShape 20"/>
          <p:cNvSpPr/>
          <p:nvPr/>
        </p:nvSpPr>
        <p:spPr>
          <a:xfrm>
            <a:off x="7048500" y="4165600"/>
            <a:ext cx="4191000" cy="330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33333"/>
                </a:solidFill>
                <a:latin typeface="Noto Sans SC"/>
                <a:ea typeface="Noto Sans SC"/>
                <a:cs typeface="Noto Sans SC"/>
                <a:sym typeface="Noto Sans SC"/>
              </a:rPr>
              <a:t>材料热膨胀系数测定</a:t>
            </a:r>
            <a:endParaRPr lang="en-US" sz="1100"/>
          </a:p>
        </p:txBody>
      </p:sp>
      <p:sp>
        <p:nvSpPr>
          <p:cNvPr id="21" name="AutoShape 21"/>
          <p:cNvSpPr/>
          <p:nvPr/>
        </p:nvSpPr>
        <p:spPr>
          <a:xfrm>
            <a:off x="7048500" y="4572000"/>
            <a:ext cx="4191000" cy="762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600" b="0" i="0" u="none" strike="noStrike">
                <a:solidFill>
                  <a:srgbClr val="555555"/>
                </a:solidFill>
                <a:latin typeface="Noto Sans SC"/>
                <a:ea typeface="Noto Sans SC"/>
                <a:cs typeface="Noto Sans SC"/>
                <a:sym typeface="Noto Sans SC"/>
              </a:rPr>
              <a:t>学习利用迈克尔逊干涉仪的高精度特性，通过干涉法测量微小形变，进而测定材料的热膨胀系数。</a:t>
            </a:r>
            <a:endParaRPr lang="en-US" sz="11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5F5F5">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762000" y="1016000"/>
            <a:ext cx="10668000" cy="5842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600" b="1" i="0" u="none" strike="noStrike">
                <a:solidFill>
                  <a:srgbClr val="333333"/>
                </a:solidFill>
                <a:latin typeface="Noto Sans SC"/>
                <a:ea typeface="Noto Sans SC"/>
                <a:cs typeface="Noto Sans SC"/>
                <a:sym typeface="Noto Sans SC"/>
              </a:rPr>
              <a:t>理论基础（1）—— 干涉仪结构与光路</a:t>
            </a:r>
            <a:endParaRPr lang="en-US" sz="1100"/>
          </a:p>
        </p:txBody>
      </p:sp>
      <p:sp>
        <p:nvSpPr>
          <p:cNvPr id="4" name="AutoShape 4"/>
          <p:cNvSpPr/>
          <p:nvPr/>
        </p:nvSpPr>
        <p:spPr>
          <a:xfrm>
            <a:off x="762000" y="1841500"/>
            <a:ext cx="5207000" cy="2667000"/>
          </a:xfrm>
          <a:prstGeom prst="roundRect">
            <a:avLst>
              <a:gd name="adj" fmla="val 4761"/>
            </a:avLst>
          </a:prstGeom>
          <a:solidFill>
            <a:srgbClr val="FFFFFF">
              <a:alpha val="9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6000" y="2032000"/>
            <a:ext cx="304800" cy="304800"/>
          </a:xfrm>
          <a:prstGeom prst="rect">
            <a:avLst/>
          </a:prstGeom>
        </p:spPr>
      </p:pic>
      <p:sp>
        <p:nvSpPr>
          <p:cNvPr id="6" name="AutoShape 6"/>
          <p:cNvSpPr/>
          <p:nvPr/>
        </p:nvSpPr>
        <p:spPr>
          <a:xfrm>
            <a:off x="1397000" y="19812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A90E2"/>
                </a:solidFill>
                <a:latin typeface="Noto Sans SC"/>
                <a:ea typeface="Noto Sans SC"/>
                <a:cs typeface="Noto Sans SC"/>
                <a:sym typeface="Noto Sans SC"/>
              </a:rPr>
              <a:t>系统结构与原理</a:t>
            </a:r>
            <a:endParaRPr lang="en-US" sz="1100"/>
          </a:p>
        </p:txBody>
      </p:sp>
      <p:sp>
        <p:nvSpPr>
          <p:cNvPr id="7" name="AutoShape 7"/>
          <p:cNvSpPr/>
          <p:nvPr/>
        </p:nvSpPr>
        <p:spPr>
          <a:xfrm>
            <a:off x="1016000" y="2413000"/>
            <a:ext cx="4699000" cy="1905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600" b="1" i="0" u="none" strike="noStrike">
                <a:solidFill>
                  <a:srgbClr val="333333"/>
                </a:solidFill>
                <a:latin typeface="Noto Sans SC"/>
                <a:ea typeface="Noto Sans SC"/>
                <a:cs typeface="Noto Sans SC"/>
                <a:sym typeface="Noto Sans SC"/>
              </a:rPr>
              <a:t>核心机制：</a:t>
            </a:r>
            <a:r>
              <a:rPr lang="en-US" sz="1600" b="0" i="0" u="none" strike="noStrike">
                <a:solidFill>
                  <a:srgbClr val="555555"/>
                </a:solidFill>
                <a:latin typeface="Noto Sans SC"/>
                <a:ea typeface="Noto Sans SC"/>
                <a:cs typeface="Noto Sans SC"/>
                <a:sym typeface="Noto Sans SC"/>
              </a:rPr>
              <a:t>利用</a:t>
            </a:r>
            <a:r>
              <a:rPr lang="en-US" sz="1600" b="1" i="0" u="none" strike="noStrike">
                <a:solidFill>
                  <a:srgbClr val="4A90E2"/>
                </a:solidFill>
                <a:latin typeface="Noto Sans SC"/>
                <a:ea typeface="Noto Sans SC"/>
                <a:cs typeface="Noto Sans SC"/>
                <a:sym typeface="Noto Sans SC"/>
              </a:rPr>
              <a:t>分振幅法</a:t>
            </a:r>
            <a:r>
              <a:rPr lang="en-US" sz="1600" b="0" i="0" u="none" strike="noStrike">
                <a:solidFill>
                  <a:srgbClr val="555555"/>
                </a:solidFill>
                <a:latin typeface="Noto Sans SC"/>
                <a:ea typeface="Noto Sans SC"/>
                <a:cs typeface="Noto Sans SC"/>
                <a:sym typeface="Noto Sans SC"/>
              </a:rPr>
              <a:t>将一束光分为两束，经不同光路后汇合产生干涉。</a:t>
            </a:r>
            <a:endParaRPr lang="en-US" sz="1100"/>
          </a:p>
          <a:p>
            <a:pPr indent="0" algn="l">
              <a:lnSpc>
                <a:spcPct val="108333"/>
              </a:lnSpc>
            </a:pPr>
            <a:r>
              <a:rPr lang="en-US" sz="1600" b="1" i="0" u="none" strike="noStrike">
                <a:solidFill>
                  <a:srgbClr val="333333"/>
                </a:solidFill>
                <a:latin typeface="Noto Sans SC"/>
                <a:ea typeface="Noto Sans SC"/>
                <a:cs typeface="Noto Sans SC"/>
                <a:sym typeface="Noto Sans SC"/>
              </a:rPr>
              <a:t>光路流程：</a:t>
            </a:r>
            <a:r>
              <a:rPr lang="en-US" sz="1600" b="0" i="0" u="none" strike="noStrike">
                <a:solidFill>
                  <a:srgbClr val="555555"/>
                </a:solidFill>
                <a:latin typeface="Noto Sans SC"/>
                <a:ea typeface="Noto Sans SC"/>
                <a:cs typeface="Noto Sans SC"/>
                <a:sym typeface="Noto Sans SC"/>
              </a:rPr>
              <a:t>光源 → 分束棱镜(G1) → 反射镜(M1/M2) → 汇合 → 观察屏。</a:t>
            </a:r>
          </a:p>
          <a:p>
            <a:pPr indent="0" algn="l">
              <a:lnSpc>
                <a:spcPct val="108333"/>
              </a:lnSpc>
            </a:pPr>
            <a:r>
              <a:rPr lang="en-US" sz="1600" b="1" i="0" u="none" strike="noStrike">
                <a:solidFill>
                  <a:srgbClr val="333333"/>
                </a:solidFill>
                <a:latin typeface="Noto Sans SC"/>
                <a:ea typeface="Noto Sans SC"/>
                <a:cs typeface="Noto Sans SC"/>
                <a:sym typeface="Noto Sans SC"/>
              </a:rPr>
              <a:t>补偿板(G2)：</a:t>
            </a:r>
            <a:r>
              <a:rPr lang="en-US" sz="1600" b="0" i="0" u="none" strike="noStrike">
                <a:solidFill>
                  <a:srgbClr val="555555"/>
                </a:solidFill>
                <a:latin typeface="Noto Sans SC"/>
                <a:ea typeface="Noto Sans SC"/>
                <a:cs typeface="Noto Sans SC"/>
                <a:sym typeface="Noto Sans SC"/>
              </a:rPr>
              <a:t>补偿光程差，保证白光光源下的色散一致性，呈现清晰彩色条纹。</a:t>
            </a:r>
          </a:p>
        </p:txBody>
      </p:sp>
      <p:sp>
        <p:nvSpPr>
          <p:cNvPr id="8" name="AutoShape 8"/>
          <p:cNvSpPr/>
          <p:nvPr/>
        </p:nvSpPr>
        <p:spPr>
          <a:xfrm>
            <a:off x="6223000" y="1841500"/>
            <a:ext cx="5207000" cy="2667000"/>
          </a:xfrm>
          <a:prstGeom prst="roundRect">
            <a:avLst>
              <a:gd name="adj" fmla="val 4761"/>
            </a:avLst>
          </a:prstGeom>
          <a:solidFill>
            <a:srgbClr val="FFFFFF">
              <a:alpha val="9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477000" y="2032000"/>
            <a:ext cx="304800" cy="304800"/>
          </a:xfrm>
          <a:prstGeom prst="rect">
            <a:avLst/>
          </a:prstGeom>
        </p:spPr>
      </p:pic>
      <p:sp>
        <p:nvSpPr>
          <p:cNvPr id="10" name="AutoShape 10"/>
          <p:cNvSpPr/>
          <p:nvPr/>
        </p:nvSpPr>
        <p:spPr>
          <a:xfrm>
            <a:off x="6858000" y="19812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A90E2"/>
                </a:solidFill>
                <a:latin typeface="Noto Sans SC"/>
                <a:ea typeface="Noto Sans SC"/>
                <a:cs typeface="Noto Sans SC"/>
                <a:sym typeface="Noto Sans SC"/>
              </a:rPr>
              <a:t>光程差与条纹类型</a:t>
            </a:r>
            <a:endParaRPr lang="en-US" sz="1100"/>
          </a:p>
        </p:txBody>
      </p:sp>
      <p:sp>
        <p:nvSpPr>
          <p:cNvPr id="11" name="AutoShape 11"/>
          <p:cNvSpPr/>
          <p:nvPr/>
        </p:nvSpPr>
        <p:spPr>
          <a:xfrm>
            <a:off x="6477000" y="2413000"/>
            <a:ext cx="4699000" cy="1905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600" b="1" i="0" u="none" strike="noStrike">
                <a:solidFill>
                  <a:srgbClr val="333333"/>
                </a:solidFill>
                <a:latin typeface="Noto Sans SC"/>
                <a:ea typeface="Noto Sans SC"/>
                <a:cs typeface="Noto Sans SC"/>
                <a:sym typeface="Noto Sans SC"/>
              </a:rPr>
              <a:t>光程差公式：</a:t>
            </a:r>
            <a:r>
              <a:rPr lang="en-US" sz="1600" b="0" i="0" u="none" strike="noStrike">
                <a:solidFill>
                  <a:srgbClr val="555555"/>
                </a:solidFill>
                <a:latin typeface="Noto Sans SC"/>
                <a:ea typeface="Noto Sans SC"/>
                <a:cs typeface="Noto Sans SC"/>
                <a:sym typeface="Noto Sans SC"/>
              </a:rPr>
              <a:t>Δ = 2d cosθ，其中 d 为等效距离差，θ 为观察方向与光轴夹角。</a:t>
            </a:r>
            <a:endParaRPr lang="en-US" sz="1100"/>
          </a:p>
          <a:p>
            <a:pPr indent="0" algn="l">
              <a:lnSpc>
                <a:spcPct val="108333"/>
              </a:lnSpc>
            </a:pPr>
            <a:r>
              <a:rPr lang="en-US" sz="1600" b="1" i="0" u="none" strike="noStrike">
                <a:solidFill>
                  <a:srgbClr val="333333"/>
                </a:solidFill>
                <a:latin typeface="Noto Sans SC"/>
                <a:ea typeface="Noto Sans SC"/>
                <a:cs typeface="Noto Sans SC"/>
                <a:sym typeface="Noto Sans SC"/>
              </a:rPr>
              <a:t>等倾干涉：</a:t>
            </a:r>
            <a:r>
              <a:rPr lang="en-US" sz="1600" b="0" i="0" u="none" strike="noStrike">
                <a:solidFill>
                  <a:srgbClr val="555555"/>
                </a:solidFill>
                <a:latin typeface="Noto Sans SC"/>
                <a:ea typeface="Noto Sans SC"/>
                <a:cs typeface="Noto Sans SC"/>
                <a:sym typeface="Noto Sans SC"/>
              </a:rPr>
              <a:t>当两反射镜严格垂直时，产生圆环形条纹。</a:t>
            </a:r>
          </a:p>
          <a:p>
            <a:pPr indent="0" algn="l">
              <a:lnSpc>
                <a:spcPct val="108333"/>
              </a:lnSpc>
            </a:pPr>
            <a:r>
              <a:rPr lang="en-US" sz="1600" b="1" i="0" u="none" strike="noStrike">
                <a:solidFill>
                  <a:srgbClr val="333333"/>
                </a:solidFill>
                <a:latin typeface="Noto Sans SC"/>
                <a:ea typeface="Noto Sans SC"/>
                <a:cs typeface="Noto Sans SC"/>
                <a:sym typeface="Noto Sans SC"/>
              </a:rPr>
              <a:t>等厚干涉：</a:t>
            </a:r>
            <a:r>
              <a:rPr lang="en-US" sz="1600" b="0" i="0" u="none" strike="noStrike">
                <a:solidFill>
                  <a:srgbClr val="555555"/>
                </a:solidFill>
                <a:latin typeface="Noto Sans SC"/>
                <a:ea typeface="Noto Sans SC"/>
                <a:cs typeface="Noto Sans SC"/>
                <a:sym typeface="Noto Sans SC"/>
              </a:rPr>
              <a:t>当两反射镜存在微小倾角时，产生平行的等厚条纹。</a:t>
            </a:r>
          </a:p>
        </p:txBody>
      </p:sp>
      <p:sp>
        <p:nvSpPr>
          <p:cNvPr id="12" name="AutoShape 12"/>
          <p:cNvSpPr/>
          <p:nvPr/>
        </p:nvSpPr>
        <p:spPr>
          <a:xfrm>
            <a:off x="762000" y="4762500"/>
            <a:ext cx="10668000" cy="1079500"/>
          </a:xfrm>
          <a:prstGeom prst="roundRect">
            <a:avLst>
              <a:gd name="adj" fmla="val 11764"/>
            </a:avLst>
          </a:prstGeom>
          <a:solidFill>
            <a:srgbClr val="4A90E2">
              <a:alpha val="10000"/>
            </a:srgbClr>
          </a:solidFill>
          <a:ln w="12700" cap="flat" cmpd="sng">
            <a:solidFill>
              <a:srgbClr val="4A90E2">
                <a:alpha val="100000"/>
              </a:srgbClr>
            </a:solidFill>
            <a:prstDash val="solid"/>
            <a:round/>
          </a:ln>
        </p:spPr>
        <p:txBody>
          <a:bodyPr vert="horz" wrap="square" lIns="63500" tIns="63500" rIns="63500" bIns="63500" rtlCol="0" anchor="ctr"/>
          <a:lstStyle/>
          <a:p>
            <a:pPr algn="ctr">
              <a:defRPr/>
            </a:pPr>
            <a:endParaRPr/>
          </a:p>
        </p:txBody>
      </p:sp>
      <p:pic>
        <p:nvPicPr>
          <p:cNvPr id="13" name="Picture 13"/>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6000" y="5080000"/>
            <a:ext cx="406400" cy="406400"/>
          </a:xfrm>
          <a:prstGeom prst="rect">
            <a:avLst/>
          </a:prstGeom>
        </p:spPr>
      </p:pic>
      <p:sp>
        <p:nvSpPr>
          <p:cNvPr id="14" name="AutoShape 14"/>
          <p:cNvSpPr/>
          <p:nvPr/>
        </p:nvSpPr>
        <p:spPr>
          <a:xfrm>
            <a:off x="1524000" y="4889500"/>
            <a:ext cx="9652000" cy="8255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800" b="1" i="0" u="none" strike="noStrike">
                <a:solidFill>
                  <a:srgbClr val="333333"/>
                </a:solidFill>
                <a:latin typeface="Noto Sans SC"/>
                <a:ea typeface="Noto Sans SC"/>
                <a:cs typeface="Noto Sans SC"/>
                <a:sym typeface="Noto Sans SC"/>
              </a:rPr>
              <a:t>核心要点总结：</a:t>
            </a:r>
            <a:endParaRPr lang="en-US" sz="1100"/>
          </a:p>
          <a:p>
            <a:pPr indent="0" algn="l">
              <a:lnSpc>
                <a:spcPct val="100000"/>
              </a:lnSpc>
            </a:pPr>
            <a:r>
              <a:rPr lang="en-US" sz="1600" b="0" i="0" u="none" strike="noStrike">
                <a:solidFill>
                  <a:srgbClr val="555555"/>
                </a:solidFill>
                <a:latin typeface="Noto Sans SC"/>
                <a:ea typeface="Noto Sans SC"/>
                <a:cs typeface="Noto Sans SC"/>
                <a:sym typeface="Noto Sans SC"/>
              </a:rPr>
              <a:t>迈克尔逊干涉仪通过分束与补偿机制，实现了双光束干涉。其条纹形态由两臂光程差决定，是精密测量微小长度变化和介质折射率的重要工具。</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5F5F5">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762000" y="508000"/>
            <a:ext cx="10566400" cy="635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600" b="1" i="0" u="none" strike="noStrike">
                <a:solidFill>
                  <a:srgbClr val="333333"/>
                </a:solidFill>
                <a:latin typeface="Noto Sans SC"/>
                <a:ea typeface="Noto Sans SC"/>
                <a:cs typeface="Noto Sans SC"/>
                <a:sym typeface="Noto Sans SC"/>
              </a:rPr>
              <a:t>理论基础（2）—— 干涉条纹与相干长度</a:t>
            </a:r>
            <a:endParaRPr lang="en-US" sz="1100"/>
          </a:p>
        </p:txBody>
      </p:sp>
      <p:sp>
        <p:nvSpPr>
          <p:cNvPr id="4" name="AutoShape 4"/>
          <p:cNvSpPr/>
          <p:nvPr/>
        </p:nvSpPr>
        <p:spPr>
          <a:xfrm>
            <a:off x="762000" y="1397000"/>
            <a:ext cx="5207000" cy="1905000"/>
          </a:xfrm>
          <a:prstGeom prst="roundRect">
            <a:avLst>
              <a:gd name="adj" fmla="val 6666"/>
            </a:avLst>
          </a:prstGeom>
          <a:solidFill>
            <a:srgbClr val="FFFFFF">
              <a:alpha val="90000"/>
            </a:srgbClr>
          </a:solidFill>
          <a:ln w="25400" cap="flat" cmpd="sng">
            <a:noFill/>
            <a:prstDash val="solid"/>
            <a:round/>
          </a:ln>
          <a:effectLst>
            <a:outerShdw blurRad="101600" dist="50800" dir="5400000" algn="tl" rotWithShape="0">
              <a:srgbClr val="000000">
                <a:alpha val="5000"/>
              </a:srgbClr>
            </a:outerShdw>
          </a:effectLst>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6000" y="1587500"/>
            <a:ext cx="406400" cy="406400"/>
          </a:xfrm>
          <a:prstGeom prst="rect">
            <a:avLst/>
          </a:prstGeom>
        </p:spPr>
      </p:pic>
      <p:sp>
        <p:nvSpPr>
          <p:cNvPr id="6" name="AutoShape 6"/>
          <p:cNvSpPr/>
          <p:nvPr/>
        </p:nvSpPr>
        <p:spPr>
          <a:xfrm>
            <a:off x="1524000" y="15494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A90E2"/>
                </a:solidFill>
                <a:latin typeface="Noto Sans SC"/>
                <a:ea typeface="Noto Sans SC"/>
                <a:cs typeface="Noto Sans SC"/>
                <a:sym typeface="Noto Sans SC"/>
              </a:rPr>
              <a:t>非定域干涉原理</a:t>
            </a:r>
            <a:endParaRPr lang="en-US" sz="1100"/>
          </a:p>
        </p:txBody>
      </p:sp>
      <p:sp>
        <p:nvSpPr>
          <p:cNvPr id="7" name="AutoShape 7"/>
          <p:cNvSpPr/>
          <p:nvPr/>
        </p:nvSpPr>
        <p:spPr>
          <a:xfrm>
            <a:off x="1016000" y="2032000"/>
            <a:ext cx="4699000" cy="1143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600" b="0" i="0" u="none" strike="noStrike">
                <a:solidFill>
                  <a:srgbClr val="555555"/>
                </a:solidFill>
                <a:latin typeface="Noto Sans SC"/>
                <a:ea typeface="Noto Sans SC"/>
                <a:cs typeface="Noto Sans SC"/>
                <a:sym typeface="Noto Sans SC"/>
              </a:rPr>
              <a:t>由于光源的空间扩展性，在空间任意位置均可观察到干涉条纹。条纹的形状和清晰度取决于两束光的光程差。</a:t>
            </a:r>
            <a:endParaRPr lang="en-US" sz="1100"/>
          </a:p>
        </p:txBody>
      </p:sp>
      <p:sp>
        <p:nvSpPr>
          <p:cNvPr id="8" name="AutoShape 8"/>
          <p:cNvSpPr/>
          <p:nvPr/>
        </p:nvSpPr>
        <p:spPr>
          <a:xfrm>
            <a:off x="6223000" y="1397000"/>
            <a:ext cx="5207000" cy="1905000"/>
          </a:xfrm>
          <a:prstGeom prst="roundRect">
            <a:avLst>
              <a:gd name="adj" fmla="val 6666"/>
            </a:avLst>
          </a:prstGeom>
          <a:solidFill>
            <a:srgbClr val="FFFFFF">
              <a:alpha val="90000"/>
            </a:srgbClr>
          </a:solidFill>
          <a:ln w="25400" cap="flat" cmpd="sng">
            <a:noFill/>
            <a:prstDash val="solid"/>
            <a:round/>
          </a:ln>
          <a:effectLst>
            <a:outerShdw blurRad="101600" dist="50800" dir="5400000" algn="tl" rotWithShape="0">
              <a:srgbClr val="000000">
                <a:alpha val="5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477000" y="1587500"/>
            <a:ext cx="406400" cy="406400"/>
          </a:xfrm>
          <a:prstGeom prst="rect">
            <a:avLst/>
          </a:prstGeom>
        </p:spPr>
      </p:pic>
      <p:sp>
        <p:nvSpPr>
          <p:cNvPr id="10" name="AutoShape 10"/>
          <p:cNvSpPr/>
          <p:nvPr/>
        </p:nvSpPr>
        <p:spPr>
          <a:xfrm>
            <a:off x="6985000" y="15494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A90E2"/>
                </a:solidFill>
                <a:latin typeface="Noto Sans SC"/>
                <a:ea typeface="Noto Sans SC"/>
                <a:cs typeface="Noto Sans SC"/>
                <a:sym typeface="Noto Sans SC"/>
              </a:rPr>
              <a:t>条纹移动规律</a:t>
            </a:r>
            <a:endParaRPr lang="en-US" sz="1100"/>
          </a:p>
        </p:txBody>
      </p:sp>
      <p:sp>
        <p:nvSpPr>
          <p:cNvPr id="11" name="AutoShape 11"/>
          <p:cNvSpPr/>
          <p:nvPr/>
        </p:nvSpPr>
        <p:spPr>
          <a:xfrm>
            <a:off x="6477000" y="2032000"/>
            <a:ext cx="4699000" cy="1143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600" b="0" i="0" u="none" strike="noStrike">
                <a:solidFill>
                  <a:srgbClr val="555555"/>
                </a:solidFill>
                <a:latin typeface="Noto Sans SC"/>
                <a:ea typeface="Noto Sans SC"/>
                <a:cs typeface="Noto Sans SC"/>
                <a:sym typeface="Noto Sans SC"/>
              </a:rPr>
              <a:t>• 光程差变化导致条纹“陷入”或“冒出”。</a:t>
            </a:r>
            <a:endParaRPr lang="en-US" sz="1100"/>
          </a:p>
          <a:p>
            <a:pPr indent="0" algn="l">
              <a:lnSpc>
                <a:spcPct val="108333"/>
              </a:lnSpc>
            </a:pPr>
            <a:r>
              <a:rPr lang="en-US" sz="1600" b="0" i="0" u="none" strike="noStrike">
                <a:solidFill>
                  <a:srgbClr val="555555"/>
                </a:solidFill>
                <a:latin typeface="Noto Sans SC"/>
                <a:ea typeface="Noto Sans SC"/>
                <a:cs typeface="Noto Sans SC"/>
                <a:sym typeface="Noto Sans SC"/>
              </a:rPr>
              <a:t>• 每移动一个条纹，反射镜位移为</a:t>
            </a:r>
            <a:r>
              <a:rPr lang="en-US" sz="1600" b="1" i="0" u="none" strike="noStrike">
                <a:solidFill>
                  <a:srgbClr val="4A90E2"/>
                </a:solidFill>
                <a:latin typeface="Noto Sans SC"/>
                <a:ea typeface="Noto Sans SC"/>
                <a:cs typeface="Noto Sans SC"/>
                <a:sym typeface="Noto Sans SC"/>
              </a:rPr>
              <a:t>λ/2</a:t>
            </a:r>
            <a:r>
              <a:rPr lang="en-US" sz="1600" b="0" i="0" u="none" strike="noStrike">
                <a:solidFill>
                  <a:srgbClr val="555555"/>
                </a:solidFill>
                <a:latin typeface="Noto Sans SC"/>
                <a:ea typeface="Noto Sans SC"/>
                <a:cs typeface="Noto Sans SC"/>
                <a:sym typeface="Noto Sans SC"/>
              </a:rPr>
              <a:t>。</a:t>
            </a:r>
          </a:p>
          <a:p>
            <a:pPr indent="0" algn="l">
              <a:lnSpc>
                <a:spcPct val="108333"/>
              </a:lnSpc>
            </a:pPr>
            <a:r>
              <a:rPr lang="en-US" sz="1600" b="0" i="0" u="none" strike="noStrike">
                <a:solidFill>
                  <a:srgbClr val="555555"/>
                </a:solidFill>
                <a:latin typeface="Noto Sans SC"/>
                <a:ea typeface="Noto Sans SC"/>
                <a:cs typeface="Noto Sans SC"/>
                <a:sym typeface="Noto Sans SC"/>
              </a:rPr>
              <a:t>• d减小收缩，d增大扩展。</a:t>
            </a:r>
          </a:p>
        </p:txBody>
      </p:sp>
      <p:sp>
        <p:nvSpPr>
          <p:cNvPr id="12" name="AutoShape 12"/>
          <p:cNvSpPr/>
          <p:nvPr/>
        </p:nvSpPr>
        <p:spPr>
          <a:xfrm>
            <a:off x="762000" y="3556000"/>
            <a:ext cx="5207000" cy="1905000"/>
          </a:xfrm>
          <a:prstGeom prst="roundRect">
            <a:avLst>
              <a:gd name="adj" fmla="val 6666"/>
            </a:avLst>
          </a:prstGeom>
          <a:solidFill>
            <a:srgbClr val="FFFFFF">
              <a:alpha val="90000"/>
            </a:srgbClr>
          </a:solidFill>
          <a:ln w="25400" cap="flat" cmpd="sng">
            <a:noFill/>
            <a:prstDash val="solid"/>
            <a:round/>
          </a:ln>
          <a:effectLst>
            <a:outerShdw blurRad="101600" dist="50800" dir="5400000" algn="tl" rotWithShape="0">
              <a:srgbClr val="000000">
                <a:alpha val="5000"/>
              </a:srgbClr>
            </a:outerShdw>
          </a:effectLst>
        </p:spPr>
        <p:txBody>
          <a:bodyPr vert="horz" wrap="square" lIns="63500" tIns="63500" rIns="63500" bIns="63500" rtlCol="0" anchor="ctr"/>
          <a:lstStyle/>
          <a:p>
            <a:pPr algn="ctr">
              <a:defRPr/>
            </a:pPr>
            <a:endParaRPr/>
          </a:p>
        </p:txBody>
      </p:sp>
      <p:pic>
        <p:nvPicPr>
          <p:cNvPr id="13" name="Picture 13"/>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6000" y="3746500"/>
            <a:ext cx="406400" cy="406400"/>
          </a:xfrm>
          <a:prstGeom prst="rect">
            <a:avLst/>
          </a:prstGeom>
        </p:spPr>
      </p:pic>
      <p:sp>
        <p:nvSpPr>
          <p:cNvPr id="14" name="AutoShape 14"/>
          <p:cNvSpPr/>
          <p:nvPr/>
        </p:nvSpPr>
        <p:spPr>
          <a:xfrm>
            <a:off x="1524000" y="37084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A90E2"/>
                </a:solidFill>
                <a:latin typeface="Noto Sans SC"/>
                <a:ea typeface="Noto Sans SC"/>
                <a:cs typeface="Noto Sans SC"/>
                <a:sym typeface="Noto Sans SC"/>
              </a:rPr>
              <a:t>相干长度限制</a:t>
            </a:r>
            <a:endParaRPr lang="en-US" sz="1100"/>
          </a:p>
        </p:txBody>
      </p:sp>
      <p:sp>
        <p:nvSpPr>
          <p:cNvPr id="15" name="AutoShape 15"/>
          <p:cNvSpPr/>
          <p:nvPr/>
        </p:nvSpPr>
        <p:spPr>
          <a:xfrm>
            <a:off x="1016000" y="4191000"/>
            <a:ext cx="4699000" cy="1143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600" b="0" i="0" u="none" strike="noStrike">
                <a:solidFill>
                  <a:srgbClr val="555555"/>
                </a:solidFill>
                <a:latin typeface="Noto Sans SC"/>
                <a:ea typeface="Noto Sans SC"/>
                <a:cs typeface="Noto Sans SC"/>
                <a:sym typeface="Noto Sans SC"/>
              </a:rPr>
              <a:t>最大光程差</a:t>
            </a:r>
            <a:r>
              <a:rPr lang="en-US" sz="1600" b="1" i="0" u="none" strike="noStrike">
                <a:solidFill>
                  <a:srgbClr val="4A90E2"/>
                </a:solidFill>
                <a:latin typeface="Noto Sans SC"/>
                <a:ea typeface="Noto Sans SC"/>
                <a:cs typeface="Noto Sans SC"/>
                <a:sym typeface="Noto Sans SC"/>
              </a:rPr>
              <a:t>L_max = λ²/Δλ</a:t>
            </a:r>
            <a:r>
              <a:rPr lang="en-US" sz="1600" b="0" i="0" u="none" strike="noStrike">
                <a:solidFill>
                  <a:srgbClr val="555555"/>
                </a:solidFill>
                <a:latin typeface="Noto Sans SC"/>
                <a:ea typeface="Noto Sans SC"/>
                <a:cs typeface="Noto Sans SC"/>
                <a:sym typeface="Noto Sans SC"/>
              </a:rPr>
              <a:t>。白光相干长度极短，仅在光程差接近零时能观察到彩色条纹。</a:t>
            </a:r>
            <a:endParaRPr lang="en-US" sz="1100"/>
          </a:p>
        </p:txBody>
      </p:sp>
      <p:sp>
        <p:nvSpPr>
          <p:cNvPr id="16" name="AutoShape 16"/>
          <p:cNvSpPr/>
          <p:nvPr/>
        </p:nvSpPr>
        <p:spPr>
          <a:xfrm>
            <a:off x="6223000" y="3556000"/>
            <a:ext cx="5207000" cy="1905000"/>
          </a:xfrm>
          <a:prstGeom prst="roundRect">
            <a:avLst>
              <a:gd name="adj" fmla="val 6666"/>
            </a:avLst>
          </a:prstGeom>
          <a:solidFill>
            <a:srgbClr val="FFFFFF">
              <a:alpha val="90000"/>
            </a:srgbClr>
          </a:solidFill>
          <a:ln w="25400" cap="flat" cmpd="sng">
            <a:noFill/>
            <a:prstDash val="solid"/>
            <a:round/>
          </a:ln>
          <a:effectLst>
            <a:outerShdw blurRad="101600" dist="50800" dir="5400000" algn="tl" rotWithShape="0">
              <a:srgbClr val="000000">
                <a:alpha val="5000"/>
              </a:srgbClr>
            </a:outerShdw>
          </a:effectLst>
        </p:spPr>
        <p:txBody>
          <a:bodyPr vert="horz" wrap="square" lIns="63500" tIns="63500" rIns="63500" bIns="63500" rtlCol="0" anchor="ctr"/>
          <a:lstStyle/>
          <a:p>
            <a:pPr algn="ctr">
              <a:defRPr/>
            </a:pPr>
            <a:endParaRPr/>
          </a:p>
        </p:txBody>
      </p:sp>
      <p:pic>
        <p:nvPicPr>
          <p:cNvPr id="17" name="Picture 17"/>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477000" y="3746500"/>
            <a:ext cx="406400" cy="406400"/>
          </a:xfrm>
          <a:prstGeom prst="rect">
            <a:avLst/>
          </a:prstGeom>
        </p:spPr>
      </p:pic>
      <p:sp>
        <p:nvSpPr>
          <p:cNvPr id="18" name="AutoShape 18"/>
          <p:cNvSpPr/>
          <p:nvPr/>
        </p:nvSpPr>
        <p:spPr>
          <a:xfrm>
            <a:off x="6985000" y="37084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A90E2"/>
                </a:solidFill>
                <a:latin typeface="Noto Sans SC"/>
                <a:ea typeface="Noto Sans SC"/>
                <a:cs typeface="Noto Sans SC"/>
                <a:sym typeface="Noto Sans SC"/>
              </a:rPr>
              <a:t>精密测量应用</a:t>
            </a:r>
            <a:endParaRPr lang="en-US" sz="1100"/>
          </a:p>
        </p:txBody>
      </p:sp>
      <p:sp>
        <p:nvSpPr>
          <p:cNvPr id="19" name="AutoShape 19"/>
          <p:cNvSpPr/>
          <p:nvPr/>
        </p:nvSpPr>
        <p:spPr>
          <a:xfrm>
            <a:off x="6477000" y="4191000"/>
            <a:ext cx="4699000" cy="1143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600" b="0" i="0" u="none" strike="noStrike">
                <a:solidFill>
                  <a:srgbClr val="555555"/>
                </a:solidFill>
                <a:latin typeface="Noto Sans SC"/>
                <a:ea typeface="Noto Sans SC"/>
                <a:cs typeface="Noto Sans SC"/>
                <a:sym typeface="Noto Sans SC"/>
              </a:rPr>
              <a:t>通过记录反射镜移动距离与条纹变化数的对应关系，可实现对微小位移或光波长的高精度测量。</a:t>
            </a:r>
            <a:endParaRPr lang="en-US" sz="1100"/>
          </a:p>
        </p:txBody>
      </p:sp>
      <p:sp>
        <p:nvSpPr>
          <p:cNvPr id="20" name="AutoShape 20"/>
          <p:cNvSpPr/>
          <p:nvPr/>
        </p:nvSpPr>
        <p:spPr>
          <a:xfrm>
            <a:off x="0" y="6807200"/>
            <a:ext cx="12192000" cy="50800"/>
          </a:xfrm>
          <a:prstGeom prst="roundRect">
            <a:avLst>
              <a:gd name="adj" fmla="val 0"/>
            </a:avLst>
          </a:prstGeom>
          <a:solidFill>
            <a:srgbClr val="4A90E2">
              <a:alpha val="100000"/>
            </a:srgbClr>
          </a:solidFill>
          <a:ln w="25400" cap="flat" cmpd="sng">
            <a:noFill/>
            <a:prstDash val="solid"/>
            <a:round/>
          </a:ln>
        </p:spPr>
        <p:txBody>
          <a:bodyPr vert="horz" wrap="square" lIns="63500" tIns="63500" rIns="63500" bIns="63500" rtlCol="0" anchor="ctr"/>
          <a:lstStyle/>
          <a:p>
            <a:pPr algn="ctr">
              <a:defRPr/>
            </a:pP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762000" y="508000"/>
            <a:ext cx="10668000" cy="635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600" b="1" i="0" u="none" strike="noStrike">
                <a:solidFill>
                  <a:srgbClr val="333333"/>
                </a:solidFill>
                <a:latin typeface="Noto Sans SC"/>
                <a:ea typeface="Noto Sans SC"/>
                <a:cs typeface="Noto Sans SC"/>
                <a:sym typeface="Noto Sans SC"/>
              </a:rPr>
              <a:t>理论基础（3）—— 测量公式汇总</a:t>
            </a:r>
            <a:endParaRPr lang="en-US" sz="1100"/>
          </a:p>
        </p:txBody>
      </p:sp>
      <p:sp>
        <p:nvSpPr>
          <p:cNvPr id="4" name="AutoShape 4"/>
          <p:cNvSpPr/>
          <p:nvPr/>
        </p:nvSpPr>
        <p:spPr>
          <a:xfrm>
            <a:off x="762000" y="1397000"/>
            <a:ext cx="3429000" cy="1651000"/>
          </a:xfrm>
          <a:prstGeom prst="roundRect">
            <a:avLst>
              <a:gd name="adj" fmla="val 7692"/>
            </a:avLst>
          </a:prstGeom>
          <a:solidFill>
            <a:srgbClr val="FFFFFF">
              <a:alpha val="90000"/>
            </a:srgbClr>
          </a:solidFill>
          <a:ln w="25400" cap="flat" cmpd="sng">
            <a:noFill/>
            <a:prstDash val="solid"/>
            <a:round/>
          </a:ln>
          <a:effectLst>
            <a:outerShdw blurRad="101600" dist="50800" dir="5400000" algn="tl" rotWithShape="0">
              <a:srgbClr val="000000">
                <a:alpha val="10000"/>
              </a:srgbClr>
            </a:outerShdw>
          </a:effectLst>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52500" y="1587500"/>
            <a:ext cx="304800" cy="304800"/>
          </a:xfrm>
          <a:prstGeom prst="rect">
            <a:avLst/>
          </a:prstGeom>
        </p:spPr>
      </p:pic>
      <p:sp>
        <p:nvSpPr>
          <p:cNvPr id="6" name="AutoShape 6"/>
          <p:cNvSpPr/>
          <p:nvPr/>
        </p:nvSpPr>
        <p:spPr>
          <a:xfrm>
            <a:off x="1333500" y="1549400"/>
            <a:ext cx="2667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光波长测量</a:t>
            </a:r>
            <a:endParaRPr lang="en-US" sz="1100"/>
          </a:p>
        </p:txBody>
      </p:sp>
      <p:sp>
        <p:nvSpPr>
          <p:cNvPr id="7" name="AutoShape 7"/>
          <p:cNvSpPr/>
          <p:nvPr/>
        </p:nvSpPr>
        <p:spPr>
          <a:xfrm>
            <a:off x="952500" y="1968500"/>
            <a:ext cx="3048000" cy="889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400" b="0" i="0" u="none" strike="noStrike">
                <a:solidFill>
                  <a:srgbClr val="555555"/>
                </a:solidFill>
                <a:latin typeface="Noto Sans SC"/>
                <a:ea typeface="Noto Sans SC"/>
                <a:cs typeface="Noto Sans SC"/>
                <a:sym typeface="Noto Sans SC"/>
              </a:rPr>
              <a:t>公式：</a:t>
            </a:r>
            <a:r>
              <a:rPr lang="en-US" sz="1400" b="1" i="0" u="none" strike="noStrike">
                <a:solidFill>
                  <a:srgbClr val="4A90E2"/>
                </a:solidFill>
                <a:latin typeface="Noto Sans SC"/>
                <a:ea typeface="Noto Sans SC"/>
                <a:cs typeface="Noto Sans SC"/>
                <a:sym typeface="Noto Sans SC"/>
              </a:rPr>
              <a:t>Δd = N·λ/2</a:t>
            </a:r>
            <a:endParaRPr lang="en-US" sz="1100"/>
          </a:p>
          <a:p>
            <a:pPr indent="0" algn="l">
              <a:lnSpc>
                <a:spcPct val="100000"/>
              </a:lnSpc>
            </a:pPr>
            <a:r>
              <a:rPr lang="en-US" sz="1200" b="0" i="0" u="none" strike="noStrike">
                <a:solidFill>
                  <a:srgbClr val="666666"/>
                </a:solidFill>
                <a:latin typeface="Noto Sans SC"/>
                <a:ea typeface="Noto Sans SC"/>
                <a:cs typeface="Noto Sans SC"/>
                <a:sym typeface="Noto Sans SC"/>
              </a:rPr>
              <a:t>通过移动反射镜，记录移动距离与条纹变化数，计算激光波长。</a:t>
            </a:r>
          </a:p>
        </p:txBody>
      </p:sp>
      <p:sp>
        <p:nvSpPr>
          <p:cNvPr id="8" name="AutoShape 8"/>
          <p:cNvSpPr/>
          <p:nvPr/>
        </p:nvSpPr>
        <p:spPr>
          <a:xfrm>
            <a:off x="4381500" y="1397000"/>
            <a:ext cx="3429000" cy="1651000"/>
          </a:xfrm>
          <a:prstGeom prst="roundRect">
            <a:avLst>
              <a:gd name="adj" fmla="val 7692"/>
            </a:avLst>
          </a:prstGeom>
          <a:solidFill>
            <a:srgbClr val="FFFFFF">
              <a:alpha val="90000"/>
            </a:srgbClr>
          </a:solidFill>
          <a:ln w="25400" cap="flat" cmpd="sng">
            <a:noFill/>
            <a:prstDash val="solid"/>
            <a:round/>
          </a:ln>
          <a:effectLst>
            <a:outerShdw blurRad="101600" dist="50800" dir="5400000" algn="tl" rotWithShape="0">
              <a:srgbClr val="000000">
                <a:alpha val="10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572000" y="1587500"/>
            <a:ext cx="304800" cy="304800"/>
          </a:xfrm>
          <a:prstGeom prst="rect">
            <a:avLst/>
          </a:prstGeom>
        </p:spPr>
      </p:pic>
      <p:sp>
        <p:nvSpPr>
          <p:cNvPr id="10" name="AutoShape 10"/>
          <p:cNvSpPr/>
          <p:nvPr/>
        </p:nvSpPr>
        <p:spPr>
          <a:xfrm>
            <a:off x="4953000" y="1549400"/>
            <a:ext cx="2667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空气折射率测量</a:t>
            </a:r>
            <a:endParaRPr lang="en-US" sz="1100"/>
          </a:p>
        </p:txBody>
      </p:sp>
      <p:sp>
        <p:nvSpPr>
          <p:cNvPr id="11" name="AutoShape 11"/>
          <p:cNvSpPr/>
          <p:nvPr/>
        </p:nvSpPr>
        <p:spPr>
          <a:xfrm>
            <a:off x="4572000" y="1968500"/>
            <a:ext cx="3048000" cy="889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400" b="0" i="0" u="none" strike="noStrike">
                <a:solidFill>
                  <a:srgbClr val="555555"/>
                </a:solidFill>
                <a:latin typeface="Noto Sans SC"/>
                <a:ea typeface="Noto Sans SC"/>
                <a:cs typeface="Noto Sans SC"/>
                <a:sym typeface="Noto Sans SC"/>
              </a:rPr>
              <a:t>公式：</a:t>
            </a:r>
            <a:r>
              <a:rPr lang="en-US" sz="1400" b="1" i="0" u="none" strike="noStrike">
                <a:solidFill>
                  <a:srgbClr val="4A90E2"/>
                </a:solidFill>
                <a:latin typeface="Noto Sans SC"/>
                <a:ea typeface="Noto Sans SC"/>
                <a:cs typeface="Noto Sans SC"/>
                <a:sym typeface="Noto Sans SC"/>
              </a:rPr>
              <a:t>Δn = Nλ/(2L)</a:t>
            </a:r>
            <a:endParaRPr lang="en-US" sz="1100"/>
          </a:p>
          <a:p>
            <a:pPr indent="0" algn="l">
              <a:lnSpc>
                <a:spcPct val="100000"/>
              </a:lnSpc>
            </a:pPr>
            <a:r>
              <a:rPr lang="en-US" sz="1200" b="0" i="0" u="none" strike="noStrike">
                <a:solidFill>
                  <a:srgbClr val="666666"/>
                </a:solidFill>
                <a:latin typeface="Noto Sans SC"/>
                <a:ea typeface="Noto Sans SC"/>
                <a:cs typeface="Noto Sans SC"/>
                <a:sym typeface="Noto Sans SC"/>
              </a:rPr>
              <a:t>改变气室气压，记录条纹变化数，计算折射率变化。</a:t>
            </a:r>
          </a:p>
        </p:txBody>
      </p:sp>
      <p:sp>
        <p:nvSpPr>
          <p:cNvPr id="12" name="AutoShape 12"/>
          <p:cNvSpPr/>
          <p:nvPr/>
        </p:nvSpPr>
        <p:spPr>
          <a:xfrm>
            <a:off x="8001000" y="1397000"/>
            <a:ext cx="3429000" cy="1651000"/>
          </a:xfrm>
          <a:prstGeom prst="roundRect">
            <a:avLst>
              <a:gd name="adj" fmla="val 7692"/>
            </a:avLst>
          </a:prstGeom>
          <a:solidFill>
            <a:srgbClr val="FFFFFF">
              <a:alpha val="90000"/>
            </a:srgbClr>
          </a:solidFill>
          <a:ln w="25400" cap="flat" cmpd="sng">
            <a:noFill/>
            <a:prstDash val="solid"/>
            <a:round/>
          </a:ln>
          <a:effectLst>
            <a:outerShdw blurRad="101600" dist="50800" dir="5400000" algn="tl" rotWithShape="0">
              <a:srgbClr val="000000">
                <a:alpha val="10000"/>
              </a:srgbClr>
            </a:outerShdw>
          </a:effectLst>
        </p:spPr>
        <p:txBody>
          <a:bodyPr vert="horz" wrap="square" lIns="63500" tIns="63500" rIns="63500" bIns="63500" rtlCol="0" anchor="ctr"/>
          <a:lstStyle/>
          <a:p>
            <a:pPr algn="ctr">
              <a:defRPr/>
            </a:pPr>
            <a:endParaRPr/>
          </a:p>
        </p:txBody>
      </p:sp>
      <p:pic>
        <p:nvPicPr>
          <p:cNvPr id="13" name="Picture 13"/>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191500" y="1587500"/>
            <a:ext cx="304800" cy="304800"/>
          </a:xfrm>
          <a:prstGeom prst="rect">
            <a:avLst/>
          </a:prstGeom>
        </p:spPr>
      </p:pic>
      <p:sp>
        <p:nvSpPr>
          <p:cNvPr id="14" name="AutoShape 14"/>
          <p:cNvSpPr/>
          <p:nvPr/>
        </p:nvSpPr>
        <p:spPr>
          <a:xfrm>
            <a:off x="8572500" y="1549400"/>
            <a:ext cx="2667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液体折射率测量</a:t>
            </a:r>
            <a:endParaRPr lang="en-US" sz="1100"/>
          </a:p>
        </p:txBody>
      </p:sp>
      <p:sp>
        <p:nvSpPr>
          <p:cNvPr id="15" name="AutoShape 15"/>
          <p:cNvSpPr/>
          <p:nvPr/>
        </p:nvSpPr>
        <p:spPr>
          <a:xfrm>
            <a:off x="8191500" y="1968500"/>
            <a:ext cx="3048000" cy="889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400" b="0" i="0" u="none" strike="noStrike">
                <a:solidFill>
                  <a:srgbClr val="555555"/>
                </a:solidFill>
                <a:latin typeface="Noto Sans SC"/>
                <a:ea typeface="Noto Sans SC"/>
                <a:cs typeface="Noto Sans SC"/>
                <a:sym typeface="Noto Sans SC"/>
              </a:rPr>
              <a:t>方法：</a:t>
            </a:r>
            <a:r>
              <a:rPr lang="en-US" sz="1400" b="1" i="0" u="none" strike="noStrike">
                <a:solidFill>
                  <a:srgbClr val="4A90E2"/>
                </a:solidFill>
                <a:latin typeface="Noto Sans SC"/>
                <a:ea typeface="Noto Sans SC"/>
                <a:cs typeface="Noto Sans SC"/>
                <a:sym typeface="Noto Sans SC"/>
              </a:rPr>
              <a:t>旋转比色皿法</a:t>
            </a:r>
            <a:endParaRPr lang="en-US" sz="1100"/>
          </a:p>
          <a:p>
            <a:pPr indent="0" algn="l">
              <a:lnSpc>
                <a:spcPct val="100000"/>
              </a:lnSpc>
            </a:pPr>
            <a:r>
              <a:rPr lang="en-US" sz="1200" b="0" i="0" u="none" strike="noStrike">
                <a:solidFill>
                  <a:srgbClr val="666666"/>
                </a:solidFill>
                <a:latin typeface="Noto Sans SC"/>
                <a:ea typeface="Noto Sans SC"/>
                <a:cs typeface="Noto Sans SC"/>
                <a:sym typeface="Noto Sans SC"/>
              </a:rPr>
              <a:t>通过旋转装有待测液体的比色皿改变入射角，记录条纹变化计算。</a:t>
            </a:r>
          </a:p>
        </p:txBody>
      </p:sp>
      <p:sp>
        <p:nvSpPr>
          <p:cNvPr id="16" name="AutoShape 16"/>
          <p:cNvSpPr/>
          <p:nvPr/>
        </p:nvSpPr>
        <p:spPr>
          <a:xfrm>
            <a:off x="762000" y="3238500"/>
            <a:ext cx="3429000" cy="1651000"/>
          </a:xfrm>
          <a:prstGeom prst="roundRect">
            <a:avLst>
              <a:gd name="adj" fmla="val 7692"/>
            </a:avLst>
          </a:prstGeom>
          <a:solidFill>
            <a:srgbClr val="FFFFFF">
              <a:alpha val="90000"/>
            </a:srgbClr>
          </a:solidFill>
          <a:ln w="25400" cap="flat" cmpd="sng">
            <a:noFill/>
            <a:prstDash val="solid"/>
            <a:round/>
          </a:ln>
          <a:effectLst>
            <a:outerShdw blurRad="101600" dist="50800" dir="5400000" algn="tl" rotWithShape="0">
              <a:srgbClr val="000000">
                <a:alpha val="10000"/>
              </a:srgbClr>
            </a:outerShdw>
          </a:effectLst>
        </p:spPr>
        <p:txBody>
          <a:bodyPr vert="horz" wrap="square" lIns="63500" tIns="63500" rIns="63500" bIns="63500" rtlCol="0" anchor="ctr"/>
          <a:lstStyle/>
          <a:p>
            <a:pPr algn="ctr">
              <a:defRPr/>
            </a:pPr>
            <a:endParaRPr/>
          </a:p>
        </p:txBody>
      </p:sp>
      <p:pic>
        <p:nvPicPr>
          <p:cNvPr id="17" name="Picture 17"/>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52500" y="3429000"/>
            <a:ext cx="304800" cy="304800"/>
          </a:xfrm>
          <a:prstGeom prst="rect">
            <a:avLst/>
          </a:prstGeom>
        </p:spPr>
      </p:pic>
      <p:sp>
        <p:nvSpPr>
          <p:cNvPr id="18" name="AutoShape 18"/>
          <p:cNvSpPr/>
          <p:nvPr/>
        </p:nvSpPr>
        <p:spPr>
          <a:xfrm>
            <a:off x="1333500" y="3390900"/>
            <a:ext cx="2667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平板元件折射率</a:t>
            </a:r>
            <a:endParaRPr lang="en-US" sz="1100"/>
          </a:p>
        </p:txBody>
      </p:sp>
      <p:sp>
        <p:nvSpPr>
          <p:cNvPr id="19" name="AutoShape 19"/>
          <p:cNvSpPr/>
          <p:nvPr/>
        </p:nvSpPr>
        <p:spPr>
          <a:xfrm>
            <a:off x="952500" y="3810000"/>
            <a:ext cx="3048000" cy="889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400" b="0" i="0" u="none" strike="noStrike">
                <a:solidFill>
                  <a:srgbClr val="555555"/>
                </a:solidFill>
                <a:latin typeface="Noto Sans SC"/>
                <a:ea typeface="Noto Sans SC"/>
                <a:cs typeface="Noto Sans SC"/>
                <a:sym typeface="Noto Sans SC"/>
              </a:rPr>
              <a:t>方法：</a:t>
            </a:r>
            <a:r>
              <a:rPr lang="en-US" sz="1400" b="1" i="0" u="none" strike="noStrike">
                <a:solidFill>
                  <a:srgbClr val="4A90E2"/>
                </a:solidFill>
                <a:latin typeface="Noto Sans SC"/>
                <a:ea typeface="Noto Sans SC"/>
                <a:cs typeface="Noto Sans SC"/>
                <a:sym typeface="Noto Sans SC"/>
              </a:rPr>
              <a:t>角度旋转法</a:t>
            </a:r>
            <a:endParaRPr lang="en-US" sz="1100"/>
          </a:p>
          <a:p>
            <a:pPr indent="0" algn="l">
              <a:lnSpc>
                <a:spcPct val="100000"/>
              </a:lnSpc>
            </a:pPr>
            <a:r>
              <a:rPr lang="en-US" sz="1200" b="0" i="0" u="none" strike="noStrike">
                <a:solidFill>
                  <a:srgbClr val="666666"/>
                </a:solidFill>
                <a:latin typeface="Noto Sans SC"/>
                <a:ea typeface="Noto Sans SC"/>
                <a:cs typeface="Noto Sans SC"/>
                <a:sym typeface="Noto Sans SC"/>
              </a:rPr>
              <a:t>将透明平板置于光路中旋转，记录条纹变化数代入公式计算。</a:t>
            </a:r>
          </a:p>
        </p:txBody>
      </p:sp>
      <p:sp>
        <p:nvSpPr>
          <p:cNvPr id="20" name="AutoShape 20"/>
          <p:cNvSpPr/>
          <p:nvPr/>
        </p:nvSpPr>
        <p:spPr>
          <a:xfrm>
            <a:off x="4381500" y="3238500"/>
            <a:ext cx="3429000" cy="1651000"/>
          </a:xfrm>
          <a:prstGeom prst="roundRect">
            <a:avLst>
              <a:gd name="adj" fmla="val 7692"/>
            </a:avLst>
          </a:prstGeom>
          <a:solidFill>
            <a:srgbClr val="FFFFFF">
              <a:alpha val="90000"/>
            </a:srgbClr>
          </a:solidFill>
          <a:ln w="25400" cap="flat" cmpd="sng">
            <a:noFill/>
            <a:prstDash val="solid"/>
            <a:round/>
          </a:ln>
          <a:effectLst>
            <a:outerShdw blurRad="101600" dist="50800" dir="5400000" algn="tl" rotWithShape="0">
              <a:srgbClr val="000000">
                <a:alpha val="10000"/>
              </a:srgbClr>
            </a:outerShdw>
          </a:effectLst>
        </p:spPr>
        <p:txBody>
          <a:bodyPr vert="horz" wrap="square" lIns="63500" tIns="63500" rIns="63500" bIns="63500" rtlCol="0" anchor="ctr"/>
          <a:lstStyle/>
          <a:p>
            <a:pPr algn="ctr">
              <a:defRPr/>
            </a:pPr>
            <a:endParaRPr/>
          </a:p>
        </p:txBody>
      </p:sp>
      <p:pic>
        <p:nvPicPr>
          <p:cNvPr id="21" name="Picture 21"/>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572000" y="3429000"/>
            <a:ext cx="304800" cy="304800"/>
          </a:xfrm>
          <a:prstGeom prst="rect">
            <a:avLst/>
          </a:prstGeom>
        </p:spPr>
      </p:pic>
      <p:sp>
        <p:nvSpPr>
          <p:cNvPr id="22" name="AutoShape 22"/>
          <p:cNvSpPr/>
          <p:nvPr/>
        </p:nvSpPr>
        <p:spPr>
          <a:xfrm>
            <a:off x="4953000" y="3390900"/>
            <a:ext cx="2667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热膨胀系数测量</a:t>
            </a:r>
            <a:endParaRPr lang="en-US" sz="1100"/>
          </a:p>
        </p:txBody>
      </p:sp>
      <p:sp>
        <p:nvSpPr>
          <p:cNvPr id="23" name="AutoShape 23"/>
          <p:cNvSpPr/>
          <p:nvPr/>
        </p:nvSpPr>
        <p:spPr>
          <a:xfrm>
            <a:off x="4572000" y="3810000"/>
            <a:ext cx="3048000" cy="889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400" b="0" i="0" u="none" strike="noStrike">
                <a:solidFill>
                  <a:srgbClr val="555555"/>
                </a:solidFill>
                <a:latin typeface="Noto Sans SC"/>
                <a:ea typeface="Noto Sans SC"/>
                <a:cs typeface="Noto Sans SC"/>
                <a:sym typeface="Noto Sans SC"/>
              </a:rPr>
              <a:t>公式：</a:t>
            </a:r>
            <a:r>
              <a:rPr lang="en-US" sz="1400" b="1" i="0" u="none" strike="noStrike">
                <a:solidFill>
                  <a:srgbClr val="4A90E2"/>
                </a:solidFill>
                <a:latin typeface="Noto Sans SC"/>
                <a:ea typeface="Noto Sans SC"/>
                <a:cs typeface="Noto Sans SC"/>
                <a:sym typeface="Noto Sans SC"/>
              </a:rPr>
              <a:t>α = Nλ/(2L₀ΔT)</a:t>
            </a:r>
            <a:endParaRPr lang="en-US" sz="1100"/>
          </a:p>
          <a:p>
            <a:pPr indent="0" algn="l">
              <a:lnSpc>
                <a:spcPct val="100000"/>
              </a:lnSpc>
            </a:pPr>
            <a:r>
              <a:rPr lang="en-US" sz="1200" b="0" i="0" u="none" strike="noStrike">
                <a:solidFill>
                  <a:srgbClr val="666666"/>
                </a:solidFill>
                <a:latin typeface="Noto Sans SC"/>
                <a:ea typeface="Noto Sans SC"/>
                <a:cs typeface="Noto Sans SC"/>
                <a:sym typeface="Noto Sans SC"/>
              </a:rPr>
              <a:t>加热样品使其膨胀，记录温度变化与条纹变化数。</a:t>
            </a:r>
          </a:p>
        </p:txBody>
      </p:sp>
      <p:sp>
        <p:nvSpPr>
          <p:cNvPr id="24" name="AutoShape 24"/>
          <p:cNvSpPr/>
          <p:nvPr/>
        </p:nvSpPr>
        <p:spPr>
          <a:xfrm>
            <a:off x="8001000" y="3238500"/>
            <a:ext cx="3429000" cy="1651000"/>
          </a:xfrm>
          <a:prstGeom prst="roundRect">
            <a:avLst>
              <a:gd name="adj" fmla="val 7692"/>
            </a:avLst>
          </a:prstGeom>
          <a:solidFill>
            <a:srgbClr val="4A90E2">
              <a:alpha val="10000"/>
            </a:srgbClr>
          </a:solidFill>
          <a:ln w="25400" cap="flat" cmpd="sng">
            <a:solidFill>
              <a:srgbClr val="4A90E2">
                <a:alpha val="100000"/>
              </a:srgbClr>
            </a:solidFill>
            <a:prstDash val="solid"/>
            <a:round/>
          </a:ln>
        </p:spPr>
        <p:txBody>
          <a:bodyPr vert="horz" wrap="square" lIns="63500" tIns="63500" rIns="63500" bIns="63500" rtlCol="0" anchor="ctr"/>
          <a:lstStyle/>
          <a:p>
            <a:pPr algn="ctr">
              <a:defRPr/>
            </a:pPr>
            <a:endParaRPr/>
          </a:p>
        </p:txBody>
      </p:sp>
      <p:pic>
        <p:nvPicPr>
          <p:cNvPr id="25" name="Picture 25"/>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191500" y="3429000"/>
            <a:ext cx="304800" cy="304800"/>
          </a:xfrm>
          <a:prstGeom prst="rect">
            <a:avLst/>
          </a:prstGeom>
        </p:spPr>
      </p:pic>
      <p:sp>
        <p:nvSpPr>
          <p:cNvPr id="26" name="AutoShape 26"/>
          <p:cNvSpPr/>
          <p:nvPr/>
        </p:nvSpPr>
        <p:spPr>
          <a:xfrm>
            <a:off x="8572500" y="3390900"/>
            <a:ext cx="2667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核心思想</a:t>
            </a:r>
            <a:endParaRPr lang="en-US" sz="1100"/>
          </a:p>
        </p:txBody>
      </p:sp>
      <p:sp>
        <p:nvSpPr>
          <p:cNvPr id="27" name="AutoShape 27"/>
          <p:cNvSpPr/>
          <p:nvPr/>
        </p:nvSpPr>
        <p:spPr>
          <a:xfrm>
            <a:off x="8191500" y="3810000"/>
            <a:ext cx="3048000" cy="889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400" b="0" i="0" u="none" strike="noStrike">
                <a:solidFill>
                  <a:srgbClr val="555555"/>
                </a:solidFill>
                <a:latin typeface="Noto Sans SC"/>
                <a:ea typeface="Noto Sans SC"/>
                <a:cs typeface="Noto Sans SC"/>
                <a:sym typeface="Noto Sans SC"/>
              </a:rPr>
              <a:t>本质：</a:t>
            </a:r>
            <a:r>
              <a:rPr lang="en-US" sz="1400" b="1" i="0" u="none" strike="noStrike">
                <a:solidFill>
                  <a:srgbClr val="4A90E2"/>
                </a:solidFill>
                <a:latin typeface="Noto Sans SC"/>
                <a:ea typeface="Noto Sans SC"/>
                <a:cs typeface="Noto Sans SC"/>
                <a:sym typeface="Noto Sans SC"/>
              </a:rPr>
              <a:t>条纹变化数 N → 光程差</a:t>
            </a:r>
            <a:endParaRPr lang="en-US" sz="1100"/>
          </a:p>
          <a:p>
            <a:pPr indent="0" algn="l">
              <a:lnSpc>
                <a:spcPct val="100000"/>
              </a:lnSpc>
            </a:pPr>
            <a:r>
              <a:rPr lang="en-US" sz="1200" b="0" i="0" u="none" strike="noStrike">
                <a:solidFill>
                  <a:srgbClr val="666666"/>
                </a:solidFill>
                <a:latin typeface="Noto Sans SC"/>
                <a:ea typeface="Noto Sans SC"/>
                <a:cs typeface="Noto Sans SC"/>
                <a:sym typeface="Noto Sans SC"/>
              </a:rPr>
              <a:t>通过观察干涉条纹的变化数N，反推引起光程差变化的物理量（位移、折射率等）。</a:t>
            </a:r>
          </a:p>
        </p:txBody>
      </p:sp>
      <p:sp>
        <p:nvSpPr>
          <p:cNvPr id="28" name="AutoShape 28"/>
          <p:cNvSpPr/>
          <p:nvPr/>
        </p:nvSpPr>
        <p:spPr>
          <a:xfrm>
            <a:off x="762000" y="5143500"/>
            <a:ext cx="10668000" cy="762000"/>
          </a:xfrm>
          <a:prstGeom prst="roundRect">
            <a:avLst>
              <a:gd name="adj" fmla="val 16666"/>
            </a:avLst>
          </a:prstGeom>
          <a:solidFill>
            <a:srgbClr val="333333">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29" name="Picture 29"/>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16000" y="5346700"/>
            <a:ext cx="355600" cy="355600"/>
          </a:xfrm>
          <a:prstGeom prst="rect">
            <a:avLst/>
          </a:prstGeom>
        </p:spPr>
      </p:pic>
      <p:sp>
        <p:nvSpPr>
          <p:cNvPr id="30" name="AutoShape 30"/>
          <p:cNvSpPr/>
          <p:nvPr/>
        </p:nvSpPr>
        <p:spPr>
          <a:xfrm>
            <a:off x="1524000" y="5334000"/>
            <a:ext cx="889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a:solidFill>
                  <a:srgbClr val="FFFFFF"/>
                </a:solidFill>
                <a:latin typeface="Noto Sans SC"/>
                <a:ea typeface="Noto Sans SC"/>
                <a:cs typeface="Noto Sans SC"/>
                <a:sym typeface="Noto Sans SC"/>
              </a:rPr>
              <a:t>实验关键：准确记录条纹变化数 N 是所有测量成功的前提。</a:t>
            </a:r>
            <a:endParaRPr lang="en-US" sz="11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5F7FA">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0" y="0"/>
            <a:ext cx="12192000" cy="6858000"/>
          </a:xfrm>
          <a:prstGeom prst="roundRect">
            <a:avLst>
              <a:gd name="adj" fmla="val 0"/>
            </a:avLst>
          </a:prstGeom>
          <a:solidFill>
            <a:srgbClr val="FFFFFF">
              <a:alpha val="88000"/>
            </a:srgbClr>
          </a:solidFill>
          <a:ln w="25400" cap="flat" cmpd="sng">
            <a:noFill/>
            <a:prstDash val="solid"/>
            <a:round/>
          </a:ln>
        </p:spPr>
        <p:txBody>
          <a:bodyPr vert="horz" wrap="square" lIns="63500" tIns="63500" rIns="63500" bIns="63500" rtlCol="0" anchor="ctr"/>
          <a:lstStyle/>
          <a:p>
            <a:pPr algn="ctr">
              <a:defRPr/>
            </a:pPr>
            <a:endParaRPr/>
          </a:p>
        </p:txBody>
      </p:sp>
      <p:sp>
        <p:nvSpPr>
          <p:cNvPr id="4" name="AutoShape 4"/>
          <p:cNvSpPr/>
          <p:nvPr/>
        </p:nvSpPr>
        <p:spPr>
          <a:xfrm>
            <a:off x="762000" y="1016000"/>
            <a:ext cx="10668000" cy="635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600" b="1" i="0" u="none" strike="noStrike">
                <a:solidFill>
                  <a:srgbClr val="333333"/>
                </a:solidFill>
                <a:latin typeface="Noto Sans SC"/>
                <a:ea typeface="Noto Sans SC"/>
                <a:cs typeface="Noto Sans SC"/>
                <a:sym typeface="Noto Sans SC"/>
              </a:rPr>
              <a:t>实验步骤（1）—— 组装与调试</a:t>
            </a:r>
            <a:endParaRPr lang="en-US" sz="1100"/>
          </a:p>
        </p:txBody>
      </p:sp>
      <p:sp>
        <p:nvSpPr>
          <p:cNvPr id="5" name="AutoShape 5"/>
          <p:cNvSpPr/>
          <p:nvPr/>
        </p:nvSpPr>
        <p:spPr>
          <a:xfrm>
            <a:off x="762000" y="1905000"/>
            <a:ext cx="5080000" cy="1079500"/>
          </a:xfrm>
          <a:prstGeom prst="roundRect">
            <a:avLst>
              <a:gd name="adj" fmla="val 11764"/>
            </a:avLst>
          </a:prstGeom>
          <a:solidFill>
            <a:srgbClr val="FFFFFF">
              <a:alpha val="100000"/>
            </a:srgbClr>
          </a:solidFill>
          <a:ln w="25400" cap="flat" cmpd="sng">
            <a:noFill/>
            <a:prstDash val="solid"/>
            <a:round/>
          </a:ln>
          <a:effectLst>
            <a:outerShdw blurRad="1016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6" name="Picture 6"/>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52500" y="2095500"/>
            <a:ext cx="406400" cy="406400"/>
          </a:xfrm>
          <a:prstGeom prst="rect">
            <a:avLst/>
          </a:prstGeom>
        </p:spPr>
      </p:pic>
      <p:sp>
        <p:nvSpPr>
          <p:cNvPr id="7" name="AutoShape 7"/>
          <p:cNvSpPr/>
          <p:nvPr/>
        </p:nvSpPr>
        <p:spPr>
          <a:xfrm>
            <a:off x="1460500" y="2032000"/>
            <a:ext cx="4318000" cy="330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激光器调平</a:t>
            </a:r>
            <a:endParaRPr lang="en-US" sz="1100"/>
          </a:p>
        </p:txBody>
      </p:sp>
      <p:sp>
        <p:nvSpPr>
          <p:cNvPr id="8" name="AutoShape 8"/>
          <p:cNvSpPr/>
          <p:nvPr/>
        </p:nvSpPr>
        <p:spPr>
          <a:xfrm>
            <a:off x="1460500" y="2387600"/>
            <a:ext cx="4191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66666"/>
                </a:solidFill>
                <a:latin typeface="Noto Sans SC"/>
                <a:ea typeface="Noto Sans SC"/>
                <a:cs typeface="Noto Sans SC"/>
                <a:sym typeface="Noto Sans SC"/>
              </a:rPr>
              <a:t>借助光阑调节激光器高低俯仰，使光束与光学平台严格平行。</a:t>
            </a:r>
            <a:endParaRPr lang="en-US" sz="1100"/>
          </a:p>
        </p:txBody>
      </p:sp>
      <p:sp>
        <p:nvSpPr>
          <p:cNvPr id="9" name="AutoShape 9"/>
          <p:cNvSpPr/>
          <p:nvPr/>
        </p:nvSpPr>
        <p:spPr>
          <a:xfrm>
            <a:off x="762000" y="3111500"/>
            <a:ext cx="5080000" cy="1079500"/>
          </a:xfrm>
          <a:prstGeom prst="roundRect">
            <a:avLst>
              <a:gd name="adj" fmla="val 11764"/>
            </a:avLst>
          </a:prstGeom>
          <a:solidFill>
            <a:srgbClr val="FFFFFF">
              <a:alpha val="100000"/>
            </a:srgbClr>
          </a:solidFill>
          <a:ln w="25400" cap="flat" cmpd="sng">
            <a:noFill/>
            <a:prstDash val="solid"/>
            <a:round/>
          </a:ln>
          <a:effectLst>
            <a:outerShdw blurRad="1016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10" name="Picture 10"/>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52500" y="3302000"/>
            <a:ext cx="406400" cy="406400"/>
          </a:xfrm>
          <a:prstGeom prst="rect">
            <a:avLst/>
          </a:prstGeom>
        </p:spPr>
      </p:pic>
      <p:sp>
        <p:nvSpPr>
          <p:cNvPr id="11" name="AutoShape 11"/>
          <p:cNvSpPr/>
          <p:nvPr/>
        </p:nvSpPr>
        <p:spPr>
          <a:xfrm>
            <a:off x="1460500" y="3238500"/>
            <a:ext cx="4318000" cy="330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扩束镜安装</a:t>
            </a:r>
            <a:endParaRPr lang="en-US" sz="1100"/>
          </a:p>
        </p:txBody>
      </p:sp>
      <p:sp>
        <p:nvSpPr>
          <p:cNvPr id="12" name="AutoShape 12"/>
          <p:cNvSpPr/>
          <p:nvPr/>
        </p:nvSpPr>
        <p:spPr>
          <a:xfrm>
            <a:off x="1460500" y="3594100"/>
            <a:ext cx="4191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66666"/>
                </a:solidFill>
                <a:latin typeface="Noto Sans SC"/>
                <a:ea typeface="Noto Sans SC"/>
                <a:cs typeface="Noto Sans SC"/>
                <a:sym typeface="Noto Sans SC"/>
              </a:rPr>
              <a:t>在光路中安装扩束镜，使光斑发散，确保后续照明均匀性。</a:t>
            </a:r>
            <a:endParaRPr lang="en-US" sz="1100"/>
          </a:p>
        </p:txBody>
      </p:sp>
      <p:sp>
        <p:nvSpPr>
          <p:cNvPr id="13" name="AutoShape 13"/>
          <p:cNvSpPr/>
          <p:nvPr/>
        </p:nvSpPr>
        <p:spPr>
          <a:xfrm>
            <a:off x="762000" y="4318000"/>
            <a:ext cx="5080000" cy="1079500"/>
          </a:xfrm>
          <a:prstGeom prst="roundRect">
            <a:avLst>
              <a:gd name="adj" fmla="val 11764"/>
            </a:avLst>
          </a:prstGeom>
          <a:solidFill>
            <a:srgbClr val="FFFFFF">
              <a:alpha val="100000"/>
            </a:srgbClr>
          </a:solidFill>
          <a:ln w="25400" cap="flat" cmpd="sng">
            <a:noFill/>
            <a:prstDash val="solid"/>
            <a:round/>
          </a:ln>
          <a:effectLst>
            <a:outerShdw blurRad="1016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52500" y="4508500"/>
            <a:ext cx="406400" cy="406400"/>
          </a:xfrm>
          <a:prstGeom prst="rect">
            <a:avLst/>
          </a:prstGeom>
        </p:spPr>
      </p:pic>
      <p:sp>
        <p:nvSpPr>
          <p:cNvPr id="15" name="AutoShape 15"/>
          <p:cNvSpPr/>
          <p:nvPr/>
        </p:nvSpPr>
        <p:spPr>
          <a:xfrm>
            <a:off x="1460500" y="4445000"/>
            <a:ext cx="4318000" cy="330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分束棱镜安装</a:t>
            </a:r>
            <a:endParaRPr lang="en-US" sz="1100"/>
          </a:p>
        </p:txBody>
      </p:sp>
      <p:sp>
        <p:nvSpPr>
          <p:cNvPr id="16" name="AutoShape 16"/>
          <p:cNvSpPr/>
          <p:nvPr/>
        </p:nvSpPr>
        <p:spPr>
          <a:xfrm>
            <a:off x="1460500" y="4800600"/>
            <a:ext cx="4191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66666"/>
                </a:solidFill>
                <a:latin typeface="Noto Sans SC"/>
                <a:ea typeface="Noto Sans SC"/>
                <a:cs typeface="Noto Sans SC"/>
                <a:sym typeface="Noto Sans SC"/>
              </a:rPr>
              <a:t>将分束棱镜放置于光路中，确保激光束精准通过棱镜中心。</a:t>
            </a:r>
            <a:endParaRPr lang="en-US" sz="1100"/>
          </a:p>
        </p:txBody>
      </p:sp>
      <p:sp>
        <p:nvSpPr>
          <p:cNvPr id="17" name="AutoShape 17"/>
          <p:cNvSpPr/>
          <p:nvPr/>
        </p:nvSpPr>
        <p:spPr>
          <a:xfrm>
            <a:off x="6350000" y="1905000"/>
            <a:ext cx="5080000" cy="1079500"/>
          </a:xfrm>
          <a:prstGeom prst="roundRect">
            <a:avLst>
              <a:gd name="adj" fmla="val 11764"/>
            </a:avLst>
          </a:prstGeom>
          <a:solidFill>
            <a:srgbClr val="FFFFFF">
              <a:alpha val="100000"/>
            </a:srgbClr>
          </a:solidFill>
          <a:ln w="25400" cap="flat" cmpd="sng">
            <a:noFill/>
            <a:prstDash val="solid"/>
            <a:round/>
          </a:ln>
          <a:effectLst>
            <a:outerShdw blurRad="1016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18" name="Picture 18"/>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540500" y="2095500"/>
            <a:ext cx="406400" cy="406400"/>
          </a:xfrm>
          <a:prstGeom prst="rect">
            <a:avLst/>
          </a:prstGeom>
        </p:spPr>
      </p:pic>
      <p:sp>
        <p:nvSpPr>
          <p:cNvPr id="19" name="AutoShape 19"/>
          <p:cNvSpPr/>
          <p:nvPr/>
        </p:nvSpPr>
        <p:spPr>
          <a:xfrm>
            <a:off x="7048500" y="2032000"/>
            <a:ext cx="4318000" cy="330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反射镜安装</a:t>
            </a:r>
            <a:endParaRPr lang="en-US" sz="1100"/>
          </a:p>
        </p:txBody>
      </p:sp>
      <p:sp>
        <p:nvSpPr>
          <p:cNvPr id="20" name="AutoShape 20"/>
          <p:cNvSpPr/>
          <p:nvPr/>
        </p:nvSpPr>
        <p:spPr>
          <a:xfrm>
            <a:off x="7048500" y="2387600"/>
            <a:ext cx="4191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66666"/>
                </a:solidFill>
                <a:latin typeface="Noto Sans SC"/>
                <a:ea typeface="Noto Sans SC"/>
                <a:cs typeface="Noto Sans SC"/>
                <a:sym typeface="Noto Sans SC"/>
              </a:rPr>
              <a:t>调节两反射镜位置，使光束至棱镜距离大致相等并垂直返回。</a:t>
            </a:r>
            <a:endParaRPr lang="en-US" sz="1100"/>
          </a:p>
        </p:txBody>
      </p:sp>
      <p:sp>
        <p:nvSpPr>
          <p:cNvPr id="21" name="AutoShape 21"/>
          <p:cNvSpPr/>
          <p:nvPr/>
        </p:nvSpPr>
        <p:spPr>
          <a:xfrm>
            <a:off x="6350000" y="3111500"/>
            <a:ext cx="5080000" cy="1079500"/>
          </a:xfrm>
          <a:prstGeom prst="roundRect">
            <a:avLst>
              <a:gd name="adj" fmla="val 11764"/>
            </a:avLst>
          </a:prstGeom>
          <a:solidFill>
            <a:srgbClr val="FFFFFF">
              <a:alpha val="100000"/>
            </a:srgbClr>
          </a:solidFill>
          <a:ln w="25400" cap="flat" cmpd="sng">
            <a:noFill/>
            <a:prstDash val="solid"/>
            <a:round/>
          </a:ln>
          <a:effectLst>
            <a:outerShdw blurRad="1016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22" name="Picture 22"/>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540500" y="3302000"/>
            <a:ext cx="406400" cy="406400"/>
          </a:xfrm>
          <a:prstGeom prst="rect">
            <a:avLst/>
          </a:prstGeom>
        </p:spPr>
      </p:pic>
      <p:sp>
        <p:nvSpPr>
          <p:cNvPr id="23" name="AutoShape 23"/>
          <p:cNvSpPr/>
          <p:nvPr/>
        </p:nvSpPr>
        <p:spPr>
          <a:xfrm>
            <a:off x="7048500" y="3238500"/>
            <a:ext cx="4318000" cy="330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光路重合</a:t>
            </a:r>
            <a:endParaRPr lang="en-US" sz="1100"/>
          </a:p>
        </p:txBody>
      </p:sp>
      <p:sp>
        <p:nvSpPr>
          <p:cNvPr id="24" name="AutoShape 24"/>
          <p:cNvSpPr/>
          <p:nvPr/>
        </p:nvSpPr>
        <p:spPr>
          <a:xfrm>
            <a:off x="7048500" y="3594100"/>
            <a:ext cx="4191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66666"/>
                </a:solidFill>
                <a:latin typeface="Noto Sans SC"/>
                <a:ea typeface="Noto Sans SC"/>
                <a:cs typeface="Noto Sans SC"/>
                <a:sym typeface="Noto Sans SC"/>
              </a:rPr>
              <a:t>利用白屏观察，调节反射镜使两路反射光在远近处光斑完全重合。</a:t>
            </a:r>
            <a:endParaRPr lang="en-US" sz="1100"/>
          </a:p>
        </p:txBody>
      </p:sp>
      <p:sp>
        <p:nvSpPr>
          <p:cNvPr id="25" name="AutoShape 25"/>
          <p:cNvSpPr/>
          <p:nvPr/>
        </p:nvSpPr>
        <p:spPr>
          <a:xfrm>
            <a:off x="6350000" y="4318000"/>
            <a:ext cx="5080000" cy="1079500"/>
          </a:xfrm>
          <a:prstGeom prst="roundRect">
            <a:avLst>
              <a:gd name="adj" fmla="val 11764"/>
            </a:avLst>
          </a:prstGeom>
          <a:solidFill>
            <a:srgbClr val="FFFFFF">
              <a:alpha val="100000"/>
            </a:srgbClr>
          </a:solidFill>
          <a:ln w="25400" cap="flat" cmpd="sng">
            <a:noFill/>
            <a:prstDash val="solid"/>
            <a:round/>
          </a:ln>
          <a:effectLst>
            <a:outerShdw blurRad="1016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26" name="Picture 26"/>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540500" y="4508500"/>
            <a:ext cx="406400" cy="406400"/>
          </a:xfrm>
          <a:prstGeom prst="rect">
            <a:avLst/>
          </a:prstGeom>
        </p:spPr>
      </p:pic>
      <p:sp>
        <p:nvSpPr>
          <p:cNvPr id="27" name="AutoShape 27"/>
          <p:cNvSpPr/>
          <p:nvPr/>
        </p:nvSpPr>
        <p:spPr>
          <a:xfrm>
            <a:off x="7048500" y="4445000"/>
            <a:ext cx="4318000" cy="330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观察干涉条纹</a:t>
            </a:r>
            <a:endParaRPr lang="en-US" sz="1100"/>
          </a:p>
        </p:txBody>
      </p:sp>
      <p:sp>
        <p:nvSpPr>
          <p:cNvPr id="28" name="AutoShape 28"/>
          <p:cNvSpPr/>
          <p:nvPr/>
        </p:nvSpPr>
        <p:spPr>
          <a:xfrm>
            <a:off x="7048500" y="4800600"/>
            <a:ext cx="4191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66666"/>
                </a:solidFill>
                <a:latin typeface="Noto Sans SC"/>
                <a:ea typeface="Noto Sans SC"/>
                <a:cs typeface="Noto Sans SC"/>
                <a:sym typeface="Noto Sans SC"/>
              </a:rPr>
              <a:t>微动平移台，直至在白屏上观察到清晰的圆环形激光干涉条纹。</a:t>
            </a:r>
            <a:endParaRPr lang="en-US" sz="1100"/>
          </a:p>
        </p:txBody>
      </p:sp>
      <p:sp>
        <p:nvSpPr>
          <p:cNvPr id="29" name="AutoShape 29"/>
          <p:cNvSpPr/>
          <p:nvPr/>
        </p:nvSpPr>
        <p:spPr>
          <a:xfrm>
            <a:off x="6350000" y="5524500"/>
            <a:ext cx="5080000" cy="1079500"/>
          </a:xfrm>
          <a:prstGeom prst="roundRect">
            <a:avLst>
              <a:gd name="adj" fmla="val 11764"/>
            </a:avLst>
          </a:prstGeom>
          <a:solidFill>
            <a:srgbClr val="FFFFFF">
              <a:alpha val="100000"/>
            </a:srgbClr>
          </a:solidFill>
          <a:ln w="25400" cap="flat" cmpd="sng">
            <a:noFill/>
            <a:prstDash val="solid"/>
            <a:round/>
          </a:ln>
          <a:effectLst>
            <a:outerShdw blurRad="1016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30" name="Picture 30"/>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540500" y="5715000"/>
            <a:ext cx="406400" cy="406400"/>
          </a:xfrm>
          <a:prstGeom prst="rect">
            <a:avLst/>
          </a:prstGeom>
        </p:spPr>
      </p:pic>
      <p:sp>
        <p:nvSpPr>
          <p:cNvPr id="31" name="AutoShape 31"/>
          <p:cNvSpPr/>
          <p:nvPr/>
        </p:nvSpPr>
        <p:spPr>
          <a:xfrm>
            <a:off x="7048500" y="5651500"/>
            <a:ext cx="4318000" cy="330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白光干涉</a:t>
            </a:r>
            <a:endParaRPr lang="en-US" sz="1100"/>
          </a:p>
        </p:txBody>
      </p:sp>
      <p:sp>
        <p:nvSpPr>
          <p:cNvPr id="32" name="AutoShape 32"/>
          <p:cNvSpPr/>
          <p:nvPr/>
        </p:nvSpPr>
        <p:spPr>
          <a:xfrm>
            <a:off x="7048500" y="6007100"/>
            <a:ext cx="4191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66666"/>
                </a:solidFill>
                <a:latin typeface="Noto Sans SC"/>
                <a:ea typeface="Noto Sans SC"/>
                <a:cs typeface="Noto Sans SC"/>
                <a:sym typeface="Noto Sans SC"/>
              </a:rPr>
              <a:t>更换白光LED光源，微调使光程差近零，观察彩色干涉条纹。</a:t>
            </a:r>
            <a:endParaRPr lang="en-US" sz="11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5F7FA">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0" y="0"/>
            <a:ext cx="12192000" cy="6858000"/>
          </a:xfrm>
          <a:prstGeom prst="roundRect">
            <a:avLst>
              <a:gd name="adj" fmla="val 0"/>
            </a:avLst>
          </a:prstGeom>
          <a:solidFill>
            <a:srgbClr val="FFFFFF">
              <a:alpha val="85000"/>
            </a:srgbClr>
          </a:solidFill>
          <a:ln w="25400" cap="flat" cmpd="sng">
            <a:noFill/>
            <a:prstDash val="solid"/>
            <a:round/>
          </a:ln>
        </p:spPr>
        <p:txBody>
          <a:bodyPr vert="horz" wrap="square" lIns="63500" tIns="63500" rIns="63500" bIns="63500" rtlCol="0" anchor="ctr"/>
          <a:lstStyle/>
          <a:p>
            <a:pPr algn="ctr">
              <a:defRPr/>
            </a:pPr>
            <a:endParaRPr/>
          </a:p>
        </p:txBody>
      </p:sp>
      <p:sp>
        <p:nvSpPr>
          <p:cNvPr id="4" name="AutoShape 4"/>
          <p:cNvSpPr/>
          <p:nvPr/>
        </p:nvSpPr>
        <p:spPr>
          <a:xfrm>
            <a:off x="762000" y="1016000"/>
            <a:ext cx="8636000" cy="635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600" b="1" i="0" u="none" strike="noStrike">
                <a:solidFill>
                  <a:srgbClr val="333333"/>
                </a:solidFill>
                <a:latin typeface="Noto Sans SC"/>
                <a:ea typeface="Noto Sans SC"/>
                <a:cs typeface="Noto Sans SC"/>
                <a:sym typeface="Noto Sans SC"/>
              </a:rPr>
              <a:t>实验步骤（2）—— 波长与折射率测量</a:t>
            </a:r>
            <a:endParaRPr lang="en-US" sz="1100"/>
          </a:p>
        </p:txBody>
      </p:sp>
      <p:sp>
        <p:nvSpPr>
          <p:cNvPr id="5" name="AutoShape 5"/>
          <p:cNvSpPr/>
          <p:nvPr/>
        </p:nvSpPr>
        <p:spPr>
          <a:xfrm>
            <a:off x="762000" y="1905000"/>
            <a:ext cx="5080000" cy="1651000"/>
          </a:xfrm>
          <a:prstGeom prst="roundRect">
            <a:avLst>
              <a:gd name="adj" fmla="val 7692"/>
            </a:avLst>
          </a:prstGeom>
          <a:solidFill>
            <a:srgbClr val="FFFFFF">
              <a:alpha val="10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6" name="Picture 6"/>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6000" y="2095500"/>
            <a:ext cx="406400" cy="406400"/>
          </a:xfrm>
          <a:prstGeom prst="rect">
            <a:avLst/>
          </a:prstGeom>
        </p:spPr>
      </p:pic>
      <p:sp>
        <p:nvSpPr>
          <p:cNvPr id="7" name="AutoShape 7"/>
          <p:cNvSpPr/>
          <p:nvPr/>
        </p:nvSpPr>
        <p:spPr>
          <a:xfrm>
            <a:off x="1524000" y="20574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A90E2"/>
                </a:solidFill>
                <a:latin typeface="Noto Sans SC"/>
                <a:ea typeface="Noto Sans SC"/>
                <a:cs typeface="Noto Sans SC"/>
                <a:sym typeface="Noto Sans SC"/>
              </a:rPr>
              <a:t>光波长测量</a:t>
            </a:r>
            <a:endParaRPr lang="en-US" sz="1100"/>
          </a:p>
        </p:txBody>
      </p:sp>
      <p:sp>
        <p:nvSpPr>
          <p:cNvPr id="8" name="AutoShape 8"/>
          <p:cNvSpPr/>
          <p:nvPr/>
        </p:nvSpPr>
        <p:spPr>
          <a:xfrm>
            <a:off x="1016000" y="2540000"/>
            <a:ext cx="4572000" cy="889000"/>
          </a:xfrm>
          <a:prstGeom prst="rect">
            <a:avLst/>
          </a:prstGeom>
          <a:noFill/>
          <a:ln w="12700" cap="flat" cmpd="sng">
            <a:noFill/>
            <a:prstDash val="solid"/>
            <a:round/>
          </a:ln>
        </p:spPr>
        <p:txBody>
          <a:bodyPr vert="horz" wrap="square" lIns="0" tIns="0" rIns="0" bIns="0" rtlCol="0" anchor="t" anchorCtr="0"/>
          <a:lstStyle/>
          <a:p>
            <a:pPr indent="0" algn="l">
              <a:lnSpc>
                <a:spcPct val="100000"/>
              </a:lnSpc>
              <a:defRPr/>
            </a:pPr>
            <a:r>
              <a:rPr lang="en-US" sz="1600" b="0" i="0" u="none" strike="noStrike">
                <a:solidFill>
                  <a:srgbClr val="333333"/>
                </a:solidFill>
                <a:latin typeface="Noto Sans SC"/>
                <a:ea typeface="Noto Sans SC"/>
                <a:cs typeface="Noto Sans SC"/>
                <a:sym typeface="Noto Sans SC"/>
              </a:rPr>
              <a:t>移动反射镜，记录移动距离Δd和条纹变化数N，代入公式计算激光波长。</a:t>
            </a:r>
            <a:endParaRPr lang="en-US" sz="1100"/>
          </a:p>
        </p:txBody>
      </p:sp>
      <p:sp>
        <p:nvSpPr>
          <p:cNvPr id="9" name="AutoShape 9"/>
          <p:cNvSpPr/>
          <p:nvPr/>
        </p:nvSpPr>
        <p:spPr>
          <a:xfrm>
            <a:off x="6350000" y="1905000"/>
            <a:ext cx="5080000" cy="1651000"/>
          </a:xfrm>
          <a:prstGeom prst="roundRect">
            <a:avLst>
              <a:gd name="adj" fmla="val 7692"/>
            </a:avLst>
          </a:prstGeom>
          <a:solidFill>
            <a:srgbClr val="FFFFFF">
              <a:alpha val="10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10" name="Picture 10"/>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604000" y="2095500"/>
            <a:ext cx="406400" cy="406400"/>
          </a:xfrm>
          <a:prstGeom prst="rect">
            <a:avLst/>
          </a:prstGeom>
        </p:spPr>
      </p:pic>
      <p:sp>
        <p:nvSpPr>
          <p:cNvPr id="11" name="AutoShape 11"/>
          <p:cNvSpPr/>
          <p:nvPr/>
        </p:nvSpPr>
        <p:spPr>
          <a:xfrm>
            <a:off x="7112000" y="20574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A90E2"/>
                </a:solidFill>
                <a:latin typeface="Noto Sans SC"/>
                <a:ea typeface="Noto Sans SC"/>
                <a:cs typeface="Noto Sans SC"/>
                <a:sym typeface="Noto Sans SC"/>
              </a:rPr>
              <a:t>空气折射率测量</a:t>
            </a:r>
            <a:endParaRPr lang="en-US" sz="1100"/>
          </a:p>
        </p:txBody>
      </p:sp>
      <p:sp>
        <p:nvSpPr>
          <p:cNvPr id="12" name="AutoShape 12"/>
          <p:cNvSpPr/>
          <p:nvPr/>
        </p:nvSpPr>
        <p:spPr>
          <a:xfrm>
            <a:off x="6604000" y="2540000"/>
            <a:ext cx="4572000" cy="889000"/>
          </a:xfrm>
          <a:prstGeom prst="rect">
            <a:avLst/>
          </a:prstGeom>
          <a:noFill/>
          <a:ln w="12700" cap="flat" cmpd="sng">
            <a:noFill/>
            <a:prstDash val="solid"/>
            <a:round/>
          </a:ln>
        </p:spPr>
        <p:txBody>
          <a:bodyPr vert="horz" wrap="square" lIns="0" tIns="0" rIns="0" bIns="0" rtlCol="0" anchor="t" anchorCtr="0"/>
          <a:lstStyle/>
          <a:p>
            <a:pPr indent="0" algn="l">
              <a:lnSpc>
                <a:spcPct val="100000"/>
              </a:lnSpc>
              <a:defRPr/>
            </a:pPr>
            <a:r>
              <a:rPr lang="en-US" sz="1600" b="0" i="0" u="none" strike="noStrike">
                <a:solidFill>
                  <a:srgbClr val="333333"/>
                </a:solidFill>
                <a:latin typeface="Noto Sans SC"/>
                <a:ea typeface="Noto Sans SC"/>
                <a:cs typeface="Noto Sans SC"/>
                <a:sym typeface="Noto Sans SC"/>
              </a:rPr>
              <a:t>光路中放置气室，充气后缓慢放气，记录条纹变化数N与气压变化ΔP。</a:t>
            </a:r>
            <a:endParaRPr lang="en-US" sz="1100"/>
          </a:p>
        </p:txBody>
      </p:sp>
      <p:sp>
        <p:nvSpPr>
          <p:cNvPr id="13" name="AutoShape 13"/>
          <p:cNvSpPr/>
          <p:nvPr/>
        </p:nvSpPr>
        <p:spPr>
          <a:xfrm>
            <a:off x="762000" y="3810000"/>
            <a:ext cx="5080000" cy="1651000"/>
          </a:xfrm>
          <a:prstGeom prst="roundRect">
            <a:avLst>
              <a:gd name="adj" fmla="val 7692"/>
            </a:avLst>
          </a:prstGeom>
          <a:solidFill>
            <a:srgbClr val="FFFFFF">
              <a:alpha val="10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6000" y="4000500"/>
            <a:ext cx="406400" cy="406400"/>
          </a:xfrm>
          <a:prstGeom prst="rect">
            <a:avLst/>
          </a:prstGeom>
        </p:spPr>
      </p:pic>
      <p:sp>
        <p:nvSpPr>
          <p:cNvPr id="15" name="AutoShape 15"/>
          <p:cNvSpPr/>
          <p:nvPr/>
        </p:nvSpPr>
        <p:spPr>
          <a:xfrm>
            <a:off x="1524000" y="39624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A90E2"/>
                </a:solidFill>
                <a:latin typeface="Noto Sans SC"/>
                <a:ea typeface="Noto Sans SC"/>
                <a:cs typeface="Noto Sans SC"/>
                <a:sym typeface="Noto Sans SC"/>
              </a:rPr>
              <a:t>液体折射率测量</a:t>
            </a:r>
            <a:endParaRPr lang="en-US" sz="1100"/>
          </a:p>
        </p:txBody>
      </p:sp>
      <p:sp>
        <p:nvSpPr>
          <p:cNvPr id="16" name="AutoShape 16"/>
          <p:cNvSpPr/>
          <p:nvPr/>
        </p:nvSpPr>
        <p:spPr>
          <a:xfrm>
            <a:off x="1016000" y="4445000"/>
            <a:ext cx="4572000" cy="889000"/>
          </a:xfrm>
          <a:prstGeom prst="rect">
            <a:avLst/>
          </a:prstGeom>
          <a:noFill/>
          <a:ln w="12700" cap="flat" cmpd="sng">
            <a:noFill/>
            <a:prstDash val="solid"/>
            <a:round/>
          </a:ln>
        </p:spPr>
        <p:txBody>
          <a:bodyPr vert="horz" wrap="square" lIns="0" tIns="0" rIns="0" bIns="0" rtlCol="0" anchor="t" anchorCtr="0"/>
          <a:lstStyle/>
          <a:p>
            <a:pPr indent="0" algn="l">
              <a:lnSpc>
                <a:spcPct val="100000"/>
              </a:lnSpc>
              <a:defRPr/>
            </a:pPr>
            <a:r>
              <a:rPr lang="en-US" sz="1600" b="0" i="0" u="none" strike="noStrike">
                <a:solidFill>
                  <a:srgbClr val="333333"/>
                </a:solidFill>
                <a:latin typeface="Noto Sans SC"/>
                <a:ea typeface="Noto Sans SC"/>
                <a:cs typeface="Noto Sans SC"/>
                <a:sym typeface="Noto Sans SC"/>
              </a:rPr>
              <a:t>放置装有待测液体的比色皿，旋转改变入射角，对比空皿与实皿的条纹变化。</a:t>
            </a:r>
            <a:endParaRPr lang="en-US" sz="1100"/>
          </a:p>
        </p:txBody>
      </p:sp>
      <p:sp>
        <p:nvSpPr>
          <p:cNvPr id="17" name="AutoShape 17"/>
          <p:cNvSpPr/>
          <p:nvPr/>
        </p:nvSpPr>
        <p:spPr>
          <a:xfrm>
            <a:off x="6350000" y="3810000"/>
            <a:ext cx="5080000" cy="1651000"/>
          </a:xfrm>
          <a:prstGeom prst="roundRect">
            <a:avLst>
              <a:gd name="adj" fmla="val 7692"/>
            </a:avLst>
          </a:prstGeom>
          <a:solidFill>
            <a:srgbClr val="FFFFFF">
              <a:alpha val="10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18" name="Picture 18"/>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604000" y="4000500"/>
            <a:ext cx="406400" cy="406400"/>
          </a:xfrm>
          <a:prstGeom prst="rect">
            <a:avLst/>
          </a:prstGeom>
        </p:spPr>
      </p:pic>
      <p:sp>
        <p:nvSpPr>
          <p:cNvPr id="19" name="AutoShape 19"/>
          <p:cNvSpPr/>
          <p:nvPr/>
        </p:nvSpPr>
        <p:spPr>
          <a:xfrm>
            <a:off x="7112000" y="39624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A90E2"/>
                </a:solidFill>
                <a:latin typeface="Noto Sans SC"/>
                <a:ea typeface="Noto Sans SC"/>
                <a:cs typeface="Noto Sans SC"/>
                <a:sym typeface="Noto Sans SC"/>
              </a:rPr>
              <a:t>平板元件折射率测量</a:t>
            </a:r>
            <a:endParaRPr lang="en-US" sz="1100"/>
          </a:p>
        </p:txBody>
      </p:sp>
      <p:sp>
        <p:nvSpPr>
          <p:cNvPr id="20" name="AutoShape 20"/>
          <p:cNvSpPr/>
          <p:nvPr/>
        </p:nvSpPr>
        <p:spPr>
          <a:xfrm>
            <a:off x="6604000" y="4445000"/>
            <a:ext cx="4572000" cy="889000"/>
          </a:xfrm>
          <a:prstGeom prst="rect">
            <a:avLst/>
          </a:prstGeom>
          <a:noFill/>
          <a:ln w="12700" cap="flat" cmpd="sng">
            <a:noFill/>
            <a:prstDash val="solid"/>
            <a:round/>
          </a:ln>
        </p:spPr>
        <p:txBody>
          <a:bodyPr vert="horz" wrap="square" lIns="0" tIns="0" rIns="0" bIns="0" rtlCol="0" anchor="t" anchorCtr="0"/>
          <a:lstStyle/>
          <a:p>
            <a:pPr indent="0" algn="l">
              <a:lnSpc>
                <a:spcPct val="100000"/>
              </a:lnSpc>
              <a:defRPr/>
            </a:pPr>
            <a:r>
              <a:rPr lang="en-US" sz="1600" b="0" i="0" u="none" strike="noStrike">
                <a:solidFill>
                  <a:srgbClr val="333333"/>
                </a:solidFill>
                <a:latin typeface="Noto Sans SC"/>
                <a:ea typeface="Noto Sans SC"/>
                <a:cs typeface="Noto Sans SC"/>
                <a:sym typeface="Noto Sans SC"/>
              </a:rPr>
              <a:t>放置透明平板元件，旋转角度并记录条纹变化数N，代入公式计算折射率。</a:t>
            </a:r>
            <a:endParaRPr lang="en-US" sz="11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5F7FA">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762000" y="1016000"/>
            <a:ext cx="10668000" cy="635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600" b="1" i="0" u="none" strike="noStrike">
                <a:solidFill>
                  <a:srgbClr val="333333"/>
                </a:solidFill>
                <a:latin typeface="Noto Sans SC"/>
                <a:ea typeface="Noto Sans SC"/>
                <a:cs typeface="Noto Sans SC"/>
                <a:sym typeface="Noto Sans SC"/>
              </a:rPr>
              <a:t>实验步骤（3）—— 热膨胀系数测量</a:t>
            </a:r>
            <a:endParaRPr lang="en-US" sz="1100"/>
          </a:p>
        </p:txBody>
      </p:sp>
      <p:sp>
        <p:nvSpPr>
          <p:cNvPr id="4" name="AutoShape 4"/>
          <p:cNvSpPr/>
          <p:nvPr/>
        </p:nvSpPr>
        <p:spPr>
          <a:xfrm>
            <a:off x="762000" y="1905000"/>
            <a:ext cx="3378200" cy="1905000"/>
          </a:xfrm>
          <a:prstGeom prst="roundRect">
            <a:avLst>
              <a:gd name="adj" fmla="val 6666"/>
            </a:avLst>
          </a:prstGeom>
          <a:solidFill>
            <a:srgbClr val="FFFFFF">
              <a:alpha val="90000"/>
            </a:srgbClr>
          </a:solidFill>
          <a:ln w="25400" cap="flat" cmpd="sng">
            <a:noFill/>
            <a:prstDash val="solid"/>
            <a:round/>
          </a:ln>
          <a:effectLst>
            <a:outerShdw blurRad="127000" dist="50800" dir="5400000" algn="tl" rotWithShape="0">
              <a:srgbClr val="000000">
                <a:alpha val="5000"/>
              </a:srgbClr>
            </a:outerShdw>
          </a:effectLst>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6000" y="2095500"/>
            <a:ext cx="406400" cy="406400"/>
          </a:xfrm>
          <a:prstGeom prst="rect">
            <a:avLst/>
          </a:prstGeom>
        </p:spPr>
      </p:pic>
      <p:sp>
        <p:nvSpPr>
          <p:cNvPr id="6" name="AutoShape 6"/>
          <p:cNvSpPr/>
          <p:nvPr/>
        </p:nvSpPr>
        <p:spPr>
          <a:xfrm>
            <a:off x="1524000" y="2057400"/>
            <a:ext cx="2413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33333"/>
                </a:solidFill>
                <a:latin typeface="Noto Sans SC"/>
                <a:ea typeface="Noto Sans SC"/>
                <a:cs typeface="Noto Sans SC"/>
                <a:sym typeface="Noto Sans SC"/>
              </a:rPr>
              <a:t>组件替换与安装</a:t>
            </a:r>
            <a:endParaRPr lang="en-US" sz="1100"/>
          </a:p>
        </p:txBody>
      </p:sp>
      <p:sp>
        <p:nvSpPr>
          <p:cNvPr id="7" name="AutoShape 7"/>
          <p:cNvSpPr/>
          <p:nvPr/>
        </p:nvSpPr>
        <p:spPr>
          <a:xfrm>
            <a:off x="1016000" y="2603500"/>
            <a:ext cx="2870200" cy="1016000"/>
          </a:xfrm>
          <a:prstGeom prst="rect">
            <a:avLst/>
          </a:prstGeom>
          <a:noFill/>
          <a:ln w="12700" cap="flat" cmpd="sng">
            <a:noFill/>
            <a:prstDash val="solid"/>
            <a:round/>
          </a:ln>
        </p:spPr>
        <p:txBody>
          <a:bodyPr vert="horz" wrap="square" lIns="0" tIns="0" rIns="0" bIns="0" rtlCol="0" anchor="t" anchorCtr="0"/>
          <a:lstStyle/>
          <a:p>
            <a:pPr indent="0" algn="l">
              <a:lnSpc>
                <a:spcPct val="108333"/>
              </a:lnSpc>
              <a:defRPr/>
            </a:pPr>
            <a:r>
              <a:rPr lang="en-US" sz="1600" b="0" i="0" u="none" strike="noStrike">
                <a:solidFill>
                  <a:srgbClr val="555555"/>
                </a:solidFill>
                <a:latin typeface="Noto Sans SC"/>
                <a:ea typeface="Noto Sans SC"/>
                <a:cs typeface="Noto Sans SC"/>
                <a:sym typeface="Noto Sans SC"/>
              </a:rPr>
              <a:t>将迈克尔逊干涉仪的一个反射镜替换为包含待测金属样品和反射镜的测量组件。</a:t>
            </a:r>
            <a:endParaRPr lang="en-US" sz="1100"/>
          </a:p>
        </p:txBody>
      </p:sp>
      <p:sp>
        <p:nvSpPr>
          <p:cNvPr id="8" name="AutoShape 8"/>
          <p:cNvSpPr/>
          <p:nvPr/>
        </p:nvSpPr>
        <p:spPr>
          <a:xfrm>
            <a:off x="4394200" y="1905000"/>
            <a:ext cx="3378200" cy="1905000"/>
          </a:xfrm>
          <a:prstGeom prst="roundRect">
            <a:avLst>
              <a:gd name="adj" fmla="val 6666"/>
            </a:avLst>
          </a:prstGeom>
          <a:solidFill>
            <a:srgbClr val="FFFFFF">
              <a:alpha val="90000"/>
            </a:srgbClr>
          </a:solidFill>
          <a:ln w="25400" cap="flat" cmpd="sng">
            <a:noFill/>
            <a:prstDash val="solid"/>
            <a:round/>
          </a:ln>
          <a:effectLst>
            <a:outerShdw blurRad="127000" dist="50800" dir="5400000" algn="tl" rotWithShape="0">
              <a:srgbClr val="000000">
                <a:alpha val="5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648200" y="2095500"/>
            <a:ext cx="406400" cy="406400"/>
          </a:xfrm>
          <a:prstGeom prst="rect">
            <a:avLst/>
          </a:prstGeom>
        </p:spPr>
      </p:pic>
      <p:sp>
        <p:nvSpPr>
          <p:cNvPr id="10" name="AutoShape 10"/>
          <p:cNvSpPr/>
          <p:nvPr/>
        </p:nvSpPr>
        <p:spPr>
          <a:xfrm>
            <a:off x="5156200" y="2057400"/>
            <a:ext cx="2413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33333"/>
                </a:solidFill>
                <a:latin typeface="Noto Sans SC"/>
                <a:ea typeface="Noto Sans SC"/>
                <a:cs typeface="Noto Sans SC"/>
                <a:sym typeface="Noto Sans SC"/>
              </a:rPr>
              <a:t>加热与数据记录</a:t>
            </a:r>
            <a:endParaRPr lang="en-US" sz="1100"/>
          </a:p>
        </p:txBody>
      </p:sp>
      <p:sp>
        <p:nvSpPr>
          <p:cNvPr id="11" name="AutoShape 11"/>
          <p:cNvSpPr/>
          <p:nvPr/>
        </p:nvSpPr>
        <p:spPr>
          <a:xfrm>
            <a:off x="4648200" y="2603500"/>
            <a:ext cx="2870200" cy="1016000"/>
          </a:xfrm>
          <a:prstGeom prst="rect">
            <a:avLst/>
          </a:prstGeom>
          <a:noFill/>
          <a:ln w="12700" cap="flat" cmpd="sng">
            <a:noFill/>
            <a:prstDash val="solid"/>
            <a:round/>
          </a:ln>
        </p:spPr>
        <p:txBody>
          <a:bodyPr vert="horz" wrap="square" lIns="0" tIns="0" rIns="0" bIns="0" rtlCol="0" anchor="t" anchorCtr="0"/>
          <a:lstStyle/>
          <a:p>
            <a:pPr indent="0" algn="l">
              <a:lnSpc>
                <a:spcPct val="108333"/>
              </a:lnSpc>
              <a:defRPr/>
            </a:pPr>
            <a:r>
              <a:rPr lang="en-US" sz="1600" b="0" i="0" u="none" strike="noStrike">
                <a:solidFill>
                  <a:srgbClr val="555555"/>
                </a:solidFill>
                <a:latin typeface="Noto Sans SC"/>
                <a:ea typeface="Noto Sans SC"/>
                <a:cs typeface="Noto Sans SC"/>
                <a:sym typeface="Noto Sans SC"/>
              </a:rPr>
              <a:t>加热组件，实时记录温度变化 ΔT 以及对应的干涉条纹移动数 N。</a:t>
            </a:r>
            <a:endParaRPr lang="en-US" sz="1100"/>
          </a:p>
        </p:txBody>
      </p:sp>
      <p:sp>
        <p:nvSpPr>
          <p:cNvPr id="12" name="AutoShape 12"/>
          <p:cNvSpPr/>
          <p:nvPr/>
        </p:nvSpPr>
        <p:spPr>
          <a:xfrm>
            <a:off x="8026400" y="1905000"/>
            <a:ext cx="3378200" cy="1905000"/>
          </a:xfrm>
          <a:prstGeom prst="roundRect">
            <a:avLst>
              <a:gd name="adj" fmla="val 6666"/>
            </a:avLst>
          </a:prstGeom>
          <a:solidFill>
            <a:srgbClr val="FFFFFF">
              <a:alpha val="90000"/>
            </a:srgbClr>
          </a:solidFill>
          <a:ln w="25400" cap="flat" cmpd="sng">
            <a:noFill/>
            <a:prstDash val="solid"/>
            <a:round/>
          </a:ln>
          <a:effectLst>
            <a:outerShdw blurRad="127000" dist="50800" dir="5400000" algn="tl" rotWithShape="0">
              <a:srgbClr val="000000">
                <a:alpha val="5000"/>
              </a:srgbClr>
            </a:outerShdw>
          </a:effectLst>
        </p:spPr>
        <p:txBody>
          <a:bodyPr vert="horz" wrap="square" lIns="63500" tIns="63500" rIns="63500" bIns="63500" rtlCol="0" anchor="ctr"/>
          <a:lstStyle/>
          <a:p>
            <a:pPr algn="ctr">
              <a:defRPr/>
            </a:pPr>
            <a:endParaRPr/>
          </a:p>
        </p:txBody>
      </p:sp>
      <p:pic>
        <p:nvPicPr>
          <p:cNvPr id="13" name="Picture 13"/>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280400" y="2095500"/>
            <a:ext cx="406400" cy="406400"/>
          </a:xfrm>
          <a:prstGeom prst="rect">
            <a:avLst/>
          </a:prstGeom>
        </p:spPr>
      </p:pic>
      <p:sp>
        <p:nvSpPr>
          <p:cNvPr id="14" name="AutoShape 14"/>
          <p:cNvSpPr/>
          <p:nvPr/>
        </p:nvSpPr>
        <p:spPr>
          <a:xfrm>
            <a:off x="8788400" y="2057400"/>
            <a:ext cx="2413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33333"/>
                </a:solidFill>
                <a:latin typeface="Noto Sans SC"/>
                <a:ea typeface="Noto Sans SC"/>
                <a:cs typeface="Noto Sans SC"/>
                <a:sym typeface="Noto Sans SC"/>
              </a:rPr>
              <a:t>系数计算</a:t>
            </a:r>
            <a:endParaRPr lang="en-US" sz="1100"/>
          </a:p>
        </p:txBody>
      </p:sp>
      <p:sp>
        <p:nvSpPr>
          <p:cNvPr id="15" name="AutoShape 15"/>
          <p:cNvSpPr/>
          <p:nvPr/>
        </p:nvSpPr>
        <p:spPr>
          <a:xfrm>
            <a:off x="8280400" y="2603500"/>
            <a:ext cx="2870200" cy="1016000"/>
          </a:xfrm>
          <a:prstGeom prst="rect">
            <a:avLst/>
          </a:prstGeom>
          <a:noFill/>
          <a:ln w="12700" cap="flat" cmpd="sng">
            <a:noFill/>
            <a:prstDash val="solid"/>
            <a:round/>
          </a:ln>
        </p:spPr>
        <p:txBody>
          <a:bodyPr vert="horz" wrap="square" lIns="0" tIns="0" rIns="0" bIns="0" rtlCol="0" anchor="t" anchorCtr="0"/>
          <a:lstStyle/>
          <a:p>
            <a:pPr indent="0" algn="l">
              <a:lnSpc>
                <a:spcPct val="108333"/>
              </a:lnSpc>
              <a:defRPr/>
            </a:pPr>
            <a:r>
              <a:rPr lang="en-US" sz="1600" b="0" i="0" u="none" strike="noStrike">
                <a:solidFill>
                  <a:srgbClr val="555555"/>
                </a:solidFill>
                <a:latin typeface="Noto Sans SC"/>
                <a:ea typeface="Noto Sans SC"/>
                <a:cs typeface="Noto Sans SC"/>
                <a:sym typeface="Noto Sans SC"/>
              </a:rPr>
              <a:t>已知初始长度 L₀，代入公式 α = Nλ/(2L₀ΔT) 计算热膨胀系数。</a:t>
            </a:r>
            <a:endParaRPr lang="en-US" sz="1100"/>
          </a:p>
        </p:txBody>
      </p:sp>
      <p:sp>
        <p:nvSpPr>
          <p:cNvPr id="16" name="AutoShape 16"/>
          <p:cNvSpPr/>
          <p:nvPr/>
        </p:nvSpPr>
        <p:spPr>
          <a:xfrm>
            <a:off x="762000" y="4191000"/>
            <a:ext cx="10642600" cy="1651000"/>
          </a:xfrm>
          <a:prstGeom prst="roundRect">
            <a:avLst>
              <a:gd name="adj" fmla="val 7692"/>
            </a:avLst>
          </a:prstGeom>
          <a:solidFill>
            <a:srgbClr val="4A90E2">
              <a:alpha val="10000"/>
            </a:srgbClr>
          </a:solidFill>
          <a:ln w="12700" cap="flat" cmpd="sng">
            <a:solidFill>
              <a:srgbClr val="4A90E2">
                <a:alpha val="100000"/>
              </a:srgbClr>
            </a:solidFill>
            <a:prstDash val="solid"/>
            <a:round/>
          </a:ln>
        </p:spPr>
        <p:txBody>
          <a:bodyPr vert="horz" wrap="square" lIns="63500" tIns="63500" rIns="63500" bIns="63500" rtlCol="0" anchor="ctr"/>
          <a:lstStyle/>
          <a:p>
            <a:pPr algn="ctr">
              <a:defRPr/>
            </a:pPr>
            <a:endParaRPr/>
          </a:p>
        </p:txBody>
      </p:sp>
      <p:pic>
        <p:nvPicPr>
          <p:cNvPr id="17" name="Picture 17"/>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4381500"/>
            <a:ext cx="355600" cy="355600"/>
          </a:xfrm>
          <a:prstGeom prst="rect">
            <a:avLst/>
          </a:prstGeom>
        </p:spPr>
      </p:pic>
      <p:sp>
        <p:nvSpPr>
          <p:cNvPr id="18" name="AutoShape 18"/>
          <p:cNvSpPr/>
          <p:nvPr/>
        </p:nvSpPr>
        <p:spPr>
          <a:xfrm>
            <a:off x="1473200" y="4343400"/>
            <a:ext cx="127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A90E2"/>
                </a:solidFill>
                <a:latin typeface="Noto Sans SC"/>
                <a:ea typeface="Noto Sans SC"/>
                <a:cs typeface="Noto Sans SC"/>
                <a:sym typeface="Noto Sans SC"/>
              </a:rPr>
              <a:t>测量原理</a:t>
            </a:r>
            <a:endParaRPr lang="en-US" sz="1100"/>
          </a:p>
        </p:txBody>
      </p:sp>
      <p:sp>
        <p:nvSpPr>
          <p:cNvPr id="19" name="AutoShape 19"/>
          <p:cNvSpPr/>
          <p:nvPr/>
        </p:nvSpPr>
        <p:spPr>
          <a:xfrm>
            <a:off x="1016000" y="4826000"/>
            <a:ext cx="10134600" cy="889000"/>
          </a:xfrm>
          <a:prstGeom prst="rect">
            <a:avLst/>
          </a:prstGeom>
          <a:noFill/>
          <a:ln w="12700" cap="flat" cmpd="sng">
            <a:noFill/>
            <a:prstDash val="solid"/>
            <a:round/>
          </a:ln>
        </p:spPr>
        <p:txBody>
          <a:bodyPr vert="horz" wrap="square" lIns="0" tIns="0" rIns="0" bIns="0" rtlCol="0" anchor="t" anchorCtr="0"/>
          <a:lstStyle/>
          <a:p>
            <a:pPr indent="0" algn="l">
              <a:lnSpc>
                <a:spcPct val="116666"/>
              </a:lnSpc>
              <a:defRPr/>
            </a:pPr>
            <a:r>
              <a:rPr lang="en-US" sz="1600" b="0" i="0" u="none" strike="noStrike">
                <a:solidFill>
                  <a:srgbClr val="333333"/>
                </a:solidFill>
                <a:latin typeface="Noto Sans SC"/>
                <a:ea typeface="Noto Sans SC"/>
                <a:cs typeface="Noto Sans SC"/>
                <a:sym typeface="Noto Sans SC"/>
              </a:rPr>
              <a:t>材料受热膨胀导致长度微小变化，进而引起光程差改变，表现为干涉条纹的移动。通过精确测量条纹移动数 N，可高精度反演材料的微小长度变化，最终计算出热膨胀系数 α。这一方法利用了光的干涉原理，实现了对微观形变的宏观放大测量。</a:t>
            </a:r>
            <a:endParaRPr lang="en-US" sz="11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5F7FA">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762000" y="1016000"/>
            <a:ext cx="2032000" cy="508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600" b="1" i="0" u="none" strike="noStrike">
                <a:solidFill>
                  <a:srgbClr val="333333"/>
                </a:solidFill>
                <a:latin typeface="Noto Sans SC"/>
                <a:ea typeface="Noto Sans SC"/>
                <a:cs typeface="Noto Sans SC"/>
                <a:sym typeface="Noto Sans SC"/>
              </a:rPr>
              <a:t>注意事项</a:t>
            </a:r>
            <a:endParaRPr lang="en-US" sz="1100"/>
          </a:p>
        </p:txBody>
      </p:sp>
      <p:sp>
        <p:nvSpPr>
          <p:cNvPr id="4" name="AutoShape 4"/>
          <p:cNvSpPr/>
          <p:nvPr/>
        </p:nvSpPr>
        <p:spPr>
          <a:xfrm>
            <a:off x="762000" y="1587500"/>
            <a:ext cx="762000" cy="50800"/>
          </a:xfrm>
          <a:prstGeom prst="roundRect">
            <a:avLst>
              <a:gd name="adj" fmla="val 0"/>
            </a:avLst>
          </a:prstGeom>
          <a:solidFill>
            <a:srgbClr val="4A90E2">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5" name="AutoShape 5"/>
          <p:cNvSpPr/>
          <p:nvPr/>
        </p:nvSpPr>
        <p:spPr>
          <a:xfrm>
            <a:off x="762000" y="1905000"/>
            <a:ext cx="5080000" cy="1016000"/>
          </a:xfrm>
          <a:prstGeom prst="roundRect">
            <a:avLst>
              <a:gd name="adj" fmla="val 12500"/>
            </a:avLst>
          </a:prstGeom>
          <a:solidFill>
            <a:srgbClr val="FFFFFF">
              <a:alpha val="9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6" name="Picture 6"/>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65200" y="2209800"/>
            <a:ext cx="406400" cy="406400"/>
          </a:xfrm>
          <a:prstGeom prst="rect">
            <a:avLst/>
          </a:prstGeom>
        </p:spPr>
      </p:pic>
      <p:sp>
        <p:nvSpPr>
          <p:cNvPr id="7" name="AutoShape 7"/>
          <p:cNvSpPr/>
          <p:nvPr/>
        </p:nvSpPr>
        <p:spPr>
          <a:xfrm>
            <a:off x="1524000" y="1968500"/>
            <a:ext cx="4191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4A90E2"/>
                </a:solidFill>
                <a:latin typeface="Noto Sans SC"/>
                <a:ea typeface="Noto Sans SC"/>
                <a:cs typeface="Noto Sans SC"/>
                <a:sym typeface="Noto Sans SC"/>
              </a:rPr>
              <a:t>激光安全</a:t>
            </a:r>
            <a:endParaRPr lang="en-US" sz="1100"/>
          </a:p>
          <a:p>
            <a:pPr indent="0" algn="l">
              <a:lnSpc>
                <a:spcPct val="125000"/>
              </a:lnSpc>
            </a:pPr>
            <a:r>
              <a:rPr lang="en-US" sz="1400" b="0" i="0" u="none" strike="noStrike">
                <a:solidFill>
                  <a:srgbClr val="555555"/>
                </a:solidFill>
                <a:latin typeface="Noto Sans SC"/>
                <a:ea typeface="Noto Sans SC"/>
                <a:cs typeface="Noto Sans SC"/>
                <a:sym typeface="Noto Sans SC"/>
              </a:rPr>
              <a:t>严禁直视激光光束，以免造成视网膜损伤。</a:t>
            </a:r>
          </a:p>
        </p:txBody>
      </p:sp>
      <p:sp>
        <p:nvSpPr>
          <p:cNvPr id="8" name="AutoShape 8"/>
          <p:cNvSpPr/>
          <p:nvPr/>
        </p:nvSpPr>
        <p:spPr>
          <a:xfrm>
            <a:off x="762000" y="3048000"/>
            <a:ext cx="5080000" cy="1016000"/>
          </a:xfrm>
          <a:prstGeom prst="roundRect">
            <a:avLst>
              <a:gd name="adj" fmla="val 12500"/>
            </a:avLst>
          </a:prstGeom>
          <a:solidFill>
            <a:srgbClr val="FFFFFF">
              <a:alpha val="9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65200" y="3352800"/>
            <a:ext cx="406400" cy="406400"/>
          </a:xfrm>
          <a:prstGeom prst="rect">
            <a:avLst/>
          </a:prstGeom>
        </p:spPr>
      </p:pic>
      <p:sp>
        <p:nvSpPr>
          <p:cNvPr id="10" name="AutoShape 10"/>
          <p:cNvSpPr/>
          <p:nvPr/>
        </p:nvSpPr>
        <p:spPr>
          <a:xfrm>
            <a:off x="1524000" y="3111500"/>
            <a:ext cx="4191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4A90E2"/>
                </a:solidFill>
                <a:latin typeface="Noto Sans SC"/>
                <a:ea typeface="Noto Sans SC"/>
                <a:cs typeface="Noto Sans SC"/>
                <a:sym typeface="Noto Sans SC"/>
              </a:rPr>
              <a:t>光学元件清洁</a:t>
            </a:r>
            <a:endParaRPr lang="en-US" sz="1100"/>
          </a:p>
          <a:p>
            <a:pPr indent="0" algn="l">
              <a:lnSpc>
                <a:spcPct val="125000"/>
              </a:lnSpc>
            </a:pPr>
            <a:r>
              <a:rPr lang="en-US" sz="1400" b="0" i="0" u="none" strike="noStrike">
                <a:solidFill>
                  <a:srgbClr val="555555"/>
                </a:solidFill>
                <a:latin typeface="Noto Sans SC"/>
                <a:ea typeface="Noto Sans SC"/>
                <a:cs typeface="Noto Sans SC"/>
                <a:sym typeface="Noto Sans SC"/>
              </a:rPr>
              <a:t>保持镜片清洁，避免指纹灰尘，必要时用专用工具处理。</a:t>
            </a:r>
          </a:p>
        </p:txBody>
      </p:sp>
      <p:sp>
        <p:nvSpPr>
          <p:cNvPr id="11" name="AutoShape 11"/>
          <p:cNvSpPr/>
          <p:nvPr/>
        </p:nvSpPr>
        <p:spPr>
          <a:xfrm>
            <a:off x="762000" y="4191000"/>
            <a:ext cx="5080000" cy="1016000"/>
          </a:xfrm>
          <a:prstGeom prst="roundRect">
            <a:avLst>
              <a:gd name="adj" fmla="val 12500"/>
            </a:avLst>
          </a:prstGeom>
          <a:solidFill>
            <a:srgbClr val="FFFFFF">
              <a:alpha val="9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12" name="Picture 12"/>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65200" y="4495800"/>
            <a:ext cx="406400" cy="406400"/>
          </a:xfrm>
          <a:prstGeom prst="rect">
            <a:avLst/>
          </a:prstGeom>
        </p:spPr>
      </p:pic>
      <p:sp>
        <p:nvSpPr>
          <p:cNvPr id="13" name="AutoShape 13"/>
          <p:cNvSpPr/>
          <p:nvPr/>
        </p:nvSpPr>
        <p:spPr>
          <a:xfrm>
            <a:off x="1524000" y="4254500"/>
            <a:ext cx="4191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4A90E2"/>
                </a:solidFill>
                <a:latin typeface="Noto Sans SC"/>
                <a:ea typeface="Noto Sans SC"/>
                <a:cs typeface="Noto Sans SC"/>
                <a:sym typeface="Noto Sans SC"/>
              </a:rPr>
              <a:t>光路调节</a:t>
            </a:r>
            <a:endParaRPr lang="en-US" sz="1100"/>
          </a:p>
          <a:p>
            <a:pPr indent="0" algn="l">
              <a:lnSpc>
                <a:spcPct val="125000"/>
              </a:lnSpc>
            </a:pPr>
            <a:r>
              <a:rPr lang="en-US" sz="1400" b="0" i="0" u="none" strike="noStrike">
                <a:solidFill>
                  <a:srgbClr val="555555"/>
                </a:solidFill>
                <a:latin typeface="Noto Sans SC"/>
                <a:ea typeface="Noto Sans SC"/>
                <a:cs typeface="Noto Sans SC"/>
                <a:sym typeface="Noto Sans SC"/>
              </a:rPr>
              <a:t>确保两路反射光斑严格重合，保证条纹对比度。</a:t>
            </a:r>
          </a:p>
        </p:txBody>
      </p:sp>
      <p:sp>
        <p:nvSpPr>
          <p:cNvPr id="14" name="AutoShape 14"/>
          <p:cNvSpPr/>
          <p:nvPr/>
        </p:nvSpPr>
        <p:spPr>
          <a:xfrm>
            <a:off x="762000" y="5334000"/>
            <a:ext cx="5080000" cy="1016000"/>
          </a:xfrm>
          <a:prstGeom prst="roundRect">
            <a:avLst>
              <a:gd name="adj" fmla="val 12500"/>
            </a:avLst>
          </a:prstGeom>
          <a:solidFill>
            <a:srgbClr val="FFFFFF">
              <a:alpha val="9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15" name="Picture 15"/>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65200" y="5638800"/>
            <a:ext cx="406400" cy="406400"/>
          </a:xfrm>
          <a:prstGeom prst="rect">
            <a:avLst/>
          </a:prstGeom>
        </p:spPr>
      </p:pic>
      <p:sp>
        <p:nvSpPr>
          <p:cNvPr id="16" name="AutoShape 16"/>
          <p:cNvSpPr/>
          <p:nvPr/>
        </p:nvSpPr>
        <p:spPr>
          <a:xfrm>
            <a:off x="1524000" y="5397500"/>
            <a:ext cx="4191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4A90E2"/>
                </a:solidFill>
                <a:latin typeface="Noto Sans SC"/>
                <a:ea typeface="Noto Sans SC"/>
                <a:cs typeface="Noto Sans SC"/>
                <a:sym typeface="Noto Sans SC"/>
              </a:rPr>
              <a:t>条纹计数</a:t>
            </a:r>
            <a:endParaRPr lang="en-US" sz="1100"/>
          </a:p>
          <a:p>
            <a:pPr indent="0" algn="l">
              <a:lnSpc>
                <a:spcPct val="125000"/>
              </a:lnSpc>
            </a:pPr>
            <a:r>
              <a:rPr lang="en-US" sz="1400" b="0" i="0" u="none" strike="noStrike">
                <a:solidFill>
                  <a:srgbClr val="555555"/>
                </a:solidFill>
                <a:latin typeface="Noto Sans SC"/>
                <a:ea typeface="Noto Sans SC"/>
                <a:cs typeface="Noto Sans SC"/>
                <a:sym typeface="Noto Sans SC"/>
              </a:rPr>
              <a:t>移动反射镜需缓慢平稳，仔细计数避免错漏。</a:t>
            </a:r>
          </a:p>
        </p:txBody>
      </p:sp>
      <p:sp>
        <p:nvSpPr>
          <p:cNvPr id="17" name="AutoShape 17"/>
          <p:cNvSpPr/>
          <p:nvPr/>
        </p:nvSpPr>
        <p:spPr>
          <a:xfrm>
            <a:off x="6350000" y="1905000"/>
            <a:ext cx="5080000" cy="1016000"/>
          </a:xfrm>
          <a:prstGeom prst="roundRect">
            <a:avLst>
              <a:gd name="adj" fmla="val 12500"/>
            </a:avLst>
          </a:prstGeom>
          <a:solidFill>
            <a:srgbClr val="FFFFFF">
              <a:alpha val="9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18" name="Picture 18"/>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553200" y="2209800"/>
            <a:ext cx="406400" cy="406400"/>
          </a:xfrm>
          <a:prstGeom prst="rect">
            <a:avLst/>
          </a:prstGeom>
        </p:spPr>
      </p:pic>
      <p:sp>
        <p:nvSpPr>
          <p:cNvPr id="19" name="AutoShape 19"/>
          <p:cNvSpPr/>
          <p:nvPr/>
        </p:nvSpPr>
        <p:spPr>
          <a:xfrm>
            <a:off x="7112000" y="1968500"/>
            <a:ext cx="4191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4A90E2"/>
                </a:solidFill>
                <a:latin typeface="Noto Sans SC"/>
                <a:ea typeface="Noto Sans SC"/>
                <a:cs typeface="Noto Sans SC"/>
                <a:sym typeface="Noto Sans SC"/>
              </a:rPr>
              <a:t>白光干涉</a:t>
            </a:r>
            <a:endParaRPr lang="en-US" sz="1100"/>
          </a:p>
          <a:p>
            <a:pPr indent="0" algn="l">
              <a:lnSpc>
                <a:spcPct val="125000"/>
              </a:lnSpc>
            </a:pPr>
            <a:r>
              <a:rPr lang="en-US" sz="1400" b="0" i="0" u="none" strike="noStrike">
                <a:solidFill>
                  <a:srgbClr val="555555"/>
                </a:solidFill>
                <a:latin typeface="Noto Sans SC"/>
                <a:ea typeface="Noto Sans SC"/>
                <a:cs typeface="Noto Sans SC"/>
                <a:sym typeface="Noto Sans SC"/>
              </a:rPr>
              <a:t>相干长度短，需精细调节光程差至接近零。</a:t>
            </a:r>
          </a:p>
        </p:txBody>
      </p:sp>
      <p:sp>
        <p:nvSpPr>
          <p:cNvPr id="20" name="AutoShape 20"/>
          <p:cNvSpPr/>
          <p:nvPr/>
        </p:nvSpPr>
        <p:spPr>
          <a:xfrm>
            <a:off x="6350000" y="3048000"/>
            <a:ext cx="5080000" cy="1016000"/>
          </a:xfrm>
          <a:prstGeom prst="roundRect">
            <a:avLst>
              <a:gd name="adj" fmla="val 12500"/>
            </a:avLst>
          </a:prstGeom>
          <a:solidFill>
            <a:srgbClr val="FFFFFF">
              <a:alpha val="9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21" name="Picture 21"/>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553200" y="3352800"/>
            <a:ext cx="406400" cy="406400"/>
          </a:xfrm>
          <a:prstGeom prst="rect">
            <a:avLst/>
          </a:prstGeom>
        </p:spPr>
      </p:pic>
      <p:sp>
        <p:nvSpPr>
          <p:cNvPr id="22" name="AutoShape 22"/>
          <p:cNvSpPr/>
          <p:nvPr/>
        </p:nvSpPr>
        <p:spPr>
          <a:xfrm>
            <a:off x="7112000" y="3111500"/>
            <a:ext cx="4191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4A90E2"/>
                </a:solidFill>
                <a:latin typeface="Noto Sans SC"/>
                <a:ea typeface="Noto Sans SC"/>
                <a:cs typeface="Noto Sans SC"/>
                <a:sym typeface="Noto Sans SC"/>
              </a:rPr>
              <a:t>温度控制</a:t>
            </a:r>
            <a:endParaRPr lang="en-US" sz="1100"/>
          </a:p>
          <a:p>
            <a:pPr indent="0" algn="l">
              <a:lnSpc>
                <a:spcPct val="125000"/>
              </a:lnSpc>
            </a:pPr>
            <a:r>
              <a:rPr lang="en-US" sz="1400" b="0" i="0" u="none" strike="noStrike">
                <a:solidFill>
                  <a:srgbClr val="555555"/>
                </a:solidFill>
                <a:latin typeface="Noto Sans SC"/>
                <a:ea typeface="Noto Sans SC"/>
                <a:cs typeface="Noto Sans SC"/>
                <a:sym typeface="Noto Sans SC"/>
              </a:rPr>
              <a:t>确保样品加热均匀，并记录稳定后的温度值。</a:t>
            </a:r>
          </a:p>
        </p:txBody>
      </p:sp>
      <p:sp>
        <p:nvSpPr>
          <p:cNvPr id="23" name="AutoShape 23"/>
          <p:cNvSpPr/>
          <p:nvPr/>
        </p:nvSpPr>
        <p:spPr>
          <a:xfrm>
            <a:off x="6350000" y="4191000"/>
            <a:ext cx="5080000" cy="1016000"/>
          </a:xfrm>
          <a:prstGeom prst="roundRect">
            <a:avLst>
              <a:gd name="adj" fmla="val 12500"/>
            </a:avLst>
          </a:prstGeom>
          <a:solidFill>
            <a:srgbClr val="FFFFFF">
              <a:alpha val="9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24" name="Picture 24"/>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553200" y="4495800"/>
            <a:ext cx="406400" cy="406400"/>
          </a:xfrm>
          <a:prstGeom prst="rect">
            <a:avLst/>
          </a:prstGeom>
        </p:spPr>
      </p:pic>
      <p:sp>
        <p:nvSpPr>
          <p:cNvPr id="25" name="AutoShape 25"/>
          <p:cNvSpPr/>
          <p:nvPr/>
        </p:nvSpPr>
        <p:spPr>
          <a:xfrm>
            <a:off x="7112000" y="4254500"/>
            <a:ext cx="4191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4A90E2"/>
                </a:solidFill>
                <a:latin typeface="Noto Sans SC"/>
                <a:ea typeface="Noto Sans SC"/>
                <a:cs typeface="Noto Sans SC"/>
                <a:sym typeface="Noto Sans SC"/>
              </a:rPr>
              <a:t>环境稳定</a:t>
            </a:r>
            <a:endParaRPr lang="en-US" sz="1100"/>
          </a:p>
          <a:p>
            <a:pPr indent="0" algn="l">
              <a:lnSpc>
                <a:spcPct val="125000"/>
              </a:lnSpc>
            </a:pPr>
            <a:r>
              <a:rPr lang="en-US" sz="1400" b="0" i="0" u="none" strike="noStrike">
                <a:solidFill>
                  <a:srgbClr val="555555"/>
                </a:solidFill>
                <a:latin typeface="Noto Sans SC"/>
                <a:ea typeface="Noto Sans SC"/>
                <a:cs typeface="Noto Sans SC"/>
                <a:sym typeface="Noto Sans SC"/>
              </a:rPr>
              <a:t>避免气流、振动等干扰，保证条纹稳定清晰。</a:t>
            </a:r>
          </a:p>
        </p:txBody>
      </p:sp>
      <p:sp>
        <p:nvSpPr>
          <p:cNvPr id="26" name="AutoShape 26"/>
          <p:cNvSpPr/>
          <p:nvPr/>
        </p:nvSpPr>
        <p:spPr>
          <a:xfrm>
            <a:off x="6350000" y="5334000"/>
            <a:ext cx="5080000" cy="1016000"/>
          </a:xfrm>
          <a:prstGeom prst="roundRect">
            <a:avLst>
              <a:gd name="adj" fmla="val 12500"/>
            </a:avLst>
          </a:prstGeom>
          <a:solidFill>
            <a:srgbClr val="FFFFFF">
              <a:alpha val="9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27" name="Picture 27"/>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553200" y="5638800"/>
            <a:ext cx="406400" cy="406400"/>
          </a:xfrm>
          <a:prstGeom prst="rect">
            <a:avLst/>
          </a:prstGeom>
        </p:spPr>
      </p:pic>
      <p:sp>
        <p:nvSpPr>
          <p:cNvPr id="28" name="AutoShape 28"/>
          <p:cNvSpPr/>
          <p:nvPr/>
        </p:nvSpPr>
        <p:spPr>
          <a:xfrm>
            <a:off x="7112000" y="5397500"/>
            <a:ext cx="4191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4A90E2"/>
                </a:solidFill>
                <a:latin typeface="Noto Sans SC"/>
                <a:ea typeface="Noto Sans SC"/>
                <a:cs typeface="Noto Sans SC"/>
                <a:sym typeface="Noto Sans SC"/>
              </a:rPr>
              <a:t>实验态度</a:t>
            </a:r>
            <a:endParaRPr lang="en-US" sz="1100"/>
          </a:p>
          <a:p>
            <a:pPr indent="0" algn="l">
              <a:lnSpc>
                <a:spcPct val="125000"/>
              </a:lnSpc>
            </a:pPr>
            <a:r>
              <a:rPr lang="en-US" sz="1400" b="0" i="0" u="none" strike="noStrike">
                <a:solidFill>
                  <a:srgbClr val="555555"/>
                </a:solidFill>
                <a:latin typeface="Noto Sans SC"/>
                <a:ea typeface="Noto Sans SC"/>
                <a:cs typeface="Noto Sans SC"/>
                <a:sym typeface="Noto Sans SC"/>
              </a:rPr>
              <a:t>操作规范严谨，数据记录真实，保持耐心细致。</a:t>
            </a:r>
          </a:p>
        </p:txBody>
      </p:sp>
    </p:spTree>
  </p:cSld>
  <p:clrMapOvr>
    <a:masterClrMapping/>
  </p:clrMapOvr>
</p:sld>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765</Words>
  <Application>Microsoft Office PowerPoint</Application>
  <PresentationFormat>宽屏</PresentationFormat>
  <Paragraphs>162</Paragraphs>
  <Slides>11</Slides>
  <Notes>11</Notes>
  <HiddenSlides>0</HiddenSlides>
  <MMClips>0</MMClips>
  <ScaleCrop>false</ScaleCrop>
  <HeadingPairs>
    <vt:vector size="6" baseType="variant">
      <vt:variant>
        <vt:lpstr>已用的字体</vt:lpstr>
      </vt:variant>
      <vt:variant>
        <vt:i4>2</vt:i4>
      </vt:variant>
      <vt:variant>
        <vt:lpstr>主题</vt:lpstr>
      </vt:variant>
      <vt:variant>
        <vt:i4>2</vt:i4>
      </vt:variant>
      <vt:variant>
        <vt:lpstr>幻灯片标题</vt:lpstr>
      </vt:variant>
      <vt:variant>
        <vt:i4>11</vt:i4>
      </vt:variant>
    </vt:vector>
  </HeadingPairs>
  <TitlesOfParts>
    <vt:vector size="15" baseType="lpstr">
      <vt:lpstr>Noto Sans SC</vt:lpstr>
      <vt:lpstr>Arial</vt:lpstr>
      <vt:lpstr>Office 主题​​</vt:lpstr>
      <vt:lpstr>默认主题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yanli</cp:lastModifiedBy>
  <cp:revision>2</cp:revision>
  <dcterms:modified xsi:type="dcterms:W3CDTF">2026-04-07T12:51:53Z</dcterms:modified>
</cp:coreProperties>
</file>