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07.04.2026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大家好，欢迎来到本次光电系统实训课程。今天我们将学习“衍射相位显微成像原理与应用”，内容涵盖DPM技术的基本原理、系统搭建以及在生物医学和材料检测中的应用。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实训到此结束。通过本次学习，我们理解了衍射相位显微成像的原理，掌握了DPM系统的搭建与调试方法，并成功实现了对SiO₂小球的定量测量。我们也认识到了DPM技术在多个领域的巨大应用潜力。希望大家都有所收获。下一次实训，我们将学习偏振和3D影像技术与应用，敬请期待。谢谢大家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实训的目的主要有四个方面：首先，了解衍射相位显微成像（DPM）的基本原理和技术特点；其次，掌握相关实验设备的使用方法；再次，运用DPM技术对样品进行形貌分析；最后，了解DPM技术在生物医学和材料科学等领域的广阔应用前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首先，我们来学习DPM系统的基本结构。DPM基于共路干涉原理，巧妙地在传统显微镜光路中加入了光栅和4-f系统，从而能够定量地提取样品的相位信息。这种共路设计使得系统对环境扰动不敏感，稳定性非常高。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深入了解相位提取的原理。CCD记录的干涉图样中包含了样品的相位信息。通过傅里叶变换和逆变换等一系列数字处理方法，我们可以从干涉图中提取出样品的相位分布，并进一步计算出样品的厚度信息。这是DPM技术实现定量测量的核心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来看看本次实验的具体系统组成。整个系统分为四个主要模块：激光衰减扩束模块、反射模块、显微放大模块和4-f滤波模块。这些模块协同工作，最终实现了对样品的高倍数放大和干涉成像，为后续的相位提取提供了高质量的图像数据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实验操作的第一部分：光路搭建与调试。这是实验成功的关键步骤。我们需要依次完成激光器调平、扩束、反射镜调节、显微放大光路和4-f成像光路的搭建，并最终通过光栅和针孔滤波获得高质量的干涉图样。请大家仔细操作，确保每一步都准确无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实验的第二部分是样品测量与系统标定。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需要使用分辨率板对系统的放大倍数进行标定。这一步非常关键，因为它决定了后续测量数据的准确性。我们通常选择已知线宽的分辨率板，例如第6组第2线对，通过软件测量其像素数来计算实际放大倍数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核心步骤：相位恢复与样品尺寸计算。我们需要分别采集样品图和背景图。在软件中输入激光波长、背景介质折射率和样品折射率等关键参数后，软件会自动计算并恢复出样品的真实相位分布。利用相位与厚度的关系，我们就能精确计算出样品的尺寸，比如SiO₂小球的直径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最后，为了确保数据的可靠性，建议进行多次测量并取平均值。这不仅能减少误差，也是验证DPM技术定量测量能力的重要环节。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实验开始前，请大家务必注意以下事项。首先是激光安全，必须佩戴防护眼镜。其次，要正确设置相机参数，保持光路清洁，精确调整针孔位置，并确保实验环境的稳定。最后，通过多次测量取平均值来提高数据的可靠性。这些都是保证实验成功的重要前提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实验结束后，我们准备了几个思考题，希望能帮助大家深入理解DPM技术的原理和应用。这些问题涵盖了基本原理、技术对比、应用案例以及实验中可能遇到的问题分析等方面。欢迎大家积极思考和讨论。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.jpe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svg"/><Relationship Id="rId5" Type="http://schemas.openxmlformats.org/officeDocument/2006/relationships/image" Target="../media/image32.svg"/><Relationship Id="rId4" Type="http://schemas.openxmlformats.org/officeDocument/2006/relationships/image" Target="../media/image2.svg"/><Relationship Id="rId9" Type="http://schemas.openxmlformats.org/officeDocument/2006/relationships/image" Target="../media/image1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3.svg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.jpe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5.svg"/><Relationship Id="rId4" Type="http://schemas.openxmlformats.org/officeDocument/2006/relationships/image" Target="../media/image6.svg"/><Relationship Id="rId9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.jpe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svg"/><Relationship Id="rId5" Type="http://schemas.openxmlformats.org/officeDocument/2006/relationships/image" Target="../media/image16.svg"/><Relationship Id="rId4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svg"/><Relationship Id="rId5" Type="http://schemas.openxmlformats.org/officeDocument/2006/relationships/image" Target="../media/image20.svg"/><Relationship Id="rId10" Type="http://schemas.openxmlformats.org/officeDocument/2006/relationships/image" Target="../media/image11.svg"/><Relationship Id="rId4" Type="http://schemas.openxmlformats.org/officeDocument/2006/relationships/image" Target="../media/image19.svg"/><Relationship Id="rId9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svg"/><Relationship Id="rId5" Type="http://schemas.openxmlformats.org/officeDocument/2006/relationships/image" Target="../media/image23.svg"/><Relationship Id="rId4" Type="http://schemas.openxmlformats.org/officeDocument/2006/relationships/image" Target="../media/image13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1.jpeg"/><Relationship Id="rId7" Type="http://schemas.openxmlformats.org/officeDocument/2006/relationships/image" Target="../media/image27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svg"/><Relationship Id="rId5" Type="http://schemas.openxmlformats.org/officeDocument/2006/relationships/image" Target="../media/image17.svg"/><Relationship Id="rId4" Type="http://schemas.openxmlformats.org/officeDocument/2006/relationships/image" Target="../media/image25.svg"/><Relationship Id="rId9" Type="http://schemas.openxmlformats.org/officeDocument/2006/relationships/image" Target="../media/image2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1.jpeg"/><Relationship Id="rId7" Type="http://schemas.openxmlformats.org/officeDocument/2006/relationships/image" Target="../media/image29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svg"/><Relationship Id="rId5" Type="http://schemas.openxmlformats.org/officeDocument/2006/relationships/image" Target="../media/image9.svg"/><Relationship Id="rId4" Type="http://schemas.openxmlformats.org/officeDocument/2006/relationships/image" Target="../media/image8.svg"/><Relationship Id="rId9" Type="http://schemas.openxmlformats.org/officeDocument/2006/relationships/image" Target="../media/image3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397164" y="2336800"/>
            <a:ext cx="1117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实训四：衍射相位显微成像原理与应用</a:t>
            </a:r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5604164" y="2057400"/>
            <a:ext cx="762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2286000" y="3683000"/>
            <a:ext cx="762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508000" y="4191000"/>
            <a:ext cx="1117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DPM · 定量相位成像 · 生物医学与材料检测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5207000" y="381000"/>
            <a:ext cx="177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实训小结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5842000" y="1016000"/>
            <a:ext cx="508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397000"/>
            <a:ext cx="5207000" cy="2921000"/>
          </a:xfrm>
          <a:prstGeom prst="roundRect">
            <a:avLst>
              <a:gd name="adj" fmla="val 4347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15875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实训收获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095500"/>
            <a:ext cx="254000" cy="254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0574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理解了衍射相位显微成像的原理与系统组成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540000"/>
            <a:ext cx="254000" cy="254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25019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掌握了DPM光路搭建与调试方法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2984500"/>
            <a:ext cx="254000" cy="254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97000" y="29464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实现了SiO₂小球相位恢复与尺寸测量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429000"/>
            <a:ext cx="254000" cy="254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97000" y="33909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认识了DPM在生物医学、材料科学中的广泛应用潜力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1397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6477000" y="15875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下一实训预告</a:t>
            </a:r>
            <a:endParaRPr lang="en-US" sz="1100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20955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858000" y="20574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偏振和3D影像技术与应用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4572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876800"/>
            <a:ext cx="406400" cy="4064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1524000" y="4826000"/>
            <a:ext cx="889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1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“定量相位成像——洞察透明样品的细节之美”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762000"/>
            <a:ext cx="20066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实训目的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460500"/>
            <a:ext cx="762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51435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9500" y="2159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87500" y="2133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原理与特点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587500" y="26035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了解衍射相位显微成像（DPM）的基本原理，掌握其非侵入、高灵敏度的技术特点。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86500" y="1905000"/>
            <a:ext cx="51435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04000" y="2159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112000" y="2133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设备操作技能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112000" y="26035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熟练掌握光源、显微镜、光栅及探测器等核心实验设备的正确连接与操作方法。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3810000"/>
            <a:ext cx="51435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500" y="40640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87500" y="4038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形貌分析应用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587500" y="45085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应用相位显微成像技术，对 SiO₂ 小球等标准样品进行精确的形貌与相位分析。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286500" y="3810000"/>
            <a:ext cx="51435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04000" y="40640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112000" y="4038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领域应用认知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112000" y="45085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拓展视野，深入了解 DPM 技术在生物医学、材料科学及精密检测等前沿领域的广阔应用前景。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75438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理论基础（1）—— DPM系统结构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397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DPM技术基于</a:t>
            </a:r>
            <a:r>
              <a:rPr lang="en-US" sz="16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共路干涉原理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，在传统显微镜后加入光栅和4-f系统，实现对样品相位信息的定量提取。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2225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系统组成模块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667000"/>
            <a:ext cx="33782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2857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33500" y="28194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光源系统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952500" y="3238500"/>
            <a:ext cx="2997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激光经单模光纤滤波，确保空间相干性，为干涉提供稳定基础。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94200" y="2667000"/>
            <a:ext cx="33782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84700" y="2857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4965700" y="28194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显微放大模块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584700" y="3238500"/>
            <a:ext cx="2997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由显微物镜和管镜组成，将微小样品放大成像，保留细节信息。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026400" y="2667000"/>
            <a:ext cx="33782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16900" y="28575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597900" y="28194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闪耀光栅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216900" y="3238500"/>
            <a:ext cx="2997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置于像面产生多级衍射光（0级和±1级），实现分光与调制。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4000500"/>
            <a:ext cx="33782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2500" y="41910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1333500" y="41529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4-f 成像系统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952500" y="4572000"/>
            <a:ext cx="2997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由两个透镜组成，在频谱面进行精确的空间滤波处理。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4394200" y="4000500"/>
            <a:ext cx="33782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4700" y="41910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4965700" y="41529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滤波与干涉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4584700" y="4572000"/>
            <a:ext cx="2997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滤出1级光为参考波，0级光为物波，两者在探测器上发生干涉。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8026400" y="4000500"/>
            <a:ext cx="3378200" cy="1143000"/>
          </a:xfrm>
          <a:prstGeom prst="roundRect">
            <a:avLst>
              <a:gd name="adj" fmla="val 11111"/>
            </a:avLst>
          </a:prstGeom>
          <a:solidFill>
            <a:srgbClr val="EBF2FF">
              <a:alpha val="90000"/>
            </a:srgbClr>
          </a:solidFill>
          <a:ln w="12700" cap="flat" cmpd="sng">
            <a:solidFill>
              <a:srgbClr val="4A90E2">
                <a:alpha val="5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16900" y="4191000"/>
            <a:ext cx="304800" cy="304800"/>
          </a:xfrm>
          <a:prstGeom prst="rect">
            <a:avLst/>
          </a:prstGeom>
        </p:spPr>
      </p:pic>
      <p:sp>
        <p:nvSpPr>
          <p:cNvPr id="29" name="AutoShape 29"/>
          <p:cNvSpPr/>
          <p:nvPr/>
        </p:nvSpPr>
        <p:spPr>
          <a:xfrm>
            <a:off x="8597900" y="41529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核心优势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8216900" y="4572000"/>
            <a:ext cx="2997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共路干涉设计有效消除环境扰动，系统具有极高的稳定性。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762000" y="5588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4A90E2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2" name="AutoShape 32"/>
          <p:cNvSpPr/>
          <p:nvPr/>
        </p:nvSpPr>
        <p:spPr>
          <a:xfrm>
            <a:off x="762000" y="57785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总结：通过光学元件的精密组合，DPM实现了从“观察”到“测量”的跨越，是定量相位成像的重要手段。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1016000"/>
            <a:ext cx="85598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理论基础（2）—— 相位提取原理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2070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095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20574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干涉图强度分布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4765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公式：I_C(x,y) = I₁ + I₂cos(βx + Δφ)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6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Δφ为样品与参考光的相位差值，包含样品信息。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223000" y="1905000"/>
            <a:ext cx="52070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2095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21500" y="20574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相位提取核心过程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24765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傅里叶变换 → 分离频谱 → 逆变换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6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通过数字处理从干涉图中分离复振幅，计算相位分布。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3810000"/>
            <a:ext cx="52070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000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460500" y="39624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相位与厚度的定量关系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43815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公式：φ(x,y) = k₀(n_s - n₀)H(x,y)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6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相位变化由样品厚度H和折射率差共同决定。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6223000" y="3810000"/>
            <a:ext cx="52070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40005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21500" y="39624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实验关键提示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477000" y="43815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拍摄样品图与背景图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6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通过“样品图 - 背景图”相减，消除系统相位干扰，获真实相位。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3022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实验系统组成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714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676400"/>
            <a:ext cx="431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激光衰减及扩束模块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524000" y="20574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包含532nm固体激光器、可调衰减器和3×扩束镜，提供稳定光源。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524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17145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85000" y="1676400"/>
            <a:ext cx="431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反射模块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985000" y="20574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由两个反射镜组成，用于改变光路方向，将光束精准传输至第二导轨。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048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238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24000" y="3200400"/>
            <a:ext cx="431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显微放大模块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524000" y="35814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含20×显微物镜和场镜(f=100mm)，配合样品实现约12倍的初步放大。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3048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32385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85000" y="3200400"/>
            <a:ext cx="431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4-f滤波模块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985000" y="35814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包含闪耀光栅、针孔滤波器及数字相机，实现6倍放大及干涉成像。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4572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826000"/>
            <a:ext cx="508000" cy="5080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778000" y="4762500"/>
            <a:ext cx="889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系统总放大率：约 67 倍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778000" y="5143500"/>
            <a:ext cx="889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系统整体满足 Nyquist 采样条件，能够获取高对比度的干涉条纹数据。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762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实验步骤（1）—— 光路搭建与调试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1905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1752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激光器调平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460500" y="20828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借助光阑调节激光器高低和俯仰，使光束与导轨平行。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2794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3048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60500" y="2895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扩束镜安装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460500" y="32258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将激光扩束至直径约4mm，并确保光束保持平行状态。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937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4191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460500" y="4038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反射镜调节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460500" y="43688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调节M1、M2将光束引入第二导轨，并保证沿中心传输。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1651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3500" y="19050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21500" y="1752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显微放大光路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921500" y="20828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安装样品、物镜（工作距5.9mm）和场镜，调至清晰成像。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223000" y="2794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13500" y="30480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921500" y="2895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4-f成像光路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921500" y="32258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安装透镜L1、L2和相机，调整至分辨率板清晰成像并记录。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223000" y="3937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13500" y="4191000"/>
            <a:ext cx="406400" cy="4064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6921500" y="4038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光栅与滤波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6921500" y="43688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加入闪耀光栅，调整滤波器使1级衍射光通过25μm针孔。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223000" y="5080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13500" y="5334000"/>
            <a:ext cx="406400" cy="406400"/>
          </a:xfrm>
          <a:prstGeom prst="rect">
            <a:avLst/>
          </a:prstGeom>
        </p:spPr>
      </p:pic>
      <p:sp>
        <p:nvSpPr>
          <p:cNvPr id="30" name="AutoShape 30"/>
          <p:cNvSpPr/>
          <p:nvPr/>
        </p:nvSpPr>
        <p:spPr>
          <a:xfrm>
            <a:off x="6921500" y="5181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干涉调整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6921500" y="55118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确保参考光与物光在相机靶面完全重合，获取清晰干涉图。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8051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实验步骤（2）—— 样品测量与标定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8415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1651000"/>
            <a:ext cx="952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系统放大倍数标定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651000" y="2032000"/>
            <a:ext cx="952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使用已知线宽的分辨率板（如第6组第2线对，线宽约6.94μm），通过软件测量其在图像中对应的像素数，从而计算出系统的实际放大倍数。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2984500"/>
            <a:ext cx="10668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302000"/>
            <a:ext cx="508000" cy="508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651000" y="3111500"/>
            <a:ext cx="952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相位恢复与样品尺寸计算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651000" y="3492500"/>
            <a:ext cx="9525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03200" indent="-203200" algn="l">
              <a:lnSpc>
                <a:spcPct val="100000"/>
              </a:lnSpc>
              <a:buClr>
                <a:srgbClr val="333333"/>
              </a:buClr>
              <a:buChar char="•"/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采集样品图（如SiO₂小球）和背景图（无样品时的图像）。</a:t>
            </a:r>
            <a:endParaRPr lang="en-US" sz="1100"/>
          </a:p>
          <a:p>
            <a:pPr marL="203200" indent="-203200" algn="l">
              <a:lnSpc>
                <a:spcPct val="100000"/>
              </a:lnSpc>
              <a:buClr>
                <a:srgbClr val="333333"/>
              </a:buClr>
              <a:buChar char="•"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输入参数：激光波长（532nm）、背景介质折射率（1.47）、样品折射率（1.45）。</a:t>
            </a:r>
          </a:p>
          <a:p>
            <a:pPr marL="203200" indent="-203200" algn="l">
              <a:lnSpc>
                <a:spcPct val="100000"/>
              </a:lnSpc>
              <a:buClr>
                <a:srgbClr val="333333"/>
              </a:buClr>
              <a:buChar char="•"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计算过程：自动计算背景与样品相位，相减得到真实相位分布，进而恢复厚度信息（如直径约12μm）。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5080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F0F6FF">
              <a:alpha val="95000"/>
            </a:srgbClr>
          </a:solidFill>
          <a:ln w="12700" cap="flat" cmpd="sng">
            <a:solidFill>
              <a:srgbClr val="4A90E2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334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651000" y="5207000"/>
            <a:ext cx="952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操作提示：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建议对同一样品进行多次测量并取平均值，以减少测量误差，验证DPM技术的定量测量能力。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203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注意事项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33782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15875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549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激光安全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19685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实验过程中必须佩戴激光防护眼镜，避免激光束直射眼睛。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94200" y="1397000"/>
            <a:ext cx="33782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84700" y="15875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029200" y="1549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CCD设置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584700" y="19685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合理设置相机的曝光时间和增益，避免图像过曝或欠曝。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26400" y="1397000"/>
            <a:ext cx="33782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16900" y="15875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661400" y="1549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光路清洁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216900" y="19685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保持所有光学元件的清洁，避免灰尘影响干涉条纹对比度。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3048000"/>
            <a:ext cx="33782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2500" y="3238500"/>
            <a:ext cx="355600" cy="3556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397000" y="3200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针孔定位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52500" y="36195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精确调整滤波器位置，确保1级衍射光准确通过针孔。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4394200" y="3048000"/>
            <a:ext cx="33782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84700" y="3238500"/>
            <a:ext cx="355600" cy="3556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5029200" y="3200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环境稳定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4584700" y="36195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实验应在稳定环境中进行，避免气流振动，实验前预热。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8026400" y="3048000"/>
            <a:ext cx="33782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16900" y="3238500"/>
            <a:ext cx="355600" cy="3556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8661400" y="3200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多次测量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8216900" y="3619500"/>
            <a:ext cx="29972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对同一样品进行多次测量并取平均值，提高数据可靠性。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762000" y="5080000"/>
            <a:ext cx="10642600" cy="12700"/>
          </a:xfrm>
          <a:prstGeom prst="roundRect">
            <a:avLst>
              <a:gd name="adj" fmla="val 0"/>
            </a:avLst>
          </a:prstGeom>
          <a:solidFill>
            <a:srgbClr val="4A90E2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9" name="AutoShape 29"/>
          <p:cNvSpPr/>
          <p:nvPr/>
        </p:nvSpPr>
        <p:spPr>
          <a:xfrm>
            <a:off x="762000" y="5270500"/>
            <a:ext cx="10642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严格遵守实验规范是确保测量精度与实验安全的关键前提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1016000"/>
            <a:ext cx="25146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思考与讨论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095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032000"/>
            <a:ext cx="4191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基本原理解析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524000" y="2413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解释衍射相位显微成像的基本原理。相位信息如何增强显微图像的对比度和分辨率？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905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20955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85000" y="2032000"/>
            <a:ext cx="4191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光波干涉机制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985000" y="2413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描述光波衍射和干涉的基本概念，并解释它们在相位显微成像中的作用。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3655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556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24000" y="3492500"/>
            <a:ext cx="4191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生物医学应用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524000" y="38735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列举该技术在生物医学中的应用案例，探讨其如何辅助研究和临床诊断。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33655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35560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85000" y="3492500"/>
            <a:ext cx="4191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技术优劣势对比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985000" y="38735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比较衍射相位显微成像与传统光学显微成像的核心优势与局限性。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4826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0165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524000" y="4953000"/>
            <a:ext cx="4191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单模光纤作用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524000" y="5334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本实验中为何使用单模光纤？它对光源的相干性有何具体影响？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223000" y="4826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77000" y="5016500"/>
            <a:ext cx="406400" cy="4064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6985000" y="4953000"/>
            <a:ext cx="4191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条纹对比度优化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6985000" y="5334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如果干涉条纹对比度较低，可能的原因有哪些？应如何进行优化调整？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746</Words>
  <Application>Microsoft Office PowerPoint</Application>
  <PresentationFormat>宽屏</PresentationFormat>
  <Paragraphs>143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yanli</cp:lastModifiedBy>
  <cp:revision>2</cp:revision>
  <dcterms:modified xsi:type="dcterms:W3CDTF">2026-04-07T12:49:25Z</dcterms:modified>
</cp:coreProperties>
</file>