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2274" y="92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07.04.2026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9C03E1-5877-87AC-CD29-A65EDBE08B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1F486CA-B13A-8A96-1182-2E334DE549D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AE0C06-9716-D5BD-D77E-33B1BF43963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9321F19-8FFA-B083-313A-DD7C05195D8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A2B293F2-2548-7548-A0A5-F420056E35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D58485-85C1-9C95-906A-B9ECD1C1D62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747BEB-081F-F48C-1EFD-56C9B8BF5E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0991036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B46C8D-A1B8-C345-2770-9C9C85BF0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086AB0-52FC-E691-14E4-B276439D7F4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9357E3-9266-473B-1DEA-43582D2E23D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8C407F4C-E7B4-70AD-F2AA-C51EA5B2D5C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327FD2B2-DDC2-A2EB-83B3-2242C1BAB0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7626D7-BC7F-4D0F-5CED-CD772E58236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4408A2-07F0-4884-533B-B64F5AA1E8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0422940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572DF9-FC4C-C0B0-D697-A8E7BAEC7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7E29C3B-4000-6523-026C-FA5813FC655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4E8BA1-3FB7-6FBF-9574-E0734A56C19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604BDD88-7BF7-957F-8D15-0C41C80593D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6DF6D90-C6C3-4F1D-3B77-3B6743A7C6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BADAA2-B66B-685E-DFE0-6610192824B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02AD88-758C-39B9-174A-D67B02BD57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9202794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3DBFD-4BAF-0B88-DEFB-21F82E565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DB9D0ED-FEA8-D71F-8CDE-B6555E1A69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ED7638-DB80-9556-E6CC-F9B9B59A246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C160EBFC-A880-3746-7E3E-F751F691B15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F5D32AA-AB32-6D0A-487C-79FB4083A9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FC3A2A-B94A-65AA-1234-B0AE814FD75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597E45-6325-E57E-DBDC-2CE1AB11C4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716884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FFF2A5-4D00-18E2-71D4-FFC903198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BBED41B-C9FF-4F11-D602-5C4A1D66C9C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89965D-A147-D95C-6E83-7A487928367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18648F27-5337-D260-2B6C-92CD001BFCB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0EEBA2B-2863-853C-044A-97DCE7A083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DB2E37-660C-9BDF-8638-3C6EF5E3289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5603B3-BC02-56B8-972B-56044EE00D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134914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165F31-D571-C6B5-96E8-14645E0388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C8430A9-5714-615F-4E5E-AB8B674F924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9E95D7-F2EA-BB50-15DB-2B6D835FFD6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AE53BEDC-8C1E-1C59-E78B-F264809A37E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06F4B130-FB7E-C0F2-B9B0-EC62A1931D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4010FA-9DCB-2287-4768-40A1BDE3F82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95929C-6C6B-5383-C216-2306295BCF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886524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1270000"/>
            <a:ext cx="106680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92000"/>
            </a:srgbClr>
          </a:solidFill>
          <a:ln cap="flat" cmpd="sng">
            <a:solidFill>
              <a:srgbClr val="E6CFCF">
                <a:alpha val="92000"/>
              </a:srgbClr>
            </a:solidFill>
            <a:prstDash val="solid"/>
            <a:round/>
          </a:ln>
          <a:effectLst>
            <a:outerShdw blurRad="254000" dist="1270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270000"/>
            <a:ext cx="10668000" cy="762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2298700"/>
            <a:ext cx="1016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实训二：光学显微成像系统的构建与优化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3429000"/>
            <a:ext cx="1016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sz="1800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光学系统搭建</a:t>
            </a:r>
            <a:r>
              <a:rPr lang="en-US" sz="1800" b="0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· </a:t>
            </a:r>
            <a:r>
              <a:rPr lang="zh-CN" altLang="en-US" sz="1800" b="0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像差优化</a:t>
            </a:r>
            <a:r>
              <a:rPr lang="en-US" sz="1800" b="0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 · </a:t>
            </a:r>
            <a:r>
              <a:rPr lang="zh-CN" altLang="en-US" sz="1800" b="0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照明调控</a:t>
            </a: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38E7D0-D73E-45B3-8E7E-C1059E21C7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6428E773-516D-7874-B553-B8645113F96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0" name="Text 1">
            <a:extLst>
              <a:ext uri="{FF2B5EF4-FFF2-40B4-BE49-F238E27FC236}">
                <a16:creationId xmlns:a16="http://schemas.microsoft.com/office/drawing/2014/main" id="{DA4D460E-9881-C16D-DACB-587072247A94}"/>
              </a:ext>
            </a:extLst>
          </p:cNvPr>
          <p:cNvSpPr/>
          <p:nvPr/>
        </p:nvSpPr>
        <p:spPr>
          <a:xfrm>
            <a:off x="628650" y="0"/>
            <a:ext cx="8229600" cy="914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内容步骤</a:t>
            </a:r>
            <a:r>
              <a:rPr 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 · 成像质量优化 — 色差验证实验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1" name="Shape 2">
            <a:extLst>
              <a:ext uri="{FF2B5EF4-FFF2-40B4-BE49-F238E27FC236}">
                <a16:creationId xmlns:a16="http://schemas.microsoft.com/office/drawing/2014/main" id="{47FBE1C4-CAE1-C9DF-39BE-7700EE97CD3D}"/>
              </a:ext>
            </a:extLst>
          </p:cNvPr>
          <p:cNvSpPr/>
          <p:nvPr/>
        </p:nvSpPr>
        <p:spPr>
          <a:xfrm>
            <a:off x="457200" y="182880"/>
            <a:ext cx="54864" cy="548640"/>
          </a:xfrm>
          <a:prstGeom prst="rect">
            <a:avLst/>
          </a:prstGeom>
          <a:solidFill>
            <a:srgbClr val="E8B84B"/>
          </a:solidFill>
          <a:ln w="12700">
            <a:solidFill>
              <a:srgbClr val="E8B84B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Shape 3">
            <a:extLst>
              <a:ext uri="{FF2B5EF4-FFF2-40B4-BE49-F238E27FC236}">
                <a16:creationId xmlns:a16="http://schemas.microsoft.com/office/drawing/2014/main" id="{1AB8AF96-2D54-9F47-8FBC-70DFD1E480FA}"/>
              </a:ext>
            </a:extLst>
          </p:cNvPr>
          <p:cNvSpPr/>
          <p:nvPr/>
        </p:nvSpPr>
        <p:spPr>
          <a:xfrm>
            <a:off x="1798320" y="1527048"/>
            <a:ext cx="8595360" cy="594360"/>
          </a:xfrm>
          <a:prstGeom prst="rect">
            <a:avLst/>
          </a:prstGeom>
          <a:solidFill>
            <a:srgbClr val="F0F7FF"/>
          </a:solidFill>
          <a:ln w="12700">
            <a:solidFill>
              <a:srgbClr val="D1E3F5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3" name="Shape 4">
            <a:extLst>
              <a:ext uri="{FF2B5EF4-FFF2-40B4-BE49-F238E27FC236}">
                <a16:creationId xmlns:a16="http://schemas.microsoft.com/office/drawing/2014/main" id="{6891F007-0CFD-8214-7579-F88BAE96CA12}"/>
              </a:ext>
            </a:extLst>
          </p:cNvPr>
          <p:cNvSpPr/>
          <p:nvPr/>
        </p:nvSpPr>
        <p:spPr>
          <a:xfrm>
            <a:off x="1889760" y="1600200"/>
            <a:ext cx="365760" cy="365760"/>
          </a:xfrm>
          <a:prstGeom prst="ellipse">
            <a:avLst/>
          </a:prstGeom>
          <a:solidFill>
            <a:srgbClr val="0EA5E9"/>
          </a:solidFill>
          <a:ln w="12700">
            <a:solidFill>
              <a:srgbClr val="0EA5E9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4" name="Text 5">
            <a:extLst>
              <a:ext uri="{FF2B5EF4-FFF2-40B4-BE49-F238E27FC236}">
                <a16:creationId xmlns:a16="http://schemas.microsoft.com/office/drawing/2014/main" id="{F5851A9B-8BCF-31EA-4CEF-C84A46D30872}"/>
              </a:ext>
            </a:extLst>
          </p:cNvPr>
          <p:cNvSpPr/>
          <p:nvPr/>
        </p:nvSpPr>
        <p:spPr>
          <a:xfrm>
            <a:off x="1889760" y="1600200"/>
            <a:ext cx="365760" cy="3657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</a:rPr>
              <a:t>1</a:t>
            </a:r>
            <a:endParaRPr lang="en-US" sz="2000" dirty="0"/>
          </a:p>
        </p:txBody>
      </p:sp>
      <p:sp>
        <p:nvSpPr>
          <p:cNvPr id="35" name="Text 6">
            <a:extLst>
              <a:ext uri="{FF2B5EF4-FFF2-40B4-BE49-F238E27FC236}">
                <a16:creationId xmlns:a16="http://schemas.microsoft.com/office/drawing/2014/main" id="{C7C984BD-D22D-E700-3835-980E10F26575}"/>
              </a:ext>
            </a:extLst>
          </p:cNvPr>
          <p:cNvSpPr/>
          <p:nvPr/>
        </p:nvSpPr>
        <p:spPr>
          <a:xfrm>
            <a:off x="2392680" y="1527048"/>
            <a:ext cx="7909560" cy="59436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基于无限远共轭系统，使用平凸透镜（平面朝向目标物）作为物镜</a:t>
            </a:r>
            <a:endParaRPr lang="en-US" sz="1800" dirty="0"/>
          </a:p>
        </p:txBody>
      </p:sp>
      <p:sp>
        <p:nvSpPr>
          <p:cNvPr id="36" name="Shape 7">
            <a:extLst>
              <a:ext uri="{FF2B5EF4-FFF2-40B4-BE49-F238E27FC236}">
                <a16:creationId xmlns:a16="http://schemas.microsoft.com/office/drawing/2014/main" id="{59F75E8E-546D-2525-EFAE-12785BA8483A}"/>
              </a:ext>
            </a:extLst>
          </p:cNvPr>
          <p:cNvSpPr/>
          <p:nvPr/>
        </p:nvSpPr>
        <p:spPr>
          <a:xfrm>
            <a:off x="1798320" y="2203704"/>
            <a:ext cx="8595360" cy="594360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7" name="Shape 8">
            <a:extLst>
              <a:ext uri="{FF2B5EF4-FFF2-40B4-BE49-F238E27FC236}">
                <a16:creationId xmlns:a16="http://schemas.microsoft.com/office/drawing/2014/main" id="{42F7B867-2AAF-7E3F-2191-7D647E203967}"/>
              </a:ext>
            </a:extLst>
          </p:cNvPr>
          <p:cNvSpPr/>
          <p:nvPr/>
        </p:nvSpPr>
        <p:spPr>
          <a:xfrm>
            <a:off x="1889760" y="2276856"/>
            <a:ext cx="365760" cy="365760"/>
          </a:xfrm>
          <a:prstGeom prst="ellipse">
            <a:avLst/>
          </a:prstGeom>
          <a:solidFill>
            <a:srgbClr val="0EA5E9"/>
          </a:solidFill>
          <a:ln w="12700">
            <a:solidFill>
              <a:srgbClr val="0EA5E9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8" name="Text 9">
            <a:extLst>
              <a:ext uri="{FF2B5EF4-FFF2-40B4-BE49-F238E27FC236}">
                <a16:creationId xmlns:a16="http://schemas.microsoft.com/office/drawing/2014/main" id="{EB33860D-3C07-3AE8-4795-EA4C4658AF36}"/>
              </a:ext>
            </a:extLst>
          </p:cNvPr>
          <p:cNvSpPr/>
          <p:nvPr/>
        </p:nvSpPr>
        <p:spPr>
          <a:xfrm>
            <a:off x="1889760" y="2276856"/>
            <a:ext cx="365760" cy="3657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</a:rPr>
              <a:t>2</a:t>
            </a:r>
            <a:endParaRPr lang="en-US" sz="2000" dirty="0"/>
          </a:p>
        </p:txBody>
      </p:sp>
      <p:sp>
        <p:nvSpPr>
          <p:cNvPr id="39" name="Text 10">
            <a:extLst>
              <a:ext uri="{FF2B5EF4-FFF2-40B4-BE49-F238E27FC236}">
                <a16:creationId xmlns:a16="http://schemas.microsoft.com/office/drawing/2014/main" id="{A3B2DE90-BD48-29E0-3335-D9E0F6028B9F}"/>
              </a:ext>
            </a:extLst>
          </p:cNvPr>
          <p:cNvSpPr/>
          <p:nvPr/>
        </p:nvSpPr>
        <p:spPr>
          <a:xfrm>
            <a:off x="2392680" y="2203704"/>
            <a:ext cx="7909560" cy="59436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依次点亮蓝、绿、红三色LED，调整物镜位置使每种颜色成像清晰</a:t>
            </a:r>
            <a:endParaRPr lang="en-US" sz="1800" dirty="0"/>
          </a:p>
        </p:txBody>
      </p:sp>
      <p:sp>
        <p:nvSpPr>
          <p:cNvPr id="40" name="Shape 11">
            <a:extLst>
              <a:ext uri="{FF2B5EF4-FFF2-40B4-BE49-F238E27FC236}">
                <a16:creationId xmlns:a16="http://schemas.microsoft.com/office/drawing/2014/main" id="{BE34BEF4-12C9-79DF-7B1C-4E655ED00662}"/>
              </a:ext>
            </a:extLst>
          </p:cNvPr>
          <p:cNvSpPr/>
          <p:nvPr/>
        </p:nvSpPr>
        <p:spPr>
          <a:xfrm>
            <a:off x="1798320" y="2880360"/>
            <a:ext cx="8595360" cy="594360"/>
          </a:xfrm>
          <a:prstGeom prst="rect">
            <a:avLst/>
          </a:prstGeom>
          <a:solidFill>
            <a:srgbClr val="F0F7FF"/>
          </a:solidFill>
          <a:ln w="12700">
            <a:solidFill>
              <a:srgbClr val="D1E3F5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1" name="Shape 12">
            <a:extLst>
              <a:ext uri="{FF2B5EF4-FFF2-40B4-BE49-F238E27FC236}">
                <a16:creationId xmlns:a16="http://schemas.microsoft.com/office/drawing/2014/main" id="{96A7966A-8126-185D-E2E7-BF587421FC0D}"/>
              </a:ext>
            </a:extLst>
          </p:cNvPr>
          <p:cNvSpPr/>
          <p:nvPr/>
        </p:nvSpPr>
        <p:spPr>
          <a:xfrm>
            <a:off x="1889760" y="2953512"/>
            <a:ext cx="365760" cy="365760"/>
          </a:xfrm>
          <a:prstGeom prst="ellipse">
            <a:avLst/>
          </a:prstGeom>
          <a:solidFill>
            <a:srgbClr val="0EA5E9"/>
          </a:solidFill>
          <a:ln w="12700">
            <a:solidFill>
              <a:srgbClr val="0EA5E9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2" name="Text 13">
            <a:extLst>
              <a:ext uri="{FF2B5EF4-FFF2-40B4-BE49-F238E27FC236}">
                <a16:creationId xmlns:a16="http://schemas.microsoft.com/office/drawing/2014/main" id="{A5891D0C-8D6C-E5FA-6D3F-941B5BA8B9C9}"/>
              </a:ext>
            </a:extLst>
          </p:cNvPr>
          <p:cNvSpPr/>
          <p:nvPr/>
        </p:nvSpPr>
        <p:spPr>
          <a:xfrm>
            <a:off x="1889760" y="2953512"/>
            <a:ext cx="365760" cy="3657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</a:rPr>
              <a:t>3</a:t>
            </a:r>
            <a:endParaRPr lang="en-US" sz="2000" dirty="0"/>
          </a:p>
        </p:txBody>
      </p:sp>
      <p:sp>
        <p:nvSpPr>
          <p:cNvPr id="43" name="Text 14">
            <a:extLst>
              <a:ext uri="{FF2B5EF4-FFF2-40B4-BE49-F238E27FC236}">
                <a16:creationId xmlns:a16="http://schemas.microsoft.com/office/drawing/2014/main" id="{411756A2-8495-ACF9-0141-904222404AAC}"/>
              </a:ext>
            </a:extLst>
          </p:cNvPr>
          <p:cNvSpPr/>
          <p:nvPr/>
        </p:nvSpPr>
        <p:spPr>
          <a:xfrm>
            <a:off x="2392680" y="2880360"/>
            <a:ext cx="7909560" cy="59436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记录蓝/绿/红三种光下的清晰成像位置，计算焦点位置差异 → 填写表2-3</a:t>
            </a:r>
            <a:endParaRPr lang="en-US" sz="1800" dirty="0"/>
          </a:p>
        </p:txBody>
      </p:sp>
      <p:sp>
        <p:nvSpPr>
          <p:cNvPr id="44" name="Shape 15">
            <a:extLst>
              <a:ext uri="{FF2B5EF4-FFF2-40B4-BE49-F238E27FC236}">
                <a16:creationId xmlns:a16="http://schemas.microsoft.com/office/drawing/2014/main" id="{7A1E5945-B0A5-04F9-81C4-3D3895A30425}"/>
              </a:ext>
            </a:extLst>
          </p:cNvPr>
          <p:cNvSpPr/>
          <p:nvPr/>
        </p:nvSpPr>
        <p:spPr>
          <a:xfrm>
            <a:off x="1798320" y="3557016"/>
            <a:ext cx="8595360" cy="594360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5" name="Shape 16">
            <a:extLst>
              <a:ext uri="{FF2B5EF4-FFF2-40B4-BE49-F238E27FC236}">
                <a16:creationId xmlns:a16="http://schemas.microsoft.com/office/drawing/2014/main" id="{77C592F5-8E19-F51F-5B57-7E8BAB5EF543}"/>
              </a:ext>
            </a:extLst>
          </p:cNvPr>
          <p:cNvSpPr/>
          <p:nvPr/>
        </p:nvSpPr>
        <p:spPr>
          <a:xfrm>
            <a:off x="1889760" y="3630168"/>
            <a:ext cx="365760" cy="365760"/>
          </a:xfrm>
          <a:prstGeom prst="ellipse">
            <a:avLst/>
          </a:prstGeom>
          <a:solidFill>
            <a:srgbClr val="0EA5E9"/>
          </a:solidFill>
          <a:ln w="12700">
            <a:solidFill>
              <a:srgbClr val="0EA5E9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6" name="Text 17">
            <a:extLst>
              <a:ext uri="{FF2B5EF4-FFF2-40B4-BE49-F238E27FC236}">
                <a16:creationId xmlns:a16="http://schemas.microsoft.com/office/drawing/2014/main" id="{266EC96E-3A5D-D196-31AC-59688B5AA91E}"/>
              </a:ext>
            </a:extLst>
          </p:cNvPr>
          <p:cNvSpPr/>
          <p:nvPr/>
        </p:nvSpPr>
        <p:spPr>
          <a:xfrm>
            <a:off x="1889760" y="3630168"/>
            <a:ext cx="365760" cy="3657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</a:rPr>
              <a:t>4</a:t>
            </a:r>
            <a:endParaRPr lang="en-US" sz="2000" dirty="0"/>
          </a:p>
        </p:txBody>
      </p:sp>
      <p:sp>
        <p:nvSpPr>
          <p:cNvPr id="47" name="Text 18">
            <a:extLst>
              <a:ext uri="{FF2B5EF4-FFF2-40B4-BE49-F238E27FC236}">
                <a16:creationId xmlns:a16="http://schemas.microsoft.com/office/drawing/2014/main" id="{CBF4CA7A-CD79-7FDB-E5C7-899C8C8FCDCE}"/>
              </a:ext>
            </a:extLst>
          </p:cNvPr>
          <p:cNvSpPr/>
          <p:nvPr/>
        </p:nvSpPr>
        <p:spPr>
          <a:xfrm>
            <a:off x="2392680" y="3557016"/>
            <a:ext cx="7909560" cy="59436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用胶合透镜替换平凸透镜（平面朝向目标物），重复上述步骤</a:t>
            </a:r>
            <a:endParaRPr lang="en-US" sz="1800" dirty="0"/>
          </a:p>
        </p:txBody>
      </p:sp>
      <p:sp>
        <p:nvSpPr>
          <p:cNvPr id="48" name="Shape 19">
            <a:extLst>
              <a:ext uri="{FF2B5EF4-FFF2-40B4-BE49-F238E27FC236}">
                <a16:creationId xmlns:a16="http://schemas.microsoft.com/office/drawing/2014/main" id="{7243989F-4F38-3521-1DBB-834033674CDE}"/>
              </a:ext>
            </a:extLst>
          </p:cNvPr>
          <p:cNvSpPr/>
          <p:nvPr/>
        </p:nvSpPr>
        <p:spPr>
          <a:xfrm>
            <a:off x="1798320" y="4233672"/>
            <a:ext cx="8595360" cy="594360"/>
          </a:xfrm>
          <a:prstGeom prst="rect">
            <a:avLst/>
          </a:prstGeom>
          <a:solidFill>
            <a:srgbClr val="F0F7FF"/>
          </a:solidFill>
          <a:ln w="12700">
            <a:solidFill>
              <a:srgbClr val="D1E3F5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9" name="Shape 20">
            <a:extLst>
              <a:ext uri="{FF2B5EF4-FFF2-40B4-BE49-F238E27FC236}">
                <a16:creationId xmlns:a16="http://schemas.microsoft.com/office/drawing/2014/main" id="{CA50A21B-5EC4-9787-4474-E9F8BD6960E6}"/>
              </a:ext>
            </a:extLst>
          </p:cNvPr>
          <p:cNvSpPr/>
          <p:nvPr/>
        </p:nvSpPr>
        <p:spPr>
          <a:xfrm>
            <a:off x="1889760" y="4306824"/>
            <a:ext cx="365760" cy="365760"/>
          </a:xfrm>
          <a:prstGeom prst="ellipse">
            <a:avLst/>
          </a:prstGeom>
          <a:solidFill>
            <a:srgbClr val="0EA5E9"/>
          </a:solidFill>
          <a:ln w="12700">
            <a:solidFill>
              <a:srgbClr val="0EA5E9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0" name="Text 21">
            <a:extLst>
              <a:ext uri="{FF2B5EF4-FFF2-40B4-BE49-F238E27FC236}">
                <a16:creationId xmlns:a16="http://schemas.microsoft.com/office/drawing/2014/main" id="{441DBC60-68F6-E16D-D521-D7F6C5DE4AB5}"/>
              </a:ext>
            </a:extLst>
          </p:cNvPr>
          <p:cNvSpPr/>
          <p:nvPr/>
        </p:nvSpPr>
        <p:spPr>
          <a:xfrm>
            <a:off x="1889760" y="4306824"/>
            <a:ext cx="365760" cy="3657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</a:rPr>
              <a:t>5</a:t>
            </a:r>
            <a:endParaRPr lang="en-US" sz="2000" dirty="0"/>
          </a:p>
        </p:txBody>
      </p:sp>
      <p:sp>
        <p:nvSpPr>
          <p:cNvPr id="51" name="Text 22">
            <a:extLst>
              <a:ext uri="{FF2B5EF4-FFF2-40B4-BE49-F238E27FC236}">
                <a16:creationId xmlns:a16="http://schemas.microsoft.com/office/drawing/2014/main" id="{0E53E9C7-91AD-523A-DEB6-01E1C45DD9C1}"/>
              </a:ext>
            </a:extLst>
          </p:cNvPr>
          <p:cNvSpPr/>
          <p:nvPr/>
        </p:nvSpPr>
        <p:spPr>
          <a:xfrm>
            <a:off x="2392680" y="4233672"/>
            <a:ext cx="7909560" cy="59436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比较两种透镜的色差数据，分析消色差设计的有效性</a:t>
            </a:r>
            <a:endParaRPr lang="en-US" sz="1800" dirty="0"/>
          </a:p>
        </p:txBody>
      </p:sp>
      <p:sp>
        <p:nvSpPr>
          <p:cNvPr id="52" name="Shape 23">
            <a:extLst>
              <a:ext uri="{FF2B5EF4-FFF2-40B4-BE49-F238E27FC236}">
                <a16:creationId xmlns:a16="http://schemas.microsoft.com/office/drawing/2014/main" id="{9BCE418E-08C0-6293-A49E-091B3F8FC337}"/>
              </a:ext>
            </a:extLst>
          </p:cNvPr>
          <p:cNvSpPr/>
          <p:nvPr/>
        </p:nvSpPr>
        <p:spPr>
          <a:xfrm>
            <a:off x="1798320" y="4983480"/>
            <a:ext cx="8595360" cy="347472"/>
          </a:xfrm>
          <a:prstGeom prst="rect">
            <a:avLst/>
          </a:prstGeom>
          <a:solidFill>
            <a:srgbClr val="0D1B3E"/>
          </a:solidFill>
          <a:ln w="12700">
            <a:solidFill>
              <a:srgbClr val="0D1B3E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3" name="Text 24">
            <a:extLst>
              <a:ext uri="{FF2B5EF4-FFF2-40B4-BE49-F238E27FC236}">
                <a16:creationId xmlns:a16="http://schemas.microsoft.com/office/drawing/2014/main" id="{17E395A8-ABC5-D258-617B-BE3DD53589B9}"/>
              </a:ext>
            </a:extLst>
          </p:cNvPr>
          <p:cNvSpPr/>
          <p:nvPr/>
        </p:nvSpPr>
        <p:spPr>
          <a:xfrm>
            <a:off x="1981200" y="4983480"/>
            <a:ext cx="8229600" cy="34747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色差数据表（表2-3）</a:t>
            </a:r>
            <a:endParaRPr lang="en-US" sz="2000" dirty="0"/>
          </a:p>
        </p:txBody>
      </p:sp>
      <p:sp>
        <p:nvSpPr>
          <p:cNvPr id="68" name="Shape 25">
            <a:extLst>
              <a:ext uri="{FF2B5EF4-FFF2-40B4-BE49-F238E27FC236}">
                <a16:creationId xmlns:a16="http://schemas.microsoft.com/office/drawing/2014/main" id="{7222FBBF-C9DF-79D5-AB57-17734903637B}"/>
              </a:ext>
            </a:extLst>
          </p:cNvPr>
          <p:cNvSpPr/>
          <p:nvPr/>
        </p:nvSpPr>
        <p:spPr>
          <a:xfrm>
            <a:off x="1798320" y="5330952"/>
            <a:ext cx="1463040" cy="320040"/>
          </a:xfrm>
          <a:prstGeom prst="rect">
            <a:avLst/>
          </a:prstGeom>
          <a:solidFill>
            <a:srgbClr val="1A3A6B"/>
          </a:solidFill>
          <a:ln w="12700">
            <a:solidFill>
              <a:srgbClr val="0D1B3E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69" name="Text 26">
            <a:extLst>
              <a:ext uri="{FF2B5EF4-FFF2-40B4-BE49-F238E27FC236}">
                <a16:creationId xmlns:a16="http://schemas.microsoft.com/office/drawing/2014/main" id="{61D01103-2D94-BA1F-37B4-E34AEEEB1134}"/>
              </a:ext>
            </a:extLst>
          </p:cNvPr>
          <p:cNvSpPr/>
          <p:nvPr/>
        </p:nvSpPr>
        <p:spPr>
          <a:xfrm>
            <a:off x="1798320" y="5330952"/>
            <a:ext cx="1463040" cy="3200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透镜类型</a:t>
            </a:r>
            <a:endParaRPr lang="en-US" sz="1100" dirty="0"/>
          </a:p>
        </p:txBody>
      </p:sp>
      <p:sp>
        <p:nvSpPr>
          <p:cNvPr id="70" name="Shape 27">
            <a:extLst>
              <a:ext uri="{FF2B5EF4-FFF2-40B4-BE49-F238E27FC236}">
                <a16:creationId xmlns:a16="http://schemas.microsoft.com/office/drawing/2014/main" id="{FD14A691-C7AE-3D0B-4365-06CEAED2035E}"/>
              </a:ext>
            </a:extLst>
          </p:cNvPr>
          <p:cNvSpPr/>
          <p:nvPr/>
        </p:nvSpPr>
        <p:spPr>
          <a:xfrm>
            <a:off x="3261360" y="5330952"/>
            <a:ext cx="1463040" cy="320040"/>
          </a:xfrm>
          <a:prstGeom prst="rect">
            <a:avLst/>
          </a:prstGeom>
          <a:solidFill>
            <a:srgbClr val="1A3A6B"/>
          </a:solidFill>
          <a:ln w="12700">
            <a:solidFill>
              <a:srgbClr val="0D1B3E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1" name="Text 28">
            <a:extLst>
              <a:ext uri="{FF2B5EF4-FFF2-40B4-BE49-F238E27FC236}">
                <a16:creationId xmlns:a16="http://schemas.microsoft.com/office/drawing/2014/main" id="{262E967C-33E3-FCB7-3701-738BD4378079}"/>
              </a:ext>
            </a:extLst>
          </p:cNvPr>
          <p:cNvSpPr/>
          <p:nvPr/>
        </p:nvSpPr>
        <p:spPr>
          <a:xfrm>
            <a:off x="3261360" y="5330952"/>
            <a:ext cx="1463040" cy="3200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LED蓝光位置(mm)</a:t>
            </a:r>
            <a:endParaRPr lang="en-US" sz="1100" dirty="0"/>
          </a:p>
        </p:txBody>
      </p:sp>
      <p:sp>
        <p:nvSpPr>
          <p:cNvPr id="72" name="Shape 29">
            <a:extLst>
              <a:ext uri="{FF2B5EF4-FFF2-40B4-BE49-F238E27FC236}">
                <a16:creationId xmlns:a16="http://schemas.microsoft.com/office/drawing/2014/main" id="{97D60722-C7EA-52FE-155C-F689B82262C3}"/>
              </a:ext>
            </a:extLst>
          </p:cNvPr>
          <p:cNvSpPr/>
          <p:nvPr/>
        </p:nvSpPr>
        <p:spPr>
          <a:xfrm>
            <a:off x="4724400" y="5330952"/>
            <a:ext cx="1463040" cy="320040"/>
          </a:xfrm>
          <a:prstGeom prst="rect">
            <a:avLst/>
          </a:prstGeom>
          <a:solidFill>
            <a:srgbClr val="1A3A6B"/>
          </a:solidFill>
          <a:ln w="12700">
            <a:solidFill>
              <a:srgbClr val="0D1B3E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3" name="Text 30">
            <a:extLst>
              <a:ext uri="{FF2B5EF4-FFF2-40B4-BE49-F238E27FC236}">
                <a16:creationId xmlns:a16="http://schemas.microsoft.com/office/drawing/2014/main" id="{EFD696F1-3E57-4B85-4A2A-D1A9F37B1D4A}"/>
              </a:ext>
            </a:extLst>
          </p:cNvPr>
          <p:cNvSpPr/>
          <p:nvPr/>
        </p:nvSpPr>
        <p:spPr>
          <a:xfrm>
            <a:off x="4724400" y="5330952"/>
            <a:ext cx="1463040" cy="3200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LED绿光位置(mm)</a:t>
            </a:r>
            <a:endParaRPr lang="en-US" sz="1100" dirty="0"/>
          </a:p>
        </p:txBody>
      </p:sp>
      <p:sp>
        <p:nvSpPr>
          <p:cNvPr id="74" name="Shape 31">
            <a:extLst>
              <a:ext uri="{FF2B5EF4-FFF2-40B4-BE49-F238E27FC236}">
                <a16:creationId xmlns:a16="http://schemas.microsoft.com/office/drawing/2014/main" id="{309D531A-3973-CCB6-5795-20F6098161C3}"/>
              </a:ext>
            </a:extLst>
          </p:cNvPr>
          <p:cNvSpPr/>
          <p:nvPr/>
        </p:nvSpPr>
        <p:spPr>
          <a:xfrm>
            <a:off x="6187440" y="5330952"/>
            <a:ext cx="1463040" cy="320040"/>
          </a:xfrm>
          <a:prstGeom prst="rect">
            <a:avLst/>
          </a:prstGeom>
          <a:solidFill>
            <a:srgbClr val="1A3A6B"/>
          </a:solidFill>
          <a:ln w="12700">
            <a:solidFill>
              <a:srgbClr val="0D1B3E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5" name="Text 32">
            <a:extLst>
              <a:ext uri="{FF2B5EF4-FFF2-40B4-BE49-F238E27FC236}">
                <a16:creationId xmlns:a16="http://schemas.microsoft.com/office/drawing/2014/main" id="{2B146350-6D06-64AB-2A8F-F76B15640FC4}"/>
              </a:ext>
            </a:extLst>
          </p:cNvPr>
          <p:cNvSpPr/>
          <p:nvPr/>
        </p:nvSpPr>
        <p:spPr>
          <a:xfrm>
            <a:off x="6187440" y="5330952"/>
            <a:ext cx="1463040" cy="3200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LED红光位置(mm)</a:t>
            </a:r>
            <a:endParaRPr lang="en-US" sz="1100" dirty="0"/>
          </a:p>
        </p:txBody>
      </p:sp>
      <p:sp>
        <p:nvSpPr>
          <p:cNvPr id="76" name="Shape 33">
            <a:extLst>
              <a:ext uri="{FF2B5EF4-FFF2-40B4-BE49-F238E27FC236}">
                <a16:creationId xmlns:a16="http://schemas.microsoft.com/office/drawing/2014/main" id="{8CBDD9F0-5CAD-16F3-BD8F-6001863672EB}"/>
              </a:ext>
            </a:extLst>
          </p:cNvPr>
          <p:cNvSpPr/>
          <p:nvPr/>
        </p:nvSpPr>
        <p:spPr>
          <a:xfrm>
            <a:off x="7650480" y="5330952"/>
            <a:ext cx="1371600" cy="320040"/>
          </a:xfrm>
          <a:prstGeom prst="rect">
            <a:avLst/>
          </a:prstGeom>
          <a:solidFill>
            <a:srgbClr val="1A3A6B"/>
          </a:solidFill>
          <a:ln w="12700">
            <a:solidFill>
              <a:srgbClr val="0D1B3E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7" name="Text 34">
            <a:extLst>
              <a:ext uri="{FF2B5EF4-FFF2-40B4-BE49-F238E27FC236}">
                <a16:creationId xmlns:a16="http://schemas.microsoft.com/office/drawing/2014/main" id="{37BD4816-A135-EFAA-64EF-CC2310CA058F}"/>
              </a:ext>
            </a:extLst>
          </p:cNvPr>
          <p:cNvSpPr/>
          <p:nvPr/>
        </p:nvSpPr>
        <p:spPr>
          <a:xfrm>
            <a:off x="7650480" y="5330952"/>
            <a:ext cx="1371600" cy="3200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蓝绿差(mm)</a:t>
            </a:r>
            <a:endParaRPr lang="en-US" sz="1100" dirty="0"/>
          </a:p>
        </p:txBody>
      </p:sp>
      <p:sp>
        <p:nvSpPr>
          <p:cNvPr id="78" name="Shape 35">
            <a:extLst>
              <a:ext uri="{FF2B5EF4-FFF2-40B4-BE49-F238E27FC236}">
                <a16:creationId xmlns:a16="http://schemas.microsoft.com/office/drawing/2014/main" id="{901BD8AA-BB24-ACD6-45CA-C00C67E0EB62}"/>
              </a:ext>
            </a:extLst>
          </p:cNvPr>
          <p:cNvSpPr/>
          <p:nvPr/>
        </p:nvSpPr>
        <p:spPr>
          <a:xfrm>
            <a:off x="9022080" y="5330952"/>
            <a:ext cx="1371600" cy="320040"/>
          </a:xfrm>
          <a:prstGeom prst="rect">
            <a:avLst/>
          </a:prstGeom>
          <a:solidFill>
            <a:srgbClr val="1A3A6B"/>
          </a:solidFill>
          <a:ln w="12700">
            <a:solidFill>
              <a:srgbClr val="0D1B3E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9" name="Text 36">
            <a:extLst>
              <a:ext uri="{FF2B5EF4-FFF2-40B4-BE49-F238E27FC236}">
                <a16:creationId xmlns:a16="http://schemas.microsoft.com/office/drawing/2014/main" id="{90DCE10A-3BDC-3E6F-9B8A-A75A03FFBFC1}"/>
              </a:ext>
            </a:extLst>
          </p:cNvPr>
          <p:cNvSpPr/>
          <p:nvPr/>
        </p:nvSpPr>
        <p:spPr>
          <a:xfrm>
            <a:off x="9022080" y="5330952"/>
            <a:ext cx="1371600" cy="3200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绿红差(mm)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1654319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4C647-B9A4-DA87-2E12-AA5EA5E96D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0E6744F0-D3EA-4AAF-F9D0-CA298E69DFB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4" name="Text 1">
            <a:extLst>
              <a:ext uri="{FF2B5EF4-FFF2-40B4-BE49-F238E27FC236}">
                <a16:creationId xmlns:a16="http://schemas.microsoft.com/office/drawing/2014/main" id="{56073B50-9B07-F7AC-77F9-870E7C6D6CE2}"/>
              </a:ext>
            </a:extLst>
          </p:cNvPr>
          <p:cNvSpPr/>
          <p:nvPr/>
        </p:nvSpPr>
        <p:spPr>
          <a:xfrm>
            <a:off x="647700" y="0"/>
            <a:ext cx="8229600" cy="914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内容步骤</a:t>
            </a:r>
            <a:r>
              <a:rPr 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 · 照明系统优化 — 三种照明方式实验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5" name="Shape 2">
            <a:extLst>
              <a:ext uri="{FF2B5EF4-FFF2-40B4-BE49-F238E27FC236}">
                <a16:creationId xmlns:a16="http://schemas.microsoft.com/office/drawing/2014/main" id="{A1C9F8C9-C6F9-11E4-E69C-F034FE14D5D5}"/>
              </a:ext>
            </a:extLst>
          </p:cNvPr>
          <p:cNvSpPr/>
          <p:nvPr/>
        </p:nvSpPr>
        <p:spPr>
          <a:xfrm>
            <a:off x="457200" y="182880"/>
            <a:ext cx="54864" cy="548640"/>
          </a:xfrm>
          <a:prstGeom prst="rect">
            <a:avLst/>
          </a:prstGeom>
          <a:solidFill>
            <a:srgbClr val="E8B84B"/>
          </a:solidFill>
          <a:ln w="12700">
            <a:solidFill>
              <a:srgbClr val="E8B84B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Shape 3">
            <a:extLst>
              <a:ext uri="{FF2B5EF4-FFF2-40B4-BE49-F238E27FC236}">
                <a16:creationId xmlns:a16="http://schemas.microsoft.com/office/drawing/2014/main" id="{FA121972-8EEB-9FDE-C667-35EFFF2B52DC}"/>
              </a:ext>
            </a:extLst>
          </p:cNvPr>
          <p:cNvSpPr/>
          <p:nvPr/>
        </p:nvSpPr>
        <p:spPr>
          <a:xfrm>
            <a:off x="274320" y="1776004"/>
            <a:ext cx="11498580" cy="1234440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2000"/>
          </a:p>
        </p:txBody>
      </p:sp>
      <p:sp>
        <p:nvSpPr>
          <p:cNvPr id="7" name="Shape 4">
            <a:extLst>
              <a:ext uri="{FF2B5EF4-FFF2-40B4-BE49-F238E27FC236}">
                <a16:creationId xmlns:a16="http://schemas.microsoft.com/office/drawing/2014/main" id="{F9F5F4A5-72C8-8C5B-253B-06D0DE49839E}"/>
              </a:ext>
            </a:extLst>
          </p:cNvPr>
          <p:cNvSpPr/>
          <p:nvPr/>
        </p:nvSpPr>
        <p:spPr>
          <a:xfrm>
            <a:off x="274320" y="1776004"/>
            <a:ext cx="1463040" cy="1234440"/>
          </a:xfrm>
          <a:prstGeom prst="rect">
            <a:avLst/>
          </a:prstGeom>
          <a:solidFill>
            <a:srgbClr val="64748B"/>
          </a:solidFill>
          <a:ln w="1270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79CEC4D7-5CA7-2118-2744-CBEA2753C279}"/>
              </a:ext>
            </a:extLst>
          </p:cNvPr>
          <p:cNvSpPr/>
          <p:nvPr/>
        </p:nvSpPr>
        <p:spPr>
          <a:xfrm>
            <a:off x="274320" y="1776004"/>
            <a:ext cx="1463040" cy="1234440"/>
          </a:xfrm>
          <a:prstGeom prst="rect">
            <a:avLst/>
          </a:prstGeom>
          <a:noFill/>
        </p:spPr>
        <p:txBody>
          <a:bodyPr wrap="square" lIns="38100" tIns="38100" rIns="38100" bIns="3810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临界照明</a:t>
            </a:r>
            <a:endParaRPr lang="en-US" sz="1800" dirty="0"/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F04B207C-1CFA-6C99-4E0B-D97496E54C6F}"/>
              </a:ext>
            </a:extLst>
          </p:cNvPr>
          <p:cNvSpPr/>
          <p:nvPr/>
        </p:nvSpPr>
        <p:spPr>
          <a:xfrm>
            <a:off x="1920239" y="2057944"/>
            <a:ext cx="5212773" cy="2667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 绿光LED + 毛玻璃散射片模拟灯丝</a:t>
            </a:r>
          </a:p>
        </p:txBody>
      </p:sp>
      <p:sp>
        <p:nvSpPr>
          <p:cNvPr id="10" name="Text 7">
            <a:extLst>
              <a:ext uri="{FF2B5EF4-FFF2-40B4-BE49-F238E27FC236}">
                <a16:creationId xmlns:a16="http://schemas.microsoft.com/office/drawing/2014/main" id="{3FD93CA6-0DAC-4622-0546-B54EDD435C59}"/>
              </a:ext>
            </a:extLst>
          </p:cNvPr>
          <p:cNvSpPr/>
          <p:nvPr/>
        </p:nvSpPr>
        <p:spPr>
          <a:xfrm>
            <a:off x="1920240" y="2512604"/>
            <a:ext cx="5299652" cy="2667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 f=30mm平凸透镜作集光镜（平面朝光源）</a:t>
            </a:r>
          </a:p>
        </p:txBody>
      </p:sp>
      <p:sp>
        <p:nvSpPr>
          <p:cNvPr id="11" name="Text 8">
            <a:extLst>
              <a:ext uri="{FF2B5EF4-FFF2-40B4-BE49-F238E27FC236}">
                <a16:creationId xmlns:a16="http://schemas.microsoft.com/office/drawing/2014/main" id="{37FA1283-36B2-4486-DC1E-E54A02840CA1}"/>
              </a:ext>
            </a:extLst>
          </p:cNvPr>
          <p:cNvSpPr/>
          <p:nvPr/>
        </p:nvSpPr>
        <p:spPr>
          <a:xfrm>
            <a:off x="6743006" y="2055341"/>
            <a:ext cx="5212773" cy="2667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3. 在散射片表面做记号</a:t>
            </a:r>
          </a:p>
        </p:txBody>
      </p:sp>
      <p:sp>
        <p:nvSpPr>
          <p:cNvPr id="12" name="Text 9">
            <a:extLst>
              <a:ext uri="{FF2B5EF4-FFF2-40B4-BE49-F238E27FC236}">
                <a16:creationId xmlns:a16="http://schemas.microsoft.com/office/drawing/2014/main" id="{C2CC1E80-4AE1-A522-82CC-11F9B5C2E9E9}"/>
              </a:ext>
            </a:extLst>
          </p:cNvPr>
          <p:cNvSpPr/>
          <p:nvPr/>
        </p:nvSpPr>
        <p:spPr>
          <a:xfrm>
            <a:off x="6704907" y="2512604"/>
            <a:ext cx="5212773" cy="2667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4. 观察标记放大像与样品像的重叠现象</a:t>
            </a:r>
          </a:p>
        </p:txBody>
      </p:sp>
      <p:sp>
        <p:nvSpPr>
          <p:cNvPr id="13" name="Shape 12">
            <a:extLst>
              <a:ext uri="{FF2B5EF4-FFF2-40B4-BE49-F238E27FC236}">
                <a16:creationId xmlns:a16="http://schemas.microsoft.com/office/drawing/2014/main" id="{ADE6F742-38E2-EFD6-F7AA-31FD8B7CFA55}"/>
              </a:ext>
            </a:extLst>
          </p:cNvPr>
          <p:cNvSpPr/>
          <p:nvPr/>
        </p:nvSpPr>
        <p:spPr>
          <a:xfrm>
            <a:off x="274320" y="3120299"/>
            <a:ext cx="11498580" cy="1234440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2000"/>
          </a:p>
        </p:txBody>
      </p:sp>
      <p:sp>
        <p:nvSpPr>
          <p:cNvPr id="14" name="Shape 13">
            <a:extLst>
              <a:ext uri="{FF2B5EF4-FFF2-40B4-BE49-F238E27FC236}">
                <a16:creationId xmlns:a16="http://schemas.microsoft.com/office/drawing/2014/main" id="{EF038654-B293-396F-5B07-BB0FFD90B0CA}"/>
              </a:ext>
            </a:extLst>
          </p:cNvPr>
          <p:cNvSpPr/>
          <p:nvPr/>
        </p:nvSpPr>
        <p:spPr>
          <a:xfrm>
            <a:off x="274320" y="3120172"/>
            <a:ext cx="1463040" cy="1234440"/>
          </a:xfrm>
          <a:prstGeom prst="rect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15" name="Text 14">
            <a:extLst>
              <a:ext uri="{FF2B5EF4-FFF2-40B4-BE49-F238E27FC236}">
                <a16:creationId xmlns:a16="http://schemas.microsoft.com/office/drawing/2014/main" id="{B2815756-FB6B-E39F-DF9B-126A2AE1E1CF}"/>
              </a:ext>
            </a:extLst>
          </p:cNvPr>
          <p:cNvSpPr/>
          <p:nvPr/>
        </p:nvSpPr>
        <p:spPr>
          <a:xfrm>
            <a:off x="274320" y="3120172"/>
            <a:ext cx="1463040" cy="1234440"/>
          </a:xfrm>
          <a:prstGeom prst="rect">
            <a:avLst/>
          </a:prstGeom>
          <a:noFill/>
        </p:spPr>
        <p:txBody>
          <a:bodyPr wrap="square" lIns="38100" tIns="38100" rIns="38100" bIns="3810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不完整柯勒照明</a:t>
            </a:r>
            <a:endParaRPr lang="en-US" sz="1800" dirty="0"/>
          </a:p>
        </p:txBody>
      </p:sp>
      <p:sp>
        <p:nvSpPr>
          <p:cNvPr id="16" name="Text 15">
            <a:extLst>
              <a:ext uri="{FF2B5EF4-FFF2-40B4-BE49-F238E27FC236}">
                <a16:creationId xmlns:a16="http://schemas.microsoft.com/office/drawing/2014/main" id="{D2BB9948-0D20-C6C1-B551-3FD1E445C667}"/>
              </a:ext>
            </a:extLst>
          </p:cNvPr>
          <p:cNvSpPr/>
          <p:nvPr/>
        </p:nvSpPr>
        <p:spPr>
          <a:xfrm>
            <a:off x="1920240" y="3402239"/>
            <a:ext cx="4994540" cy="2667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 f=30mm平凸透镜作集光镜，距散射片1-2倍焦距</a:t>
            </a:r>
          </a:p>
        </p:txBody>
      </p:sp>
      <p:sp>
        <p:nvSpPr>
          <p:cNvPr id="17" name="Text 16">
            <a:extLst>
              <a:ext uri="{FF2B5EF4-FFF2-40B4-BE49-F238E27FC236}">
                <a16:creationId xmlns:a16="http://schemas.microsoft.com/office/drawing/2014/main" id="{4FE35642-A54A-9CA3-2691-F545234181F2}"/>
              </a:ext>
            </a:extLst>
          </p:cNvPr>
          <p:cNvSpPr/>
          <p:nvPr/>
        </p:nvSpPr>
        <p:spPr>
          <a:xfrm>
            <a:off x="1920239" y="3857026"/>
            <a:ext cx="5212773" cy="2667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 集光镜后加f=50mm胶合聚光镜</a:t>
            </a:r>
          </a:p>
        </p:txBody>
      </p:sp>
      <p:sp>
        <p:nvSpPr>
          <p:cNvPr id="18" name="Text 18">
            <a:extLst>
              <a:ext uri="{FF2B5EF4-FFF2-40B4-BE49-F238E27FC236}">
                <a16:creationId xmlns:a16="http://schemas.microsoft.com/office/drawing/2014/main" id="{E013131D-219D-9B97-AB60-FB3A33123A66}"/>
              </a:ext>
            </a:extLst>
          </p:cNvPr>
          <p:cNvSpPr/>
          <p:nvPr/>
        </p:nvSpPr>
        <p:spPr>
          <a:xfrm>
            <a:off x="6846570" y="3799939"/>
            <a:ext cx="5212773" cy="2667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4. 放置生物切片，调整物镜获取清晰成像</a:t>
            </a:r>
          </a:p>
        </p:txBody>
      </p:sp>
      <p:sp>
        <p:nvSpPr>
          <p:cNvPr id="19" name="Text 20">
            <a:extLst>
              <a:ext uri="{FF2B5EF4-FFF2-40B4-BE49-F238E27FC236}">
                <a16:creationId xmlns:a16="http://schemas.microsoft.com/office/drawing/2014/main" id="{FE5E3226-E9B8-B76F-62DA-500C300092D2}"/>
              </a:ext>
            </a:extLst>
          </p:cNvPr>
          <p:cNvSpPr/>
          <p:nvPr/>
        </p:nvSpPr>
        <p:spPr>
          <a:xfrm>
            <a:off x="5162550" y="4015649"/>
            <a:ext cx="4774238" cy="2667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endParaRPr lang="en-US" i="1" dirty="0">
              <a:solidFill>
                <a:srgbClr val="0D1B3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buNone/>
            </a:pPr>
            <a:r>
              <a:rPr lang="en-US" i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→ 均匀性提升，但控制精度不如完整柯勒</a:t>
            </a:r>
          </a:p>
        </p:txBody>
      </p:sp>
      <p:sp>
        <p:nvSpPr>
          <p:cNvPr id="20" name="Shape 21">
            <a:extLst>
              <a:ext uri="{FF2B5EF4-FFF2-40B4-BE49-F238E27FC236}">
                <a16:creationId xmlns:a16="http://schemas.microsoft.com/office/drawing/2014/main" id="{385596D2-75D0-BF68-ECDA-08CF9E9EE8A2}"/>
              </a:ext>
            </a:extLst>
          </p:cNvPr>
          <p:cNvSpPr/>
          <p:nvPr/>
        </p:nvSpPr>
        <p:spPr>
          <a:xfrm>
            <a:off x="274320" y="4464594"/>
            <a:ext cx="11498580" cy="1234440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2000"/>
          </a:p>
        </p:txBody>
      </p:sp>
      <p:sp>
        <p:nvSpPr>
          <p:cNvPr id="21" name="Shape 22">
            <a:extLst>
              <a:ext uri="{FF2B5EF4-FFF2-40B4-BE49-F238E27FC236}">
                <a16:creationId xmlns:a16="http://schemas.microsoft.com/office/drawing/2014/main" id="{5DD3AB5F-F75B-0343-FA10-CF601C74E03F}"/>
              </a:ext>
            </a:extLst>
          </p:cNvPr>
          <p:cNvSpPr/>
          <p:nvPr/>
        </p:nvSpPr>
        <p:spPr>
          <a:xfrm>
            <a:off x="274320" y="4464340"/>
            <a:ext cx="1463040" cy="1234440"/>
          </a:xfrm>
          <a:prstGeom prst="rect">
            <a:avLst/>
          </a:prstGeom>
          <a:solidFill>
            <a:srgbClr val="0EA5E9"/>
          </a:solidFill>
          <a:ln w="12700">
            <a:solidFill>
              <a:srgbClr val="0EA5E9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22" name="Text 23">
            <a:extLst>
              <a:ext uri="{FF2B5EF4-FFF2-40B4-BE49-F238E27FC236}">
                <a16:creationId xmlns:a16="http://schemas.microsoft.com/office/drawing/2014/main" id="{CF450513-526E-E8D6-169C-60369D3C46EF}"/>
              </a:ext>
            </a:extLst>
          </p:cNvPr>
          <p:cNvSpPr/>
          <p:nvPr/>
        </p:nvSpPr>
        <p:spPr>
          <a:xfrm>
            <a:off x="274320" y="4464340"/>
            <a:ext cx="1463040" cy="1234440"/>
          </a:xfrm>
          <a:prstGeom prst="rect">
            <a:avLst/>
          </a:prstGeom>
          <a:noFill/>
        </p:spPr>
        <p:txBody>
          <a:bodyPr wrap="square" lIns="38100" tIns="38100" rIns="38100" bIns="3810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完整柯勒照明</a:t>
            </a:r>
            <a:endParaRPr lang="en-US" sz="1800" dirty="0"/>
          </a:p>
        </p:txBody>
      </p:sp>
      <p:sp>
        <p:nvSpPr>
          <p:cNvPr id="23" name="Text 24">
            <a:extLst>
              <a:ext uri="{FF2B5EF4-FFF2-40B4-BE49-F238E27FC236}">
                <a16:creationId xmlns:a16="http://schemas.microsoft.com/office/drawing/2014/main" id="{F4C8883E-B930-CD3F-5542-52CFCF3FBD2F}"/>
              </a:ext>
            </a:extLst>
          </p:cNvPr>
          <p:cNvSpPr/>
          <p:nvPr/>
        </p:nvSpPr>
        <p:spPr>
          <a:xfrm>
            <a:off x="1920239" y="4746280"/>
            <a:ext cx="5212773" cy="2667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 集光镜将灯丝成像于物方焦面附近</a:t>
            </a:r>
          </a:p>
        </p:txBody>
      </p:sp>
      <p:sp>
        <p:nvSpPr>
          <p:cNvPr id="24" name="Text 25">
            <a:extLst>
              <a:ext uri="{FF2B5EF4-FFF2-40B4-BE49-F238E27FC236}">
                <a16:creationId xmlns:a16="http://schemas.microsoft.com/office/drawing/2014/main" id="{E21BE989-3D4C-80FC-6E92-7579A2DCB691}"/>
              </a:ext>
            </a:extLst>
          </p:cNvPr>
          <p:cNvSpPr/>
          <p:nvPr/>
        </p:nvSpPr>
        <p:spPr>
          <a:xfrm>
            <a:off x="1920239" y="5191669"/>
            <a:ext cx="5212773" cy="2667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 孔径光阑置于聚光镜焦面</a:t>
            </a:r>
          </a:p>
        </p:txBody>
      </p:sp>
      <p:sp>
        <p:nvSpPr>
          <p:cNvPr id="25" name="Text 26">
            <a:extLst>
              <a:ext uri="{FF2B5EF4-FFF2-40B4-BE49-F238E27FC236}">
                <a16:creationId xmlns:a16="http://schemas.microsoft.com/office/drawing/2014/main" id="{E9FE73F3-4C89-22E1-6E8E-B174F423A78A}"/>
              </a:ext>
            </a:extLst>
          </p:cNvPr>
          <p:cNvSpPr/>
          <p:nvPr/>
        </p:nvSpPr>
        <p:spPr>
          <a:xfrm>
            <a:off x="6836675" y="4727103"/>
            <a:ext cx="5212773" cy="2667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3. 安装视场光阑，缩小像至物镜前焦面</a:t>
            </a:r>
          </a:p>
        </p:txBody>
      </p:sp>
      <p:sp>
        <p:nvSpPr>
          <p:cNvPr id="26" name="Text 27">
            <a:extLst>
              <a:ext uri="{FF2B5EF4-FFF2-40B4-BE49-F238E27FC236}">
                <a16:creationId xmlns:a16="http://schemas.microsoft.com/office/drawing/2014/main" id="{14BCAA03-2224-289D-28CD-89E2B1E840D1}"/>
              </a:ext>
            </a:extLst>
          </p:cNvPr>
          <p:cNvSpPr/>
          <p:nvPr/>
        </p:nvSpPr>
        <p:spPr>
          <a:xfrm>
            <a:off x="6002678" y="5202147"/>
            <a:ext cx="6372201" cy="2667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4. 调节两种光阑大小，分析对景深/亮度/对比度的影响</a:t>
            </a:r>
          </a:p>
        </p:txBody>
      </p:sp>
      <p:sp>
        <p:nvSpPr>
          <p:cNvPr id="27" name="Text 29">
            <a:extLst>
              <a:ext uri="{FF2B5EF4-FFF2-40B4-BE49-F238E27FC236}">
                <a16:creationId xmlns:a16="http://schemas.microsoft.com/office/drawing/2014/main" id="{8079073C-2CCC-CFF9-2D5C-2BFB65C5963F}"/>
              </a:ext>
            </a:extLst>
          </p:cNvPr>
          <p:cNvSpPr/>
          <p:nvPr/>
        </p:nvSpPr>
        <p:spPr>
          <a:xfrm>
            <a:off x="5162549" y="5437414"/>
            <a:ext cx="5523057" cy="2667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i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→ 均匀性佳，可精控NA和景深 → 高分辨率成像最优解</a:t>
            </a:r>
            <a:endParaRPr lang="en-US" sz="1100" dirty="0"/>
          </a:p>
        </p:txBody>
      </p:sp>
      <p:sp>
        <p:nvSpPr>
          <p:cNvPr id="28" name="Text 11">
            <a:extLst>
              <a:ext uri="{FF2B5EF4-FFF2-40B4-BE49-F238E27FC236}">
                <a16:creationId xmlns:a16="http://schemas.microsoft.com/office/drawing/2014/main" id="{2A84FFEE-0A98-43B4-95FA-1F9D1A59BE3A}"/>
              </a:ext>
            </a:extLst>
          </p:cNvPr>
          <p:cNvSpPr/>
          <p:nvPr/>
        </p:nvSpPr>
        <p:spPr>
          <a:xfrm>
            <a:off x="5162550" y="2690404"/>
            <a:ext cx="5734050" cy="2667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endParaRPr lang="en-US" sz="1100" i="1" dirty="0">
              <a:solidFill>
                <a:srgbClr val="0D1B3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>
              <a:buNone/>
            </a:pPr>
            <a:r>
              <a:rPr lang="en-US" sz="1100" i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→ 样品像与灯丝像重叠 → 高亮度但光场不均匀</a:t>
            </a:r>
            <a:endParaRPr lang="en-US" sz="1100" dirty="0"/>
          </a:p>
        </p:txBody>
      </p:sp>
      <p:sp>
        <p:nvSpPr>
          <p:cNvPr id="29" name="Text 17">
            <a:extLst>
              <a:ext uri="{FF2B5EF4-FFF2-40B4-BE49-F238E27FC236}">
                <a16:creationId xmlns:a16="http://schemas.microsoft.com/office/drawing/2014/main" id="{9B9D50D8-1CE7-91A7-B804-5586B13C5344}"/>
              </a:ext>
            </a:extLst>
          </p:cNvPr>
          <p:cNvSpPr/>
          <p:nvPr/>
        </p:nvSpPr>
        <p:spPr>
          <a:xfrm>
            <a:off x="7133012" y="3333829"/>
            <a:ext cx="5212773" cy="15483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3. 调整聚光镜至灯丝像清晰</a:t>
            </a:r>
          </a:p>
        </p:txBody>
      </p:sp>
    </p:spTree>
    <p:extLst>
      <p:ext uri="{BB962C8B-B14F-4D97-AF65-F5344CB8AC3E}">
        <p14:creationId xmlns:p14="http://schemas.microsoft.com/office/powerpoint/2010/main" val="31676107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EC93A-4E0E-F33D-F4DD-0D22F1636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151FB150-9E9C-53E1-44FA-364A1751D8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0" name="Text 1">
            <a:extLst>
              <a:ext uri="{FF2B5EF4-FFF2-40B4-BE49-F238E27FC236}">
                <a16:creationId xmlns:a16="http://schemas.microsoft.com/office/drawing/2014/main" id="{D4E6712D-6C8B-7CC4-F3C1-2B998F33D6B2}"/>
              </a:ext>
            </a:extLst>
          </p:cNvPr>
          <p:cNvSpPr/>
          <p:nvPr/>
        </p:nvSpPr>
        <p:spPr>
          <a:xfrm>
            <a:off x="602340" y="0"/>
            <a:ext cx="8229600" cy="914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注意事项</a:t>
            </a:r>
            <a:endParaRPr lang="en-US" sz="3000" dirty="0">
              <a:solidFill>
                <a:schemeClr val="tx1"/>
              </a:solidFill>
            </a:endParaRPr>
          </a:p>
        </p:txBody>
      </p:sp>
      <p:sp>
        <p:nvSpPr>
          <p:cNvPr id="31" name="Shape 2">
            <a:extLst>
              <a:ext uri="{FF2B5EF4-FFF2-40B4-BE49-F238E27FC236}">
                <a16:creationId xmlns:a16="http://schemas.microsoft.com/office/drawing/2014/main" id="{86927707-445A-7681-D9BC-9DC52016C6B8}"/>
              </a:ext>
            </a:extLst>
          </p:cNvPr>
          <p:cNvSpPr/>
          <p:nvPr/>
        </p:nvSpPr>
        <p:spPr>
          <a:xfrm>
            <a:off x="457200" y="182880"/>
            <a:ext cx="54864" cy="548640"/>
          </a:xfrm>
          <a:prstGeom prst="rect">
            <a:avLst/>
          </a:prstGeom>
          <a:solidFill>
            <a:srgbClr val="E8B84B"/>
          </a:solidFill>
          <a:ln w="12700">
            <a:solidFill>
              <a:srgbClr val="E8B84B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Shape 3">
            <a:extLst>
              <a:ext uri="{FF2B5EF4-FFF2-40B4-BE49-F238E27FC236}">
                <a16:creationId xmlns:a16="http://schemas.microsoft.com/office/drawing/2014/main" id="{DDCA6AEE-0009-6FB4-168B-FFD11D91A063}"/>
              </a:ext>
            </a:extLst>
          </p:cNvPr>
          <p:cNvSpPr/>
          <p:nvPr/>
        </p:nvSpPr>
        <p:spPr>
          <a:xfrm>
            <a:off x="1899920" y="1688012"/>
            <a:ext cx="4251960" cy="868680"/>
          </a:xfrm>
          <a:prstGeom prst="rect">
            <a:avLst/>
          </a:prstGeom>
          <a:solidFill>
            <a:srgbClr val="FFFFFF"/>
          </a:solidFill>
          <a:ln w="12700">
            <a:solidFill>
              <a:srgbClr val="E0E7EF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zh-CN" altLang="en-US" sz="1800"/>
          </a:p>
        </p:txBody>
      </p:sp>
      <p:sp>
        <p:nvSpPr>
          <p:cNvPr id="33" name="Shape 4">
            <a:extLst>
              <a:ext uri="{FF2B5EF4-FFF2-40B4-BE49-F238E27FC236}">
                <a16:creationId xmlns:a16="http://schemas.microsoft.com/office/drawing/2014/main" id="{D733A698-9B06-9430-36A4-F8A35F132E17}"/>
              </a:ext>
            </a:extLst>
          </p:cNvPr>
          <p:cNvSpPr/>
          <p:nvPr/>
        </p:nvSpPr>
        <p:spPr>
          <a:xfrm>
            <a:off x="1991360" y="1797740"/>
            <a:ext cx="594360" cy="594360"/>
          </a:xfrm>
          <a:prstGeom prst="ellipse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34" name="Text 5">
            <a:extLst>
              <a:ext uri="{FF2B5EF4-FFF2-40B4-BE49-F238E27FC236}">
                <a16:creationId xmlns:a16="http://schemas.microsoft.com/office/drawing/2014/main" id="{83C6FA8C-4951-E0C0-4666-33E11A2D9CAF}"/>
              </a:ext>
            </a:extLst>
          </p:cNvPr>
          <p:cNvSpPr/>
          <p:nvPr/>
        </p:nvSpPr>
        <p:spPr>
          <a:xfrm>
            <a:off x="1991360" y="1797740"/>
            <a:ext cx="594360" cy="5943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</a:rPr>
              <a:t>①</a:t>
            </a:r>
            <a:endParaRPr lang="en-US" sz="2000" dirty="0"/>
          </a:p>
        </p:txBody>
      </p:sp>
      <p:sp>
        <p:nvSpPr>
          <p:cNvPr id="35" name="Text 6">
            <a:extLst>
              <a:ext uri="{FF2B5EF4-FFF2-40B4-BE49-F238E27FC236}">
                <a16:creationId xmlns:a16="http://schemas.microsoft.com/office/drawing/2014/main" id="{68828AE7-9F03-CD81-BAD8-4660DD4145B4}"/>
              </a:ext>
            </a:extLst>
          </p:cNvPr>
          <p:cNvSpPr/>
          <p:nvPr/>
        </p:nvSpPr>
        <p:spPr>
          <a:xfrm>
            <a:off x="2704592" y="1742876"/>
            <a:ext cx="3291840" cy="3200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设备校准清洁</a:t>
            </a:r>
            <a:endParaRPr lang="en-US" sz="1800" dirty="0"/>
          </a:p>
        </p:txBody>
      </p:sp>
      <p:sp>
        <p:nvSpPr>
          <p:cNvPr id="36" name="Text 7">
            <a:extLst>
              <a:ext uri="{FF2B5EF4-FFF2-40B4-BE49-F238E27FC236}">
                <a16:creationId xmlns:a16="http://schemas.microsoft.com/office/drawing/2014/main" id="{D8392532-F97F-C650-FE63-10CF6B76F1C7}"/>
              </a:ext>
            </a:extLst>
          </p:cNvPr>
          <p:cNvSpPr/>
          <p:nvPr/>
        </p:nvSpPr>
        <p:spPr>
          <a:xfrm>
            <a:off x="2704592" y="2090348"/>
            <a:ext cx="3291840" cy="40233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dirty="0">
                <a:solidFill>
                  <a:srgbClr val="6474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实验前检查镜片清洁度，校准机械部件运行顺畅</a:t>
            </a:r>
            <a:endParaRPr lang="en-US" dirty="0"/>
          </a:p>
        </p:txBody>
      </p:sp>
      <p:sp>
        <p:nvSpPr>
          <p:cNvPr id="37" name="Shape 8">
            <a:extLst>
              <a:ext uri="{FF2B5EF4-FFF2-40B4-BE49-F238E27FC236}">
                <a16:creationId xmlns:a16="http://schemas.microsoft.com/office/drawing/2014/main" id="{69D77BE3-5B79-C4B2-0143-2C5045C0B121}"/>
              </a:ext>
            </a:extLst>
          </p:cNvPr>
          <p:cNvSpPr/>
          <p:nvPr/>
        </p:nvSpPr>
        <p:spPr>
          <a:xfrm>
            <a:off x="6334760" y="1688012"/>
            <a:ext cx="4251960" cy="868680"/>
          </a:xfrm>
          <a:prstGeom prst="rect">
            <a:avLst/>
          </a:prstGeom>
          <a:solidFill>
            <a:srgbClr val="FFFFFF"/>
          </a:solidFill>
          <a:ln w="12700">
            <a:solidFill>
              <a:srgbClr val="E0E7EF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zh-CN" altLang="en-US" sz="1800"/>
          </a:p>
        </p:txBody>
      </p:sp>
      <p:sp>
        <p:nvSpPr>
          <p:cNvPr id="38" name="Shape 9">
            <a:extLst>
              <a:ext uri="{FF2B5EF4-FFF2-40B4-BE49-F238E27FC236}">
                <a16:creationId xmlns:a16="http://schemas.microsoft.com/office/drawing/2014/main" id="{B0E2E4C0-FED8-DDA8-4ED1-0892FA4804A9}"/>
              </a:ext>
            </a:extLst>
          </p:cNvPr>
          <p:cNvSpPr/>
          <p:nvPr/>
        </p:nvSpPr>
        <p:spPr>
          <a:xfrm>
            <a:off x="6426200" y="1797740"/>
            <a:ext cx="594360" cy="594360"/>
          </a:xfrm>
          <a:prstGeom prst="ellipse">
            <a:avLst/>
          </a:prstGeom>
          <a:solidFill>
            <a:srgbClr val="F4A261"/>
          </a:solidFill>
          <a:ln w="12700">
            <a:solidFill>
              <a:srgbClr val="F4A261"/>
            </a:solidFill>
            <a:prstDash val="solid"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39" name="Text 10">
            <a:extLst>
              <a:ext uri="{FF2B5EF4-FFF2-40B4-BE49-F238E27FC236}">
                <a16:creationId xmlns:a16="http://schemas.microsoft.com/office/drawing/2014/main" id="{6CBAA799-186E-416D-B3AC-E27E793CBD7C}"/>
              </a:ext>
            </a:extLst>
          </p:cNvPr>
          <p:cNvSpPr/>
          <p:nvPr/>
        </p:nvSpPr>
        <p:spPr>
          <a:xfrm>
            <a:off x="6426200" y="1797740"/>
            <a:ext cx="594360" cy="5943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</a:rPr>
              <a:t>②</a:t>
            </a:r>
            <a:endParaRPr lang="en-US" sz="2000" dirty="0"/>
          </a:p>
        </p:txBody>
      </p:sp>
      <p:sp>
        <p:nvSpPr>
          <p:cNvPr id="40" name="Text 11">
            <a:extLst>
              <a:ext uri="{FF2B5EF4-FFF2-40B4-BE49-F238E27FC236}">
                <a16:creationId xmlns:a16="http://schemas.microsoft.com/office/drawing/2014/main" id="{DA428559-1C0A-A0A1-60C6-EE083CBB26C4}"/>
              </a:ext>
            </a:extLst>
          </p:cNvPr>
          <p:cNvSpPr/>
          <p:nvPr/>
        </p:nvSpPr>
        <p:spPr>
          <a:xfrm>
            <a:off x="7139432" y="1742876"/>
            <a:ext cx="3291840" cy="3200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光路精确对准</a:t>
            </a:r>
            <a:endParaRPr lang="en-US" sz="1800" dirty="0"/>
          </a:p>
        </p:txBody>
      </p:sp>
      <p:sp>
        <p:nvSpPr>
          <p:cNvPr id="41" name="Text 12">
            <a:extLst>
              <a:ext uri="{FF2B5EF4-FFF2-40B4-BE49-F238E27FC236}">
                <a16:creationId xmlns:a16="http://schemas.microsoft.com/office/drawing/2014/main" id="{ACB7D444-2BED-8DE0-AB44-3FBD3DDAFA62}"/>
              </a:ext>
            </a:extLst>
          </p:cNvPr>
          <p:cNvSpPr/>
          <p:nvPr/>
        </p:nvSpPr>
        <p:spPr>
          <a:xfrm>
            <a:off x="7139432" y="2090348"/>
            <a:ext cx="3291840" cy="40233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dirty="0">
                <a:solidFill>
                  <a:srgbClr val="6474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确保光源、目标物与光学元件同轴，必要时使用激光辅助校准</a:t>
            </a:r>
            <a:endParaRPr lang="en-US" dirty="0"/>
          </a:p>
        </p:txBody>
      </p:sp>
      <p:sp>
        <p:nvSpPr>
          <p:cNvPr id="42" name="Shape 13">
            <a:extLst>
              <a:ext uri="{FF2B5EF4-FFF2-40B4-BE49-F238E27FC236}">
                <a16:creationId xmlns:a16="http://schemas.microsoft.com/office/drawing/2014/main" id="{E356B15A-F04D-1727-156A-EB78D735DC67}"/>
              </a:ext>
            </a:extLst>
          </p:cNvPr>
          <p:cNvSpPr/>
          <p:nvPr/>
        </p:nvSpPr>
        <p:spPr>
          <a:xfrm>
            <a:off x="1899920" y="2693852"/>
            <a:ext cx="4251960" cy="868680"/>
          </a:xfrm>
          <a:prstGeom prst="rect">
            <a:avLst/>
          </a:prstGeom>
          <a:solidFill>
            <a:srgbClr val="FFFFFF"/>
          </a:solidFill>
          <a:ln w="12700">
            <a:solidFill>
              <a:srgbClr val="E0E7EF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zh-CN" altLang="en-US" sz="1800"/>
          </a:p>
        </p:txBody>
      </p:sp>
      <p:sp>
        <p:nvSpPr>
          <p:cNvPr id="43" name="Shape 14">
            <a:extLst>
              <a:ext uri="{FF2B5EF4-FFF2-40B4-BE49-F238E27FC236}">
                <a16:creationId xmlns:a16="http://schemas.microsoft.com/office/drawing/2014/main" id="{1925A413-63BD-B2AD-871F-4627A585A10B}"/>
              </a:ext>
            </a:extLst>
          </p:cNvPr>
          <p:cNvSpPr/>
          <p:nvPr/>
        </p:nvSpPr>
        <p:spPr>
          <a:xfrm>
            <a:off x="1991360" y="2803580"/>
            <a:ext cx="594360" cy="594360"/>
          </a:xfrm>
          <a:prstGeom prst="ellipse">
            <a:avLst/>
          </a:prstGeom>
          <a:solidFill>
            <a:srgbClr val="43AA8B"/>
          </a:solidFill>
          <a:ln w="12700">
            <a:solidFill>
              <a:srgbClr val="43AA8B"/>
            </a:solidFill>
            <a:prstDash val="solid"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44" name="Text 15">
            <a:extLst>
              <a:ext uri="{FF2B5EF4-FFF2-40B4-BE49-F238E27FC236}">
                <a16:creationId xmlns:a16="http://schemas.microsoft.com/office/drawing/2014/main" id="{751935B5-8CDF-AC3E-C967-44409CF36FE2}"/>
              </a:ext>
            </a:extLst>
          </p:cNvPr>
          <p:cNvSpPr/>
          <p:nvPr/>
        </p:nvSpPr>
        <p:spPr>
          <a:xfrm>
            <a:off x="1991360" y="2803580"/>
            <a:ext cx="594360" cy="5943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</a:rPr>
              <a:t>③</a:t>
            </a:r>
            <a:endParaRPr lang="en-US" sz="2000" dirty="0"/>
          </a:p>
        </p:txBody>
      </p:sp>
      <p:sp>
        <p:nvSpPr>
          <p:cNvPr id="45" name="Text 16">
            <a:extLst>
              <a:ext uri="{FF2B5EF4-FFF2-40B4-BE49-F238E27FC236}">
                <a16:creationId xmlns:a16="http://schemas.microsoft.com/office/drawing/2014/main" id="{C53D8251-2EEE-7FFA-0BDA-B1B7EA82D77B}"/>
              </a:ext>
            </a:extLst>
          </p:cNvPr>
          <p:cNvSpPr/>
          <p:nvPr/>
        </p:nvSpPr>
        <p:spPr>
          <a:xfrm>
            <a:off x="2704592" y="2748716"/>
            <a:ext cx="3291840" cy="3200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复现实验条件</a:t>
            </a:r>
            <a:endParaRPr lang="en-US" sz="1800" dirty="0"/>
          </a:p>
        </p:txBody>
      </p:sp>
      <p:sp>
        <p:nvSpPr>
          <p:cNvPr id="46" name="Text 17">
            <a:extLst>
              <a:ext uri="{FF2B5EF4-FFF2-40B4-BE49-F238E27FC236}">
                <a16:creationId xmlns:a16="http://schemas.microsoft.com/office/drawing/2014/main" id="{FC7EA8C7-552F-3940-6F24-0607A970C36E}"/>
              </a:ext>
            </a:extLst>
          </p:cNvPr>
          <p:cNvSpPr/>
          <p:nvPr/>
        </p:nvSpPr>
        <p:spPr>
          <a:xfrm>
            <a:off x="2704592" y="3096188"/>
            <a:ext cx="3291840" cy="40233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dirty="0">
                <a:solidFill>
                  <a:srgbClr val="6474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严格按设计参数搭建系统，记录每次实验的详细条件</a:t>
            </a:r>
            <a:endParaRPr lang="en-US" dirty="0"/>
          </a:p>
        </p:txBody>
      </p:sp>
      <p:sp>
        <p:nvSpPr>
          <p:cNvPr id="47" name="Shape 18">
            <a:extLst>
              <a:ext uri="{FF2B5EF4-FFF2-40B4-BE49-F238E27FC236}">
                <a16:creationId xmlns:a16="http://schemas.microsoft.com/office/drawing/2014/main" id="{B234E0A5-E03D-2998-FC81-A4C4F4FE5B64}"/>
              </a:ext>
            </a:extLst>
          </p:cNvPr>
          <p:cNvSpPr/>
          <p:nvPr/>
        </p:nvSpPr>
        <p:spPr>
          <a:xfrm>
            <a:off x="6334760" y="2693852"/>
            <a:ext cx="4251960" cy="868680"/>
          </a:xfrm>
          <a:prstGeom prst="rect">
            <a:avLst/>
          </a:prstGeom>
          <a:solidFill>
            <a:srgbClr val="FFFFFF"/>
          </a:solidFill>
          <a:ln w="12700">
            <a:solidFill>
              <a:srgbClr val="E0E7EF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zh-CN" altLang="en-US" sz="1800"/>
          </a:p>
        </p:txBody>
      </p:sp>
      <p:sp>
        <p:nvSpPr>
          <p:cNvPr id="48" name="Shape 19">
            <a:extLst>
              <a:ext uri="{FF2B5EF4-FFF2-40B4-BE49-F238E27FC236}">
                <a16:creationId xmlns:a16="http://schemas.microsoft.com/office/drawing/2014/main" id="{DEDB4253-2C08-8117-037A-79789BF93239}"/>
              </a:ext>
            </a:extLst>
          </p:cNvPr>
          <p:cNvSpPr/>
          <p:nvPr/>
        </p:nvSpPr>
        <p:spPr>
          <a:xfrm>
            <a:off x="6426200" y="2803580"/>
            <a:ext cx="594360" cy="594360"/>
          </a:xfrm>
          <a:prstGeom prst="ellipse">
            <a:avLst/>
          </a:prstGeom>
          <a:solidFill>
            <a:srgbClr val="17A99A"/>
          </a:solidFill>
          <a:ln w="12700">
            <a:solidFill>
              <a:srgbClr val="17A99A"/>
            </a:solidFill>
            <a:prstDash val="solid"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49" name="Text 20">
            <a:extLst>
              <a:ext uri="{FF2B5EF4-FFF2-40B4-BE49-F238E27FC236}">
                <a16:creationId xmlns:a16="http://schemas.microsoft.com/office/drawing/2014/main" id="{3FCBE3F2-8593-08AA-79F0-8204228352D0}"/>
              </a:ext>
            </a:extLst>
          </p:cNvPr>
          <p:cNvSpPr/>
          <p:nvPr/>
        </p:nvSpPr>
        <p:spPr>
          <a:xfrm>
            <a:off x="6426200" y="2803580"/>
            <a:ext cx="594360" cy="5943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</a:rPr>
              <a:t>④</a:t>
            </a:r>
            <a:endParaRPr lang="en-US" sz="2000" dirty="0"/>
          </a:p>
        </p:txBody>
      </p:sp>
      <p:sp>
        <p:nvSpPr>
          <p:cNvPr id="50" name="Text 21">
            <a:extLst>
              <a:ext uri="{FF2B5EF4-FFF2-40B4-BE49-F238E27FC236}">
                <a16:creationId xmlns:a16="http://schemas.microsoft.com/office/drawing/2014/main" id="{50D14C71-FB21-970A-13D4-8167A67DE5BB}"/>
              </a:ext>
            </a:extLst>
          </p:cNvPr>
          <p:cNvSpPr/>
          <p:nvPr/>
        </p:nvSpPr>
        <p:spPr>
          <a:xfrm>
            <a:off x="7139432" y="2748716"/>
            <a:ext cx="3291840" cy="3200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人员安全</a:t>
            </a:r>
            <a:endParaRPr lang="en-US" sz="1800" dirty="0"/>
          </a:p>
        </p:txBody>
      </p:sp>
      <p:sp>
        <p:nvSpPr>
          <p:cNvPr id="51" name="Text 22">
            <a:extLst>
              <a:ext uri="{FF2B5EF4-FFF2-40B4-BE49-F238E27FC236}">
                <a16:creationId xmlns:a16="http://schemas.microsoft.com/office/drawing/2014/main" id="{89B82B11-771C-0C6A-7BDE-2B119CF7FCC4}"/>
              </a:ext>
            </a:extLst>
          </p:cNvPr>
          <p:cNvSpPr/>
          <p:nvPr/>
        </p:nvSpPr>
        <p:spPr>
          <a:xfrm>
            <a:off x="7139432" y="3096188"/>
            <a:ext cx="3291840" cy="40233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dirty="0">
                <a:solidFill>
                  <a:srgbClr val="6474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避免长时间直视强光源，高强度LED操作时佩戴防护眼镜</a:t>
            </a:r>
            <a:endParaRPr lang="en-US" dirty="0"/>
          </a:p>
        </p:txBody>
      </p:sp>
      <p:sp>
        <p:nvSpPr>
          <p:cNvPr id="52" name="Shape 23">
            <a:extLst>
              <a:ext uri="{FF2B5EF4-FFF2-40B4-BE49-F238E27FC236}">
                <a16:creationId xmlns:a16="http://schemas.microsoft.com/office/drawing/2014/main" id="{851D1D6C-3898-D586-0A90-5E0BB4BC9C0C}"/>
              </a:ext>
            </a:extLst>
          </p:cNvPr>
          <p:cNvSpPr/>
          <p:nvPr/>
        </p:nvSpPr>
        <p:spPr>
          <a:xfrm>
            <a:off x="1899920" y="3699692"/>
            <a:ext cx="4251960" cy="868680"/>
          </a:xfrm>
          <a:prstGeom prst="rect">
            <a:avLst/>
          </a:prstGeom>
          <a:solidFill>
            <a:srgbClr val="FFFFFF"/>
          </a:solidFill>
          <a:ln w="12700">
            <a:solidFill>
              <a:srgbClr val="E0E7EF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zh-CN" altLang="en-US" sz="1800"/>
          </a:p>
        </p:txBody>
      </p:sp>
      <p:sp>
        <p:nvSpPr>
          <p:cNvPr id="53" name="Shape 24">
            <a:extLst>
              <a:ext uri="{FF2B5EF4-FFF2-40B4-BE49-F238E27FC236}">
                <a16:creationId xmlns:a16="http://schemas.microsoft.com/office/drawing/2014/main" id="{0A24ED80-B8B9-7D1D-5EE6-AD0483F8DC85}"/>
              </a:ext>
            </a:extLst>
          </p:cNvPr>
          <p:cNvSpPr/>
          <p:nvPr/>
        </p:nvSpPr>
        <p:spPr>
          <a:xfrm>
            <a:off x="1991360" y="3809420"/>
            <a:ext cx="594360" cy="594360"/>
          </a:xfrm>
          <a:prstGeom prst="ellipse">
            <a:avLst/>
          </a:prstGeom>
          <a:solidFill>
            <a:srgbClr val="E8B84B"/>
          </a:solidFill>
          <a:ln w="12700">
            <a:solidFill>
              <a:srgbClr val="E8B84B"/>
            </a:solidFill>
            <a:prstDash val="solid"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54" name="Text 25">
            <a:extLst>
              <a:ext uri="{FF2B5EF4-FFF2-40B4-BE49-F238E27FC236}">
                <a16:creationId xmlns:a16="http://schemas.microsoft.com/office/drawing/2014/main" id="{DD908899-110A-5A15-37AE-1A48A29F0A2B}"/>
              </a:ext>
            </a:extLst>
          </p:cNvPr>
          <p:cNvSpPr/>
          <p:nvPr/>
        </p:nvSpPr>
        <p:spPr>
          <a:xfrm>
            <a:off x="1991360" y="3809420"/>
            <a:ext cx="594360" cy="5943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</a:rPr>
              <a:t>⑤</a:t>
            </a:r>
            <a:endParaRPr lang="en-US" sz="2000" dirty="0"/>
          </a:p>
        </p:txBody>
      </p:sp>
      <p:sp>
        <p:nvSpPr>
          <p:cNvPr id="55" name="Shape 28">
            <a:extLst>
              <a:ext uri="{FF2B5EF4-FFF2-40B4-BE49-F238E27FC236}">
                <a16:creationId xmlns:a16="http://schemas.microsoft.com/office/drawing/2014/main" id="{2E1D8E00-0149-732F-0897-15A13C0D9623}"/>
              </a:ext>
            </a:extLst>
          </p:cNvPr>
          <p:cNvSpPr/>
          <p:nvPr/>
        </p:nvSpPr>
        <p:spPr>
          <a:xfrm>
            <a:off x="6334760" y="3699692"/>
            <a:ext cx="4251960" cy="868680"/>
          </a:xfrm>
          <a:prstGeom prst="rect">
            <a:avLst/>
          </a:prstGeom>
          <a:solidFill>
            <a:srgbClr val="FFFFFF"/>
          </a:solidFill>
          <a:ln w="12700">
            <a:solidFill>
              <a:srgbClr val="E0E7EF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zh-CN" altLang="en-US" sz="1800"/>
          </a:p>
        </p:txBody>
      </p:sp>
      <p:sp>
        <p:nvSpPr>
          <p:cNvPr id="56" name="Shape 29">
            <a:extLst>
              <a:ext uri="{FF2B5EF4-FFF2-40B4-BE49-F238E27FC236}">
                <a16:creationId xmlns:a16="http://schemas.microsoft.com/office/drawing/2014/main" id="{E77B693A-C000-5723-37BA-DB491ECC6CA6}"/>
              </a:ext>
            </a:extLst>
          </p:cNvPr>
          <p:cNvSpPr/>
          <p:nvPr/>
        </p:nvSpPr>
        <p:spPr>
          <a:xfrm>
            <a:off x="6426200" y="3809420"/>
            <a:ext cx="594360" cy="594360"/>
          </a:xfrm>
          <a:prstGeom prst="ellipse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57" name="Text 30">
            <a:extLst>
              <a:ext uri="{FF2B5EF4-FFF2-40B4-BE49-F238E27FC236}">
                <a16:creationId xmlns:a16="http://schemas.microsoft.com/office/drawing/2014/main" id="{2DCF985E-8310-7B36-DBCB-0B44A7A271A5}"/>
              </a:ext>
            </a:extLst>
          </p:cNvPr>
          <p:cNvSpPr/>
          <p:nvPr/>
        </p:nvSpPr>
        <p:spPr>
          <a:xfrm>
            <a:off x="6426200" y="3809420"/>
            <a:ext cx="594360" cy="5943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</a:rPr>
              <a:t>⑥</a:t>
            </a:r>
            <a:endParaRPr lang="en-US" sz="2000" dirty="0"/>
          </a:p>
        </p:txBody>
      </p:sp>
      <p:sp>
        <p:nvSpPr>
          <p:cNvPr id="58" name="Shape 33">
            <a:extLst>
              <a:ext uri="{FF2B5EF4-FFF2-40B4-BE49-F238E27FC236}">
                <a16:creationId xmlns:a16="http://schemas.microsoft.com/office/drawing/2014/main" id="{E76137EB-DD80-77CF-89EA-AD65172B352B}"/>
              </a:ext>
            </a:extLst>
          </p:cNvPr>
          <p:cNvSpPr/>
          <p:nvPr/>
        </p:nvSpPr>
        <p:spPr>
          <a:xfrm>
            <a:off x="1899920" y="4705532"/>
            <a:ext cx="4251960" cy="868680"/>
          </a:xfrm>
          <a:prstGeom prst="rect">
            <a:avLst/>
          </a:prstGeom>
          <a:solidFill>
            <a:srgbClr val="FFFFFF"/>
          </a:solidFill>
          <a:ln w="12700">
            <a:solidFill>
              <a:srgbClr val="E0E7EF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zh-CN" altLang="en-US" sz="1800"/>
          </a:p>
        </p:txBody>
      </p:sp>
      <p:sp>
        <p:nvSpPr>
          <p:cNvPr id="59" name="Shape 34">
            <a:extLst>
              <a:ext uri="{FF2B5EF4-FFF2-40B4-BE49-F238E27FC236}">
                <a16:creationId xmlns:a16="http://schemas.microsoft.com/office/drawing/2014/main" id="{0B58D919-55FB-14D9-809F-66280D734345}"/>
              </a:ext>
            </a:extLst>
          </p:cNvPr>
          <p:cNvSpPr/>
          <p:nvPr/>
        </p:nvSpPr>
        <p:spPr>
          <a:xfrm>
            <a:off x="1991360" y="4815260"/>
            <a:ext cx="594360" cy="594360"/>
          </a:xfrm>
          <a:prstGeom prst="ellipse">
            <a:avLst/>
          </a:prstGeom>
          <a:solidFill>
            <a:srgbClr val="E53E3E"/>
          </a:solidFill>
          <a:ln w="12700">
            <a:solidFill>
              <a:srgbClr val="E53E3E"/>
            </a:solidFill>
            <a:prstDash val="solid"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60" name="Text 35">
            <a:extLst>
              <a:ext uri="{FF2B5EF4-FFF2-40B4-BE49-F238E27FC236}">
                <a16:creationId xmlns:a16="http://schemas.microsoft.com/office/drawing/2014/main" id="{D27D55EB-2F99-87F7-FB68-51757A834835}"/>
              </a:ext>
            </a:extLst>
          </p:cNvPr>
          <p:cNvSpPr/>
          <p:nvPr/>
        </p:nvSpPr>
        <p:spPr>
          <a:xfrm>
            <a:off x="1991360" y="4815260"/>
            <a:ext cx="594360" cy="5943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</a:rPr>
              <a:t>⑦</a:t>
            </a:r>
            <a:endParaRPr lang="en-US" sz="2000" dirty="0"/>
          </a:p>
        </p:txBody>
      </p:sp>
      <p:sp>
        <p:nvSpPr>
          <p:cNvPr id="61" name="Shape 38">
            <a:extLst>
              <a:ext uri="{FF2B5EF4-FFF2-40B4-BE49-F238E27FC236}">
                <a16:creationId xmlns:a16="http://schemas.microsoft.com/office/drawing/2014/main" id="{79F76621-7834-22FE-4A9B-795C354BC05D}"/>
              </a:ext>
            </a:extLst>
          </p:cNvPr>
          <p:cNvSpPr/>
          <p:nvPr/>
        </p:nvSpPr>
        <p:spPr>
          <a:xfrm>
            <a:off x="6334760" y="4705532"/>
            <a:ext cx="4251960" cy="868680"/>
          </a:xfrm>
          <a:prstGeom prst="rect">
            <a:avLst/>
          </a:prstGeom>
          <a:solidFill>
            <a:srgbClr val="FFFFFF"/>
          </a:solidFill>
          <a:ln w="12700">
            <a:solidFill>
              <a:srgbClr val="E0E7EF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zh-CN" altLang="en-US" sz="1800"/>
          </a:p>
        </p:txBody>
      </p:sp>
      <p:sp>
        <p:nvSpPr>
          <p:cNvPr id="62" name="Shape 39">
            <a:extLst>
              <a:ext uri="{FF2B5EF4-FFF2-40B4-BE49-F238E27FC236}">
                <a16:creationId xmlns:a16="http://schemas.microsoft.com/office/drawing/2014/main" id="{9B66925E-655E-627F-D60D-7F97418180C7}"/>
              </a:ext>
            </a:extLst>
          </p:cNvPr>
          <p:cNvSpPr/>
          <p:nvPr/>
        </p:nvSpPr>
        <p:spPr>
          <a:xfrm>
            <a:off x="6426200" y="4815260"/>
            <a:ext cx="594360" cy="594360"/>
          </a:xfrm>
          <a:prstGeom prst="ellipse">
            <a:avLst/>
          </a:prstGeom>
          <a:solidFill>
            <a:srgbClr val="F4A261"/>
          </a:solidFill>
          <a:ln w="12700">
            <a:solidFill>
              <a:srgbClr val="F4A261"/>
            </a:solidFill>
            <a:prstDash val="solid"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63" name="Text 40">
            <a:extLst>
              <a:ext uri="{FF2B5EF4-FFF2-40B4-BE49-F238E27FC236}">
                <a16:creationId xmlns:a16="http://schemas.microsoft.com/office/drawing/2014/main" id="{63A72008-53D0-71F4-4DD8-BC6AE5463D3C}"/>
              </a:ext>
            </a:extLst>
          </p:cNvPr>
          <p:cNvSpPr/>
          <p:nvPr/>
        </p:nvSpPr>
        <p:spPr>
          <a:xfrm>
            <a:off x="6426200" y="4815260"/>
            <a:ext cx="594360" cy="5943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</a:rPr>
              <a:t>⑧</a:t>
            </a:r>
            <a:endParaRPr lang="en-US" sz="2000" dirty="0"/>
          </a:p>
        </p:txBody>
      </p:sp>
      <p:sp>
        <p:nvSpPr>
          <p:cNvPr id="64" name="Text 41">
            <a:extLst>
              <a:ext uri="{FF2B5EF4-FFF2-40B4-BE49-F238E27FC236}">
                <a16:creationId xmlns:a16="http://schemas.microsoft.com/office/drawing/2014/main" id="{50D292C6-5DBF-D139-BB47-BF35D4D2DFA3}"/>
              </a:ext>
            </a:extLst>
          </p:cNvPr>
          <p:cNvSpPr/>
          <p:nvPr/>
        </p:nvSpPr>
        <p:spPr>
          <a:xfrm>
            <a:off x="2704592" y="3754556"/>
            <a:ext cx="3291840" cy="3200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选择合适照明</a:t>
            </a:r>
            <a:endParaRPr lang="en-US" sz="1800" dirty="0"/>
          </a:p>
        </p:txBody>
      </p:sp>
      <p:sp>
        <p:nvSpPr>
          <p:cNvPr id="65" name="Text 42">
            <a:extLst>
              <a:ext uri="{FF2B5EF4-FFF2-40B4-BE49-F238E27FC236}">
                <a16:creationId xmlns:a16="http://schemas.microsoft.com/office/drawing/2014/main" id="{E1EF9408-9C5A-0057-3A4A-F03BCE8DAB00}"/>
              </a:ext>
            </a:extLst>
          </p:cNvPr>
          <p:cNvSpPr/>
          <p:nvPr/>
        </p:nvSpPr>
        <p:spPr>
          <a:xfrm>
            <a:off x="2704592" y="4102028"/>
            <a:ext cx="3291840" cy="40233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dirty="0">
                <a:solidFill>
                  <a:srgbClr val="6474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根据样品特性选择照明方式，使用匀光器确保照明均匀</a:t>
            </a:r>
            <a:endParaRPr lang="en-US" dirty="0"/>
          </a:p>
        </p:txBody>
      </p:sp>
      <p:sp>
        <p:nvSpPr>
          <p:cNvPr id="66" name="Text 26">
            <a:extLst>
              <a:ext uri="{FF2B5EF4-FFF2-40B4-BE49-F238E27FC236}">
                <a16:creationId xmlns:a16="http://schemas.microsoft.com/office/drawing/2014/main" id="{9CE8B3AD-C3DB-D7D1-43A9-4C161D0EB4A6}"/>
              </a:ext>
            </a:extLst>
          </p:cNvPr>
          <p:cNvSpPr/>
          <p:nvPr/>
        </p:nvSpPr>
        <p:spPr>
          <a:xfrm>
            <a:off x="7139432" y="3754556"/>
            <a:ext cx="3291840" cy="3200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聚焦操作规范</a:t>
            </a:r>
            <a:endParaRPr lang="en-US" sz="1800" dirty="0"/>
          </a:p>
        </p:txBody>
      </p:sp>
      <p:sp>
        <p:nvSpPr>
          <p:cNvPr id="67" name="Text 27">
            <a:extLst>
              <a:ext uri="{FF2B5EF4-FFF2-40B4-BE49-F238E27FC236}">
                <a16:creationId xmlns:a16="http://schemas.microsoft.com/office/drawing/2014/main" id="{5006E165-ABAC-B389-BE85-358C4C4168BE}"/>
              </a:ext>
            </a:extLst>
          </p:cNvPr>
          <p:cNvSpPr/>
          <p:nvPr/>
        </p:nvSpPr>
        <p:spPr>
          <a:xfrm>
            <a:off x="7139432" y="4102028"/>
            <a:ext cx="3291840" cy="40233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dirty="0">
                <a:solidFill>
                  <a:srgbClr val="6474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先粗调后细调，避免物镜与样本碰撞造成设备或样本损坏</a:t>
            </a:r>
            <a:endParaRPr lang="en-US" dirty="0"/>
          </a:p>
        </p:txBody>
      </p:sp>
      <p:sp>
        <p:nvSpPr>
          <p:cNvPr id="68" name="Text 31">
            <a:extLst>
              <a:ext uri="{FF2B5EF4-FFF2-40B4-BE49-F238E27FC236}">
                <a16:creationId xmlns:a16="http://schemas.microsoft.com/office/drawing/2014/main" id="{10882880-667A-DE9F-0BF3-A946E0EC1B0E}"/>
              </a:ext>
            </a:extLst>
          </p:cNvPr>
          <p:cNvSpPr/>
          <p:nvPr/>
        </p:nvSpPr>
        <p:spPr>
          <a:xfrm>
            <a:off x="2704592" y="4788336"/>
            <a:ext cx="3291840" cy="3200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稳定实验环境</a:t>
            </a:r>
            <a:endParaRPr lang="en-US" sz="1800" dirty="0"/>
          </a:p>
        </p:txBody>
      </p:sp>
      <p:sp>
        <p:nvSpPr>
          <p:cNvPr id="69" name="Text 32">
            <a:extLst>
              <a:ext uri="{FF2B5EF4-FFF2-40B4-BE49-F238E27FC236}">
                <a16:creationId xmlns:a16="http://schemas.microsoft.com/office/drawing/2014/main" id="{B6CC7631-C46B-50A6-E3B9-EC2D3D9DF154}"/>
              </a:ext>
            </a:extLst>
          </p:cNvPr>
          <p:cNvSpPr/>
          <p:nvPr/>
        </p:nvSpPr>
        <p:spPr>
          <a:xfrm>
            <a:off x="2704592" y="5135808"/>
            <a:ext cx="3291840" cy="40233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dirty="0">
                <a:solidFill>
                  <a:srgbClr val="6474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置于防振台，控制温湿度，减少外界光线干扰</a:t>
            </a:r>
            <a:endParaRPr lang="en-US" dirty="0"/>
          </a:p>
        </p:txBody>
      </p:sp>
      <p:sp>
        <p:nvSpPr>
          <p:cNvPr id="70" name="Text 36">
            <a:extLst>
              <a:ext uri="{FF2B5EF4-FFF2-40B4-BE49-F238E27FC236}">
                <a16:creationId xmlns:a16="http://schemas.microsoft.com/office/drawing/2014/main" id="{18FA9680-5320-5DA8-DF4B-3DC44B2E7145}"/>
              </a:ext>
            </a:extLst>
          </p:cNvPr>
          <p:cNvSpPr/>
          <p:nvPr/>
        </p:nvSpPr>
        <p:spPr>
          <a:xfrm>
            <a:off x="7139432" y="4788336"/>
            <a:ext cx="3291840" cy="3200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数据记录完整</a:t>
            </a:r>
            <a:endParaRPr lang="en-US" sz="1800" dirty="0"/>
          </a:p>
        </p:txBody>
      </p:sp>
      <p:sp>
        <p:nvSpPr>
          <p:cNvPr id="71" name="Text 37">
            <a:extLst>
              <a:ext uri="{FF2B5EF4-FFF2-40B4-BE49-F238E27FC236}">
                <a16:creationId xmlns:a16="http://schemas.microsoft.com/office/drawing/2014/main" id="{83ABFA85-3048-C62F-2598-6E072BD3C44E}"/>
              </a:ext>
            </a:extLst>
          </p:cNvPr>
          <p:cNvSpPr/>
          <p:nvPr/>
        </p:nvSpPr>
        <p:spPr>
          <a:xfrm>
            <a:off x="7139432" y="5135808"/>
            <a:ext cx="3291840" cy="40233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dirty="0">
                <a:solidFill>
                  <a:srgbClr val="6474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记录丝杆读数、成像质量、计算结果，及时分析偏差与误差来源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59479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2CA4CB-5B0D-F1F4-0600-C730598C6F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BF757138-B70E-BE03-8C88-671405911E9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Shape 0">
            <a:extLst>
              <a:ext uri="{FF2B5EF4-FFF2-40B4-BE49-F238E27FC236}">
                <a16:creationId xmlns:a16="http://schemas.microsoft.com/office/drawing/2014/main" id="{78F81363-28BA-6585-D4F0-D5AA9CEA760B}"/>
              </a:ext>
            </a:extLst>
          </p:cNvPr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E8B84B"/>
          </a:solidFill>
          <a:ln w="12700">
            <a:solidFill>
              <a:srgbClr val="E8B84B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17EAD46B-DA2B-20A8-1370-8E76E63C1EDC}"/>
              </a:ext>
            </a:extLst>
          </p:cNvPr>
          <p:cNvSpPr/>
          <p:nvPr/>
        </p:nvSpPr>
        <p:spPr>
          <a:xfrm>
            <a:off x="457200" y="73152"/>
            <a:ext cx="8229600" cy="8046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思考题</a:t>
            </a:r>
            <a:endParaRPr lang="en-US" sz="3000" dirty="0">
              <a:solidFill>
                <a:schemeClr val="tx1"/>
              </a:solidFill>
            </a:endParaRPr>
          </a:p>
        </p:txBody>
      </p:sp>
      <p:sp>
        <p:nvSpPr>
          <p:cNvPr id="6" name="Shape 3">
            <a:extLst>
              <a:ext uri="{FF2B5EF4-FFF2-40B4-BE49-F238E27FC236}">
                <a16:creationId xmlns:a16="http://schemas.microsoft.com/office/drawing/2014/main" id="{CFCB75C9-B560-164F-2357-C15DE7A7C195}"/>
              </a:ext>
            </a:extLst>
          </p:cNvPr>
          <p:cNvSpPr/>
          <p:nvPr/>
        </p:nvSpPr>
        <p:spPr>
          <a:xfrm>
            <a:off x="1667691" y="1865376"/>
            <a:ext cx="8595360" cy="713232"/>
          </a:xfrm>
          <a:prstGeom prst="rect">
            <a:avLst/>
          </a:prstGeom>
          <a:solidFill>
            <a:srgbClr val="1E3048"/>
          </a:solidFill>
          <a:ln w="12700">
            <a:solidFill>
              <a:srgbClr val="0E7C7B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zh-CN" altLang="en-US" sz="2000"/>
          </a:p>
        </p:txBody>
      </p:sp>
      <p:sp>
        <p:nvSpPr>
          <p:cNvPr id="7" name="Shape 4">
            <a:extLst>
              <a:ext uri="{FF2B5EF4-FFF2-40B4-BE49-F238E27FC236}">
                <a16:creationId xmlns:a16="http://schemas.microsoft.com/office/drawing/2014/main" id="{31FBAC1A-7FAE-F372-38AB-23F3D05490CF}"/>
              </a:ext>
            </a:extLst>
          </p:cNvPr>
          <p:cNvSpPr/>
          <p:nvPr/>
        </p:nvSpPr>
        <p:spPr>
          <a:xfrm>
            <a:off x="1667691" y="1865376"/>
            <a:ext cx="658368" cy="713232"/>
          </a:xfrm>
          <a:prstGeom prst="rect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0406C89A-9688-8C86-3544-0798037C585E}"/>
              </a:ext>
            </a:extLst>
          </p:cNvPr>
          <p:cNvSpPr/>
          <p:nvPr/>
        </p:nvSpPr>
        <p:spPr>
          <a:xfrm>
            <a:off x="1667691" y="2048256"/>
            <a:ext cx="658368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</a:rPr>
              <a:t>Q1</a:t>
            </a:r>
            <a:endParaRPr lang="en-US" sz="2400" dirty="0"/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B78C676A-AD12-153D-01CE-B2C94402281E}"/>
              </a:ext>
            </a:extLst>
          </p:cNvPr>
          <p:cNvSpPr/>
          <p:nvPr/>
        </p:nvSpPr>
        <p:spPr>
          <a:xfrm>
            <a:off x="2444931" y="1956816"/>
            <a:ext cx="7791450" cy="5302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E8F4F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有限远系统中，物镜f=10mm、目镜f=25mm，如何计算最佳镜间距以实现最大放大率？</a:t>
            </a:r>
            <a:endParaRPr lang="en-US" sz="1800" dirty="0">
              <a:solidFill>
                <a:srgbClr val="CFD8D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sp>
        <p:nvSpPr>
          <p:cNvPr id="10" name="Shape 7">
            <a:extLst>
              <a:ext uri="{FF2B5EF4-FFF2-40B4-BE49-F238E27FC236}">
                <a16:creationId xmlns:a16="http://schemas.microsoft.com/office/drawing/2014/main" id="{EF3FCEF4-F6F3-7017-CBF9-386FBA28BAF2}"/>
              </a:ext>
            </a:extLst>
          </p:cNvPr>
          <p:cNvSpPr/>
          <p:nvPr/>
        </p:nvSpPr>
        <p:spPr>
          <a:xfrm>
            <a:off x="1667691" y="2688336"/>
            <a:ext cx="8595360" cy="713232"/>
          </a:xfrm>
          <a:prstGeom prst="rect">
            <a:avLst/>
          </a:prstGeom>
          <a:solidFill>
            <a:srgbClr val="1E3048"/>
          </a:solidFill>
          <a:ln w="12700">
            <a:solidFill>
              <a:srgbClr val="E8B84B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zh-CN" altLang="en-US" sz="2000"/>
          </a:p>
        </p:txBody>
      </p:sp>
      <p:sp>
        <p:nvSpPr>
          <p:cNvPr id="11" name="Shape 8">
            <a:extLst>
              <a:ext uri="{FF2B5EF4-FFF2-40B4-BE49-F238E27FC236}">
                <a16:creationId xmlns:a16="http://schemas.microsoft.com/office/drawing/2014/main" id="{16D0084B-74C4-6042-58CD-4411BA84590D}"/>
              </a:ext>
            </a:extLst>
          </p:cNvPr>
          <p:cNvSpPr/>
          <p:nvPr/>
        </p:nvSpPr>
        <p:spPr>
          <a:xfrm>
            <a:off x="1667691" y="2688336"/>
            <a:ext cx="658368" cy="713232"/>
          </a:xfrm>
          <a:prstGeom prst="rect">
            <a:avLst/>
          </a:prstGeom>
          <a:solidFill>
            <a:srgbClr val="E8B84B"/>
          </a:solidFill>
          <a:ln w="12700">
            <a:solidFill>
              <a:srgbClr val="E8B84B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12" name="Text 9">
            <a:extLst>
              <a:ext uri="{FF2B5EF4-FFF2-40B4-BE49-F238E27FC236}">
                <a16:creationId xmlns:a16="http://schemas.microsoft.com/office/drawing/2014/main" id="{92B59064-A65C-E3DE-71C3-C227A75D87E6}"/>
              </a:ext>
            </a:extLst>
          </p:cNvPr>
          <p:cNvSpPr/>
          <p:nvPr/>
        </p:nvSpPr>
        <p:spPr>
          <a:xfrm>
            <a:off x="1667691" y="2871216"/>
            <a:ext cx="658368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</a:rPr>
              <a:t>Q2</a:t>
            </a:r>
            <a:endParaRPr lang="en-US" sz="2400" dirty="0"/>
          </a:p>
        </p:txBody>
      </p:sp>
      <p:sp>
        <p:nvSpPr>
          <p:cNvPr id="13" name="Text 10">
            <a:extLst>
              <a:ext uri="{FF2B5EF4-FFF2-40B4-BE49-F238E27FC236}">
                <a16:creationId xmlns:a16="http://schemas.microsoft.com/office/drawing/2014/main" id="{567E9B0C-C085-706A-5DE6-CC9C2217D003}"/>
              </a:ext>
            </a:extLst>
          </p:cNvPr>
          <p:cNvSpPr/>
          <p:nvPr/>
        </p:nvSpPr>
        <p:spPr>
          <a:xfrm>
            <a:off x="2444931" y="2779776"/>
            <a:ext cx="7680960" cy="5303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E8F4F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比较f=30mm与f=50mm物镜的成像结果，分析焦距变化对放大倍率和像距的影响</a:t>
            </a:r>
            <a:endParaRPr lang="en-US" sz="1800" dirty="0"/>
          </a:p>
        </p:txBody>
      </p:sp>
      <p:sp>
        <p:nvSpPr>
          <p:cNvPr id="14" name="Shape 11">
            <a:extLst>
              <a:ext uri="{FF2B5EF4-FFF2-40B4-BE49-F238E27FC236}">
                <a16:creationId xmlns:a16="http://schemas.microsoft.com/office/drawing/2014/main" id="{6E55C08D-50E3-DAE5-D485-48069DB40F61}"/>
              </a:ext>
            </a:extLst>
          </p:cNvPr>
          <p:cNvSpPr/>
          <p:nvPr/>
        </p:nvSpPr>
        <p:spPr>
          <a:xfrm>
            <a:off x="1667691" y="3511296"/>
            <a:ext cx="8595360" cy="713232"/>
          </a:xfrm>
          <a:prstGeom prst="rect">
            <a:avLst/>
          </a:prstGeom>
          <a:solidFill>
            <a:srgbClr val="1E3048"/>
          </a:solidFill>
          <a:ln w="12700">
            <a:solidFill>
              <a:srgbClr val="0E7C7B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zh-CN" altLang="en-US" sz="2000"/>
          </a:p>
        </p:txBody>
      </p:sp>
      <p:sp>
        <p:nvSpPr>
          <p:cNvPr id="15" name="Shape 12">
            <a:extLst>
              <a:ext uri="{FF2B5EF4-FFF2-40B4-BE49-F238E27FC236}">
                <a16:creationId xmlns:a16="http://schemas.microsoft.com/office/drawing/2014/main" id="{3520E6A1-6249-4DC9-7617-8BA1C041A9B8}"/>
              </a:ext>
            </a:extLst>
          </p:cNvPr>
          <p:cNvSpPr/>
          <p:nvPr/>
        </p:nvSpPr>
        <p:spPr>
          <a:xfrm>
            <a:off x="1667691" y="3511296"/>
            <a:ext cx="658368" cy="713232"/>
          </a:xfrm>
          <a:prstGeom prst="rect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16" name="Text 13">
            <a:extLst>
              <a:ext uri="{FF2B5EF4-FFF2-40B4-BE49-F238E27FC236}">
                <a16:creationId xmlns:a16="http://schemas.microsoft.com/office/drawing/2014/main" id="{94FC4C85-9744-514A-6C27-D2F53DA9AD12}"/>
              </a:ext>
            </a:extLst>
          </p:cNvPr>
          <p:cNvSpPr/>
          <p:nvPr/>
        </p:nvSpPr>
        <p:spPr>
          <a:xfrm>
            <a:off x="1667691" y="3694176"/>
            <a:ext cx="658368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</a:rPr>
              <a:t>Q3</a:t>
            </a:r>
            <a:endParaRPr lang="en-US" sz="2400" dirty="0"/>
          </a:p>
        </p:txBody>
      </p:sp>
      <p:sp>
        <p:nvSpPr>
          <p:cNvPr id="17" name="Text 14">
            <a:extLst>
              <a:ext uri="{FF2B5EF4-FFF2-40B4-BE49-F238E27FC236}">
                <a16:creationId xmlns:a16="http://schemas.microsoft.com/office/drawing/2014/main" id="{6B4F6165-769D-DD15-97DA-C3DC75C34CEA}"/>
              </a:ext>
            </a:extLst>
          </p:cNvPr>
          <p:cNvSpPr/>
          <p:nvPr/>
        </p:nvSpPr>
        <p:spPr>
          <a:xfrm>
            <a:off x="2444931" y="3602736"/>
            <a:ext cx="7680960" cy="5303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E8F4F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无限远共轭系统为何拓展性更强？有限远与无限远在生物/工业样本中各有何优劣？</a:t>
            </a:r>
            <a:endParaRPr lang="en-US" sz="1800" dirty="0"/>
          </a:p>
        </p:txBody>
      </p:sp>
      <p:sp>
        <p:nvSpPr>
          <p:cNvPr id="18" name="Shape 15">
            <a:extLst>
              <a:ext uri="{FF2B5EF4-FFF2-40B4-BE49-F238E27FC236}">
                <a16:creationId xmlns:a16="http://schemas.microsoft.com/office/drawing/2014/main" id="{B760CE09-7E15-FF3F-C4B2-6D55C4CD4857}"/>
              </a:ext>
            </a:extLst>
          </p:cNvPr>
          <p:cNvSpPr/>
          <p:nvPr/>
        </p:nvSpPr>
        <p:spPr>
          <a:xfrm>
            <a:off x="1667691" y="4334256"/>
            <a:ext cx="8595360" cy="713232"/>
          </a:xfrm>
          <a:prstGeom prst="rect">
            <a:avLst/>
          </a:prstGeom>
          <a:solidFill>
            <a:srgbClr val="1E3048"/>
          </a:solidFill>
          <a:ln w="12700">
            <a:solidFill>
              <a:srgbClr val="E8B84B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zh-CN" altLang="en-US" sz="2000"/>
          </a:p>
        </p:txBody>
      </p:sp>
      <p:sp>
        <p:nvSpPr>
          <p:cNvPr id="19" name="Shape 16">
            <a:extLst>
              <a:ext uri="{FF2B5EF4-FFF2-40B4-BE49-F238E27FC236}">
                <a16:creationId xmlns:a16="http://schemas.microsoft.com/office/drawing/2014/main" id="{6B0A68C7-FED3-1ED2-DEA6-5EF1EC71CD5F}"/>
              </a:ext>
            </a:extLst>
          </p:cNvPr>
          <p:cNvSpPr/>
          <p:nvPr/>
        </p:nvSpPr>
        <p:spPr>
          <a:xfrm>
            <a:off x="1667691" y="4334256"/>
            <a:ext cx="658368" cy="713232"/>
          </a:xfrm>
          <a:prstGeom prst="rect">
            <a:avLst/>
          </a:prstGeom>
          <a:solidFill>
            <a:srgbClr val="E8B84B"/>
          </a:solidFill>
          <a:ln w="12700">
            <a:solidFill>
              <a:srgbClr val="E8B84B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20" name="Text 17">
            <a:extLst>
              <a:ext uri="{FF2B5EF4-FFF2-40B4-BE49-F238E27FC236}">
                <a16:creationId xmlns:a16="http://schemas.microsoft.com/office/drawing/2014/main" id="{848D6DA8-0F27-709B-2D57-4BFA0F064C28}"/>
              </a:ext>
            </a:extLst>
          </p:cNvPr>
          <p:cNvSpPr/>
          <p:nvPr/>
        </p:nvSpPr>
        <p:spPr>
          <a:xfrm>
            <a:off x="1667691" y="4517136"/>
            <a:ext cx="658368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</a:rPr>
              <a:t>Q4</a:t>
            </a:r>
            <a:endParaRPr lang="en-US" sz="2400" dirty="0"/>
          </a:p>
        </p:txBody>
      </p:sp>
      <p:sp>
        <p:nvSpPr>
          <p:cNvPr id="21" name="Text 18">
            <a:extLst>
              <a:ext uri="{FF2B5EF4-FFF2-40B4-BE49-F238E27FC236}">
                <a16:creationId xmlns:a16="http://schemas.microsoft.com/office/drawing/2014/main" id="{4273F1A1-F7A2-45B1-62FB-06D485200615}"/>
              </a:ext>
            </a:extLst>
          </p:cNvPr>
          <p:cNvSpPr/>
          <p:nvPr/>
        </p:nvSpPr>
        <p:spPr>
          <a:xfrm>
            <a:off x="2444931" y="4425696"/>
            <a:ext cx="7680960" cy="5303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E8F4F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如何利用消色差透镜或复消色差透镜优化显微系统中的色差问题？</a:t>
            </a:r>
            <a:endParaRPr lang="en-US" sz="1800" dirty="0"/>
          </a:p>
        </p:txBody>
      </p:sp>
      <p:sp>
        <p:nvSpPr>
          <p:cNvPr id="22" name="Shape 19">
            <a:extLst>
              <a:ext uri="{FF2B5EF4-FFF2-40B4-BE49-F238E27FC236}">
                <a16:creationId xmlns:a16="http://schemas.microsoft.com/office/drawing/2014/main" id="{DEE0B99E-79D6-EF90-0B6B-8BC400013DFD}"/>
              </a:ext>
            </a:extLst>
          </p:cNvPr>
          <p:cNvSpPr/>
          <p:nvPr/>
        </p:nvSpPr>
        <p:spPr>
          <a:xfrm>
            <a:off x="1667691" y="5157216"/>
            <a:ext cx="8595360" cy="713232"/>
          </a:xfrm>
          <a:prstGeom prst="rect">
            <a:avLst/>
          </a:prstGeom>
          <a:solidFill>
            <a:srgbClr val="1E3048"/>
          </a:solidFill>
          <a:ln w="12700">
            <a:solidFill>
              <a:srgbClr val="0E7C7B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zh-CN" altLang="en-US" sz="2000"/>
          </a:p>
        </p:txBody>
      </p:sp>
      <p:sp>
        <p:nvSpPr>
          <p:cNvPr id="23" name="Shape 20">
            <a:extLst>
              <a:ext uri="{FF2B5EF4-FFF2-40B4-BE49-F238E27FC236}">
                <a16:creationId xmlns:a16="http://schemas.microsoft.com/office/drawing/2014/main" id="{C21F346D-F35B-33F7-03B9-EE8D6156858C}"/>
              </a:ext>
            </a:extLst>
          </p:cNvPr>
          <p:cNvSpPr/>
          <p:nvPr/>
        </p:nvSpPr>
        <p:spPr>
          <a:xfrm>
            <a:off x="1667691" y="5157216"/>
            <a:ext cx="658368" cy="713232"/>
          </a:xfrm>
          <a:prstGeom prst="rect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24" name="Text 21">
            <a:extLst>
              <a:ext uri="{FF2B5EF4-FFF2-40B4-BE49-F238E27FC236}">
                <a16:creationId xmlns:a16="http://schemas.microsoft.com/office/drawing/2014/main" id="{E82044B2-3786-8DD3-BDB3-AD4979BAD711}"/>
              </a:ext>
            </a:extLst>
          </p:cNvPr>
          <p:cNvSpPr/>
          <p:nvPr/>
        </p:nvSpPr>
        <p:spPr>
          <a:xfrm>
            <a:off x="1667691" y="5340096"/>
            <a:ext cx="658368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</a:rPr>
              <a:t>Q5</a:t>
            </a:r>
            <a:endParaRPr lang="en-US" sz="2400" dirty="0"/>
          </a:p>
        </p:txBody>
      </p:sp>
      <p:sp>
        <p:nvSpPr>
          <p:cNvPr id="25" name="Text 22">
            <a:extLst>
              <a:ext uri="{FF2B5EF4-FFF2-40B4-BE49-F238E27FC236}">
                <a16:creationId xmlns:a16="http://schemas.microsoft.com/office/drawing/2014/main" id="{CA439EAE-3E18-E1F2-D908-DF23DE2509D4}"/>
              </a:ext>
            </a:extLst>
          </p:cNvPr>
          <p:cNvSpPr/>
          <p:nvPr/>
        </p:nvSpPr>
        <p:spPr>
          <a:xfrm>
            <a:off x="2444931" y="5248656"/>
            <a:ext cx="7680960" cy="5303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E8F4F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现代STED显微镜如何突破阿贝衍射极限实现超分辨率？在生物学中有哪些应用？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8409772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C953E4-8344-B933-B006-C38F4FDDC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394823C1-06B3-5E84-DA40-C8422FBFE95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4" name="Shape 0">
            <a:extLst>
              <a:ext uri="{FF2B5EF4-FFF2-40B4-BE49-F238E27FC236}">
                <a16:creationId xmlns:a16="http://schemas.microsoft.com/office/drawing/2014/main" id="{D8292927-AE19-7D78-2A85-61A093855DA0}"/>
              </a:ext>
            </a:extLst>
          </p:cNvPr>
          <p:cNvSpPr/>
          <p:nvPr/>
        </p:nvSpPr>
        <p:spPr>
          <a:xfrm>
            <a:off x="1886858" y="870858"/>
            <a:ext cx="9144000" cy="73152"/>
          </a:xfrm>
          <a:prstGeom prst="rect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Shape 1">
            <a:extLst>
              <a:ext uri="{FF2B5EF4-FFF2-40B4-BE49-F238E27FC236}">
                <a16:creationId xmlns:a16="http://schemas.microsoft.com/office/drawing/2014/main" id="{4A2F1C14-4F43-7DE2-D50E-56B928FC93A9}"/>
              </a:ext>
            </a:extLst>
          </p:cNvPr>
          <p:cNvSpPr/>
          <p:nvPr/>
        </p:nvSpPr>
        <p:spPr>
          <a:xfrm>
            <a:off x="1886858" y="5936634"/>
            <a:ext cx="9144000" cy="77724"/>
          </a:xfrm>
          <a:prstGeom prst="rect">
            <a:avLst/>
          </a:prstGeom>
          <a:solidFill>
            <a:srgbClr val="E8B84B"/>
          </a:solidFill>
          <a:ln w="12700">
            <a:solidFill>
              <a:srgbClr val="E8B84B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Text 3">
            <a:extLst>
              <a:ext uri="{FF2B5EF4-FFF2-40B4-BE49-F238E27FC236}">
                <a16:creationId xmlns:a16="http://schemas.microsoft.com/office/drawing/2014/main" id="{CAC7A00E-91D4-28E6-BDE7-9F69385DD0F1}"/>
              </a:ext>
            </a:extLst>
          </p:cNvPr>
          <p:cNvSpPr/>
          <p:nvPr/>
        </p:nvSpPr>
        <p:spPr>
          <a:xfrm>
            <a:off x="2801258" y="1510938"/>
            <a:ext cx="7315200" cy="54864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A0B4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实训总结</a:t>
            </a:r>
            <a:endParaRPr lang="en-US" sz="1600" dirty="0"/>
          </a:p>
        </p:txBody>
      </p:sp>
      <p:sp>
        <p:nvSpPr>
          <p:cNvPr id="28" name="Text 4">
            <a:extLst>
              <a:ext uri="{FF2B5EF4-FFF2-40B4-BE49-F238E27FC236}">
                <a16:creationId xmlns:a16="http://schemas.microsoft.com/office/drawing/2014/main" id="{EFA37CE3-D81C-AC01-4333-EA80204B485E}"/>
              </a:ext>
            </a:extLst>
          </p:cNvPr>
          <p:cNvSpPr/>
          <p:nvPr/>
        </p:nvSpPr>
        <p:spPr>
          <a:xfrm>
            <a:off x="2344058" y="2059578"/>
            <a:ext cx="8229600" cy="73152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光学显微成像系统的构建与优化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9" name="Shape 5">
            <a:extLst>
              <a:ext uri="{FF2B5EF4-FFF2-40B4-BE49-F238E27FC236}">
                <a16:creationId xmlns:a16="http://schemas.microsoft.com/office/drawing/2014/main" id="{CB336A16-547A-3D77-4247-1797CDCB235F}"/>
              </a:ext>
            </a:extLst>
          </p:cNvPr>
          <p:cNvSpPr/>
          <p:nvPr/>
        </p:nvSpPr>
        <p:spPr>
          <a:xfrm>
            <a:off x="2435498" y="3065418"/>
            <a:ext cx="1828800" cy="1463040"/>
          </a:xfrm>
          <a:prstGeom prst="rect">
            <a:avLst/>
          </a:prstGeom>
          <a:solidFill>
            <a:srgbClr val="1A3A6B"/>
          </a:solidFill>
          <a:ln w="12700">
            <a:solidFill>
              <a:srgbClr val="0EA5E9">
                <a:alpha val="3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2000"/>
          </a:p>
        </p:txBody>
      </p:sp>
      <p:sp>
        <p:nvSpPr>
          <p:cNvPr id="30" name="Text 6">
            <a:extLst>
              <a:ext uri="{FF2B5EF4-FFF2-40B4-BE49-F238E27FC236}">
                <a16:creationId xmlns:a16="http://schemas.microsoft.com/office/drawing/2014/main" id="{C4430FE5-1C6C-083B-0113-E928A3F9F22C}"/>
              </a:ext>
            </a:extLst>
          </p:cNvPr>
          <p:cNvSpPr/>
          <p:nvPr/>
        </p:nvSpPr>
        <p:spPr>
          <a:xfrm>
            <a:off x="2435498" y="3111138"/>
            <a:ext cx="1828800" cy="50292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200" dirty="0">
                <a:solidFill>
                  <a:srgbClr val="000000"/>
                </a:solidFill>
              </a:rPr>
              <a:t>🔬</a:t>
            </a:r>
            <a:endParaRPr lang="en-US" sz="3200" dirty="0"/>
          </a:p>
        </p:txBody>
      </p:sp>
      <p:sp>
        <p:nvSpPr>
          <p:cNvPr id="31" name="Text 7">
            <a:extLst>
              <a:ext uri="{FF2B5EF4-FFF2-40B4-BE49-F238E27FC236}">
                <a16:creationId xmlns:a16="http://schemas.microsoft.com/office/drawing/2014/main" id="{BC4A7885-C493-6F37-8D17-0D46DDD8E8D3}"/>
              </a:ext>
            </a:extLst>
          </p:cNvPr>
          <p:cNvSpPr/>
          <p:nvPr/>
        </p:nvSpPr>
        <p:spPr>
          <a:xfrm>
            <a:off x="2435498" y="3614058"/>
            <a:ext cx="1828800" cy="27432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A0B4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成像系统</a:t>
            </a:r>
            <a:endParaRPr lang="en-US" sz="1200" dirty="0"/>
          </a:p>
        </p:txBody>
      </p:sp>
      <p:sp>
        <p:nvSpPr>
          <p:cNvPr id="32" name="Text 8">
            <a:extLst>
              <a:ext uri="{FF2B5EF4-FFF2-40B4-BE49-F238E27FC236}">
                <a16:creationId xmlns:a16="http://schemas.microsoft.com/office/drawing/2014/main" id="{134204E8-5031-A698-A654-86DC5DE269CF}"/>
              </a:ext>
            </a:extLst>
          </p:cNvPr>
          <p:cNvSpPr/>
          <p:nvPr/>
        </p:nvSpPr>
        <p:spPr>
          <a:xfrm>
            <a:off x="2435498" y="3888378"/>
            <a:ext cx="1828800" cy="54864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有限远 &amp; 无限远共轭</a:t>
            </a:r>
            <a:endParaRPr lang="en-US" sz="1600" dirty="0"/>
          </a:p>
        </p:txBody>
      </p:sp>
      <p:sp>
        <p:nvSpPr>
          <p:cNvPr id="33" name="Shape 9">
            <a:extLst>
              <a:ext uri="{FF2B5EF4-FFF2-40B4-BE49-F238E27FC236}">
                <a16:creationId xmlns:a16="http://schemas.microsoft.com/office/drawing/2014/main" id="{C007B913-9C85-110B-008F-ECBDE2E743DB}"/>
              </a:ext>
            </a:extLst>
          </p:cNvPr>
          <p:cNvSpPr/>
          <p:nvPr/>
        </p:nvSpPr>
        <p:spPr>
          <a:xfrm>
            <a:off x="4492898" y="3065418"/>
            <a:ext cx="1828800" cy="1463040"/>
          </a:xfrm>
          <a:prstGeom prst="rect">
            <a:avLst/>
          </a:prstGeom>
          <a:solidFill>
            <a:srgbClr val="1A3A6B"/>
          </a:solidFill>
          <a:ln w="12700">
            <a:solidFill>
              <a:srgbClr val="0EA5E9">
                <a:alpha val="3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2000"/>
          </a:p>
        </p:txBody>
      </p:sp>
      <p:sp>
        <p:nvSpPr>
          <p:cNvPr id="34" name="Text 10">
            <a:extLst>
              <a:ext uri="{FF2B5EF4-FFF2-40B4-BE49-F238E27FC236}">
                <a16:creationId xmlns:a16="http://schemas.microsoft.com/office/drawing/2014/main" id="{E265EBD8-0B45-C7C1-C1A6-F66B139D0BA5}"/>
              </a:ext>
            </a:extLst>
          </p:cNvPr>
          <p:cNvSpPr/>
          <p:nvPr/>
        </p:nvSpPr>
        <p:spPr>
          <a:xfrm>
            <a:off x="4492898" y="3111138"/>
            <a:ext cx="1828800" cy="50292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200" dirty="0">
                <a:solidFill>
                  <a:srgbClr val="000000"/>
                </a:solidFill>
              </a:rPr>
              <a:t>⚙️</a:t>
            </a:r>
            <a:endParaRPr lang="en-US" sz="3200" dirty="0"/>
          </a:p>
        </p:txBody>
      </p:sp>
      <p:sp>
        <p:nvSpPr>
          <p:cNvPr id="35" name="Text 11">
            <a:extLst>
              <a:ext uri="{FF2B5EF4-FFF2-40B4-BE49-F238E27FC236}">
                <a16:creationId xmlns:a16="http://schemas.microsoft.com/office/drawing/2014/main" id="{0BE67662-1179-03D9-7A6D-B2AB493EE0FC}"/>
              </a:ext>
            </a:extLst>
          </p:cNvPr>
          <p:cNvSpPr/>
          <p:nvPr/>
        </p:nvSpPr>
        <p:spPr>
          <a:xfrm>
            <a:off x="4492898" y="3614058"/>
            <a:ext cx="1828800" cy="27432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A0B4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像差优化</a:t>
            </a:r>
            <a:endParaRPr lang="en-US" sz="1200" dirty="0"/>
          </a:p>
        </p:txBody>
      </p:sp>
      <p:sp>
        <p:nvSpPr>
          <p:cNvPr id="36" name="Text 12">
            <a:extLst>
              <a:ext uri="{FF2B5EF4-FFF2-40B4-BE49-F238E27FC236}">
                <a16:creationId xmlns:a16="http://schemas.microsoft.com/office/drawing/2014/main" id="{A5E95254-AD6C-A674-5E3B-AB83AB8D528C}"/>
              </a:ext>
            </a:extLst>
          </p:cNvPr>
          <p:cNvSpPr/>
          <p:nvPr/>
        </p:nvSpPr>
        <p:spPr>
          <a:xfrm>
            <a:off x="4492898" y="3888378"/>
            <a:ext cx="1828800" cy="54864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球差 &amp; 色差控制</a:t>
            </a:r>
            <a:endParaRPr lang="en-US" sz="1600" dirty="0"/>
          </a:p>
        </p:txBody>
      </p:sp>
      <p:sp>
        <p:nvSpPr>
          <p:cNvPr id="37" name="Shape 13">
            <a:extLst>
              <a:ext uri="{FF2B5EF4-FFF2-40B4-BE49-F238E27FC236}">
                <a16:creationId xmlns:a16="http://schemas.microsoft.com/office/drawing/2014/main" id="{DA19A941-15F2-66F1-6C71-B4812996CF32}"/>
              </a:ext>
            </a:extLst>
          </p:cNvPr>
          <p:cNvSpPr/>
          <p:nvPr/>
        </p:nvSpPr>
        <p:spPr>
          <a:xfrm>
            <a:off x="6550298" y="3065418"/>
            <a:ext cx="1828800" cy="1463040"/>
          </a:xfrm>
          <a:prstGeom prst="rect">
            <a:avLst/>
          </a:prstGeom>
          <a:solidFill>
            <a:srgbClr val="1A3A6B"/>
          </a:solidFill>
          <a:ln w="12700">
            <a:solidFill>
              <a:srgbClr val="0EA5E9">
                <a:alpha val="3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2000"/>
          </a:p>
        </p:txBody>
      </p:sp>
      <p:sp>
        <p:nvSpPr>
          <p:cNvPr id="38" name="Text 14">
            <a:extLst>
              <a:ext uri="{FF2B5EF4-FFF2-40B4-BE49-F238E27FC236}">
                <a16:creationId xmlns:a16="http://schemas.microsoft.com/office/drawing/2014/main" id="{9279EBE6-1A4F-C577-C082-A216083BE2BE}"/>
              </a:ext>
            </a:extLst>
          </p:cNvPr>
          <p:cNvSpPr/>
          <p:nvPr/>
        </p:nvSpPr>
        <p:spPr>
          <a:xfrm>
            <a:off x="6550298" y="3111138"/>
            <a:ext cx="1828800" cy="50292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200" dirty="0">
                <a:solidFill>
                  <a:srgbClr val="000000"/>
                </a:solidFill>
              </a:rPr>
              <a:t>💡</a:t>
            </a:r>
            <a:endParaRPr lang="en-US" sz="3200" dirty="0"/>
          </a:p>
        </p:txBody>
      </p:sp>
      <p:sp>
        <p:nvSpPr>
          <p:cNvPr id="39" name="Text 15">
            <a:extLst>
              <a:ext uri="{FF2B5EF4-FFF2-40B4-BE49-F238E27FC236}">
                <a16:creationId xmlns:a16="http://schemas.microsoft.com/office/drawing/2014/main" id="{AC3DD29E-4937-2D79-72BB-78FF6ED1E920}"/>
              </a:ext>
            </a:extLst>
          </p:cNvPr>
          <p:cNvSpPr/>
          <p:nvPr/>
        </p:nvSpPr>
        <p:spPr>
          <a:xfrm>
            <a:off x="6550298" y="3614058"/>
            <a:ext cx="1828800" cy="27432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A0B4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照明方式</a:t>
            </a:r>
            <a:endParaRPr lang="en-US" sz="1200" dirty="0"/>
          </a:p>
        </p:txBody>
      </p:sp>
      <p:sp>
        <p:nvSpPr>
          <p:cNvPr id="40" name="Text 16">
            <a:extLst>
              <a:ext uri="{FF2B5EF4-FFF2-40B4-BE49-F238E27FC236}">
                <a16:creationId xmlns:a16="http://schemas.microsoft.com/office/drawing/2014/main" id="{9D33C041-C1A8-4CCE-1974-6E7EF800232E}"/>
              </a:ext>
            </a:extLst>
          </p:cNvPr>
          <p:cNvSpPr/>
          <p:nvPr/>
        </p:nvSpPr>
        <p:spPr>
          <a:xfrm>
            <a:off x="6550298" y="3888378"/>
            <a:ext cx="1828800" cy="54864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三种照明方案对比</a:t>
            </a:r>
            <a:endParaRPr lang="en-US" sz="1600" dirty="0"/>
          </a:p>
        </p:txBody>
      </p:sp>
      <p:sp>
        <p:nvSpPr>
          <p:cNvPr id="41" name="Shape 17">
            <a:extLst>
              <a:ext uri="{FF2B5EF4-FFF2-40B4-BE49-F238E27FC236}">
                <a16:creationId xmlns:a16="http://schemas.microsoft.com/office/drawing/2014/main" id="{9C958F92-D49C-9E3C-0B43-1305F46BA2EB}"/>
              </a:ext>
            </a:extLst>
          </p:cNvPr>
          <p:cNvSpPr/>
          <p:nvPr/>
        </p:nvSpPr>
        <p:spPr>
          <a:xfrm>
            <a:off x="8607698" y="3065418"/>
            <a:ext cx="1828800" cy="1463040"/>
          </a:xfrm>
          <a:prstGeom prst="rect">
            <a:avLst/>
          </a:prstGeom>
          <a:solidFill>
            <a:srgbClr val="1A3A6B"/>
          </a:solidFill>
          <a:ln w="12700">
            <a:solidFill>
              <a:srgbClr val="0EA5E9">
                <a:alpha val="3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2000"/>
          </a:p>
        </p:txBody>
      </p:sp>
      <p:sp>
        <p:nvSpPr>
          <p:cNvPr id="42" name="Text 18">
            <a:extLst>
              <a:ext uri="{FF2B5EF4-FFF2-40B4-BE49-F238E27FC236}">
                <a16:creationId xmlns:a16="http://schemas.microsoft.com/office/drawing/2014/main" id="{87C4DF7E-2AFB-15A9-2219-7CD0EBD144F1}"/>
              </a:ext>
            </a:extLst>
          </p:cNvPr>
          <p:cNvSpPr/>
          <p:nvPr/>
        </p:nvSpPr>
        <p:spPr>
          <a:xfrm>
            <a:off x="8607698" y="3111138"/>
            <a:ext cx="1828800" cy="50292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200" dirty="0">
                <a:solidFill>
                  <a:srgbClr val="000000"/>
                </a:solidFill>
              </a:rPr>
              <a:t>📐</a:t>
            </a:r>
            <a:endParaRPr lang="en-US" sz="3200" dirty="0"/>
          </a:p>
        </p:txBody>
      </p:sp>
      <p:sp>
        <p:nvSpPr>
          <p:cNvPr id="43" name="Text 19">
            <a:extLst>
              <a:ext uri="{FF2B5EF4-FFF2-40B4-BE49-F238E27FC236}">
                <a16:creationId xmlns:a16="http://schemas.microsoft.com/office/drawing/2014/main" id="{0ED0FA07-3B2A-902F-619C-1B3789259C95}"/>
              </a:ext>
            </a:extLst>
          </p:cNvPr>
          <p:cNvSpPr/>
          <p:nvPr/>
        </p:nvSpPr>
        <p:spPr>
          <a:xfrm>
            <a:off x="8607698" y="3614058"/>
            <a:ext cx="1828800" cy="27432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A0B4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关键参数</a:t>
            </a:r>
            <a:endParaRPr lang="en-US" sz="1200" dirty="0"/>
          </a:p>
        </p:txBody>
      </p:sp>
      <p:sp>
        <p:nvSpPr>
          <p:cNvPr id="44" name="Text 20">
            <a:extLst>
              <a:ext uri="{FF2B5EF4-FFF2-40B4-BE49-F238E27FC236}">
                <a16:creationId xmlns:a16="http://schemas.microsoft.com/office/drawing/2014/main" id="{11383A7D-50D7-49B3-9E4A-AD16593C6E4B}"/>
              </a:ext>
            </a:extLst>
          </p:cNvPr>
          <p:cNvSpPr/>
          <p:nvPr/>
        </p:nvSpPr>
        <p:spPr>
          <a:xfrm>
            <a:off x="8607698" y="3888378"/>
            <a:ext cx="1828800" cy="54864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NA · 放大率 · 工作距离</a:t>
            </a:r>
            <a:endParaRPr lang="en-US" sz="1600" dirty="0"/>
          </a:p>
        </p:txBody>
      </p:sp>
      <p:sp>
        <p:nvSpPr>
          <p:cNvPr id="45" name="Shape 21">
            <a:extLst>
              <a:ext uri="{FF2B5EF4-FFF2-40B4-BE49-F238E27FC236}">
                <a16:creationId xmlns:a16="http://schemas.microsoft.com/office/drawing/2014/main" id="{F2B81A30-CDD5-DE9B-6A92-8D2B0FDAEB39}"/>
              </a:ext>
            </a:extLst>
          </p:cNvPr>
          <p:cNvSpPr/>
          <p:nvPr/>
        </p:nvSpPr>
        <p:spPr>
          <a:xfrm>
            <a:off x="3715658" y="4802778"/>
            <a:ext cx="5486400" cy="36576"/>
          </a:xfrm>
          <a:prstGeom prst="rect">
            <a:avLst/>
          </a:prstGeom>
          <a:solidFill>
            <a:srgbClr val="0EA5E9">
              <a:alpha val="40000"/>
            </a:srgbClr>
          </a:solidFill>
          <a:ln w="12700">
            <a:solidFill>
              <a:srgbClr val="0EA5E9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46" name="Text 22">
            <a:extLst>
              <a:ext uri="{FF2B5EF4-FFF2-40B4-BE49-F238E27FC236}">
                <a16:creationId xmlns:a16="http://schemas.microsoft.com/office/drawing/2014/main" id="{A5904E26-C7C4-35E0-3E90-A4B3F5529BEC}"/>
              </a:ext>
            </a:extLst>
          </p:cNvPr>
          <p:cNvSpPr/>
          <p:nvPr/>
        </p:nvSpPr>
        <p:spPr>
          <a:xfrm>
            <a:off x="2344058" y="4985658"/>
            <a:ext cx="8229600" cy="59436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0EA5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感谢观看</a:t>
            </a:r>
            <a:endParaRPr lang="en-US" sz="2600" dirty="0"/>
          </a:p>
        </p:txBody>
      </p:sp>
      <p:sp>
        <p:nvSpPr>
          <p:cNvPr id="47" name="Text 23">
            <a:extLst>
              <a:ext uri="{FF2B5EF4-FFF2-40B4-BE49-F238E27FC236}">
                <a16:creationId xmlns:a16="http://schemas.microsoft.com/office/drawing/2014/main" id="{2D7BC852-B90F-5316-8417-2CE439CF3A9E}"/>
              </a:ext>
            </a:extLst>
          </p:cNvPr>
          <p:cNvSpPr/>
          <p:nvPr/>
        </p:nvSpPr>
        <p:spPr>
          <a:xfrm>
            <a:off x="2344058" y="5534298"/>
            <a:ext cx="8229600" cy="34747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zh-CN" altLang="en-US" sz="1200" dirty="0">
                <a:solidFill>
                  <a:srgbClr val="A0B4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光电系统</a:t>
            </a:r>
            <a:r>
              <a:rPr lang="en-US" sz="1200" dirty="0">
                <a:solidFill>
                  <a:srgbClr val="A0B4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实训课程  |  实训二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06191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22" name="Text 1">
            <a:extLst>
              <a:ext uri="{FF2B5EF4-FFF2-40B4-BE49-F238E27FC236}">
                <a16:creationId xmlns:a16="http://schemas.microsoft.com/office/drawing/2014/main" id="{68419844-906B-EBA1-49BC-7985998F7B18}"/>
              </a:ext>
            </a:extLst>
          </p:cNvPr>
          <p:cNvSpPr/>
          <p:nvPr/>
        </p:nvSpPr>
        <p:spPr>
          <a:xfrm>
            <a:off x="704850" y="0"/>
            <a:ext cx="7315200" cy="914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实训目的</a:t>
            </a:r>
            <a:endParaRPr lang="en-US" sz="3000" dirty="0">
              <a:solidFill>
                <a:schemeClr val="tx1"/>
              </a:solidFill>
            </a:endParaRPr>
          </a:p>
        </p:txBody>
      </p:sp>
      <p:sp>
        <p:nvSpPr>
          <p:cNvPr id="23" name="Shape 2">
            <a:extLst>
              <a:ext uri="{FF2B5EF4-FFF2-40B4-BE49-F238E27FC236}">
                <a16:creationId xmlns:a16="http://schemas.microsoft.com/office/drawing/2014/main" id="{8D1B15E2-745D-8C91-32E7-0B2218D89C76}"/>
              </a:ext>
            </a:extLst>
          </p:cNvPr>
          <p:cNvSpPr/>
          <p:nvPr/>
        </p:nvSpPr>
        <p:spPr>
          <a:xfrm>
            <a:off x="457200" y="182880"/>
            <a:ext cx="54864" cy="548640"/>
          </a:xfrm>
          <a:prstGeom prst="rect">
            <a:avLst/>
          </a:prstGeom>
          <a:solidFill>
            <a:srgbClr val="E8B84B"/>
          </a:solidFill>
          <a:ln w="12700">
            <a:solidFill>
              <a:srgbClr val="E8B84B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Shape 3">
            <a:extLst>
              <a:ext uri="{FF2B5EF4-FFF2-40B4-BE49-F238E27FC236}">
                <a16:creationId xmlns:a16="http://schemas.microsoft.com/office/drawing/2014/main" id="{1808A41F-E90C-1C10-941F-5D0813176740}"/>
              </a:ext>
            </a:extLst>
          </p:cNvPr>
          <p:cNvSpPr/>
          <p:nvPr/>
        </p:nvSpPr>
        <p:spPr>
          <a:xfrm>
            <a:off x="365760" y="792480"/>
            <a:ext cx="9845040" cy="1051560"/>
          </a:xfrm>
          <a:prstGeom prst="rect">
            <a:avLst/>
          </a:prstGeom>
          <a:solidFill>
            <a:srgbClr val="FFFFFF"/>
          </a:solidFill>
          <a:ln w="12700">
            <a:solidFill>
              <a:srgbClr val="E0E7EF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zh-CN" altLang="en-US" sz="2400"/>
          </a:p>
        </p:txBody>
      </p:sp>
      <p:sp>
        <p:nvSpPr>
          <p:cNvPr id="25" name="Shape 4">
            <a:extLst>
              <a:ext uri="{FF2B5EF4-FFF2-40B4-BE49-F238E27FC236}">
                <a16:creationId xmlns:a16="http://schemas.microsoft.com/office/drawing/2014/main" id="{E72813C1-4020-C688-C795-19F2CC381A30}"/>
              </a:ext>
            </a:extLst>
          </p:cNvPr>
          <p:cNvSpPr/>
          <p:nvPr/>
        </p:nvSpPr>
        <p:spPr>
          <a:xfrm>
            <a:off x="502920" y="993648"/>
            <a:ext cx="640080" cy="640080"/>
          </a:xfrm>
          <a:prstGeom prst="ellipse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6" name="Text 5">
            <a:extLst>
              <a:ext uri="{FF2B5EF4-FFF2-40B4-BE49-F238E27FC236}">
                <a16:creationId xmlns:a16="http://schemas.microsoft.com/office/drawing/2014/main" id="{E14FA546-71B4-ED23-437B-7F1D9AD38FB1}"/>
              </a:ext>
            </a:extLst>
          </p:cNvPr>
          <p:cNvSpPr/>
          <p:nvPr/>
        </p:nvSpPr>
        <p:spPr>
          <a:xfrm>
            <a:off x="502920" y="984504"/>
            <a:ext cx="640080" cy="6400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FFFFFF"/>
                </a:solidFill>
              </a:rPr>
              <a:t>01</a:t>
            </a:r>
            <a:endParaRPr lang="en-US" sz="3200" dirty="0"/>
          </a:p>
        </p:txBody>
      </p:sp>
      <p:sp>
        <p:nvSpPr>
          <p:cNvPr id="27" name="Text 6">
            <a:extLst>
              <a:ext uri="{FF2B5EF4-FFF2-40B4-BE49-F238E27FC236}">
                <a16:creationId xmlns:a16="http://schemas.microsoft.com/office/drawing/2014/main" id="{D9B66C53-C250-3836-6F62-BF5D63EC94D4}"/>
              </a:ext>
            </a:extLst>
          </p:cNvPr>
          <p:cNvSpPr/>
          <p:nvPr/>
        </p:nvSpPr>
        <p:spPr>
          <a:xfrm>
            <a:off x="1280160" y="883920"/>
            <a:ext cx="3004185" cy="3473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成像原理掌握</a:t>
            </a:r>
            <a:endParaRPr lang="en-US" sz="2800" dirty="0"/>
          </a:p>
        </p:txBody>
      </p:sp>
      <p:sp>
        <p:nvSpPr>
          <p:cNvPr id="28" name="Text 7">
            <a:extLst>
              <a:ext uri="{FF2B5EF4-FFF2-40B4-BE49-F238E27FC236}">
                <a16:creationId xmlns:a16="http://schemas.microsoft.com/office/drawing/2014/main" id="{81BD6941-4906-4CB1-03FC-60750D4DE98A}"/>
              </a:ext>
            </a:extLst>
          </p:cNvPr>
          <p:cNvSpPr/>
          <p:nvPr/>
        </p:nvSpPr>
        <p:spPr>
          <a:xfrm>
            <a:off x="1280160" y="1496695"/>
            <a:ext cx="931164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搭建有限远/无限远共轭系统，验证透镜成像公式与放大倍率计算</a:t>
            </a:r>
            <a:endParaRPr lang="en-US" sz="2000" dirty="0"/>
          </a:p>
        </p:txBody>
      </p:sp>
      <p:sp>
        <p:nvSpPr>
          <p:cNvPr id="29" name="Shape 8">
            <a:extLst>
              <a:ext uri="{FF2B5EF4-FFF2-40B4-BE49-F238E27FC236}">
                <a16:creationId xmlns:a16="http://schemas.microsoft.com/office/drawing/2014/main" id="{0F30CB84-B6F6-0A2A-263A-2CBC353A9856}"/>
              </a:ext>
            </a:extLst>
          </p:cNvPr>
          <p:cNvSpPr/>
          <p:nvPr/>
        </p:nvSpPr>
        <p:spPr>
          <a:xfrm>
            <a:off x="365760" y="2026920"/>
            <a:ext cx="9845040" cy="1051560"/>
          </a:xfrm>
          <a:prstGeom prst="rect">
            <a:avLst/>
          </a:prstGeom>
          <a:solidFill>
            <a:srgbClr val="FFFFFF"/>
          </a:solidFill>
          <a:ln w="12700">
            <a:solidFill>
              <a:srgbClr val="E0E7EF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zh-CN" altLang="en-US" sz="2400"/>
          </a:p>
        </p:txBody>
      </p:sp>
      <p:sp>
        <p:nvSpPr>
          <p:cNvPr id="30" name="Shape 9">
            <a:extLst>
              <a:ext uri="{FF2B5EF4-FFF2-40B4-BE49-F238E27FC236}">
                <a16:creationId xmlns:a16="http://schemas.microsoft.com/office/drawing/2014/main" id="{E85766AD-5CB4-C8B8-1E8D-FD44EDE6542B}"/>
              </a:ext>
            </a:extLst>
          </p:cNvPr>
          <p:cNvSpPr/>
          <p:nvPr/>
        </p:nvSpPr>
        <p:spPr>
          <a:xfrm>
            <a:off x="502920" y="2228088"/>
            <a:ext cx="640080" cy="640080"/>
          </a:xfrm>
          <a:prstGeom prst="ellipse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1" name="Text 10">
            <a:extLst>
              <a:ext uri="{FF2B5EF4-FFF2-40B4-BE49-F238E27FC236}">
                <a16:creationId xmlns:a16="http://schemas.microsoft.com/office/drawing/2014/main" id="{A2879B69-02C4-66D5-ED7B-E03EEB1A4AE9}"/>
              </a:ext>
            </a:extLst>
          </p:cNvPr>
          <p:cNvSpPr/>
          <p:nvPr/>
        </p:nvSpPr>
        <p:spPr>
          <a:xfrm>
            <a:off x="502920" y="2218944"/>
            <a:ext cx="640080" cy="6400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FFFFFF"/>
                </a:solidFill>
              </a:rPr>
              <a:t>02</a:t>
            </a:r>
            <a:endParaRPr lang="en-US" sz="3200" dirty="0"/>
          </a:p>
        </p:txBody>
      </p:sp>
      <p:sp>
        <p:nvSpPr>
          <p:cNvPr id="32" name="Text 11">
            <a:extLst>
              <a:ext uri="{FF2B5EF4-FFF2-40B4-BE49-F238E27FC236}">
                <a16:creationId xmlns:a16="http://schemas.microsoft.com/office/drawing/2014/main" id="{D6739EA6-4A9A-799E-5CD2-576C6F46B89C}"/>
              </a:ext>
            </a:extLst>
          </p:cNvPr>
          <p:cNvSpPr/>
          <p:nvPr/>
        </p:nvSpPr>
        <p:spPr>
          <a:xfrm>
            <a:off x="1280160" y="2118360"/>
            <a:ext cx="3739515" cy="3473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参数测量</a:t>
            </a:r>
            <a:endParaRPr lang="en-US" sz="2800" dirty="0"/>
          </a:p>
        </p:txBody>
      </p:sp>
      <p:sp>
        <p:nvSpPr>
          <p:cNvPr id="33" name="Text 12">
            <a:extLst>
              <a:ext uri="{FF2B5EF4-FFF2-40B4-BE49-F238E27FC236}">
                <a16:creationId xmlns:a16="http://schemas.microsoft.com/office/drawing/2014/main" id="{2EFF176B-4940-434E-1CB4-90BD88F92DAC}"/>
              </a:ext>
            </a:extLst>
          </p:cNvPr>
          <p:cNvSpPr/>
          <p:nvPr/>
        </p:nvSpPr>
        <p:spPr>
          <a:xfrm>
            <a:off x="1280160" y="2648585"/>
            <a:ext cx="9311640" cy="3111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测量放大倍率、数值孔径、工作距离，理解参数对成像质量的影响</a:t>
            </a:r>
            <a:endParaRPr lang="en-US" sz="2000" dirty="0"/>
          </a:p>
        </p:txBody>
      </p:sp>
      <p:sp>
        <p:nvSpPr>
          <p:cNvPr id="34" name="Shape 13">
            <a:extLst>
              <a:ext uri="{FF2B5EF4-FFF2-40B4-BE49-F238E27FC236}">
                <a16:creationId xmlns:a16="http://schemas.microsoft.com/office/drawing/2014/main" id="{8A76FE21-D347-AC39-7F91-9BEC62B27CBE}"/>
              </a:ext>
            </a:extLst>
          </p:cNvPr>
          <p:cNvSpPr/>
          <p:nvPr/>
        </p:nvSpPr>
        <p:spPr>
          <a:xfrm>
            <a:off x="365760" y="3261360"/>
            <a:ext cx="9845040" cy="1051560"/>
          </a:xfrm>
          <a:prstGeom prst="rect">
            <a:avLst/>
          </a:prstGeom>
          <a:solidFill>
            <a:srgbClr val="FFFFFF"/>
          </a:solidFill>
          <a:ln w="12700">
            <a:solidFill>
              <a:srgbClr val="E0E7EF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zh-CN" altLang="en-US" sz="2400"/>
          </a:p>
        </p:txBody>
      </p:sp>
      <p:sp>
        <p:nvSpPr>
          <p:cNvPr id="35" name="Shape 14">
            <a:extLst>
              <a:ext uri="{FF2B5EF4-FFF2-40B4-BE49-F238E27FC236}">
                <a16:creationId xmlns:a16="http://schemas.microsoft.com/office/drawing/2014/main" id="{CBC65448-EED4-8BF0-D306-6F6220784FEC}"/>
              </a:ext>
            </a:extLst>
          </p:cNvPr>
          <p:cNvSpPr/>
          <p:nvPr/>
        </p:nvSpPr>
        <p:spPr>
          <a:xfrm>
            <a:off x="502920" y="3462528"/>
            <a:ext cx="640080" cy="640080"/>
          </a:xfrm>
          <a:prstGeom prst="ellipse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6" name="Text 15">
            <a:extLst>
              <a:ext uri="{FF2B5EF4-FFF2-40B4-BE49-F238E27FC236}">
                <a16:creationId xmlns:a16="http://schemas.microsoft.com/office/drawing/2014/main" id="{CC60EA41-6B0B-5E86-8E30-B9E1C4FB5A40}"/>
              </a:ext>
            </a:extLst>
          </p:cNvPr>
          <p:cNvSpPr/>
          <p:nvPr/>
        </p:nvSpPr>
        <p:spPr>
          <a:xfrm>
            <a:off x="502920" y="3453384"/>
            <a:ext cx="640080" cy="6400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FFFFFF"/>
                </a:solidFill>
              </a:rPr>
              <a:t>03</a:t>
            </a:r>
            <a:endParaRPr lang="en-US" sz="3200" dirty="0"/>
          </a:p>
        </p:txBody>
      </p:sp>
      <p:sp>
        <p:nvSpPr>
          <p:cNvPr id="37" name="Text 16">
            <a:extLst>
              <a:ext uri="{FF2B5EF4-FFF2-40B4-BE49-F238E27FC236}">
                <a16:creationId xmlns:a16="http://schemas.microsoft.com/office/drawing/2014/main" id="{BD701C79-AFD7-22A5-042A-357CA13AB348}"/>
              </a:ext>
            </a:extLst>
          </p:cNvPr>
          <p:cNvSpPr/>
          <p:nvPr/>
        </p:nvSpPr>
        <p:spPr>
          <a:xfrm>
            <a:off x="1280160" y="3352800"/>
            <a:ext cx="3721735" cy="3473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像差研究</a:t>
            </a:r>
            <a:endParaRPr lang="en-US" sz="2800" dirty="0"/>
          </a:p>
        </p:txBody>
      </p:sp>
      <p:sp>
        <p:nvSpPr>
          <p:cNvPr id="38" name="Text 17">
            <a:extLst>
              <a:ext uri="{FF2B5EF4-FFF2-40B4-BE49-F238E27FC236}">
                <a16:creationId xmlns:a16="http://schemas.microsoft.com/office/drawing/2014/main" id="{B7612EBD-E5AB-FD3C-96C4-B7111B1FCDAB}"/>
              </a:ext>
            </a:extLst>
          </p:cNvPr>
          <p:cNvSpPr/>
          <p:nvPr/>
        </p:nvSpPr>
        <p:spPr>
          <a:xfrm>
            <a:off x="1280160" y="3736975"/>
            <a:ext cx="9845040" cy="43878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理解球差和色差对成像质量的影响，探究胶合透镜等优化方法</a:t>
            </a:r>
            <a:endParaRPr lang="en-US" sz="2000" dirty="0"/>
          </a:p>
        </p:txBody>
      </p:sp>
      <p:sp>
        <p:nvSpPr>
          <p:cNvPr id="39" name="Shape 3">
            <a:extLst>
              <a:ext uri="{FF2B5EF4-FFF2-40B4-BE49-F238E27FC236}">
                <a16:creationId xmlns:a16="http://schemas.microsoft.com/office/drawing/2014/main" id="{DED3DC38-51CD-22F8-AB7F-31DC2D0DA244}"/>
              </a:ext>
            </a:extLst>
          </p:cNvPr>
          <p:cNvSpPr/>
          <p:nvPr/>
        </p:nvSpPr>
        <p:spPr>
          <a:xfrm>
            <a:off x="365760" y="4470654"/>
            <a:ext cx="9845040" cy="1051560"/>
          </a:xfrm>
          <a:prstGeom prst="rect">
            <a:avLst/>
          </a:prstGeom>
          <a:solidFill>
            <a:srgbClr val="FFFFFF"/>
          </a:solidFill>
          <a:ln w="12700">
            <a:solidFill>
              <a:srgbClr val="E0E7EF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zh-CN" altLang="en-US" sz="2400"/>
          </a:p>
        </p:txBody>
      </p:sp>
      <p:sp>
        <p:nvSpPr>
          <p:cNvPr id="40" name="Shape 4">
            <a:extLst>
              <a:ext uri="{FF2B5EF4-FFF2-40B4-BE49-F238E27FC236}">
                <a16:creationId xmlns:a16="http://schemas.microsoft.com/office/drawing/2014/main" id="{18D5ABE6-DD0E-4F46-A425-BABA29C306FC}"/>
              </a:ext>
            </a:extLst>
          </p:cNvPr>
          <p:cNvSpPr/>
          <p:nvPr/>
        </p:nvSpPr>
        <p:spPr>
          <a:xfrm>
            <a:off x="502921" y="4671822"/>
            <a:ext cx="640080" cy="640080"/>
          </a:xfrm>
          <a:prstGeom prst="ellipse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1" name="Text 5">
            <a:extLst>
              <a:ext uri="{FF2B5EF4-FFF2-40B4-BE49-F238E27FC236}">
                <a16:creationId xmlns:a16="http://schemas.microsoft.com/office/drawing/2014/main" id="{199BEDC9-1D48-4258-76F0-0797BAE717CA}"/>
              </a:ext>
            </a:extLst>
          </p:cNvPr>
          <p:cNvSpPr/>
          <p:nvPr/>
        </p:nvSpPr>
        <p:spPr>
          <a:xfrm>
            <a:off x="502921" y="4662678"/>
            <a:ext cx="640080" cy="6400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FFFFFF"/>
                </a:solidFill>
              </a:rPr>
              <a:t>04</a:t>
            </a:r>
            <a:endParaRPr lang="en-US" sz="3200" dirty="0"/>
          </a:p>
        </p:txBody>
      </p:sp>
      <p:sp>
        <p:nvSpPr>
          <p:cNvPr id="42" name="Text 6">
            <a:extLst>
              <a:ext uri="{FF2B5EF4-FFF2-40B4-BE49-F238E27FC236}">
                <a16:creationId xmlns:a16="http://schemas.microsoft.com/office/drawing/2014/main" id="{FD888B37-2603-346A-E74B-5FC5876DF24F}"/>
              </a:ext>
            </a:extLst>
          </p:cNvPr>
          <p:cNvSpPr/>
          <p:nvPr/>
        </p:nvSpPr>
        <p:spPr>
          <a:xfrm>
            <a:off x="1280161" y="4562094"/>
            <a:ext cx="2419350" cy="3473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照明系统</a:t>
            </a:r>
            <a:endParaRPr lang="en-US" sz="2800" dirty="0"/>
          </a:p>
        </p:txBody>
      </p:sp>
      <p:sp>
        <p:nvSpPr>
          <p:cNvPr id="43" name="Text 7">
            <a:extLst>
              <a:ext uri="{FF2B5EF4-FFF2-40B4-BE49-F238E27FC236}">
                <a16:creationId xmlns:a16="http://schemas.microsoft.com/office/drawing/2014/main" id="{8D3A6E1B-EA34-50A6-4F23-5932D21188A0}"/>
              </a:ext>
            </a:extLst>
          </p:cNvPr>
          <p:cNvSpPr/>
          <p:nvPr/>
        </p:nvSpPr>
        <p:spPr>
          <a:xfrm>
            <a:off x="1280160" y="4909439"/>
            <a:ext cx="8644889" cy="49403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掌握临界照明、不完整柯勒照明、完整柯勒照明的搭建与优化</a:t>
            </a:r>
            <a:endParaRPr lang="en-US" sz="2000" dirty="0"/>
          </a:p>
        </p:txBody>
      </p:sp>
      <p:sp>
        <p:nvSpPr>
          <p:cNvPr id="44" name="Shape 8">
            <a:extLst>
              <a:ext uri="{FF2B5EF4-FFF2-40B4-BE49-F238E27FC236}">
                <a16:creationId xmlns:a16="http://schemas.microsoft.com/office/drawing/2014/main" id="{F94F0ED9-5993-F450-0AB3-26B5705B96E6}"/>
              </a:ext>
            </a:extLst>
          </p:cNvPr>
          <p:cNvSpPr/>
          <p:nvPr/>
        </p:nvSpPr>
        <p:spPr>
          <a:xfrm>
            <a:off x="365760" y="5705094"/>
            <a:ext cx="9845039" cy="1051560"/>
          </a:xfrm>
          <a:prstGeom prst="rect">
            <a:avLst/>
          </a:prstGeom>
          <a:solidFill>
            <a:srgbClr val="FFFFFF"/>
          </a:solidFill>
          <a:ln w="12700">
            <a:solidFill>
              <a:srgbClr val="E0E7EF"/>
            </a:solidFill>
            <a:prstDash val="solid"/>
          </a:ln>
          <a:effectLst>
            <a:outerShdw blurRad="101600" dist="38100" dir="8100000" algn="bl" rotWithShape="0">
              <a:srgbClr val="000000">
                <a:alpha val="20000"/>
              </a:srgbClr>
            </a:outerShdw>
          </a:effectLst>
        </p:spPr>
        <p:txBody>
          <a:bodyPr/>
          <a:lstStyle/>
          <a:p>
            <a:endParaRPr lang="zh-CN" altLang="en-US" sz="2400"/>
          </a:p>
        </p:txBody>
      </p:sp>
      <p:sp>
        <p:nvSpPr>
          <p:cNvPr id="45" name="Shape 9">
            <a:extLst>
              <a:ext uri="{FF2B5EF4-FFF2-40B4-BE49-F238E27FC236}">
                <a16:creationId xmlns:a16="http://schemas.microsoft.com/office/drawing/2014/main" id="{8A7188D9-EEE4-8D97-EFED-C0AC0A7287B3}"/>
              </a:ext>
            </a:extLst>
          </p:cNvPr>
          <p:cNvSpPr/>
          <p:nvPr/>
        </p:nvSpPr>
        <p:spPr>
          <a:xfrm>
            <a:off x="502921" y="5906262"/>
            <a:ext cx="640080" cy="640080"/>
          </a:xfrm>
          <a:prstGeom prst="ellipse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6" name="Text 10">
            <a:extLst>
              <a:ext uri="{FF2B5EF4-FFF2-40B4-BE49-F238E27FC236}">
                <a16:creationId xmlns:a16="http://schemas.microsoft.com/office/drawing/2014/main" id="{7D11FEE3-3742-2261-F081-B6EDEECC62A1}"/>
              </a:ext>
            </a:extLst>
          </p:cNvPr>
          <p:cNvSpPr/>
          <p:nvPr/>
        </p:nvSpPr>
        <p:spPr>
          <a:xfrm>
            <a:off x="502921" y="5897118"/>
            <a:ext cx="640080" cy="6400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FFFFFF"/>
                </a:solidFill>
              </a:rPr>
              <a:t>05</a:t>
            </a:r>
            <a:endParaRPr lang="en-US" sz="3200" dirty="0"/>
          </a:p>
        </p:txBody>
      </p:sp>
      <p:sp>
        <p:nvSpPr>
          <p:cNvPr id="47" name="Text 11">
            <a:extLst>
              <a:ext uri="{FF2B5EF4-FFF2-40B4-BE49-F238E27FC236}">
                <a16:creationId xmlns:a16="http://schemas.microsoft.com/office/drawing/2014/main" id="{E4035B0F-043A-8B66-52A9-71593C2B318A}"/>
              </a:ext>
            </a:extLst>
          </p:cNvPr>
          <p:cNvSpPr/>
          <p:nvPr/>
        </p:nvSpPr>
        <p:spPr>
          <a:xfrm>
            <a:off x="1280161" y="5796534"/>
            <a:ext cx="2807970" cy="3473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实践应用</a:t>
            </a:r>
            <a:endParaRPr lang="en-US" sz="2800" dirty="0"/>
          </a:p>
        </p:txBody>
      </p:sp>
      <p:sp>
        <p:nvSpPr>
          <p:cNvPr id="48" name="Text 12">
            <a:extLst>
              <a:ext uri="{FF2B5EF4-FFF2-40B4-BE49-F238E27FC236}">
                <a16:creationId xmlns:a16="http://schemas.microsoft.com/office/drawing/2014/main" id="{E4A3F921-D257-1720-B0B3-5E4F286FF4C7}"/>
              </a:ext>
            </a:extLst>
          </p:cNvPr>
          <p:cNvSpPr/>
          <p:nvPr/>
        </p:nvSpPr>
        <p:spPr>
          <a:xfrm>
            <a:off x="1280160" y="6180709"/>
            <a:ext cx="8644889" cy="32677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了解显微成像在生物学、材料科学等领域的应用，培养跨学科创新能力</a:t>
            </a:r>
            <a:endParaRPr 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2" name="Text 1">
            <a:extLst>
              <a:ext uri="{FF2B5EF4-FFF2-40B4-BE49-F238E27FC236}">
                <a16:creationId xmlns:a16="http://schemas.microsoft.com/office/drawing/2014/main" id="{1DC28F7F-B8B7-70BE-135E-40ACB535B5C1}"/>
              </a:ext>
            </a:extLst>
          </p:cNvPr>
          <p:cNvSpPr/>
          <p:nvPr/>
        </p:nvSpPr>
        <p:spPr>
          <a:xfrm>
            <a:off x="609600" y="0"/>
            <a:ext cx="7315200" cy="914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理论基础 · </a:t>
            </a:r>
            <a:r>
              <a:rPr 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光学显微镜的结构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3" name="Shape 2">
            <a:extLst>
              <a:ext uri="{FF2B5EF4-FFF2-40B4-BE49-F238E27FC236}">
                <a16:creationId xmlns:a16="http://schemas.microsoft.com/office/drawing/2014/main" id="{A064ACA9-4627-B42B-BE9F-37236753CDC1}"/>
              </a:ext>
            </a:extLst>
          </p:cNvPr>
          <p:cNvSpPr/>
          <p:nvPr/>
        </p:nvSpPr>
        <p:spPr>
          <a:xfrm>
            <a:off x="457200" y="182880"/>
            <a:ext cx="54864" cy="548640"/>
          </a:xfrm>
          <a:prstGeom prst="rect">
            <a:avLst/>
          </a:prstGeom>
          <a:solidFill>
            <a:srgbClr val="E8B84B"/>
          </a:solidFill>
          <a:ln w="12700">
            <a:solidFill>
              <a:srgbClr val="E8B84B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Shape 3">
            <a:extLst>
              <a:ext uri="{FF2B5EF4-FFF2-40B4-BE49-F238E27FC236}">
                <a16:creationId xmlns:a16="http://schemas.microsoft.com/office/drawing/2014/main" id="{99A88817-2AD1-D9C6-5912-55E1339770F9}"/>
              </a:ext>
            </a:extLst>
          </p:cNvPr>
          <p:cNvSpPr/>
          <p:nvPr/>
        </p:nvSpPr>
        <p:spPr>
          <a:xfrm>
            <a:off x="1607820" y="1677924"/>
            <a:ext cx="2743200" cy="3474720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2400"/>
          </a:p>
        </p:txBody>
      </p:sp>
      <p:sp>
        <p:nvSpPr>
          <p:cNvPr id="25" name="Shape 4">
            <a:extLst>
              <a:ext uri="{FF2B5EF4-FFF2-40B4-BE49-F238E27FC236}">
                <a16:creationId xmlns:a16="http://schemas.microsoft.com/office/drawing/2014/main" id="{16CF8A2B-13EE-2717-E99C-34FBE9428886}"/>
              </a:ext>
            </a:extLst>
          </p:cNvPr>
          <p:cNvSpPr/>
          <p:nvPr/>
        </p:nvSpPr>
        <p:spPr>
          <a:xfrm>
            <a:off x="1607820" y="1677924"/>
            <a:ext cx="2743200" cy="457200"/>
          </a:xfrm>
          <a:prstGeom prst="rect">
            <a:avLst/>
          </a:prstGeom>
          <a:solidFill>
            <a:srgbClr val="0EA5E9"/>
          </a:solidFill>
          <a:ln w="12700">
            <a:solidFill>
              <a:srgbClr val="0EA5E9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6" name="Text 5">
            <a:extLst>
              <a:ext uri="{FF2B5EF4-FFF2-40B4-BE49-F238E27FC236}">
                <a16:creationId xmlns:a16="http://schemas.microsoft.com/office/drawing/2014/main" id="{CB12FF86-B51C-D0AC-EBAF-B98A50F95CF3}"/>
              </a:ext>
            </a:extLst>
          </p:cNvPr>
          <p:cNvSpPr/>
          <p:nvPr/>
        </p:nvSpPr>
        <p:spPr>
          <a:xfrm>
            <a:off x="1607820" y="1677924"/>
            <a:ext cx="27432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光学模块</a:t>
            </a:r>
            <a:endParaRPr lang="en-US" sz="2400" dirty="0"/>
          </a:p>
        </p:txBody>
      </p:sp>
      <p:sp>
        <p:nvSpPr>
          <p:cNvPr id="27" name="Shape 6">
            <a:extLst>
              <a:ext uri="{FF2B5EF4-FFF2-40B4-BE49-F238E27FC236}">
                <a16:creationId xmlns:a16="http://schemas.microsoft.com/office/drawing/2014/main" id="{C1377CD2-3421-02AF-D29E-AF1BA0F26D5E}"/>
              </a:ext>
            </a:extLst>
          </p:cNvPr>
          <p:cNvSpPr/>
          <p:nvPr/>
        </p:nvSpPr>
        <p:spPr>
          <a:xfrm>
            <a:off x="1744980" y="2272284"/>
            <a:ext cx="2468880" cy="640080"/>
          </a:xfrm>
          <a:prstGeom prst="rect">
            <a:avLst/>
          </a:prstGeom>
          <a:solidFill>
            <a:srgbClr val="F0F7FF"/>
          </a:solidFill>
          <a:ln w="12700">
            <a:solidFill>
              <a:srgbClr val="D6E9F9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8" name="Text 7">
            <a:extLst>
              <a:ext uri="{FF2B5EF4-FFF2-40B4-BE49-F238E27FC236}">
                <a16:creationId xmlns:a16="http://schemas.microsoft.com/office/drawing/2014/main" id="{A9921528-4A76-B054-0D8E-C1AA66C0552B}"/>
              </a:ext>
            </a:extLst>
          </p:cNvPr>
          <p:cNvSpPr/>
          <p:nvPr/>
        </p:nvSpPr>
        <p:spPr>
          <a:xfrm>
            <a:off x="1836420" y="2272284"/>
            <a:ext cx="2377440" cy="64008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 目镜（Eyepiece）</a:t>
            </a:r>
            <a:endParaRPr lang="en-US" sz="1800" dirty="0"/>
          </a:p>
        </p:txBody>
      </p:sp>
      <p:sp>
        <p:nvSpPr>
          <p:cNvPr id="29" name="Shape 8">
            <a:extLst>
              <a:ext uri="{FF2B5EF4-FFF2-40B4-BE49-F238E27FC236}">
                <a16:creationId xmlns:a16="http://schemas.microsoft.com/office/drawing/2014/main" id="{B69D1699-B6DE-72DC-CD91-33FF49C0A28A}"/>
              </a:ext>
            </a:extLst>
          </p:cNvPr>
          <p:cNvSpPr/>
          <p:nvPr/>
        </p:nvSpPr>
        <p:spPr>
          <a:xfrm>
            <a:off x="1744980" y="3076956"/>
            <a:ext cx="2468880" cy="640080"/>
          </a:xfrm>
          <a:prstGeom prst="rect">
            <a:avLst/>
          </a:prstGeom>
          <a:solidFill>
            <a:srgbClr val="F0F7FF"/>
          </a:solidFill>
          <a:ln w="12700">
            <a:solidFill>
              <a:srgbClr val="D6E9F9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0" name="Text 9">
            <a:extLst>
              <a:ext uri="{FF2B5EF4-FFF2-40B4-BE49-F238E27FC236}">
                <a16:creationId xmlns:a16="http://schemas.microsoft.com/office/drawing/2014/main" id="{745835E2-BAEC-2857-CB24-208C4A744137}"/>
              </a:ext>
            </a:extLst>
          </p:cNvPr>
          <p:cNvSpPr/>
          <p:nvPr/>
        </p:nvSpPr>
        <p:spPr>
          <a:xfrm>
            <a:off x="1836420" y="3076956"/>
            <a:ext cx="2377440" cy="64008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 物镜（Objective）</a:t>
            </a:r>
            <a:endParaRPr lang="en-US" sz="1800" dirty="0"/>
          </a:p>
        </p:txBody>
      </p:sp>
      <p:sp>
        <p:nvSpPr>
          <p:cNvPr id="31" name="Shape 10">
            <a:extLst>
              <a:ext uri="{FF2B5EF4-FFF2-40B4-BE49-F238E27FC236}">
                <a16:creationId xmlns:a16="http://schemas.microsoft.com/office/drawing/2014/main" id="{ABFEB5C1-E4E4-CD6C-9816-180064B8A5F6}"/>
              </a:ext>
            </a:extLst>
          </p:cNvPr>
          <p:cNvSpPr/>
          <p:nvPr/>
        </p:nvSpPr>
        <p:spPr>
          <a:xfrm>
            <a:off x="1744980" y="3881628"/>
            <a:ext cx="2468880" cy="640080"/>
          </a:xfrm>
          <a:prstGeom prst="rect">
            <a:avLst/>
          </a:prstGeom>
          <a:solidFill>
            <a:srgbClr val="F0F7FF"/>
          </a:solidFill>
          <a:ln w="12700">
            <a:solidFill>
              <a:srgbClr val="D6E9F9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2" name="Text 11">
            <a:extLst>
              <a:ext uri="{FF2B5EF4-FFF2-40B4-BE49-F238E27FC236}">
                <a16:creationId xmlns:a16="http://schemas.microsoft.com/office/drawing/2014/main" id="{012EC6D9-2C6D-D413-A5CF-0E4351863E6D}"/>
              </a:ext>
            </a:extLst>
          </p:cNvPr>
          <p:cNvSpPr/>
          <p:nvPr/>
        </p:nvSpPr>
        <p:spPr>
          <a:xfrm>
            <a:off x="1836420" y="3881628"/>
            <a:ext cx="2377440" cy="64008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 物镜转换器</a:t>
            </a:r>
            <a:endParaRPr lang="en-US" sz="1800" dirty="0"/>
          </a:p>
        </p:txBody>
      </p:sp>
      <p:sp>
        <p:nvSpPr>
          <p:cNvPr id="33" name="Shape 12">
            <a:extLst>
              <a:ext uri="{FF2B5EF4-FFF2-40B4-BE49-F238E27FC236}">
                <a16:creationId xmlns:a16="http://schemas.microsoft.com/office/drawing/2014/main" id="{012F5FFF-846D-EADB-9FB4-E713F2B8431C}"/>
              </a:ext>
            </a:extLst>
          </p:cNvPr>
          <p:cNvSpPr/>
          <p:nvPr/>
        </p:nvSpPr>
        <p:spPr>
          <a:xfrm>
            <a:off x="4533900" y="1677924"/>
            <a:ext cx="2743200" cy="3474720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2400"/>
          </a:p>
        </p:txBody>
      </p:sp>
      <p:sp>
        <p:nvSpPr>
          <p:cNvPr id="34" name="Shape 13">
            <a:extLst>
              <a:ext uri="{FF2B5EF4-FFF2-40B4-BE49-F238E27FC236}">
                <a16:creationId xmlns:a16="http://schemas.microsoft.com/office/drawing/2014/main" id="{0468B562-C17A-9A31-CD5B-B711FCBF785B}"/>
              </a:ext>
            </a:extLst>
          </p:cNvPr>
          <p:cNvSpPr/>
          <p:nvPr/>
        </p:nvSpPr>
        <p:spPr>
          <a:xfrm>
            <a:off x="4533900" y="1677924"/>
            <a:ext cx="2743200" cy="457200"/>
          </a:xfrm>
          <a:prstGeom prst="rect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5" name="Text 14">
            <a:extLst>
              <a:ext uri="{FF2B5EF4-FFF2-40B4-BE49-F238E27FC236}">
                <a16:creationId xmlns:a16="http://schemas.microsoft.com/office/drawing/2014/main" id="{CE1DA5D4-E1F3-1559-CF3B-8DF318BD53D3}"/>
              </a:ext>
            </a:extLst>
          </p:cNvPr>
          <p:cNvSpPr/>
          <p:nvPr/>
        </p:nvSpPr>
        <p:spPr>
          <a:xfrm>
            <a:off x="4533900" y="1677924"/>
            <a:ext cx="27432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机械模块</a:t>
            </a:r>
            <a:endParaRPr lang="en-US" sz="2400" dirty="0"/>
          </a:p>
        </p:txBody>
      </p:sp>
      <p:sp>
        <p:nvSpPr>
          <p:cNvPr id="36" name="Shape 15">
            <a:extLst>
              <a:ext uri="{FF2B5EF4-FFF2-40B4-BE49-F238E27FC236}">
                <a16:creationId xmlns:a16="http://schemas.microsoft.com/office/drawing/2014/main" id="{31C3E819-D314-A803-9FC1-48E81E00DFC7}"/>
              </a:ext>
            </a:extLst>
          </p:cNvPr>
          <p:cNvSpPr/>
          <p:nvPr/>
        </p:nvSpPr>
        <p:spPr>
          <a:xfrm>
            <a:off x="4671060" y="2272284"/>
            <a:ext cx="2468880" cy="640080"/>
          </a:xfrm>
          <a:prstGeom prst="rect">
            <a:avLst/>
          </a:prstGeom>
          <a:solidFill>
            <a:srgbClr val="F0F7FF"/>
          </a:solidFill>
          <a:ln w="12700">
            <a:solidFill>
              <a:srgbClr val="D6E9F9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7" name="Text 16">
            <a:extLst>
              <a:ext uri="{FF2B5EF4-FFF2-40B4-BE49-F238E27FC236}">
                <a16:creationId xmlns:a16="http://schemas.microsoft.com/office/drawing/2014/main" id="{3AAF401B-3DF7-B49E-4358-9EA47A5A1DAC}"/>
              </a:ext>
            </a:extLst>
          </p:cNvPr>
          <p:cNvSpPr/>
          <p:nvPr/>
        </p:nvSpPr>
        <p:spPr>
          <a:xfrm>
            <a:off x="4762500" y="2272284"/>
            <a:ext cx="2377440" cy="64008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④ 载物台 &amp; ⑤ 压片夹</a:t>
            </a:r>
            <a:endParaRPr lang="en-US" sz="1800" dirty="0"/>
          </a:p>
        </p:txBody>
      </p:sp>
      <p:sp>
        <p:nvSpPr>
          <p:cNvPr id="38" name="Shape 17">
            <a:extLst>
              <a:ext uri="{FF2B5EF4-FFF2-40B4-BE49-F238E27FC236}">
                <a16:creationId xmlns:a16="http://schemas.microsoft.com/office/drawing/2014/main" id="{620AD542-3DD9-5891-D93A-773272E03C07}"/>
              </a:ext>
            </a:extLst>
          </p:cNvPr>
          <p:cNvSpPr/>
          <p:nvPr/>
        </p:nvSpPr>
        <p:spPr>
          <a:xfrm>
            <a:off x="4671060" y="3076956"/>
            <a:ext cx="2468880" cy="640080"/>
          </a:xfrm>
          <a:prstGeom prst="rect">
            <a:avLst/>
          </a:prstGeom>
          <a:solidFill>
            <a:srgbClr val="F0F7FF"/>
          </a:solidFill>
          <a:ln w="12700">
            <a:solidFill>
              <a:srgbClr val="D6E9F9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9" name="Text 18">
            <a:extLst>
              <a:ext uri="{FF2B5EF4-FFF2-40B4-BE49-F238E27FC236}">
                <a16:creationId xmlns:a16="http://schemas.microsoft.com/office/drawing/2014/main" id="{6FA85961-5E46-C7CF-3E6A-9DF00D7D3D53}"/>
              </a:ext>
            </a:extLst>
          </p:cNvPr>
          <p:cNvSpPr/>
          <p:nvPr/>
        </p:nvSpPr>
        <p:spPr>
          <a:xfrm>
            <a:off x="4762500" y="3076956"/>
            <a:ext cx="2377440" cy="64008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⑥ 粗调旋钮</a:t>
            </a:r>
            <a:endParaRPr lang="en-US" sz="1800" dirty="0"/>
          </a:p>
        </p:txBody>
      </p:sp>
      <p:sp>
        <p:nvSpPr>
          <p:cNvPr id="40" name="Shape 19">
            <a:extLst>
              <a:ext uri="{FF2B5EF4-FFF2-40B4-BE49-F238E27FC236}">
                <a16:creationId xmlns:a16="http://schemas.microsoft.com/office/drawing/2014/main" id="{1A1ECFF3-3A9C-D7ED-238E-B810EE877C8A}"/>
              </a:ext>
            </a:extLst>
          </p:cNvPr>
          <p:cNvSpPr/>
          <p:nvPr/>
        </p:nvSpPr>
        <p:spPr>
          <a:xfrm>
            <a:off x="4671060" y="3881628"/>
            <a:ext cx="2468880" cy="640080"/>
          </a:xfrm>
          <a:prstGeom prst="rect">
            <a:avLst/>
          </a:prstGeom>
          <a:solidFill>
            <a:srgbClr val="F0F7FF"/>
          </a:solidFill>
          <a:ln w="12700">
            <a:solidFill>
              <a:srgbClr val="D6E9F9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1" name="Text 20">
            <a:extLst>
              <a:ext uri="{FF2B5EF4-FFF2-40B4-BE49-F238E27FC236}">
                <a16:creationId xmlns:a16="http://schemas.microsoft.com/office/drawing/2014/main" id="{1A12A346-510C-A686-4B4C-DB9B2B1DD2A7}"/>
              </a:ext>
            </a:extLst>
          </p:cNvPr>
          <p:cNvSpPr/>
          <p:nvPr/>
        </p:nvSpPr>
        <p:spPr>
          <a:xfrm>
            <a:off x="4762500" y="3881628"/>
            <a:ext cx="2377440" cy="64008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⑦ 细调旋钮</a:t>
            </a:r>
            <a:endParaRPr lang="en-US" sz="1800" dirty="0"/>
          </a:p>
        </p:txBody>
      </p:sp>
      <p:sp>
        <p:nvSpPr>
          <p:cNvPr id="42" name="Shape 21">
            <a:extLst>
              <a:ext uri="{FF2B5EF4-FFF2-40B4-BE49-F238E27FC236}">
                <a16:creationId xmlns:a16="http://schemas.microsoft.com/office/drawing/2014/main" id="{BFA3F80A-85E3-7F13-A4AE-F1E3967C0F4D}"/>
              </a:ext>
            </a:extLst>
          </p:cNvPr>
          <p:cNvSpPr/>
          <p:nvPr/>
        </p:nvSpPr>
        <p:spPr>
          <a:xfrm>
            <a:off x="7459980" y="1677924"/>
            <a:ext cx="2743200" cy="3474720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2400"/>
          </a:p>
        </p:txBody>
      </p:sp>
      <p:sp>
        <p:nvSpPr>
          <p:cNvPr id="43" name="Shape 22">
            <a:extLst>
              <a:ext uri="{FF2B5EF4-FFF2-40B4-BE49-F238E27FC236}">
                <a16:creationId xmlns:a16="http://schemas.microsoft.com/office/drawing/2014/main" id="{3EDE6D8A-44BF-ECBC-A59D-DF4016F7781D}"/>
              </a:ext>
            </a:extLst>
          </p:cNvPr>
          <p:cNvSpPr/>
          <p:nvPr/>
        </p:nvSpPr>
        <p:spPr>
          <a:xfrm>
            <a:off x="7459980" y="1677924"/>
            <a:ext cx="2743200" cy="457200"/>
          </a:xfrm>
          <a:prstGeom prst="rect">
            <a:avLst/>
          </a:prstGeom>
          <a:solidFill>
            <a:srgbClr val="F59E0B"/>
          </a:solidFill>
          <a:ln w="12700">
            <a:solidFill>
              <a:srgbClr val="F59E0B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4" name="Text 23">
            <a:extLst>
              <a:ext uri="{FF2B5EF4-FFF2-40B4-BE49-F238E27FC236}">
                <a16:creationId xmlns:a16="http://schemas.microsoft.com/office/drawing/2014/main" id="{84145026-9A3B-CB25-1481-7E7A9857D17E}"/>
              </a:ext>
            </a:extLst>
          </p:cNvPr>
          <p:cNvSpPr/>
          <p:nvPr/>
        </p:nvSpPr>
        <p:spPr>
          <a:xfrm>
            <a:off x="7459980" y="1677924"/>
            <a:ext cx="27432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照明模块</a:t>
            </a:r>
            <a:endParaRPr lang="en-US" sz="2400" dirty="0"/>
          </a:p>
        </p:txBody>
      </p:sp>
      <p:sp>
        <p:nvSpPr>
          <p:cNvPr id="45" name="Shape 24">
            <a:extLst>
              <a:ext uri="{FF2B5EF4-FFF2-40B4-BE49-F238E27FC236}">
                <a16:creationId xmlns:a16="http://schemas.microsoft.com/office/drawing/2014/main" id="{B7CDE66A-087F-BC07-E797-DCC62E65731F}"/>
              </a:ext>
            </a:extLst>
          </p:cNvPr>
          <p:cNvSpPr/>
          <p:nvPr/>
        </p:nvSpPr>
        <p:spPr>
          <a:xfrm>
            <a:off x="7597140" y="2272284"/>
            <a:ext cx="2468880" cy="640080"/>
          </a:xfrm>
          <a:prstGeom prst="rect">
            <a:avLst/>
          </a:prstGeom>
          <a:solidFill>
            <a:srgbClr val="F0F7FF"/>
          </a:solidFill>
          <a:ln w="12700">
            <a:solidFill>
              <a:srgbClr val="D6E9F9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6" name="Text 25">
            <a:extLst>
              <a:ext uri="{FF2B5EF4-FFF2-40B4-BE49-F238E27FC236}">
                <a16:creationId xmlns:a16="http://schemas.microsoft.com/office/drawing/2014/main" id="{6D89C958-D2D2-510B-4093-537C4BFC75FF}"/>
              </a:ext>
            </a:extLst>
          </p:cNvPr>
          <p:cNvSpPr/>
          <p:nvPr/>
        </p:nvSpPr>
        <p:spPr>
          <a:xfrm>
            <a:off x="7688580" y="2272284"/>
            <a:ext cx="2377440" cy="64008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⑧ 光源（LED）</a:t>
            </a:r>
            <a:endParaRPr lang="en-US" sz="1800" dirty="0"/>
          </a:p>
        </p:txBody>
      </p:sp>
      <p:sp>
        <p:nvSpPr>
          <p:cNvPr id="47" name="Shape 26">
            <a:extLst>
              <a:ext uri="{FF2B5EF4-FFF2-40B4-BE49-F238E27FC236}">
                <a16:creationId xmlns:a16="http://schemas.microsoft.com/office/drawing/2014/main" id="{FBD78F06-D20D-E7A5-1838-50B481193EF2}"/>
              </a:ext>
            </a:extLst>
          </p:cNvPr>
          <p:cNvSpPr/>
          <p:nvPr/>
        </p:nvSpPr>
        <p:spPr>
          <a:xfrm>
            <a:off x="7597140" y="3076956"/>
            <a:ext cx="2468880" cy="640080"/>
          </a:xfrm>
          <a:prstGeom prst="rect">
            <a:avLst/>
          </a:prstGeom>
          <a:solidFill>
            <a:srgbClr val="F0F7FF"/>
          </a:solidFill>
          <a:ln w="12700">
            <a:solidFill>
              <a:srgbClr val="D6E9F9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8" name="Text 27">
            <a:extLst>
              <a:ext uri="{FF2B5EF4-FFF2-40B4-BE49-F238E27FC236}">
                <a16:creationId xmlns:a16="http://schemas.microsoft.com/office/drawing/2014/main" id="{757B5C5B-268A-5279-C2EF-320CCE9028CF}"/>
              </a:ext>
            </a:extLst>
          </p:cNvPr>
          <p:cNvSpPr/>
          <p:nvPr/>
        </p:nvSpPr>
        <p:spPr>
          <a:xfrm>
            <a:off x="7688580" y="3076956"/>
            <a:ext cx="2377440" cy="64008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⑨ 聚光镜</a:t>
            </a:r>
            <a:endParaRPr lang="en-US" sz="1800" dirty="0"/>
          </a:p>
        </p:txBody>
      </p:sp>
      <p:sp>
        <p:nvSpPr>
          <p:cNvPr id="49" name="Shape 28">
            <a:extLst>
              <a:ext uri="{FF2B5EF4-FFF2-40B4-BE49-F238E27FC236}">
                <a16:creationId xmlns:a16="http://schemas.microsoft.com/office/drawing/2014/main" id="{F46C3A57-710B-B8B0-2F67-4119D411E11C}"/>
              </a:ext>
            </a:extLst>
          </p:cNvPr>
          <p:cNvSpPr/>
          <p:nvPr/>
        </p:nvSpPr>
        <p:spPr>
          <a:xfrm>
            <a:off x="7597140" y="3881628"/>
            <a:ext cx="2468880" cy="640080"/>
          </a:xfrm>
          <a:prstGeom prst="rect">
            <a:avLst/>
          </a:prstGeom>
          <a:solidFill>
            <a:srgbClr val="F0F7FF"/>
          </a:solidFill>
          <a:ln w="12700">
            <a:solidFill>
              <a:srgbClr val="D6E9F9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0" name="Text 29">
            <a:extLst>
              <a:ext uri="{FF2B5EF4-FFF2-40B4-BE49-F238E27FC236}">
                <a16:creationId xmlns:a16="http://schemas.microsoft.com/office/drawing/2014/main" id="{A2B5B8A0-CA4E-7C24-1955-73268FB904E8}"/>
              </a:ext>
            </a:extLst>
          </p:cNvPr>
          <p:cNvSpPr/>
          <p:nvPr/>
        </p:nvSpPr>
        <p:spPr>
          <a:xfrm>
            <a:off x="7688580" y="3881628"/>
            <a:ext cx="2377440" cy="64008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⑩ 光圈（光阑）</a:t>
            </a:r>
            <a:endParaRPr lang="en-US" sz="1800" dirty="0"/>
          </a:p>
        </p:txBody>
      </p:sp>
      <p:sp>
        <p:nvSpPr>
          <p:cNvPr id="51" name="Text 30">
            <a:extLst>
              <a:ext uri="{FF2B5EF4-FFF2-40B4-BE49-F238E27FC236}">
                <a16:creationId xmlns:a16="http://schemas.microsoft.com/office/drawing/2014/main" id="{84E61E8D-EF58-3A42-0525-722D85FFE265}"/>
              </a:ext>
            </a:extLst>
          </p:cNvPr>
          <p:cNvSpPr/>
          <p:nvPr/>
        </p:nvSpPr>
        <p:spPr>
          <a:xfrm>
            <a:off x="1607820" y="5289804"/>
            <a:ext cx="8595360" cy="347472"/>
          </a:xfrm>
          <a:prstGeom prst="rect">
            <a:avLst/>
          </a:prstGeom>
          <a:solidFill>
            <a:srgbClr val="1A3A6B"/>
          </a:solidFill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光线路径：光源 → 聚光镜 → 样品 → 物镜 → 目镜/数字成像设备</a:t>
            </a:r>
            <a:endParaRPr lang="en-US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7" name="Text 1">
            <a:extLst>
              <a:ext uri="{FF2B5EF4-FFF2-40B4-BE49-F238E27FC236}">
                <a16:creationId xmlns:a16="http://schemas.microsoft.com/office/drawing/2014/main" id="{D0042E96-CE34-FF5E-6C25-16CFF490CF17}"/>
              </a:ext>
            </a:extLst>
          </p:cNvPr>
          <p:cNvSpPr/>
          <p:nvPr/>
        </p:nvSpPr>
        <p:spPr>
          <a:xfrm>
            <a:off x="723900" y="0"/>
            <a:ext cx="8229600" cy="914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理论基础 · </a:t>
            </a:r>
            <a:r>
              <a:rPr 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两种成像系统设计</a:t>
            </a:r>
            <a:endParaRPr lang="en-US" sz="2600" dirty="0">
              <a:solidFill>
                <a:schemeClr val="tx1"/>
              </a:solidFill>
            </a:endParaRPr>
          </a:p>
        </p:txBody>
      </p:sp>
      <p:sp>
        <p:nvSpPr>
          <p:cNvPr id="18" name="Shape 2">
            <a:extLst>
              <a:ext uri="{FF2B5EF4-FFF2-40B4-BE49-F238E27FC236}">
                <a16:creationId xmlns:a16="http://schemas.microsoft.com/office/drawing/2014/main" id="{8D45B36A-06B9-E04E-E991-4DB7970A4C2F}"/>
              </a:ext>
            </a:extLst>
          </p:cNvPr>
          <p:cNvSpPr/>
          <p:nvPr/>
        </p:nvSpPr>
        <p:spPr>
          <a:xfrm>
            <a:off x="457200" y="182880"/>
            <a:ext cx="54864" cy="548640"/>
          </a:xfrm>
          <a:prstGeom prst="rect">
            <a:avLst/>
          </a:prstGeom>
          <a:solidFill>
            <a:srgbClr val="E8B84B"/>
          </a:solidFill>
          <a:ln w="12700">
            <a:solidFill>
              <a:srgbClr val="E8B84B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Shape 3">
            <a:extLst>
              <a:ext uri="{FF2B5EF4-FFF2-40B4-BE49-F238E27FC236}">
                <a16:creationId xmlns:a16="http://schemas.microsoft.com/office/drawing/2014/main" id="{67B26561-7B11-6C4A-7E9D-C680DEBD5CAA}"/>
              </a:ext>
            </a:extLst>
          </p:cNvPr>
          <p:cNvSpPr/>
          <p:nvPr/>
        </p:nvSpPr>
        <p:spPr>
          <a:xfrm>
            <a:off x="1615440" y="1700784"/>
            <a:ext cx="4114800" cy="3931920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2400"/>
          </a:p>
        </p:txBody>
      </p:sp>
      <p:sp>
        <p:nvSpPr>
          <p:cNvPr id="20" name="Shape 4">
            <a:extLst>
              <a:ext uri="{FF2B5EF4-FFF2-40B4-BE49-F238E27FC236}">
                <a16:creationId xmlns:a16="http://schemas.microsoft.com/office/drawing/2014/main" id="{348C4C19-573B-BC80-B78A-B106DE61296C}"/>
              </a:ext>
            </a:extLst>
          </p:cNvPr>
          <p:cNvSpPr/>
          <p:nvPr/>
        </p:nvSpPr>
        <p:spPr>
          <a:xfrm>
            <a:off x="1615440" y="1700784"/>
            <a:ext cx="4114800" cy="438912"/>
          </a:xfrm>
          <a:prstGeom prst="rect">
            <a:avLst/>
          </a:prstGeom>
          <a:solidFill>
            <a:srgbClr val="0EA5E9"/>
          </a:solidFill>
          <a:ln w="12700">
            <a:solidFill>
              <a:srgbClr val="0EA5E9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1" name="Text 5">
            <a:extLst>
              <a:ext uri="{FF2B5EF4-FFF2-40B4-BE49-F238E27FC236}">
                <a16:creationId xmlns:a16="http://schemas.microsoft.com/office/drawing/2014/main" id="{335FDFC3-4117-AD0D-633A-0349FD23FE62}"/>
              </a:ext>
            </a:extLst>
          </p:cNvPr>
          <p:cNvSpPr/>
          <p:nvPr/>
        </p:nvSpPr>
        <p:spPr>
          <a:xfrm>
            <a:off x="1615440" y="1700784"/>
            <a:ext cx="4114800" cy="43891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有限远共轭系统</a:t>
            </a:r>
            <a:endParaRPr lang="en-US" sz="2400" dirty="0"/>
          </a:p>
        </p:txBody>
      </p:sp>
      <p:sp>
        <p:nvSpPr>
          <p:cNvPr id="22" name="Text 6">
            <a:extLst>
              <a:ext uri="{FF2B5EF4-FFF2-40B4-BE49-F238E27FC236}">
                <a16:creationId xmlns:a16="http://schemas.microsoft.com/office/drawing/2014/main" id="{D37B9C35-67E1-06A6-A5FB-B24DC8173EF0}"/>
              </a:ext>
            </a:extLst>
          </p:cNvPr>
          <p:cNvSpPr/>
          <p:nvPr/>
        </p:nvSpPr>
        <p:spPr>
          <a:xfrm>
            <a:off x="1798320" y="2267712"/>
            <a:ext cx="3749040" cy="42062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EA5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●  </a:t>
            </a: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物镜在有限距离内聚焦成像</a:t>
            </a:r>
            <a:endParaRPr lang="en-US" sz="1800" dirty="0"/>
          </a:p>
        </p:txBody>
      </p:sp>
      <p:sp>
        <p:nvSpPr>
          <p:cNvPr id="23" name="Text 7">
            <a:extLst>
              <a:ext uri="{FF2B5EF4-FFF2-40B4-BE49-F238E27FC236}">
                <a16:creationId xmlns:a16="http://schemas.microsoft.com/office/drawing/2014/main" id="{6D6FC7BD-997C-F0AB-4EC0-DEBFCF4BE51A}"/>
              </a:ext>
            </a:extLst>
          </p:cNvPr>
          <p:cNvSpPr/>
          <p:nvPr/>
        </p:nvSpPr>
        <p:spPr>
          <a:xfrm>
            <a:off x="1798320" y="2779776"/>
            <a:ext cx="3749040" cy="42062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EA5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●  </a:t>
            </a: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公式：1/f = 1/u + 1/v</a:t>
            </a:r>
            <a:endParaRPr lang="en-US" sz="1800" dirty="0"/>
          </a:p>
        </p:txBody>
      </p:sp>
      <p:sp>
        <p:nvSpPr>
          <p:cNvPr id="24" name="Text 8">
            <a:extLst>
              <a:ext uri="{FF2B5EF4-FFF2-40B4-BE49-F238E27FC236}">
                <a16:creationId xmlns:a16="http://schemas.microsoft.com/office/drawing/2014/main" id="{D02B96B0-F1F0-E1C9-CFAC-54DB1808C3BC}"/>
              </a:ext>
            </a:extLst>
          </p:cNvPr>
          <p:cNvSpPr/>
          <p:nvPr/>
        </p:nvSpPr>
        <p:spPr>
          <a:xfrm>
            <a:off x="1798320" y="3291840"/>
            <a:ext cx="3749040" cy="42062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EA5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●  </a:t>
            </a: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放大倍率：M = -v/u</a:t>
            </a:r>
            <a:endParaRPr lang="en-US" sz="1800" dirty="0"/>
          </a:p>
        </p:txBody>
      </p:sp>
      <p:sp>
        <p:nvSpPr>
          <p:cNvPr id="25" name="Text 9">
            <a:extLst>
              <a:ext uri="{FF2B5EF4-FFF2-40B4-BE49-F238E27FC236}">
                <a16:creationId xmlns:a16="http://schemas.microsoft.com/office/drawing/2014/main" id="{0190BB0F-86AD-D362-6BC7-3CF4F8831353}"/>
              </a:ext>
            </a:extLst>
          </p:cNvPr>
          <p:cNvSpPr/>
          <p:nvPr/>
        </p:nvSpPr>
        <p:spPr>
          <a:xfrm>
            <a:off x="1798320" y="3803904"/>
            <a:ext cx="3749040" cy="42062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EA5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●  </a:t>
            </a: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光路紧凑，元件位置固定</a:t>
            </a:r>
            <a:endParaRPr lang="en-US" sz="1800" dirty="0"/>
          </a:p>
        </p:txBody>
      </p:sp>
      <p:sp>
        <p:nvSpPr>
          <p:cNvPr id="26" name="Text 10">
            <a:extLst>
              <a:ext uri="{FF2B5EF4-FFF2-40B4-BE49-F238E27FC236}">
                <a16:creationId xmlns:a16="http://schemas.microsoft.com/office/drawing/2014/main" id="{9CEEFED3-A6C0-4C4D-AE70-33DDB130D332}"/>
              </a:ext>
            </a:extLst>
          </p:cNvPr>
          <p:cNvSpPr/>
          <p:nvPr/>
        </p:nvSpPr>
        <p:spPr>
          <a:xfrm>
            <a:off x="1798320" y="4315968"/>
            <a:ext cx="3749040" cy="42062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EA5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●  </a:t>
            </a: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适合低倍率与基础应用</a:t>
            </a:r>
            <a:endParaRPr lang="en-US" sz="1800" dirty="0"/>
          </a:p>
        </p:txBody>
      </p:sp>
      <p:sp>
        <p:nvSpPr>
          <p:cNvPr id="27" name="Text 11">
            <a:extLst>
              <a:ext uri="{FF2B5EF4-FFF2-40B4-BE49-F238E27FC236}">
                <a16:creationId xmlns:a16="http://schemas.microsoft.com/office/drawing/2014/main" id="{1378507B-749D-4672-DB13-0D249C8035A5}"/>
              </a:ext>
            </a:extLst>
          </p:cNvPr>
          <p:cNvSpPr/>
          <p:nvPr/>
        </p:nvSpPr>
        <p:spPr>
          <a:xfrm>
            <a:off x="1798320" y="4828032"/>
            <a:ext cx="3749040" cy="42062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EA5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●  </a:t>
            </a: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广泛用于教学实验</a:t>
            </a:r>
            <a:endParaRPr lang="en-US" sz="1800" dirty="0"/>
          </a:p>
        </p:txBody>
      </p:sp>
      <p:sp>
        <p:nvSpPr>
          <p:cNvPr id="28" name="Shape 12">
            <a:extLst>
              <a:ext uri="{FF2B5EF4-FFF2-40B4-BE49-F238E27FC236}">
                <a16:creationId xmlns:a16="http://schemas.microsoft.com/office/drawing/2014/main" id="{CD2A3B42-20FA-F897-E3FB-C96A3100E9C6}"/>
              </a:ext>
            </a:extLst>
          </p:cNvPr>
          <p:cNvSpPr/>
          <p:nvPr/>
        </p:nvSpPr>
        <p:spPr>
          <a:xfrm>
            <a:off x="6096000" y="1700784"/>
            <a:ext cx="4114800" cy="3931920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2400"/>
          </a:p>
        </p:txBody>
      </p:sp>
      <p:sp>
        <p:nvSpPr>
          <p:cNvPr id="29" name="Shape 13">
            <a:extLst>
              <a:ext uri="{FF2B5EF4-FFF2-40B4-BE49-F238E27FC236}">
                <a16:creationId xmlns:a16="http://schemas.microsoft.com/office/drawing/2014/main" id="{C64BDF0D-72B1-919A-C65E-463F26F1797A}"/>
              </a:ext>
            </a:extLst>
          </p:cNvPr>
          <p:cNvSpPr/>
          <p:nvPr/>
        </p:nvSpPr>
        <p:spPr>
          <a:xfrm>
            <a:off x="6096000" y="1700784"/>
            <a:ext cx="4114800" cy="438912"/>
          </a:xfrm>
          <a:prstGeom prst="rect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0" name="Text 14">
            <a:extLst>
              <a:ext uri="{FF2B5EF4-FFF2-40B4-BE49-F238E27FC236}">
                <a16:creationId xmlns:a16="http://schemas.microsoft.com/office/drawing/2014/main" id="{ACD3AFB4-A7A0-B923-BCF7-DC8B4D244869}"/>
              </a:ext>
            </a:extLst>
          </p:cNvPr>
          <p:cNvSpPr/>
          <p:nvPr/>
        </p:nvSpPr>
        <p:spPr>
          <a:xfrm>
            <a:off x="6096000" y="1700784"/>
            <a:ext cx="4114800" cy="43891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无限远共轭系统</a:t>
            </a:r>
            <a:endParaRPr lang="en-US" sz="2400" dirty="0"/>
          </a:p>
        </p:txBody>
      </p:sp>
      <p:sp>
        <p:nvSpPr>
          <p:cNvPr id="31" name="Text 15">
            <a:extLst>
              <a:ext uri="{FF2B5EF4-FFF2-40B4-BE49-F238E27FC236}">
                <a16:creationId xmlns:a16="http://schemas.microsoft.com/office/drawing/2014/main" id="{6D90AF20-0257-2A1E-963A-2719382E2278}"/>
              </a:ext>
            </a:extLst>
          </p:cNvPr>
          <p:cNvSpPr/>
          <p:nvPr/>
        </p:nvSpPr>
        <p:spPr>
          <a:xfrm>
            <a:off x="6278880" y="2267712"/>
            <a:ext cx="3749040" cy="42062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D948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●  </a:t>
            </a: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目标物置于物镜焦平面</a:t>
            </a:r>
            <a:endParaRPr lang="en-US" sz="1800" dirty="0"/>
          </a:p>
        </p:txBody>
      </p:sp>
      <p:sp>
        <p:nvSpPr>
          <p:cNvPr id="32" name="Text 16">
            <a:extLst>
              <a:ext uri="{FF2B5EF4-FFF2-40B4-BE49-F238E27FC236}">
                <a16:creationId xmlns:a16="http://schemas.microsoft.com/office/drawing/2014/main" id="{B332E0B4-32E8-4470-BB71-7207D1E3B6F0}"/>
              </a:ext>
            </a:extLst>
          </p:cNvPr>
          <p:cNvSpPr/>
          <p:nvPr/>
        </p:nvSpPr>
        <p:spPr>
          <a:xfrm>
            <a:off x="6278880" y="2779776"/>
            <a:ext cx="3749040" cy="42062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D948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●  </a:t>
            </a: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出射平行光，筒镜聚焦成像</a:t>
            </a:r>
            <a:endParaRPr lang="en-US" sz="1800" dirty="0"/>
          </a:p>
        </p:txBody>
      </p:sp>
      <p:sp>
        <p:nvSpPr>
          <p:cNvPr id="33" name="Text 17">
            <a:extLst>
              <a:ext uri="{FF2B5EF4-FFF2-40B4-BE49-F238E27FC236}">
                <a16:creationId xmlns:a16="http://schemas.microsoft.com/office/drawing/2014/main" id="{025496C3-F53B-F109-D4A4-A2B8F8737CD9}"/>
              </a:ext>
            </a:extLst>
          </p:cNvPr>
          <p:cNvSpPr/>
          <p:nvPr/>
        </p:nvSpPr>
        <p:spPr>
          <a:xfrm>
            <a:off x="6278880" y="3291840"/>
            <a:ext cx="3749040" cy="42062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D948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●  </a:t>
            </a: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放大倍率：M = -f_tube / f_obj</a:t>
            </a:r>
            <a:endParaRPr lang="en-US" sz="1800" dirty="0"/>
          </a:p>
        </p:txBody>
      </p:sp>
      <p:sp>
        <p:nvSpPr>
          <p:cNvPr id="34" name="Text 18">
            <a:extLst>
              <a:ext uri="{FF2B5EF4-FFF2-40B4-BE49-F238E27FC236}">
                <a16:creationId xmlns:a16="http://schemas.microsoft.com/office/drawing/2014/main" id="{9945CB85-BDC6-9155-0EEF-70CC60DE157E}"/>
              </a:ext>
            </a:extLst>
          </p:cNvPr>
          <p:cNvSpPr/>
          <p:nvPr/>
        </p:nvSpPr>
        <p:spPr>
          <a:xfrm>
            <a:off x="6278880" y="3803904"/>
            <a:ext cx="3749040" cy="42062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D948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●  </a:t>
            </a: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平行光路可插入滤光片等元件</a:t>
            </a:r>
            <a:endParaRPr lang="en-US" sz="1800" dirty="0"/>
          </a:p>
        </p:txBody>
      </p:sp>
      <p:sp>
        <p:nvSpPr>
          <p:cNvPr id="35" name="Text 19">
            <a:extLst>
              <a:ext uri="{FF2B5EF4-FFF2-40B4-BE49-F238E27FC236}">
                <a16:creationId xmlns:a16="http://schemas.microsoft.com/office/drawing/2014/main" id="{FF623EB6-33B9-D334-57F2-03B7F2244D81}"/>
              </a:ext>
            </a:extLst>
          </p:cNvPr>
          <p:cNvSpPr/>
          <p:nvPr/>
        </p:nvSpPr>
        <p:spPr>
          <a:xfrm>
            <a:off x="6278880" y="4315968"/>
            <a:ext cx="3749040" cy="42062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D948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●  </a:t>
            </a: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像差累积少，分辨率更高</a:t>
            </a:r>
            <a:endParaRPr lang="en-US" sz="1800" dirty="0"/>
          </a:p>
        </p:txBody>
      </p:sp>
      <p:sp>
        <p:nvSpPr>
          <p:cNvPr id="36" name="Text 20">
            <a:extLst>
              <a:ext uri="{FF2B5EF4-FFF2-40B4-BE49-F238E27FC236}">
                <a16:creationId xmlns:a16="http://schemas.microsoft.com/office/drawing/2014/main" id="{B106DCEC-7811-F8AA-FECA-5DFB333FC495}"/>
              </a:ext>
            </a:extLst>
          </p:cNvPr>
          <p:cNvSpPr/>
          <p:nvPr/>
        </p:nvSpPr>
        <p:spPr>
          <a:xfrm>
            <a:off x="6278880" y="4828032"/>
            <a:ext cx="3749040" cy="42062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D948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●  </a:t>
            </a: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高精度显微镜的主流设计</a:t>
            </a:r>
            <a:endParaRPr lang="en-US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6" name="Text 1">
            <a:extLst>
              <a:ext uri="{FF2B5EF4-FFF2-40B4-BE49-F238E27FC236}">
                <a16:creationId xmlns:a16="http://schemas.microsoft.com/office/drawing/2014/main" id="{0BDD734B-E793-D7F2-9517-1B3713CC319E}"/>
              </a:ext>
            </a:extLst>
          </p:cNvPr>
          <p:cNvSpPr/>
          <p:nvPr/>
        </p:nvSpPr>
        <p:spPr>
          <a:xfrm>
            <a:off x="647700" y="0"/>
            <a:ext cx="8229600" cy="914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理论基础 · </a:t>
            </a:r>
            <a:r>
              <a:rPr 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像差及其对成像的影响</a:t>
            </a:r>
            <a:endParaRPr lang="en-US" sz="2600" dirty="0">
              <a:solidFill>
                <a:schemeClr val="tx1"/>
              </a:solidFill>
            </a:endParaRPr>
          </a:p>
        </p:txBody>
      </p:sp>
      <p:sp>
        <p:nvSpPr>
          <p:cNvPr id="17" name="Shape 2">
            <a:extLst>
              <a:ext uri="{FF2B5EF4-FFF2-40B4-BE49-F238E27FC236}">
                <a16:creationId xmlns:a16="http://schemas.microsoft.com/office/drawing/2014/main" id="{CD439A1E-BFDE-C686-178D-2CDA495552C7}"/>
              </a:ext>
            </a:extLst>
          </p:cNvPr>
          <p:cNvSpPr/>
          <p:nvPr/>
        </p:nvSpPr>
        <p:spPr>
          <a:xfrm>
            <a:off x="457200" y="182880"/>
            <a:ext cx="54864" cy="548640"/>
          </a:xfrm>
          <a:prstGeom prst="rect">
            <a:avLst/>
          </a:prstGeom>
          <a:solidFill>
            <a:srgbClr val="E8B84B"/>
          </a:solidFill>
          <a:ln w="12700">
            <a:solidFill>
              <a:srgbClr val="E8B84B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Shape 3">
            <a:extLst>
              <a:ext uri="{FF2B5EF4-FFF2-40B4-BE49-F238E27FC236}">
                <a16:creationId xmlns:a16="http://schemas.microsoft.com/office/drawing/2014/main" id="{22417833-0DB3-0423-32A9-593C0F80C6CC}"/>
              </a:ext>
            </a:extLst>
          </p:cNvPr>
          <p:cNvSpPr/>
          <p:nvPr/>
        </p:nvSpPr>
        <p:spPr>
          <a:xfrm>
            <a:off x="878967" y="1577340"/>
            <a:ext cx="10434066" cy="457200"/>
          </a:xfrm>
          <a:prstGeom prst="rect">
            <a:avLst/>
          </a:prstGeom>
          <a:solidFill>
            <a:srgbClr val="0EA5E9">
              <a:alpha val="15000"/>
            </a:srgbClr>
          </a:solidFill>
          <a:ln w="12700">
            <a:solidFill>
              <a:srgbClr val="0EA5E9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9" name="Text 4">
            <a:extLst>
              <a:ext uri="{FF2B5EF4-FFF2-40B4-BE49-F238E27FC236}">
                <a16:creationId xmlns:a16="http://schemas.microsoft.com/office/drawing/2014/main" id="{5A4F42F9-5CD2-9D0B-BA61-BA9B3B8C9EDF}"/>
              </a:ext>
            </a:extLst>
          </p:cNvPr>
          <p:cNvSpPr/>
          <p:nvPr/>
        </p:nvSpPr>
        <p:spPr>
          <a:xfrm>
            <a:off x="1061846" y="1577340"/>
            <a:ext cx="9990063" cy="4572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 球差（Spherical Aberration）</a:t>
            </a:r>
            <a:endParaRPr lang="en-US" sz="2400" dirty="0"/>
          </a:p>
        </p:txBody>
      </p:sp>
      <p:sp>
        <p:nvSpPr>
          <p:cNvPr id="20" name="Shape 5">
            <a:extLst>
              <a:ext uri="{FF2B5EF4-FFF2-40B4-BE49-F238E27FC236}">
                <a16:creationId xmlns:a16="http://schemas.microsoft.com/office/drawing/2014/main" id="{C6B21EAF-F0D6-45E7-AFDC-34F6846B7CA4}"/>
              </a:ext>
            </a:extLst>
          </p:cNvPr>
          <p:cNvSpPr/>
          <p:nvPr/>
        </p:nvSpPr>
        <p:spPr>
          <a:xfrm>
            <a:off x="878967" y="1970532"/>
            <a:ext cx="10434066" cy="548640"/>
          </a:xfrm>
          <a:prstGeom prst="rect">
            <a:avLst/>
          </a:prstGeom>
          <a:solidFill>
            <a:srgbClr val="F0F7FF"/>
          </a:solidFill>
          <a:ln w="12700">
            <a:solidFill>
              <a:srgbClr val="D1E3F5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1" name="Text 6">
            <a:extLst>
              <a:ext uri="{FF2B5EF4-FFF2-40B4-BE49-F238E27FC236}">
                <a16:creationId xmlns:a16="http://schemas.microsoft.com/office/drawing/2014/main" id="{FAD069CD-E8E2-B34C-497D-88EEA8917EF6}"/>
              </a:ext>
            </a:extLst>
          </p:cNvPr>
          <p:cNvSpPr/>
          <p:nvPr/>
        </p:nvSpPr>
        <p:spPr>
          <a:xfrm>
            <a:off x="970406" y="1970532"/>
            <a:ext cx="1776011" cy="54864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EA5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产生原因</a:t>
            </a:r>
            <a:endParaRPr lang="en-US" sz="1800" dirty="0"/>
          </a:p>
        </p:txBody>
      </p:sp>
      <p:sp>
        <p:nvSpPr>
          <p:cNvPr id="22" name="Text 7">
            <a:extLst>
              <a:ext uri="{FF2B5EF4-FFF2-40B4-BE49-F238E27FC236}">
                <a16:creationId xmlns:a16="http://schemas.microsoft.com/office/drawing/2014/main" id="{8956E566-5758-81B8-4B41-FC2EBA021BBD}"/>
              </a:ext>
            </a:extLst>
          </p:cNvPr>
          <p:cNvSpPr/>
          <p:nvPr/>
        </p:nvSpPr>
        <p:spPr>
          <a:xfrm>
            <a:off x="2524886" y="1970532"/>
            <a:ext cx="8325053" cy="54864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透镜球面形状使近轴光与远轴光汇聚点不同</a:t>
            </a:r>
            <a:endParaRPr lang="en-US" sz="1800" dirty="0"/>
          </a:p>
        </p:txBody>
      </p:sp>
      <p:sp>
        <p:nvSpPr>
          <p:cNvPr id="23" name="Shape 8">
            <a:extLst>
              <a:ext uri="{FF2B5EF4-FFF2-40B4-BE49-F238E27FC236}">
                <a16:creationId xmlns:a16="http://schemas.microsoft.com/office/drawing/2014/main" id="{6019C2B2-6923-559F-9144-790B3B436814}"/>
              </a:ext>
            </a:extLst>
          </p:cNvPr>
          <p:cNvSpPr/>
          <p:nvPr/>
        </p:nvSpPr>
        <p:spPr>
          <a:xfrm>
            <a:off x="878967" y="2427732"/>
            <a:ext cx="10434066" cy="548640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4" name="Text 9">
            <a:extLst>
              <a:ext uri="{FF2B5EF4-FFF2-40B4-BE49-F238E27FC236}">
                <a16:creationId xmlns:a16="http://schemas.microsoft.com/office/drawing/2014/main" id="{8F75A02A-160A-600D-2F31-D6BA7DAED69D}"/>
              </a:ext>
            </a:extLst>
          </p:cNvPr>
          <p:cNvSpPr/>
          <p:nvPr/>
        </p:nvSpPr>
        <p:spPr>
          <a:xfrm>
            <a:off x="970406" y="2427732"/>
            <a:ext cx="1776011" cy="54864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EA5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成像表现</a:t>
            </a:r>
            <a:endParaRPr lang="en-US" sz="1800" dirty="0"/>
          </a:p>
        </p:txBody>
      </p:sp>
      <p:sp>
        <p:nvSpPr>
          <p:cNvPr id="25" name="Text 10">
            <a:extLst>
              <a:ext uri="{FF2B5EF4-FFF2-40B4-BE49-F238E27FC236}">
                <a16:creationId xmlns:a16="http://schemas.microsoft.com/office/drawing/2014/main" id="{B3FFC0D3-44DE-9E29-BAAE-9E8C4E11FF68}"/>
              </a:ext>
            </a:extLst>
          </p:cNvPr>
          <p:cNvSpPr/>
          <p:nvPr/>
        </p:nvSpPr>
        <p:spPr>
          <a:xfrm>
            <a:off x="2524886" y="2427732"/>
            <a:ext cx="8325053" cy="54864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图像边缘模糊、分辨率下降</a:t>
            </a:r>
            <a:endParaRPr lang="en-US" sz="1800" dirty="0"/>
          </a:p>
        </p:txBody>
      </p:sp>
      <p:sp>
        <p:nvSpPr>
          <p:cNvPr id="26" name="Shape 11">
            <a:extLst>
              <a:ext uri="{FF2B5EF4-FFF2-40B4-BE49-F238E27FC236}">
                <a16:creationId xmlns:a16="http://schemas.microsoft.com/office/drawing/2014/main" id="{3A3D53F3-45E3-EF58-E713-2F405763B549}"/>
              </a:ext>
            </a:extLst>
          </p:cNvPr>
          <p:cNvSpPr/>
          <p:nvPr/>
        </p:nvSpPr>
        <p:spPr>
          <a:xfrm>
            <a:off x="878967" y="2884932"/>
            <a:ext cx="10434066" cy="548640"/>
          </a:xfrm>
          <a:prstGeom prst="rect">
            <a:avLst/>
          </a:prstGeom>
          <a:solidFill>
            <a:srgbClr val="F0F7FF"/>
          </a:solidFill>
          <a:ln w="12700">
            <a:solidFill>
              <a:srgbClr val="D1E3F5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7" name="Text 12">
            <a:extLst>
              <a:ext uri="{FF2B5EF4-FFF2-40B4-BE49-F238E27FC236}">
                <a16:creationId xmlns:a16="http://schemas.microsoft.com/office/drawing/2014/main" id="{B9991B84-7782-715B-2E88-7B015276501B}"/>
              </a:ext>
            </a:extLst>
          </p:cNvPr>
          <p:cNvSpPr/>
          <p:nvPr/>
        </p:nvSpPr>
        <p:spPr>
          <a:xfrm>
            <a:off x="970406" y="2884932"/>
            <a:ext cx="1776011" cy="54864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EA5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优化方法</a:t>
            </a:r>
            <a:endParaRPr lang="en-US" sz="1800" dirty="0"/>
          </a:p>
        </p:txBody>
      </p:sp>
      <p:sp>
        <p:nvSpPr>
          <p:cNvPr id="28" name="Text 13">
            <a:extLst>
              <a:ext uri="{FF2B5EF4-FFF2-40B4-BE49-F238E27FC236}">
                <a16:creationId xmlns:a16="http://schemas.microsoft.com/office/drawing/2014/main" id="{BD0F17C2-F3A0-1E49-603E-B7C8476776EB}"/>
              </a:ext>
            </a:extLst>
          </p:cNvPr>
          <p:cNvSpPr/>
          <p:nvPr/>
        </p:nvSpPr>
        <p:spPr>
          <a:xfrm>
            <a:off x="2524886" y="2884932"/>
            <a:ext cx="8325053" cy="54864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凸面朝向发散光侧；使用复合透镜/超球面透镜；采用消球差物镜</a:t>
            </a:r>
            <a:endParaRPr lang="en-US" sz="1800" dirty="0"/>
          </a:p>
        </p:txBody>
      </p:sp>
      <p:sp>
        <p:nvSpPr>
          <p:cNvPr id="29" name="Shape 14">
            <a:extLst>
              <a:ext uri="{FF2B5EF4-FFF2-40B4-BE49-F238E27FC236}">
                <a16:creationId xmlns:a16="http://schemas.microsoft.com/office/drawing/2014/main" id="{3B761EF1-9661-93F6-D67F-6585A00D5A9E}"/>
              </a:ext>
            </a:extLst>
          </p:cNvPr>
          <p:cNvSpPr/>
          <p:nvPr/>
        </p:nvSpPr>
        <p:spPr>
          <a:xfrm>
            <a:off x="878967" y="3424428"/>
            <a:ext cx="10434066" cy="457200"/>
          </a:xfrm>
          <a:prstGeom prst="rect">
            <a:avLst/>
          </a:prstGeom>
          <a:solidFill>
            <a:srgbClr val="F59E0B">
              <a:alpha val="15000"/>
            </a:srgbClr>
          </a:solidFill>
          <a:ln w="12700">
            <a:solidFill>
              <a:srgbClr val="F59E0B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0" name="Text 15">
            <a:extLst>
              <a:ext uri="{FF2B5EF4-FFF2-40B4-BE49-F238E27FC236}">
                <a16:creationId xmlns:a16="http://schemas.microsoft.com/office/drawing/2014/main" id="{13FEFFC0-8973-0208-2DED-D81A0A106E4F}"/>
              </a:ext>
            </a:extLst>
          </p:cNvPr>
          <p:cNvSpPr/>
          <p:nvPr/>
        </p:nvSpPr>
        <p:spPr>
          <a:xfrm>
            <a:off x="1061846" y="3424428"/>
            <a:ext cx="9990063" cy="4572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 色差（Chromatic Aberration）</a:t>
            </a:r>
            <a:endParaRPr lang="en-US" sz="2400" dirty="0"/>
          </a:p>
        </p:txBody>
      </p:sp>
      <p:sp>
        <p:nvSpPr>
          <p:cNvPr id="31" name="Shape 16">
            <a:extLst>
              <a:ext uri="{FF2B5EF4-FFF2-40B4-BE49-F238E27FC236}">
                <a16:creationId xmlns:a16="http://schemas.microsoft.com/office/drawing/2014/main" id="{0097A3FC-BA49-A198-27A7-1D09C94B4FDC}"/>
              </a:ext>
            </a:extLst>
          </p:cNvPr>
          <p:cNvSpPr/>
          <p:nvPr/>
        </p:nvSpPr>
        <p:spPr>
          <a:xfrm>
            <a:off x="878967" y="3817620"/>
            <a:ext cx="10434066" cy="548640"/>
          </a:xfrm>
          <a:prstGeom prst="rect">
            <a:avLst/>
          </a:prstGeom>
          <a:solidFill>
            <a:srgbClr val="FFFBF0"/>
          </a:solidFill>
          <a:ln w="12700">
            <a:solidFill>
              <a:srgbClr val="FFE5A0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2" name="Text 17">
            <a:extLst>
              <a:ext uri="{FF2B5EF4-FFF2-40B4-BE49-F238E27FC236}">
                <a16:creationId xmlns:a16="http://schemas.microsoft.com/office/drawing/2014/main" id="{186FCB4B-039C-6039-6894-083A2A0E21FB}"/>
              </a:ext>
            </a:extLst>
          </p:cNvPr>
          <p:cNvSpPr/>
          <p:nvPr/>
        </p:nvSpPr>
        <p:spPr>
          <a:xfrm>
            <a:off x="970406" y="3817620"/>
            <a:ext cx="1776011" cy="54864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59E0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产生原因</a:t>
            </a:r>
            <a:endParaRPr lang="en-US" sz="1800" dirty="0"/>
          </a:p>
        </p:txBody>
      </p:sp>
      <p:sp>
        <p:nvSpPr>
          <p:cNvPr id="33" name="Text 18">
            <a:extLst>
              <a:ext uri="{FF2B5EF4-FFF2-40B4-BE49-F238E27FC236}">
                <a16:creationId xmlns:a16="http://schemas.microsoft.com/office/drawing/2014/main" id="{4DB185A0-EEBE-F9A3-4808-DB6EC624CD6D}"/>
              </a:ext>
            </a:extLst>
          </p:cNvPr>
          <p:cNvSpPr/>
          <p:nvPr/>
        </p:nvSpPr>
        <p:spPr>
          <a:xfrm>
            <a:off x="2524886" y="3817620"/>
            <a:ext cx="8325053" cy="54864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不同波长光在透镜中折射率不同，导致聚焦位置偏移</a:t>
            </a:r>
            <a:endParaRPr lang="en-US" sz="1800" dirty="0"/>
          </a:p>
        </p:txBody>
      </p:sp>
      <p:sp>
        <p:nvSpPr>
          <p:cNvPr id="34" name="Shape 19">
            <a:extLst>
              <a:ext uri="{FF2B5EF4-FFF2-40B4-BE49-F238E27FC236}">
                <a16:creationId xmlns:a16="http://schemas.microsoft.com/office/drawing/2014/main" id="{D51C69FF-CC04-5CA6-0533-25A25E82B5D9}"/>
              </a:ext>
            </a:extLst>
          </p:cNvPr>
          <p:cNvSpPr/>
          <p:nvPr/>
        </p:nvSpPr>
        <p:spPr>
          <a:xfrm>
            <a:off x="878967" y="4274820"/>
            <a:ext cx="10434066" cy="548640"/>
          </a:xfrm>
          <a:prstGeom prst="rect">
            <a:avLst/>
          </a:prstGeom>
          <a:solidFill>
            <a:srgbClr val="FFFFFF"/>
          </a:solidFill>
          <a:ln w="12700">
            <a:solidFill>
              <a:srgbClr val="FFE5A0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5" name="Text 20">
            <a:extLst>
              <a:ext uri="{FF2B5EF4-FFF2-40B4-BE49-F238E27FC236}">
                <a16:creationId xmlns:a16="http://schemas.microsoft.com/office/drawing/2014/main" id="{CAE3B520-437D-019C-B73B-4CE471F7FE6C}"/>
              </a:ext>
            </a:extLst>
          </p:cNvPr>
          <p:cNvSpPr/>
          <p:nvPr/>
        </p:nvSpPr>
        <p:spPr>
          <a:xfrm>
            <a:off x="970406" y="4274820"/>
            <a:ext cx="1776011" cy="54864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59E0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成像表现</a:t>
            </a:r>
            <a:endParaRPr lang="en-US" sz="1800" dirty="0"/>
          </a:p>
        </p:txBody>
      </p:sp>
      <p:sp>
        <p:nvSpPr>
          <p:cNvPr id="36" name="Text 21">
            <a:extLst>
              <a:ext uri="{FF2B5EF4-FFF2-40B4-BE49-F238E27FC236}">
                <a16:creationId xmlns:a16="http://schemas.microsoft.com/office/drawing/2014/main" id="{0A093966-B9ED-A1BB-7D5A-0B0A36F0E4C8}"/>
              </a:ext>
            </a:extLst>
          </p:cNvPr>
          <p:cNvSpPr/>
          <p:nvPr/>
        </p:nvSpPr>
        <p:spPr>
          <a:xfrm>
            <a:off x="2524886" y="4274820"/>
            <a:ext cx="8325053" cy="54864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图像边缘出现彩色晕影或模糊（红/绿/蓝焦点不同）</a:t>
            </a:r>
            <a:endParaRPr lang="en-US" sz="1800" dirty="0"/>
          </a:p>
        </p:txBody>
      </p:sp>
      <p:sp>
        <p:nvSpPr>
          <p:cNvPr id="37" name="Shape 22">
            <a:extLst>
              <a:ext uri="{FF2B5EF4-FFF2-40B4-BE49-F238E27FC236}">
                <a16:creationId xmlns:a16="http://schemas.microsoft.com/office/drawing/2014/main" id="{18A1EA52-84D1-D3E2-93EA-F539344D9E37}"/>
              </a:ext>
            </a:extLst>
          </p:cNvPr>
          <p:cNvSpPr/>
          <p:nvPr/>
        </p:nvSpPr>
        <p:spPr>
          <a:xfrm>
            <a:off x="878967" y="4732020"/>
            <a:ext cx="10434066" cy="548640"/>
          </a:xfrm>
          <a:prstGeom prst="rect">
            <a:avLst/>
          </a:prstGeom>
          <a:solidFill>
            <a:srgbClr val="FFFBF0"/>
          </a:solidFill>
          <a:ln w="12700">
            <a:solidFill>
              <a:srgbClr val="FFE5A0"/>
            </a:solidFill>
            <a:prstDash val="soli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8" name="Text 23">
            <a:extLst>
              <a:ext uri="{FF2B5EF4-FFF2-40B4-BE49-F238E27FC236}">
                <a16:creationId xmlns:a16="http://schemas.microsoft.com/office/drawing/2014/main" id="{8346175E-79B4-F789-8A94-F76C57BC29AA}"/>
              </a:ext>
            </a:extLst>
          </p:cNvPr>
          <p:cNvSpPr/>
          <p:nvPr/>
        </p:nvSpPr>
        <p:spPr>
          <a:xfrm>
            <a:off x="970406" y="4732020"/>
            <a:ext cx="1776011" cy="54864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59E0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优化方法</a:t>
            </a:r>
            <a:endParaRPr lang="en-US" sz="1800" dirty="0"/>
          </a:p>
        </p:txBody>
      </p:sp>
      <p:sp>
        <p:nvSpPr>
          <p:cNvPr id="39" name="Text 24">
            <a:extLst>
              <a:ext uri="{FF2B5EF4-FFF2-40B4-BE49-F238E27FC236}">
                <a16:creationId xmlns:a16="http://schemas.microsoft.com/office/drawing/2014/main" id="{CB74C1C2-AEA5-6292-52FC-02A8ECEED52E}"/>
              </a:ext>
            </a:extLst>
          </p:cNvPr>
          <p:cNvSpPr/>
          <p:nvPr/>
        </p:nvSpPr>
        <p:spPr>
          <a:xfrm>
            <a:off x="2524886" y="4732020"/>
            <a:ext cx="8325053" cy="54864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消色差设计：多片不同材料透镜组合；采用消色差物镜或胶合透镜</a:t>
            </a:r>
            <a:endParaRPr lang="en-US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4" name="Text 1">
            <a:extLst>
              <a:ext uri="{FF2B5EF4-FFF2-40B4-BE49-F238E27FC236}">
                <a16:creationId xmlns:a16="http://schemas.microsoft.com/office/drawing/2014/main" id="{921ABF4D-E899-4210-D9CD-D8E8CDC49B5D}"/>
              </a:ext>
            </a:extLst>
          </p:cNvPr>
          <p:cNvSpPr/>
          <p:nvPr/>
        </p:nvSpPr>
        <p:spPr>
          <a:xfrm>
            <a:off x="571500" y="0"/>
            <a:ext cx="8229600" cy="914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7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理论基础 · </a:t>
            </a:r>
            <a:r>
              <a:rPr lang="en-US" sz="27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三种显微照明方式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25" name="Shape 2">
            <a:extLst>
              <a:ext uri="{FF2B5EF4-FFF2-40B4-BE49-F238E27FC236}">
                <a16:creationId xmlns:a16="http://schemas.microsoft.com/office/drawing/2014/main" id="{564EBC0A-A51D-BA83-3E53-0CD21F41E27A}"/>
              </a:ext>
            </a:extLst>
          </p:cNvPr>
          <p:cNvSpPr/>
          <p:nvPr/>
        </p:nvSpPr>
        <p:spPr>
          <a:xfrm>
            <a:off x="457200" y="182880"/>
            <a:ext cx="54864" cy="548640"/>
          </a:xfrm>
          <a:prstGeom prst="rect">
            <a:avLst/>
          </a:prstGeom>
          <a:solidFill>
            <a:srgbClr val="E8B84B"/>
          </a:solidFill>
          <a:ln w="12700">
            <a:solidFill>
              <a:srgbClr val="E8B84B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Shape 3">
            <a:extLst>
              <a:ext uri="{FF2B5EF4-FFF2-40B4-BE49-F238E27FC236}">
                <a16:creationId xmlns:a16="http://schemas.microsoft.com/office/drawing/2014/main" id="{236BE975-72B8-5A93-3880-69418FBD83C3}"/>
              </a:ext>
            </a:extLst>
          </p:cNvPr>
          <p:cNvSpPr/>
          <p:nvPr/>
        </p:nvSpPr>
        <p:spPr>
          <a:xfrm>
            <a:off x="1775460" y="1444752"/>
            <a:ext cx="2788920" cy="3931920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1800"/>
          </a:p>
        </p:txBody>
      </p:sp>
      <p:sp>
        <p:nvSpPr>
          <p:cNvPr id="27" name="Shape 4">
            <a:extLst>
              <a:ext uri="{FF2B5EF4-FFF2-40B4-BE49-F238E27FC236}">
                <a16:creationId xmlns:a16="http://schemas.microsoft.com/office/drawing/2014/main" id="{1F656BDC-16E7-9E10-575B-B154C43625F6}"/>
              </a:ext>
            </a:extLst>
          </p:cNvPr>
          <p:cNvSpPr/>
          <p:nvPr/>
        </p:nvSpPr>
        <p:spPr>
          <a:xfrm>
            <a:off x="1775460" y="1444752"/>
            <a:ext cx="2788920" cy="475488"/>
          </a:xfrm>
          <a:prstGeom prst="rect">
            <a:avLst/>
          </a:prstGeom>
          <a:solidFill>
            <a:srgbClr val="64748B"/>
          </a:solidFill>
          <a:ln w="1270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28" name="Text 5">
            <a:extLst>
              <a:ext uri="{FF2B5EF4-FFF2-40B4-BE49-F238E27FC236}">
                <a16:creationId xmlns:a16="http://schemas.microsoft.com/office/drawing/2014/main" id="{2A04C919-5FE5-E606-CBCA-F07CE2785C13}"/>
              </a:ext>
            </a:extLst>
          </p:cNvPr>
          <p:cNvSpPr/>
          <p:nvPr/>
        </p:nvSpPr>
        <p:spPr>
          <a:xfrm>
            <a:off x="1775460" y="1444752"/>
            <a:ext cx="2788920" cy="4754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临界照明</a:t>
            </a:r>
          </a:p>
        </p:txBody>
      </p:sp>
      <p:sp>
        <p:nvSpPr>
          <p:cNvPr id="29" name="Text 6">
            <a:extLst>
              <a:ext uri="{FF2B5EF4-FFF2-40B4-BE49-F238E27FC236}">
                <a16:creationId xmlns:a16="http://schemas.microsoft.com/office/drawing/2014/main" id="{E9FEDE5E-FF5B-7D5C-ACCF-F2217AD15694}"/>
              </a:ext>
            </a:extLst>
          </p:cNvPr>
          <p:cNvSpPr/>
          <p:nvPr/>
        </p:nvSpPr>
        <p:spPr>
          <a:xfrm>
            <a:off x="1912620" y="2011680"/>
            <a:ext cx="2514600" cy="25603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6474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均匀性评级</a:t>
            </a:r>
          </a:p>
        </p:txBody>
      </p:sp>
      <p:sp>
        <p:nvSpPr>
          <p:cNvPr id="30" name="Text 7">
            <a:extLst>
              <a:ext uri="{FF2B5EF4-FFF2-40B4-BE49-F238E27FC236}">
                <a16:creationId xmlns:a16="http://schemas.microsoft.com/office/drawing/2014/main" id="{12E921E8-D782-8393-E93D-EC882E0D17C1}"/>
              </a:ext>
            </a:extLst>
          </p:cNvPr>
          <p:cNvSpPr/>
          <p:nvPr/>
        </p:nvSpPr>
        <p:spPr>
          <a:xfrm>
            <a:off x="1912620" y="2249424"/>
            <a:ext cx="2514600" cy="292608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F59E0B"/>
                </a:solidFill>
                <a:latin typeface="Calibri" panose="020F0502020204030204" charset="0"/>
                <a:ea typeface="Calibri" panose="020F0502020204030204" pitchFamily="34" charset="-122"/>
                <a:cs typeface="Calibri" panose="020F0502020204030204" pitchFamily="34" charset="-120"/>
              </a:rPr>
              <a:t>★★☆☆☆</a:t>
            </a:r>
          </a:p>
        </p:txBody>
      </p:sp>
      <p:sp>
        <p:nvSpPr>
          <p:cNvPr id="31" name="Shape 8">
            <a:extLst>
              <a:ext uri="{FF2B5EF4-FFF2-40B4-BE49-F238E27FC236}">
                <a16:creationId xmlns:a16="http://schemas.microsoft.com/office/drawing/2014/main" id="{540B262E-356D-DABC-999C-8055983696FE}"/>
              </a:ext>
            </a:extLst>
          </p:cNvPr>
          <p:cNvSpPr/>
          <p:nvPr/>
        </p:nvSpPr>
        <p:spPr>
          <a:xfrm>
            <a:off x="1866900" y="2615184"/>
            <a:ext cx="2606040" cy="36576"/>
          </a:xfrm>
          <a:prstGeom prst="rect">
            <a:avLst/>
          </a:prstGeom>
          <a:solidFill>
            <a:srgbClr val="E2EDF7"/>
          </a:solidFill>
          <a:ln w="12700">
            <a:solidFill>
              <a:srgbClr val="E2EDF7"/>
            </a:solidFill>
            <a:prstDash val="solid"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32" name="Text 9">
            <a:extLst>
              <a:ext uri="{FF2B5EF4-FFF2-40B4-BE49-F238E27FC236}">
                <a16:creationId xmlns:a16="http://schemas.microsoft.com/office/drawing/2014/main" id="{F83E8F2F-82B3-6446-A662-CE7E41725492}"/>
              </a:ext>
            </a:extLst>
          </p:cNvPr>
          <p:cNvSpPr/>
          <p:nvPr/>
        </p:nvSpPr>
        <p:spPr>
          <a:xfrm>
            <a:off x="1912620" y="2724912"/>
            <a:ext cx="2514600" cy="23774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6474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原理说明</a:t>
            </a:r>
          </a:p>
        </p:txBody>
      </p:sp>
      <p:sp>
        <p:nvSpPr>
          <p:cNvPr id="33" name="Text 10">
            <a:extLst>
              <a:ext uri="{FF2B5EF4-FFF2-40B4-BE49-F238E27FC236}">
                <a16:creationId xmlns:a16="http://schemas.microsoft.com/office/drawing/2014/main" id="{4D44B3D6-CC0D-2D31-CC3F-70C0CD921596}"/>
              </a:ext>
            </a:extLst>
          </p:cNvPr>
          <p:cNvSpPr/>
          <p:nvPr/>
        </p:nvSpPr>
        <p:spPr>
          <a:xfrm>
            <a:off x="1912620" y="3281971"/>
            <a:ext cx="2560320" cy="80467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光源直接聚焦到样品表面，亮度高但均匀性差，存在"灯丝成像"问题</a:t>
            </a:r>
          </a:p>
        </p:txBody>
      </p:sp>
      <p:sp>
        <p:nvSpPr>
          <p:cNvPr id="34" name="Text 11">
            <a:extLst>
              <a:ext uri="{FF2B5EF4-FFF2-40B4-BE49-F238E27FC236}">
                <a16:creationId xmlns:a16="http://schemas.microsoft.com/office/drawing/2014/main" id="{15D15D3F-C51E-3A56-120B-6E6E1FC7A815}"/>
              </a:ext>
            </a:extLst>
          </p:cNvPr>
          <p:cNvSpPr/>
          <p:nvPr/>
        </p:nvSpPr>
        <p:spPr>
          <a:xfrm>
            <a:off x="1898106" y="4261394"/>
            <a:ext cx="2560320" cy="292608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0B9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✔ 结构简单，成本低</a:t>
            </a:r>
          </a:p>
        </p:txBody>
      </p:sp>
      <p:sp>
        <p:nvSpPr>
          <p:cNvPr id="35" name="Text 12">
            <a:extLst>
              <a:ext uri="{FF2B5EF4-FFF2-40B4-BE49-F238E27FC236}">
                <a16:creationId xmlns:a16="http://schemas.microsoft.com/office/drawing/2014/main" id="{CC56E226-0730-944A-BB3D-92C2F7D75FF0}"/>
              </a:ext>
            </a:extLst>
          </p:cNvPr>
          <p:cNvSpPr/>
          <p:nvPr/>
        </p:nvSpPr>
        <p:spPr>
          <a:xfrm>
            <a:off x="1912620" y="4800744"/>
            <a:ext cx="2560320" cy="292608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E53E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✘ 光场不均匀，不适合高分辨率成像</a:t>
            </a:r>
          </a:p>
        </p:txBody>
      </p:sp>
      <p:sp>
        <p:nvSpPr>
          <p:cNvPr id="36" name="Shape 13">
            <a:extLst>
              <a:ext uri="{FF2B5EF4-FFF2-40B4-BE49-F238E27FC236}">
                <a16:creationId xmlns:a16="http://schemas.microsoft.com/office/drawing/2014/main" id="{DB695349-72E1-3F17-6063-1AA42BFE94F6}"/>
              </a:ext>
            </a:extLst>
          </p:cNvPr>
          <p:cNvSpPr/>
          <p:nvPr/>
        </p:nvSpPr>
        <p:spPr>
          <a:xfrm>
            <a:off x="4701540" y="1444752"/>
            <a:ext cx="2788920" cy="3931920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1800"/>
          </a:p>
        </p:txBody>
      </p:sp>
      <p:sp>
        <p:nvSpPr>
          <p:cNvPr id="37" name="Shape 14">
            <a:extLst>
              <a:ext uri="{FF2B5EF4-FFF2-40B4-BE49-F238E27FC236}">
                <a16:creationId xmlns:a16="http://schemas.microsoft.com/office/drawing/2014/main" id="{0CE1F74D-9794-DD1E-33BC-B5B407D06CA1}"/>
              </a:ext>
            </a:extLst>
          </p:cNvPr>
          <p:cNvSpPr/>
          <p:nvPr/>
        </p:nvSpPr>
        <p:spPr>
          <a:xfrm>
            <a:off x="4701540" y="1444752"/>
            <a:ext cx="2788920" cy="475488"/>
          </a:xfrm>
          <a:prstGeom prst="rect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38" name="Text 15">
            <a:extLst>
              <a:ext uri="{FF2B5EF4-FFF2-40B4-BE49-F238E27FC236}">
                <a16:creationId xmlns:a16="http://schemas.microsoft.com/office/drawing/2014/main" id="{5DB3A9D9-A98B-3ED3-FD68-7F4A051B9F23}"/>
              </a:ext>
            </a:extLst>
          </p:cNvPr>
          <p:cNvSpPr/>
          <p:nvPr/>
        </p:nvSpPr>
        <p:spPr>
          <a:xfrm>
            <a:off x="4701540" y="1444752"/>
            <a:ext cx="2788920" cy="4754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不完整柯勒照明</a:t>
            </a:r>
          </a:p>
        </p:txBody>
      </p:sp>
      <p:sp>
        <p:nvSpPr>
          <p:cNvPr id="39" name="Text 16">
            <a:extLst>
              <a:ext uri="{FF2B5EF4-FFF2-40B4-BE49-F238E27FC236}">
                <a16:creationId xmlns:a16="http://schemas.microsoft.com/office/drawing/2014/main" id="{E81CA543-6B2D-BA2D-AEFA-EBDAB0B43576}"/>
              </a:ext>
            </a:extLst>
          </p:cNvPr>
          <p:cNvSpPr/>
          <p:nvPr/>
        </p:nvSpPr>
        <p:spPr>
          <a:xfrm>
            <a:off x="4838700" y="2011680"/>
            <a:ext cx="2514600" cy="25603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6474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均匀性评级</a:t>
            </a:r>
          </a:p>
        </p:txBody>
      </p:sp>
      <p:sp>
        <p:nvSpPr>
          <p:cNvPr id="40" name="Text 17">
            <a:extLst>
              <a:ext uri="{FF2B5EF4-FFF2-40B4-BE49-F238E27FC236}">
                <a16:creationId xmlns:a16="http://schemas.microsoft.com/office/drawing/2014/main" id="{F52A5BA9-B170-783E-BDE3-9F07F24AFC3A}"/>
              </a:ext>
            </a:extLst>
          </p:cNvPr>
          <p:cNvSpPr/>
          <p:nvPr/>
        </p:nvSpPr>
        <p:spPr>
          <a:xfrm>
            <a:off x="4838700" y="2249424"/>
            <a:ext cx="2514600" cy="292608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F59E0B"/>
                </a:solidFill>
                <a:latin typeface="Calibri" panose="020F0502020204030204" charset="0"/>
                <a:ea typeface="Calibri" panose="020F0502020204030204" pitchFamily="34" charset="-122"/>
                <a:cs typeface="Calibri" panose="020F0502020204030204" pitchFamily="34" charset="-120"/>
              </a:rPr>
              <a:t>★★★☆☆</a:t>
            </a:r>
          </a:p>
        </p:txBody>
      </p:sp>
      <p:sp>
        <p:nvSpPr>
          <p:cNvPr id="41" name="Shape 18">
            <a:extLst>
              <a:ext uri="{FF2B5EF4-FFF2-40B4-BE49-F238E27FC236}">
                <a16:creationId xmlns:a16="http://schemas.microsoft.com/office/drawing/2014/main" id="{82D2EC15-4FA1-2FB3-48FB-5315A4F52708}"/>
              </a:ext>
            </a:extLst>
          </p:cNvPr>
          <p:cNvSpPr/>
          <p:nvPr/>
        </p:nvSpPr>
        <p:spPr>
          <a:xfrm>
            <a:off x="4792980" y="2615184"/>
            <a:ext cx="2606040" cy="36576"/>
          </a:xfrm>
          <a:prstGeom prst="rect">
            <a:avLst/>
          </a:prstGeom>
          <a:solidFill>
            <a:srgbClr val="E2EDF7"/>
          </a:solidFill>
          <a:ln w="12700">
            <a:solidFill>
              <a:srgbClr val="E2EDF7"/>
            </a:solidFill>
            <a:prstDash val="solid"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42" name="Text 19">
            <a:extLst>
              <a:ext uri="{FF2B5EF4-FFF2-40B4-BE49-F238E27FC236}">
                <a16:creationId xmlns:a16="http://schemas.microsoft.com/office/drawing/2014/main" id="{9F6A091E-C28E-052E-A2B8-1B0E2AF33A18}"/>
              </a:ext>
            </a:extLst>
          </p:cNvPr>
          <p:cNvSpPr/>
          <p:nvPr/>
        </p:nvSpPr>
        <p:spPr>
          <a:xfrm>
            <a:off x="4838700" y="2724912"/>
            <a:ext cx="2514600" cy="23774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D948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原理说明</a:t>
            </a:r>
          </a:p>
        </p:txBody>
      </p:sp>
      <p:sp>
        <p:nvSpPr>
          <p:cNvPr id="43" name="Text 20">
            <a:extLst>
              <a:ext uri="{FF2B5EF4-FFF2-40B4-BE49-F238E27FC236}">
                <a16:creationId xmlns:a16="http://schemas.microsoft.com/office/drawing/2014/main" id="{ADBAB644-DAE0-8040-B5A8-07AA6C8BFB18}"/>
              </a:ext>
            </a:extLst>
          </p:cNvPr>
          <p:cNvSpPr/>
          <p:nvPr/>
        </p:nvSpPr>
        <p:spPr>
          <a:xfrm>
            <a:off x="4838700" y="3281971"/>
            <a:ext cx="2560320" cy="80467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灯丝成像于照明透镜焦面，样品获得更均匀照明，通过集光镜+聚光镜优化</a:t>
            </a:r>
          </a:p>
        </p:txBody>
      </p:sp>
      <p:sp>
        <p:nvSpPr>
          <p:cNvPr id="44" name="Text 21">
            <a:extLst>
              <a:ext uri="{FF2B5EF4-FFF2-40B4-BE49-F238E27FC236}">
                <a16:creationId xmlns:a16="http://schemas.microsoft.com/office/drawing/2014/main" id="{74D67423-D500-503B-7A12-8C95F0495EE6}"/>
              </a:ext>
            </a:extLst>
          </p:cNvPr>
          <p:cNvSpPr/>
          <p:nvPr/>
        </p:nvSpPr>
        <p:spPr>
          <a:xfrm>
            <a:off x="4824186" y="4261394"/>
            <a:ext cx="2560320" cy="292608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0B9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✔ 均匀性改善明显</a:t>
            </a:r>
          </a:p>
        </p:txBody>
      </p:sp>
      <p:sp>
        <p:nvSpPr>
          <p:cNvPr id="45" name="Text 22">
            <a:extLst>
              <a:ext uri="{FF2B5EF4-FFF2-40B4-BE49-F238E27FC236}">
                <a16:creationId xmlns:a16="http://schemas.microsoft.com/office/drawing/2014/main" id="{4C725E26-5929-F219-04DE-E8E46CA0BB1E}"/>
              </a:ext>
            </a:extLst>
          </p:cNvPr>
          <p:cNvSpPr/>
          <p:nvPr/>
        </p:nvSpPr>
        <p:spPr>
          <a:xfrm>
            <a:off x="4838700" y="4771716"/>
            <a:ext cx="2560320" cy="292608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E53E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✘ 控制精度有限，不如完整柯勒</a:t>
            </a:r>
          </a:p>
        </p:txBody>
      </p:sp>
      <p:sp>
        <p:nvSpPr>
          <p:cNvPr id="46" name="Shape 23">
            <a:extLst>
              <a:ext uri="{FF2B5EF4-FFF2-40B4-BE49-F238E27FC236}">
                <a16:creationId xmlns:a16="http://schemas.microsoft.com/office/drawing/2014/main" id="{0AE37557-9522-EA27-2B73-226DBF150C50}"/>
              </a:ext>
            </a:extLst>
          </p:cNvPr>
          <p:cNvSpPr/>
          <p:nvPr/>
        </p:nvSpPr>
        <p:spPr>
          <a:xfrm>
            <a:off x="7627620" y="1444752"/>
            <a:ext cx="2788920" cy="3931920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1800"/>
          </a:p>
        </p:txBody>
      </p:sp>
      <p:sp>
        <p:nvSpPr>
          <p:cNvPr id="47" name="Shape 24">
            <a:extLst>
              <a:ext uri="{FF2B5EF4-FFF2-40B4-BE49-F238E27FC236}">
                <a16:creationId xmlns:a16="http://schemas.microsoft.com/office/drawing/2014/main" id="{DB1DCABC-5A17-21D2-FC2F-0FD773CBF258}"/>
              </a:ext>
            </a:extLst>
          </p:cNvPr>
          <p:cNvSpPr/>
          <p:nvPr/>
        </p:nvSpPr>
        <p:spPr>
          <a:xfrm>
            <a:off x="7627620" y="1444752"/>
            <a:ext cx="2788920" cy="475488"/>
          </a:xfrm>
          <a:prstGeom prst="rect">
            <a:avLst/>
          </a:prstGeom>
          <a:solidFill>
            <a:srgbClr val="0EA5E9"/>
          </a:solidFill>
          <a:ln w="12700">
            <a:solidFill>
              <a:srgbClr val="0EA5E9"/>
            </a:solidFill>
            <a:prstDash val="solid"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48" name="Text 25">
            <a:extLst>
              <a:ext uri="{FF2B5EF4-FFF2-40B4-BE49-F238E27FC236}">
                <a16:creationId xmlns:a16="http://schemas.microsoft.com/office/drawing/2014/main" id="{92E06F59-B624-CC14-7FE0-AA6A41A3E5F2}"/>
              </a:ext>
            </a:extLst>
          </p:cNvPr>
          <p:cNvSpPr/>
          <p:nvPr/>
        </p:nvSpPr>
        <p:spPr>
          <a:xfrm>
            <a:off x="7627620" y="1444752"/>
            <a:ext cx="2788920" cy="4754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完整柯勒照明</a:t>
            </a:r>
          </a:p>
        </p:txBody>
      </p:sp>
      <p:sp>
        <p:nvSpPr>
          <p:cNvPr id="49" name="Text 26">
            <a:extLst>
              <a:ext uri="{FF2B5EF4-FFF2-40B4-BE49-F238E27FC236}">
                <a16:creationId xmlns:a16="http://schemas.microsoft.com/office/drawing/2014/main" id="{72896598-8E10-9115-8190-D037F9A359E6}"/>
              </a:ext>
            </a:extLst>
          </p:cNvPr>
          <p:cNvSpPr/>
          <p:nvPr/>
        </p:nvSpPr>
        <p:spPr>
          <a:xfrm>
            <a:off x="7764780" y="2011680"/>
            <a:ext cx="2514600" cy="25603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6474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均匀性评级</a:t>
            </a:r>
          </a:p>
        </p:txBody>
      </p:sp>
      <p:sp>
        <p:nvSpPr>
          <p:cNvPr id="50" name="Text 27">
            <a:extLst>
              <a:ext uri="{FF2B5EF4-FFF2-40B4-BE49-F238E27FC236}">
                <a16:creationId xmlns:a16="http://schemas.microsoft.com/office/drawing/2014/main" id="{71FCC7A2-D1E5-E351-E7DB-340BB71002A3}"/>
              </a:ext>
            </a:extLst>
          </p:cNvPr>
          <p:cNvSpPr/>
          <p:nvPr/>
        </p:nvSpPr>
        <p:spPr>
          <a:xfrm>
            <a:off x="7764780" y="2249424"/>
            <a:ext cx="2514600" cy="292608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F59E0B"/>
                </a:solidFill>
                <a:latin typeface="Calibri" panose="020F0502020204030204" charset="0"/>
                <a:ea typeface="Calibri" panose="020F0502020204030204" pitchFamily="34" charset="-122"/>
                <a:cs typeface="Calibri" panose="020F0502020204030204" pitchFamily="34" charset="-120"/>
              </a:rPr>
              <a:t>★★★★★</a:t>
            </a:r>
          </a:p>
        </p:txBody>
      </p:sp>
      <p:sp>
        <p:nvSpPr>
          <p:cNvPr id="51" name="Shape 28">
            <a:extLst>
              <a:ext uri="{FF2B5EF4-FFF2-40B4-BE49-F238E27FC236}">
                <a16:creationId xmlns:a16="http://schemas.microsoft.com/office/drawing/2014/main" id="{B069C21B-18B3-589E-FD61-836F1A3A50E3}"/>
              </a:ext>
            </a:extLst>
          </p:cNvPr>
          <p:cNvSpPr/>
          <p:nvPr/>
        </p:nvSpPr>
        <p:spPr>
          <a:xfrm>
            <a:off x="7719060" y="2615184"/>
            <a:ext cx="2606040" cy="36576"/>
          </a:xfrm>
          <a:prstGeom prst="rect">
            <a:avLst/>
          </a:prstGeom>
          <a:solidFill>
            <a:srgbClr val="E2EDF7"/>
          </a:solidFill>
          <a:ln w="12700">
            <a:solidFill>
              <a:srgbClr val="E2EDF7"/>
            </a:solidFill>
            <a:prstDash val="solid"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52" name="Text 29">
            <a:extLst>
              <a:ext uri="{FF2B5EF4-FFF2-40B4-BE49-F238E27FC236}">
                <a16:creationId xmlns:a16="http://schemas.microsoft.com/office/drawing/2014/main" id="{819C26CB-C88A-BCC5-CAC1-3C7B9982C62A}"/>
              </a:ext>
            </a:extLst>
          </p:cNvPr>
          <p:cNvSpPr/>
          <p:nvPr/>
        </p:nvSpPr>
        <p:spPr>
          <a:xfrm>
            <a:off x="7764780" y="2724912"/>
            <a:ext cx="2514600" cy="23774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EA5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原理说明</a:t>
            </a:r>
          </a:p>
        </p:txBody>
      </p:sp>
      <p:sp>
        <p:nvSpPr>
          <p:cNvPr id="53" name="Text 30">
            <a:extLst>
              <a:ext uri="{FF2B5EF4-FFF2-40B4-BE49-F238E27FC236}">
                <a16:creationId xmlns:a16="http://schemas.microsoft.com/office/drawing/2014/main" id="{6B1E754E-B597-80D4-7814-25F4DE9E5151}"/>
              </a:ext>
            </a:extLst>
          </p:cNvPr>
          <p:cNvSpPr/>
          <p:nvPr/>
        </p:nvSpPr>
        <p:spPr>
          <a:xfrm>
            <a:off x="7764780" y="3281971"/>
            <a:ext cx="2560320" cy="80467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视场光阑+孔径光阑精确配合，实现高亮度、高均匀性、高分辨率标准照明</a:t>
            </a:r>
          </a:p>
        </p:txBody>
      </p:sp>
      <p:sp>
        <p:nvSpPr>
          <p:cNvPr id="54" name="Text 31">
            <a:extLst>
              <a:ext uri="{FF2B5EF4-FFF2-40B4-BE49-F238E27FC236}">
                <a16:creationId xmlns:a16="http://schemas.microsoft.com/office/drawing/2014/main" id="{8D015E76-BD34-8D6E-25E3-6C98BA4050C3}"/>
              </a:ext>
            </a:extLst>
          </p:cNvPr>
          <p:cNvSpPr/>
          <p:nvPr/>
        </p:nvSpPr>
        <p:spPr>
          <a:xfrm>
            <a:off x="7750266" y="4261394"/>
            <a:ext cx="2560320" cy="292608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0B9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✔ 亮度均匀，可精控景深/NA</a:t>
            </a:r>
          </a:p>
        </p:txBody>
      </p:sp>
      <p:sp>
        <p:nvSpPr>
          <p:cNvPr id="55" name="Text 32">
            <a:extLst>
              <a:ext uri="{FF2B5EF4-FFF2-40B4-BE49-F238E27FC236}">
                <a16:creationId xmlns:a16="http://schemas.microsoft.com/office/drawing/2014/main" id="{F50EA73B-CEB9-6B75-BDC2-6486524E8A16}"/>
              </a:ext>
            </a:extLst>
          </p:cNvPr>
          <p:cNvSpPr/>
          <p:nvPr/>
        </p:nvSpPr>
        <p:spPr>
          <a:xfrm>
            <a:off x="7764780" y="4670117"/>
            <a:ext cx="2560320" cy="292608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E53E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✘ 系统较复杂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9" name="Text 1">
            <a:extLst>
              <a:ext uri="{FF2B5EF4-FFF2-40B4-BE49-F238E27FC236}">
                <a16:creationId xmlns:a16="http://schemas.microsoft.com/office/drawing/2014/main" id="{8172746D-A3F6-BCC3-34EA-65D858934DA0}"/>
              </a:ext>
            </a:extLst>
          </p:cNvPr>
          <p:cNvSpPr/>
          <p:nvPr/>
        </p:nvSpPr>
        <p:spPr>
          <a:xfrm>
            <a:off x="647700" y="0"/>
            <a:ext cx="8229600" cy="914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zh-CN" altLang="en-US" sz="27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内容步骤</a:t>
            </a:r>
            <a:r>
              <a:rPr lang="en-US" sz="27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 · 有限远共轭显微成像系统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20" name="Shape 2">
            <a:extLst>
              <a:ext uri="{FF2B5EF4-FFF2-40B4-BE49-F238E27FC236}">
                <a16:creationId xmlns:a16="http://schemas.microsoft.com/office/drawing/2014/main" id="{5023004B-F7C4-9204-60B1-AE2CD939E6E1}"/>
              </a:ext>
            </a:extLst>
          </p:cNvPr>
          <p:cNvSpPr/>
          <p:nvPr/>
        </p:nvSpPr>
        <p:spPr>
          <a:xfrm>
            <a:off x="457200" y="182880"/>
            <a:ext cx="54864" cy="548640"/>
          </a:xfrm>
          <a:prstGeom prst="rect">
            <a:avLst/>
          </a:prstGeom>
          <a:solidFill>
            <a:srgbClr val="E8B84B"/>
          </a:solidFill>
          <a:ln w="12700">
            <a:solidFill>
              <a:srgbClr val="E8B84B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Shape 3">
            <a:extLst>
              <a:ext uri="{FF2B5EF4-FFF2-40B4-BE49-F238E27FC236}">
                <a16:creationId xmlns:a16="http://schemas.microsoft.com/office/drawing/2014/main" id="{FA184850-85AF-69FD-25B1-496CA6EB938E}"/>
              </a:ext>
            </a:extLst>
          </p:cNvPr>
          <p:cNvSpPr/>
          <p:nvPr/>
        </p:nvSpPr>
        <p:spPr>
          <a:xfrm>
            <a:off x="323850" y="1837944"/>
            <a:ext cx="11643360" cy="896112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2800"/>
          </a:p>
        </p:txBody>
      </p:sp>
      <p:sp>
        <p:nvSpPr>
          <p:cNvPr id="22" name="Shape 4">
            <a:extLst>
              <a:ext uri="{FF2B5EF4-FFF2-40B4-BE49-F238E27FC236}">
                <a16:creationId xmlns:a16="http://schemas.microsoft.com/office/drawing/2014/main" id="{89EF91BC-5A91-2C6B-5CF0-C7AE9E467A23}"/>
              </a:ext>
            </a:extLst>
          </p:cNvPr>
          <p:cNvSpPr/>
          <p:nvPr/>
        </p:nvSpPr>
        <p:spPr>
          <a:xfrm>
            <a:off x="323850" y="1837944"/>
            <a:ext cx="777240" cy="896112"/>
          </a:xfrm>
          <a:prstGeom prst="rect">
            <a:avLst/>
          </a:prstGeom>
          <a:solidFill>
            <a:srgbClr val="0EA5E9"/>
          </a:solidFill>
          <a:ln w="12700">
            <a:solidFill>
              <a:srgbClr val="0EA5E9"/>
            </a:solidFill>
            <a:prstDash val="solid"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23" name="Text 5">
            <a:extLst>
              <a:ext uri="{FF2B5EF4-FFF2-40B4-BE49-F238E27FC236}">
                <a16:creationId xmlns:a16="http://schemas.microsoft.com/office/drawing/2014/main" id="{BD851525-35E5-446A-1473-8AF826799A2E}"/>
              </a:ext>
            </a:extLst>
          </p:cNvPr>
          <p:cNvSpPr/>
          <p:nvPr/>
        </p:nvSpPr>
        <p:spPr>
          <a:xfrm>
            <a:off x="323850" y="1837944"/>
            <a:ext cx="777240" cy="89611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Step 1</a:t>
            </a:r>
            <a:endParaRPr lang="en-US" sz="1600" dirty="0"/>
          </a:p>
        </p:txBody>
      </p:sp>
      <p:sp>
        <p:nvSpPr>
          <p:cNvPr id="24" name="Text 6">
            <a:extLst>
              <a:ext uri="{FF2B5EF4-FFF2-40B4-BE49-F238E27FC236}">
                <a16:creationId xmlns:a16="http://schemas.microsoft.com/office/drawing/2014/main" id="{8B18EFC6-0C6A-D604-AA39-5CBAD9DF6BE4}"/>
              </a:ext>
            </a:extLst>
          </p:cNvPr>
          <p:cNvSpPr/>
          <p:nvPr/>
        </p:nvSpPr>
        <p:spPr>
          <a:xfrm>
            <a:off x="1192530" y="1892808"/>
            <a:ext cx="2515518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装置搭建</a:t>
            </a:r>
            <a:endParaRPr lang="en-US" sz="2400" dirty="0"/>
          </a:p>
        </p:txBody>
      </p:sp>
      <p:sp>
        <p:nvSpPr>
          <p:cNvPr id="25" name="Text 7">
            <a:extLst>
              <a:ext uri="{FF2B5EF4-FFF2-40B4-BE49-F238E27FC236}">
                <a16:creationId xmlns:a16="http://schemas.microsoft.com/office/drawing/2014/main" id="{B84537F0-2C04-D60D-4269-14FB8286C04C}"/>
              </a:ext>
            </a:extLst>
          </p:cNvPr>
          <p:cNvSpPr/>
          <p:nvPr/>
        </p:nvSpPr>
        <p:spPr>
          <a:xfrm>
            <a:off x="1192530" y="2185416"/>
            <a:ext cx="10439400" cy="50292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选择RGB三色LED光源 + 毛玻璃散射片；国标分辨率板作为目标物，XYZ三维微调；f=30mm金属框胶合透镜作物镜，凸面朝向目标物；相机前安装长空镜筒遮光</a:t>
            </a:r>
            <a:endParaRPr lang="en-US" sz="1800" dirty="0"/>
          </a:p>
        </p:txBody>
      </p:sp>
      <p:sp>
        <p:nvSpPr>
          <p:cNvPr id="26" name="Shape 8">
            <a:extLst>
              <a:ext uri="{FF2B5EF4-FFF2-40B4-BE49-F238E27FC236}">
                <a16:creationId xmlns:a16="http://schemas.microsoft.com/office/drawing/2014/main" id="{C97C3C4D-0E1C-42E3-7BF3-B5FC4742975B}"/>
              </a:ext>
            </a:extLst>
          </p:cNvPr>
          <p:cNvSpPr/>
          <p:nvPr/>
        </p:nvSpPr>
        <p:spPr>
          <a:xfrm>
            <a:off x="323850" y="2843784"/>
            <a:ext cx="11643360" cy="896112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2800"/>
          </a:p>
        </p:txBody>
      </p:sp>
      <p:sp>
        <p:nvSpPr>
          <p:cNvPr id="27" name="Shape 9">
            <a:extLst>
              <a:ext uri="{FF2B5EF4-FFF2-40B4-BE49-F238E27FC236}">
                <a16:creationId xmlns:a16="http://schemas.microsoft.com/office/drawing/2014/main" id="{44B8AB60-1CC5-E383-5437-6F03CA34DA80}"/>
              </a:ext>
            </a:extLst>
          </p:cNvPr>
          <p:cNvSpPr/>
          <p:nvPr/>
        </p:nvSpPr>
        <p:spPr>
          <a:xfrm>
            <a:off x="323850" y="2843784"/>
            <a:ext cx="777240" cy="896112"/>
          </a:xfrm>
          <a:prstGeom prst="rect">
            <a:avLst/>
          </a:prstGeom>
          <a:solidFill>
            <a:srgbClr val="0EA5E9"/>
          </a:solidFill>
          <a:ln w="12700">
            <a:solidFill>
              <a:srgbClr val="0EA5E9"/>
            </a:solidFill>
            <a:prstDash val="solid"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28" name="Text 10">
            <a:extLst>
              <a:ext uri="{FF2B5EF4-FFF2-40B4-BE49-F238E27FC236}">
                <a16:creationId xmlns:a16="http://schemas.microsoft.com/office/drawing/2014/main" id="{23982F6D-E63B-34E2-8AA3-2A388D8ACD71}"/>
              </a:ext>
            </a:extLst>
          </p:cNvPr>
          <p:cNvSpPr/>
          <p:nvPr/>
        </p:nvSpPr>
        <p:spPr>
          <a:xfrm>
            <a:off x="323850" y="2843784"/>
            <a:ext cx="777240" cy="89611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Step 2</a:t>
            </a:r>
            <a:endParaRPr lang="en-US" sz="1600" dirty="0"/>
          </a:p>
        </p:txBody>
      </p:sp>
      <p:sp>
        <p:nvSpPr>
          <p:cNvPr id="29" name="Text 11">
            <a:extLst>
              <a:ext uri="{FF2B5EF4-FFF2-40B4-BE49-F238E27FC236}">
                <a16:creationId xmlns:a16="http://schemas.microsoft.com/office/drawing/2014/main" id="{F015C725-0DB6-0B93-D0D6-89743C3D318A}"/>
              </a:ext>
            </a:extLst>
          </p:cNvPr>
          <p:cNvSpPr/>
          <p:nvPr/>
        </p:nvSpPr>
        <p:spPr>
          <a:xfrm>
            <a:off x="1192530" y="2898648"/>
            <a:ext cx="2515518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系统调试</a:t>
            </a:r>
            <a:endParaRPr lang="en-US" sz="2400" dirty="0"/>
          </a:p>
        </p:txBody>
      </p:sp>
      <p:sp>
        <p:nvSpPr>
          <p:cNvPr id="30" name="Text 12">
            <a:extLst>
              <a:ext uri="{FF2B5EF4-FFF2-40B4-BE49-F238E27FC236}">
                <a16:creationId xmlns:a16="http://schemas.microsoft.com/office/drawing/2014/main" id="{33CF91C3-A59D-92B7-069A-0A96305FBB84}"/>
              </a:ext>
            </a:extLst>
          </p:cNvPr>
          <p:cNvSpPr/>
          <p:nvPr/>
        </p:nvSpPr>
        <p:spPr>
          <a:xfrm>
            <a:off x="1192530" y="3191256"/>
            <a:ext cx="10439400" cy="50292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打开绿色LED，调节亮度至均匀照明；调节分辨率板与物镜距离，直到相机获得清晰刻线图像；记录物距 u 和像距 v，验证：1/f = 1/u + 1/v</a:t>
            </a:r>
            <a:endParaRPr lang="en-US" sz="1800" dirty="0"/>
          </a:p>
        </p:txBody>
      </p:sp>
      <p:sp>
        <p:nvSpPr>
          <p:cNvPr id="31" name="Shape 13">
            <a:extLst>
              <a:ext uri="{FF2B5EF4-FFF2-40B4-BE49-F238E27FC236}">
                <a16:creationId xmlns:a16="http://schemas.microsoft.com/office/drawing/2014/main" id="{7141831A-9D10-6D94-35B9-43704ADA395E}"/>
              </a:ext>
            </a:extLst>
          </p:cNvPr>
          <p:cNvSpPr/>
          <p:nvPr/>
        </p:nvSpPr>
        <p:spPr>
          <a:xfrm>
            <a:off x="323850" y="3849624"/>
            <a:ext cx="11643360" cy="896112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2800"/>
          </a:p>
        </p:txBody>
      </p:sp>
      <p:sp>
        <p:nvSpPr>
          <p:cNvPr id="32" name="Shape 14">
            <a:extLst>
              <a:ext uri="{FF2B5EF4-FFF2-40B4-BE49-F238E27FC236}">
                <a16:creationId xmlns:a16="http://schemas.microsoft.com/office/drawing/2014/main" id="{FCFD53D0-2969-1FF8-64AD-C1F7DF0BC884}"/>
              </a:ext>
            </a:extLst>
          </p:cNvPr>
          <p:cNvSpPr/>
          <p:nvPr/>
        </p:nvSpPr>
        <p:spPr>
          <a:xfrm>
            <a:off x="323850" y="3849624"/>
            <a:ext cx="777240" cy="896112"/>
          </a:xfrm>
          <a:prstGeom prst="rect">
            <a:avLst/>
          </a:prstGeom>
          <a:solidFill>
            <a:srgbClr val="0EA5E9"/>
          </a:solidFill>
          <a:ln w="12700">
            <a:solidFill>
              <a:srgbClr val="0EA5E9"/>
            </a:solidFill>
            <a:prstDash val="solid"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33" name="Text 15">
            <a:extLst>
              <a:ext uri="{FF2B5EF4-FFF2-40B4-BE49-F238E27FC236}">
                <a16:creationId xmlns:a16="http://schemas.microsoft.com/office/drawing/2014/main" id="{98B79434-3A85-6AF2-5142-E3A58AA02876}"/>
              </a:ext>
            </a:extLst>
          </p:cNvPr>
          <p:cNvSpPr/>
          <p:nvPr/>
        </p:nvSpPr>
        <p:spPr>
          <a:xfrm>
            <a:off x="323850" y="3849624"/>
            <a:ext cx="777240" cy="89611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Step 3</a:t>
            </a:r>
            <a:endParaRPr lang="en-US" sz="1600" dirty="0"/>
          </a:p>
        </p:txBody>
      </p:sp>
      <p:sp>
        <p:nvSpPr>
          <p:cNvPr id="34" name="Text 16">
            <a:extLst>
              <a:ext uri="{FF2B5EF4-FFF2-40B4-BE49-F238E27FC236}">
                <a16:creationId xmlns:a16="http://schemas.microsoft.com/office/drawing/2014/main" id="{AB3E406A-96E5-5CE1-CDA1-887CFE3581F0}"/>
              </a:ext>
            </a:extLst>
          </p:cNvPr>
          <p:cNvSpPr/>
          <p:nvPr/>
        </p:nvSpPr>
        <p:spPr>
          <a:xfrm>
            <a:off x="1192530" y="3904488"/>
            <a:ext cx="2515518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放大率验证</a:t>
            </a:r>
            <a:endParaRPr lang="en-US" sz="2400" dirty="0"/>
          </a:p>
        </p:txBody>
      </p:sp>
      <p:sp>
        <p:nvSpPr>
          <p:cNvPr id="35" name="Text 17">
            <a:extLst>
              <a:ext uri="{FF2B5EF4-FFF2-40B4-BE49-F238E27FC236}">
                <a16:creationId xmlns:a16="http://schemas.microsoft.com/office/drawing/2014/main" id="{74B9F04F-012A-A15B-9723-9E961F1D508E}"/>
              </a:ext>
            </a:extLst>
          </p:cNvPr>
          <p:cNvSpPr/>
          <p:nvPr/>
        </p:nvSpPr>
        <p:spPr>
          <a:xfrm>
            <a:off x="1192530" y="4197096"/>
            <a:ext cx="10439400" cy="50292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测量刻线像素宽度；结合单像素大小 P=2.9μm 计算放大率 M = 像宽(px)×P / 实际刻线宽；与理论值 M = v/u 对比，分析误差来源</a:t>
            </a:r>
            <a:endParaRPr lang="en-US" sz="1800" dirty="0"/>
          </a:p>
        </p:txBody>
      </p:sp>
      <p:sp>
        <p:nvSpPr>
          <p:cNvPr id="36" name="Shape 18">
            <a:extLst>
              <a:ext uri="{FF2B5EF4-FFF2-40B4-BE49-F238E27FC236}">
                <a16:creationId xmlns:a16="http://schemas.microsoft.com/office/drawing/2014/main" id="{5BC843FA-C321-89C6-D6C3-178C98A4EDBC}"/>
              </a:ext>
            </a:extLst>
          </p:cNvPr>
          <p:cNvSpPr/>
          <p:nvPr/>
        </p:nvSpPr>
        <p:spPr>
          <a:xfrm>
            <a:off x="323850" y="4855464"/>
            <a:ext cx="11643360" cy="896112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2800"/>
          </a:p>
        </p:txBody>
      </p:sp>
      <p:sp>
        <p:nvSpPr>
          <p:cNvPr id="37" name="Shape 19">
            <a:extLst>
              <a:ext uri="{FF2B5EF4-FFF2-40B4-BE49-F238E27FC236}">
                <a16:creationId xmlns:a16="http://schemas.microsoft.com/office/drawing/2014/main" id="{11294852-8524-9D24-856E-0535A77C296D}"/>
              </a:ext>
            </a:extLst>
          </p:cNvPr>
          <p:cNvSpPr/>
          <p:nvPr/>
        </p:nvSpPr>
        <p:spPr>
          <a:xfrm>
            <a:off x="323850" y="4855464"/>
            <a:ext cx="777240" cy="896112"/>
          </a:xfrm>
          <a:prstGeom prst="rect">
            <a:avLst/>
          </a:prstGeom>
          <a:solidFill>
            <a:srgbClr val="0EA5E9"/>
          </a:solidFill>
          <a:ln w="12700">
            <a:solidFill>
              <a:srgbClr val="0EA5E9"/>
            </a:solidFill>
            <a:prstDash val="solid"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38" name="Text 20">
            <a:extLst>
              <a:ext uri="{FF2B5EF4-FFF2-40B4-BE49-F238E27FC236}">
                <a16:creationId xmlns:a16="http://schemas.microsoft.com/office/drawing/2014/main" id="{1B8B1F80-1BA5-FD22-D73E-D019B94F6CF6}"/>
              </a:ext>
            </a:extLst>
          </p:cNvPr>
          <p:cNvSpPr/>
          <p:nvPr/>
        </p:nvSpPr>
        <p:spPr>
          <a:xfrm>
            <a:off x="323850" y="4855464"/>
            <a:ext cx="777240" cy="89611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Step 4</a:t>
            </a:r>
            <a:endParaRPr lang="en-US" sz="1600" dirty="0"/>
          </a:p>
        </p:txBody>
      </p:sp>
      <p:sp>
        <p:nvSpPr>
          <p:cNvPr id="39" name="Text 21">
            <a:extLst>
              <a:ext uri="{FF2B5EF4-FFF2-40B4-BE49-F238E27FC236}">
                <a16:creationId xmlns:a16="http://schemas.microsoft.com/office/drawing/2014/main" id="{146B1161-0BF1-8AB5-F493-03E4964A7918}"/>
              </a:ext>
            </a:extLst>
          </p:cNvPr>
          <p:cNvSpPr/>
          <p:nvPr/>
        </p:nvSpPr>
        <p:spPr>
          <a:xfrm>
            <a:off x="1192530" y="4910328"/>
            <a:ext cx="2515518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不同焦距对比</a:t>
            </a:r>
            <a:endParaRPr lang="en-US" sz="2400" dirty="0"/>
          </a:p>
        </p:txBody>
      </p:sp>
      <p:sp>
        <p:nvSpPr>
          <p:cNvPr id="40" name="Text 22">
            <a:extLst>
              <a:ext uri="{FF2B5EF4-FFF2-40B4-BE49-F238E27FC236}">
                <a16:creationId xmlns:a16="http://schemas.microsoft.com/office/drawing/2014/main" id="{6E7704D9-B85A-14F2-345B-0FE76F530AA2}"/>
              </a:ext>
            </a:extLst>
          </p:cNvPr>
          <p:cNvSpPr/>
          <p:nvPr/>
        </p:nvSpPr>
        <p:spPr>
          <a:xfrm>
            <a:off x="1192530" y="5202936"/>
            <a:ext cx="10439400" cy="50292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更换物镜为 f=50mm 胶合透镜，重复上述步骤；填写表2-1：记录两种焦距（30mm/50mm）各3组实验数据</a:t>
            </a:r>
            <a:endParaRPr lang="en-US" sz="1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0" name="Text 1">
            <a:extLst>
              <a:ext uri="{FF2B5EF4-FFF2-40B4-BE49-F238E27FC236}">
                <a16:creationId xmlns:a16="http://schemas.microsoft.com/office/drawing/2014/main" id="{E1487C60-F498-9387-6756-5A93AD0845C5}"/>
              </a:ext>
            </a:extLst>
          </p:cNvPr>
          <p:cNvSpPr/>
          <p:nvPr/>
        </p:nvSpPr>
        <p:spPr>
          <a:xfrm>
            <a:off x="590550" y="0"/>
            <a:ext cx="8229600" cy="914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内容步骤</a:t>
            </a:r>
            <a:r>
              <a:rPr 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 · 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无</a:t>
            </a:r>
            <a:r>
              <a:rPr 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限远共轭显微成像系统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1" name="Shape 2">
            <a:extLst>
              <a:ext uri="{FF2B5EF4-FFF2-40B4-BE49-F238E27FC236}">
                <a16:creationId xmlns:a16="http://schemas.microsoft.com/office/drawing/2014/main" id="{9D835E13-1F15-9DBE-E792-D9BFBD8F6ED1}"/>
              </a:ext>
            </a:extLst>
          </p:cNvPr>
          <p:cNvSpPr/>
          <p:nvPr/>
        </p:nvSpPr>
        <p:spPr>
          <a:xfrm>
            <a:off x="457200" y="182880"/>
            <a:ext cx="54864" cy="548640"/>
          </a:xfrm>
          <a:prstGeom prst="rect">
            <a:avLst/>
          </a:prstGeom>
          <a:solidFill>
            <a:srgbClr val="E8B84B"/>
          </a:solidFill>
          <a:ln w="12700">
            <a:solidFill>
              <a:srgbClr val="E8B84B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Shape 3">
            <a:extLst>
              <a:ext uri="{FF2B5EF4-FFF2-40B4-BE49-F238E27FC236}">
                <a16:creationId xmlns:a16="http://schemas.microsoft.com/office/drawing/2014/main" id="{010D019C-7EF3-6D38-E8EE-17243AE6A9BD}"/>
              </a:ext>
            </a:extLst>
          </p:cNvPr>
          <p:cNvSpPr/>
          <p:nvPr/>
        </p:nvSpPr>
        <p:spPr>
          <a:xfrm>
            <a:off x="1969770" y="1673352"/>
            <a:ext cx="8595360" cy="621792"/>
          </a:xfrm>
          <a:prstGeom prst="rect">
            <a:avLst/>
          </a:prstGeom>
          <a:solidFill>
            <a:srgbClr val="0D1B3E">
              <a:alpha val="15000"/>
            </a:srgbClr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33" name="Text 4">
            <a:extLst>
              <a:ext uri="{FF2B5EF4-FFF2-40B4-BE49-F238E27FC236}">
                <a16:creationId xmlns:a16="http://schemas.microsoft.com/office/drawing/2014/main" id="{8C4AA22A-F13D-3A5B-D807-6F223558E43B}"/>
              </a:ext>
            </a:extLst>
          </p:cNvPr>
          <p:cNvSpPr/>
          <p:nvPr/>
        </p:nvSpPr>
        <p:spPr>
          <a:xfrm>
            <a:off x="2152650" y="1673352"/>
            <a:ext cx="8229600" cy="62179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核心公式：  M = -f_tube / f_obj    (筒镜焦距 / 物镜焦距)</a:t>
            </a:r>
            <a:endParaRPr lang="en-US" sz="2000" dirty="0"/>
          </a:p>
        </p:txBody>
      </p:sp>
      <p:sp>
        <p:nvSpPr>
          <p:cNvPr id="34" name="Shape 5">
            <a:extLst>
              <a:ext uri="{FF2B5EF4-FFF2-40B4-BE49-F238E27FC236}">
                <a16:creationId xmlns:a16="http://schemas.microsoft.com/office/drawing/2014/main" id="{11FEB3E4-AACB-FBD6-8261-30FD01E8BBAE}"/>
              </a:ext>
            </a:extLst>
          </p:cNvPr>
          <p:cNvSpPr/>
          <p:nvPr/>
        </p:nvSpPr>
        <p:spPr>
          <a:xfrm>
            <a:off x="1969770" y="2423160"/>
            <a:ext cx="4206240" cy="1371600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2000"/>
          </a:p>
        </p:txBody>
      </p:sp>
      <p:sp>
        <p:nvSpPr>
          <p:cNvPr id="35" name="Shape 6">
            <a:extLst>
              <a:ext uri="{FF2B5EF4-FFF2-40B4-BE49-F238E27FC236}">
                <a16:creationId xmlns:a16="http://schemas.microsoft.com/office/drawing/2014/main" id="{E7E42AEB-8E0B-9DF0-FD55-33B6CA401648}"/>
              </a:ext>
            </a:extLst>
          </p:cNvPr>
          <p:cNvSpPr/>
          <p:nvPr/>
        </p:nvSpPr>
        <p:spPr>
          <a:xfrm>
            <a:off x="2106930" y="2560320"/>
            <a:ext cx="457200" cy="457200"/>
          </a:xfrm>
          <a:prstGeom prst="ellipse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36" name="Text 7">
            <a:extLst>
              <a:ext uri="{FF2B5EF4-FFF2-40B4-BE49-F238E27FC236}">
                <a16:creationId xmlns:a16="http://schemas.microsoft.com/office/drawing/2014/main" id="{FC4CBA4D-B284-B08D-3818-145D0AA0388C}"/>
              </a:ext>
            </a:extLst>
          </p:cNvPr>
          <p:cNvSpPr/>
          <p:nvPr/>
        </p:nvSpPr>
        <p:spPr>
          <a:xfrm>
            <a:off x="2106930" y="2560320"/>
            <a:ext cx="4572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01</a:t>
            </a:r>
            <a:endParaRPr lang="en-US" sz="1800" dirty="0"/>
          </a:p>
        </p:txBody>
      </p:sp>
      <p:sp>
        <p:nvSpPr>
          <p:cNvPr id="37" name="Text 8">
            <a:extLst>
              <a:ext uri="{FF2B5EF4-FFF2-40B4-BE49-F238E27FC236}">
                <a16:creationId xmlns:a16="http://schemas.microsoft.com/office/drawing/2014/main" id="{E2C4B817-3FC3-2C8F-6A64-D84C3ADFDD5E}"/>
              </a:ext>
            </a:extLst>
          </p:cNvPr>
          <p:cNvSpPr/>
          <p:nvPr/>
        </p:nvSpPr>
        <p:spPr>
          <a:xfrm>
            <a:off x="2655570" y="2560320"/>
            <a:ext cx="338328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系统搭建</a:t>
            </a:r>
            <a:endParaRPr lang="en-US" sz="1800" dirty="0"/>
          </a:p>
        </p:txBody>
      </p:sp>
      <p:sp>
        <p:nvSpPr>
          <p:cNvPr id="38" name="Text 9">
            <a:extLst>
              <a:ext uri="{FF2B5EF4-FFF2-40B4-BE49-F238E27FC236}">
                <a16:creationId xmlns:a16="http://schemas.microsoft.com/office/drawing/2014/main" id="{E4470637-ED50-CD00-CC7E-A5BA7EE17E98}"/>
              </a:ext>
            </a:extLst>
          </p:cNvPr>
          <p:cNvSpPr/>
          <p:nvPr/>
        </p:nvSpPr>
        <p:spPr>
          <a:xfrm>
            <a:off x="2152650" y="2990088"/>
            <a:ext cx="3840480" cy="73152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在有限远系统基础上加入 f=150mm 筒镜；筒镜平面朝向相机，调整筒镜焦面与相机感光面重合</a:t>
            </a:r>
            <a:endParaRPr lang="en-US" dirty="0"/>
          </a:p>
        </p:txBody>
      </p:sp>
      <p:sp>
        <p:nvSpPr>
          <p:cNvPr id="39" name="Shape 10">
            <a:extLst>
              <a:ext uri="{FF2B5EF4-FFF2-40B4-BE49-F238E27FC236}">
                <a16:creationId xmlns:a16="http://schemas.microsoft.com/office/drawing/2014/main" id="{284948F3-B19F-4CEC-8578-9FE9FE8E86D8}"/>
              </a:ext>
            </a:extLst>
          </p:cNvPr>
          <p:cNvSpPr/>
          <p:nvPr/>
        </p:nvSpPr>
        <p:spPr>
          <a:xfrm>
            <a:off x="6404610" y="2423160"/>
            <a:ext cx="4206240" cy="1371600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2000"/>
          </a:p>
        </p:txBody>
      </p:sp>
      <p:sp>
        <p:nvSpPr>
          <p:cNvPr id="40" name="Shape 11">
            <a:extLst>
              <a:ext uri="{FF2B5EF4-FFF2-40B4-BE49-F238E27FC236}">
                <a16:creationId xmlns:a16="http://schemas.microsoft.com/office/drawing/2014/main" id="{9927289F-A010-2034-955A-44455146E0DD}"/>
              </a:ext>
            </a:extLst>
          </p:cNvPr>
          <p:cNvSpPr/>
          <p:nvPr/>
        </p:nvSpPr>
        <p:spPr>
          <a:xfrm>
            <a:off x="6541770" y="2560320"/>
            <a:ext cx="457200" cy="457200"/>
          </a:xfrm>
          <a:prstGeom prst="ellipse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41" name="Text 12">
            <a:extLst>
              <a:ext uri="{FF2B5EF4-FFF2-40B4-BE49-F238E27FC236}">
                <a16:creationId xmlns:a16="http://schemas.microsoft.com/office/drawing/2014/main" id="{08CFCB13-626C-398D-1BC5-356DEDCFD937}"/>
              </a:ext>
            </a:extLst>
          </p:cNvPr>
          <p:cNvSpPr/>
          <p:nvPr/>
        </p:nvSpPr>
        <p:spPr>
          <a:xfrm>
            <a:off x="6541770" y="2560320"/>
            <a:ext cx="4572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02</a:t>
            </a:r>
            <a:endParaRPr lang="en-US" sz="1800" dirty="0"/>
          </a:p>
        </p:txBody>
      </p:sp>
      <p:sp>
        <p:nvSpPr>
          <p:cNvPr id="42" name="Text 13">
            <a:extLst>
              <a:ext uri="{FF2B5EF4-FFF2-40B4-BE49-F238E27FC236}">
                <a16:creationId xmlns:a16="http://schemas.microsoft.com/office/drawing/2014/main" id="{5BDA627A-C042-B7BB-7D33-0B1175EF76FB}"/>
              </a:ext>
            </a:extLst>
          </p:cNvPr>
          <p:cNvSpPr/>
          <p:nvPr/>
        </p:nvSpPr>
        <p:spPr>
          <a:xfrm>
            <a:off x="7090410" y="2560320"/>
            <a:ext cx="338328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焦面校准</a:t>
            </a:r>
            <a:endParaRPr lang="en-US" sz="1800" dirty="0"/>
          </a:p>
        </p:txBody>
      </p:sp>
      <p:sp>
        <p:nvSpPr>
          <p:cNvPr id="43" name="Text 14">
            <a:extLst>
              <a:ext uri="{FF2B5EF4-FFF2-40B4-BE49-F238E27FC236}">
                <a16:creationId xmlns:a16="http://schemas.microsoft.com/office/drawing/2014/main" id="{15FF5D22-D6CF-7E55-0530-7A81A31707DA}"/>
              </a:ext>
            </a:extLst>
          </p:cNvPr>
          <p:cNvSpPr/>
          <p:nvPr/>
        </p:nvSpPr>
        <p:spPr>
          <a:xfrm>
            <a:off x="6587490" y="2990088"/>
            <a:ext cx="3840480" cy="73152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用室外远景（建筑物）初步校准，调整筒镜位置至成像清晰；这等效于将物镜后焦面与筒镜前焦面对准</a:t>
            </a:r>
            <a:endParaRPr lang="en-US" dirty="0"/>
          </a:p>
        </p:txBody>
      </p:sp>
      <p:sp>
        <p:nvSpPr>
          <p:cNvPr id="44" name="Shape 15">
            <a:extLst>
              <a:ext uri="{FF2B5EF4-FFF2-40B4-BE49-F238E27FC236}">
                <a16:creationId xmlns:a16="http://schemas.microsoft.com/office/drawing/2014/main" id="{C7EA9CAE-CFE2-6513-E00E-AF0717842F17}"/>
              </a:ext>
            </a:extLst>
          </p:cNvPr>
          <p:cNvSpPr/>
          <p:nvPr/>
        </p:nvSpPr>
        <p:spPr>
          <a:xfrm>
            <a:off x="1969770" y="3931920"/>
            <a:ext cx="4206240" cy="1371600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2000"/>
          </a:p>
        </p:txBody>
      </p:sp>
      <p:sp>
        <p:nvSpPr>
          <p:cNvPr id="45" name="Shape 16">
            <a:extLst>
              <a:ext uri="{FF2B5EF4-FFF2-40B4-BE49-F238E27FC236}">
                <a16:creationId xmlns:a16="http://schemas.microsoft.com/office/drawing/2014/main" id="{E3CB883D-9342-05BE-FCD0-4FB0E5700DD1}"/>
              </a:ext>
            </a:extLst>
          </p:cNvPr>
          <p:cNvSpPr/>
          <p:nvPr/>
        </p:nvSpPr>
        <p:spPr>
          <a:xfrm>
            <a:off x="2106930" y="4069080"/>
            <a:ext cx="457200" cy="457200"/>
          </a:xfrm>
          <a:prstGeom prst="ellipse">
            <a:avLst/>
          </a:prstGeom>
          <a:solidFill>
            <a:srgbClr val="0EA5E9"/>
          </a:solidFill>
          <a:ln w="12700">
            <a:solidFill>
              <a:srgbClr val="0EA5E9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46" name="Text 17">
            <a:extLst>
              <a:ext uri="{FF2B5EF4-FFF2-40B4-BE49-F238E27FC236}">
                <a16:creationId xmlns:a16="http://schemas.microsoft.com/office/drawing/2014/main" id="{4C18D1A5-C6F6-2733-3188-F54D872EA08A}"/>
              </a:ext>
            </a:extLst>
          </p:cNvPr>
          <p:cNvSpPr/>
          <p:nvPr/>
        </p:nvSpPr>
        <p:spPr>
          <a:xfrm>
            <a:off x="2106930" y="4069080"/>
            <a:ext cx="4572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03</a:t>
            </a:r>
            <a:endParaRPr lang="en-US" sz="1800" dirty="0"/>
          </a:p>
        </p:txBody>
      </p:sp>
      <p:sp>
        <p:nvSpPr>
          <p:cNvPr id="47" name="Text 18">
            <a:extLst>
              <a:ext uri="{FF2B5EF4-FFF2-40B4-BE49-F238E27FC236}">
                <a16:creationId xmlns:a16="http://schemas.microsoft.com/office/drawing/2014/main" id="{991EAFCD-3EAE-6403-00FC-3493F6A7BBD6}"/>
              </a:ext>
            </a:extLst>
          </p:cNvPr>
          <p:cNvSpPr/>
          <p:nvPr/>
        </p:nvSpPr>
        <p:spPr>
          <a:xfrm>
            <a:off x="2655570" y="4069080"/>
            <a:ext cx="338328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放大率验证</a:t>
            </a:r>
            <a:endParaRPr lang="en-US" sz="1800" dirty="0"/>
          </a:p>
        </p:txBody>
      </p:sp>
      <p:sp>
        <p:nvSpPr>
          <p:cNvPr id="48" name="Text 19">
            <a:extLst>
              <a:ext uri="{FF2B5EF4-FFF2-40B4-BE49-F238E27FC236}">
                <a16:creationId xmlns:a16="http://schemas.microsoft.com/office/drawing/2014/main" id="{BD7435ED-A497-70CA-44F1-BB394DAD87D1}"/>
              </a:ext>
            </a:extLst>
          </p:cNvPr>
          <p:cNvSpPr/>
          <p:nvPr/>
        </p:nvSpPr>
        <p:spPr>
          <a:xfrm>
            <a:off x="2152650" y="4498848"/>
            <a:ext cx="3840480" cy="73152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测量刻线像素宽度，计算实际放大率；与理论值 M = f_tube/f_obj 对比，填写表2-2</a:t>
            </a:r>
            <a:endParaRPr lang="en-US" dirty="0"/>
          </a:p>
        </p:txBody>
      </p:sp>
      <p:sp>
        <p:nvSpPr>
          <p:cNvPr id="49" name="Shape 20">
            <a:extLst>
              <a:ext uri="{FF2B5EF4-FFF2-40B4-BE49-F238E27FC236}">
                <a16:creationId xmlns:a16="http://schemas.microsoft.com/office/drawing/2014/main" id="{3B86B356-3FBE-9242-A8ED-7B10CBA039A5}"/>
              </a:ext>
            </a:extLst>
          </p:cNvPr>
          <p:cNvSpPr/>
          <p:nvPr/>
        </p:nvSpPr>
        <p:spPr>
          <a:xfrm>
            <a:off x="6404610" y="3931920"/>
            <a:ext cx="4206240" cy="1371600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2000"/>
          </a:p>
        </p:txBody>
      </p:sp>
      <p:sp>
        <p:nvSpPr>
          <p:cNvPr id="50" name="Shape 21">
            <a:extLst>
              <a:ext uri="{FF2B5EF4-FFF2-40B4-BE49-F238E27FC236}">
                <a16:creationId xmlns:a16="http://schemas.microsoft.com/office/drawing/2014/main" id="{3E6EA911-141E-C8DF-1925-AD58777A486E}"/>
              </a:ext>
            </a:extLst>
          </p:cNvPr>
          <p:cNvSpPr/>
          <p:nvPr/>
        </p:nvSpPr>
        <p:spPr>
          <a:xfrm>
            <a:off x="6541770" y="4069080"/>
            <a:ext cx="457200" cy="457200"/>
          </a:xfrm>
          <a:prstGeom prst="ellipse">
            <a:avLst/>
          </a:prstGeom>
          <a:solidFill>
            <a:srgbClr val="0EA5E9"/>
          </a:solidFill>
          <a:ln w="12700">
            <a:solidFill>
              <a:srgbClr val="0EA5E9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51" name="Text 22">
            <a:extLst>
              <a:ext uri="{FF2B5EF4-FFF2-40B4-BE49-F238E27FC236}">
                <a16:creationId xmlns:a16="http://schemas.microsoft.com/office/drawing/2014/main" id="{CF370688-3193-FB68-6AAC-08A2A5730850}"/>
              </a:ext>
            </a:extLst>
          </p:cNvPr>
          <p:cNvSpPr/>
          <p:nvPr/>
        </p:nvSpPr>
        <p:spPr>
          <a:xfrm>
            <a:off x="6541770" y="4069080"/>
            <a:ext cx="4572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04</a:t>
            </a:r>
            <a:endParaRPr lang="en-US" sz="1800" dirty="0"/>
          </a:p>
        </p:txBody>
      </p:sp>
      <p:sp>
        <p:nvSpPr>
          <p:cNvPr id="52" name="Text 23">
            <a:extLst>
              <a:ext uri="{FF2B5EF4-FFF2-40B4-BE49-F238E27FC236}">
                <a16:creationId xmlns:a16="http://schemas.microsoft.com/office/drawing/2014/main" id="{5A1F37A1-A4F4-5DE4-7D71-5FFAD6612B74}"/>
              </a:ext>
            </a:extLst>
          </p:cNvPr>
          <p:cNvSpPr/>
          <p:nvPr/>
        </p:nvSpPr>
        <p:spPr>
          <a:xfrm>
            <a:off x="7090410" y="4069080"/>
            <a:ext cx="3383280" cy="3474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D1B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不同组合对比</a:t>
            </a:r>
            <a:endParaRPr lang="en-US" sz="1800" dirty="0"/>
          </a:p>
        </p:txBody>
      </p:sp>
      <p:sp>
        <p:nvSpPr>
          <p:cNvPr id="53" name="Text 24">
            <a:extLst>
              <a:ext uri="{FF2B5EF4-FFF2-40B4-BE49-F238E27FC236}">
                <a16:creationId xmlns:a16="http://schemas.microsoft.com/office/drawing/2014/main" id="{061E23C9-0B48-1A73-717A-3D4139C07516}"/>
              </a:ext>
            </a:extLst>
          </p:cNvPr>
          <p:cNvSpPr/>
          <p:nvPr/>
        </p:nvSpPr>
        <p:spPr>
          <a:xfrm>
            <a:off x="6587490" y="4498848"/>
            <a:ext cx="3840480" cy="73152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更换物镜为 f=50mm；各3组实验，记录物镜焦距、筒镜焦距、理论/测量放大率及误差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4A2727-6413-6350-B389-841B0F6A2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F47ED652-8467-9CC8-4D7C-09EBD551A2C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4" name="Text 1">
            <a:extLst>
              <a:ext uri="{FF2B5EF4-FFF2-40B4-BE49-F238E27FC236}">
                <a16:creationId xmlns:a16="http://schemas.microsoft.com/office/drawing/2014/main" id="{4BECAA8E-60B6-8AF1-7704-5F08671F7F62}"/>
              </a:ext>
            </a:extLst>
          </p:cNvPr>
          <p:cNvSpPr/>
          <p:nvPr/>
        </p:nvSpPr>
        <p:spPr>
          <a:xfrm>
            <a:off x="609600" y="0"/>
            <a:ext cx="8229600" cy="914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内容步骤</a:t>
            </a:r>
            <a:r>
              <a:rPr 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 · 成像质量优化 — 球差验证实验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5" name="Shape 2">
            <a:extLst>
              <a:ext uri="{FF2B5EF4-FFF2-40B4-BE49-F238E27FC236}">
                <a16:creationId xmlns:a16="http://schemas.microsoft.com/office/drawing/2014/main" id="{BE1455AE-2E65-E5C5-633F-7565295F2D2B}"/>
              </a:ext>
            </a:extLst>
          </p:cNvPr>
          <p:cNvSpPr/>
          <p:nvPr/>
        </p:nvSpPr>
        <p:spPr>
          <a:xfrm>
            <a:off x="457200" y="182880"/>
            <a:ext cx="54864" cy="548640"/>
          </a:xfrm>
          <a:prstGeom prst="rect">
            <a:avLst/>
          </a:prstGeom>
          <a:solidFill>
            <a:srgbClr val="E8B84B"/>
          </a:solidFill>
          <a:ln w="12700">
            <a:solidFill>
              <a:srgbClr val="E8B84B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Shape 3">
            <a:extLst>
              <a:ext uri="{FF2B5EF4-FFF2-40B4-BE49-F238E27FC236}">
                <a16:creationId xmlns:a16="http://schemas.microsoft.com/office/drawing/2014/main" id="{46A86686-5318-353A-0324-EC7945F13165}"/>
              </a:ext>
            </a:extLst>
          </p:cNvPr>
          <p:cNvSpPr/>
          <p:nvPr/>
        </p:nvSpPr>
        <p:spPr>
          <a:xfrm>
            <a:off x="1341120" y="1768602"/>
            <a:ext cx="8595360" cy="475488"/>
          </a:xfrm>
          <a:prstGeom prst="rect">
            <a:avLst/>
          </a:prstGeom>
          <a:solidFill>
            <a:srgbClr val="FFF8E1"/>
          </a:solidFill>
          <a:ln w="12700">
            <a:solidFill>
              <a:srgbClr val="F59E0B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7" name="Text 4">
            <a:extLst>
              <a:ext uri="{FF2B5EF4-FFF2-40B4-BE49-F238E27FC236}">
                <a16:creationId xmlns:a16="http://schemas.microsoft.com/office/drawing/2014/main" id="{7C371425-578C-7A53-018B-C17EC60D9629}"/>
              </a:ext>
            </a:extLst>
          </p:cNvPr>
          <p:cNvSpPr/>
          <p:nvPr/>
        </p:nvSpPr>
        <p:spPr>
          <a:xfrm>
            <a:off x="1524000" y="1768602"/>
            <a:ext cx="8595360" cy="475488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实验配置：无限远共轭系统 + f=30mm 平凸透镜（物镜）+ f=150mm 胶合筒镜</a:t>
            </a:r>
            <a:endParaRPr lang="en-US" sz="1800" dirty="0"/>
          </a:p>
        </p:txBody>
      </p:sp>
      <p:sp>
        <p:nvSpPr>
          <p:cNvPr id="8" name="Shape 5">
            <a:extLst>
              <a:ext uri="{FF2B5EF4-FFF2-40B4-BE49-F238E27FC236}">
                <a16:creationId xmlns:a16="http://schemas.microsoft.com/office/drawing/2014/main" id="{3330ECEE-B881-60A1-E585-3E9125A63917}"/>
              </a:ext>
            </a:extLst>
          </p:cNvPr>
          <p:cNvSpPr/>
          <p:nvPr/>
        </p:nvSpPr>
        <p:spPr>
          <a:xfrm>
            <a:off x="1341120" y="2381250"/>
            <a:ext cx="4160520" cy="3337560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2000"/>
          </a:p>
        </p:txBody>
      </p:sp>
      <p:sp>
        <p:nvSpPr>
          <p:cNvPr id="9" name="Shape 6">
            <a:extLst>
              <a:ext uri="{FF2B5EF4-FFF2-40B4-BE49-F238E27FC236}">
                <a16:creationId xmlns:a16="http://schemas.microsoft.com/office/drawing/2014/main" id="{AB921873-C479-B233-43D4-27A52CE159EE}"/>
              </a:ext>
            </a:extLst>
          </p:cNvPr>
          <p:cNvSpPr/>
          <p:nvPr/>
        </p:nvSpPr>
        <p:spPr>
          <a:xfrm>
            <a:off x="1341120" y="2381250"/>
            <a:ext cx="4160520" cy="457200"/>
          </a:xfrm>
          <a:prstGeom prst="rect">
            <a:avLst/>
          </a:prstGeom>
          <a:solidFill>
            <a:srgbClr val="64748B"/>
          </a:solidFill>
          <a:ln w="1270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10" name="Text 7">
            <a:extLst>
              <a:ext uri="{FF2B5EF4-FFF2-40B4-BE49-F238E27FC236}">
                <a16:creationId xmlns:a16="http://schemas.microsoft.com/office/drawing/2014/main" id="{2417BA71-F15B-119C-BDA3-6FC4A75123F4}"/>
              </a:ext>
            </a:extLst>
          </p:cNvPr>
          <p:cNvSpPr/>
          <p:nvPr/>
        </p:nvSpPr>
        <p:spPr>
          <a:xfrm>
            <a:off x="1341120" y="2381250"/>
            <a:ext cx="3474720" cy="457200"/>
          </a:xfrm>
          <a:prstGeom prst="rect">
            <a:avLst/>
          </a:prstGeom>
          <a:noFill/>
        </p:spPr>
        <p:txBody>
          <a:bodyPr wrap="square" lIns="63500" tIns="63500" rIns="63500" bIns="6350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配置A：平面朝向目标物</a:t>
            </a:r>
            <a:endParaRPr lang="en-US" sz="1800" dirty="0"/>
          </a:p>
        </p:txBody>
      </p:sp>
      <p:sp>
        <p:nvSpPr>
          <p:cNvPr id="11" name="Shape 8">
            <a:extLst>
              <a:ext uri="{FF2B5EF4-FFF2-40B4-BE49-F238E27FC236}">
                <a16:creationId xmlns:a16="http://schemas.microsoft.com/office/drawing/2014/main" id="{8CAB42BD-A1BC-0828-8913-3D7B0FC6C4F3}"/>
              </a:ext>
            </a:extLst>
          </p:cNvPr>
          <p:cNvSpPr/>
          <p:nvPr/>
        </p:nvSpPr>
        <p:spPr>
          <a:xfrm>
            <a:off x="4267200" y="2472690"/>
            <a:ext cx="1188720" cy="274320"/>
          </a:xfrm>
          <a:prstGeom prst="rect">
            <a:avLst/>
          </a:prstGeom>
          <a:solidFill>
            <a:srgbClr val="E53E3E"/>
          </a:solidFill>
          <a:ln w="12700">
            <a:solidFill>
              <a:srgbClr val="E53E3E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12" name="Text 9">
            <a:extLst>
              <a:ext uri="{FF2B5EF4-FFF2-40B4-BE49-F238E27FC236}">
                <a16:creationId xmlns:a16="http://schemas.microsoft.com/office/drawing/2014/main" id="{F4E0F890-C3F1-6191-69F8-9B2EAA103DD7}"/>
              </a:ext>
            </a:extLst>
          </p:cNvPr>
          <p:cNvSpPr/>
          <p:nvPr/>
        </p:nvSpPr>
        <p:spPr>
          <a:xfrm>
            <a:off x="4267200" y="2472690"/>
            <a:ext cx="118872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球差较大</a:t>
            </a:r>
            <a:endParaRPr lang="en-US" sz="1100" dirty="0"/>
          </a:p>
        </p:txBody>
      </p:sp>
      <p:sp>
        <p:nvSpPr>
          <p:cNvPr id="13" name="Shape 10">
            <a:extLst>
              <a:ext uri="{FF2B5EF4-FFF2-40B4-BE49-F238E27FC236}">
                <a16:creationId xmlns:a16="http://schemas.microsoft.com/office/drawing/2014/main" id="{51591912-0D3B-45F5-0525-C575EF282432}"/>
              </a:ext>
            </a:extLst>
          </p:cNvPr>
          <p:cNvSpPr/>
          <p:nvPr/>
        </p:nvSpPr>
        <p:spPr>
          <a:xfrm>
            <a:off x="1524000" y="2993898"/>
            <a:ext cx="274320" cy="274320"/>
          </a:xfrm>
          <a:prstGeom prst="ellipse">
            <a:avLst/>
          </a:prstGeom>
          <a:solidFill>
            <a:srgbClr val="64748B"/>
          </a:solidFill>
          <a:ln w="1270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14" name="Text 11">
            <a:extLst>
              <a:ext uri="{FF2B5EF4-FFF2-40B4-BE49-F238E27FC236}">
                <a16:creationId xmlns:a16="http://schemas.microsoft.com/office/drawing/2014/main" id="{D4C26FBB-5E9B-9C67-B657-1C2F9CD72DDA}"/>
              </a:ext>
            </a:extLst>
          </p:cNvPr>
          <p:cNvSpPr/>
          <p:nvPr/>
        </p:nvSpPr>
        <p:spPr>
          <a:xfrm>
            <a:off x="1524000" y="2993898"/>
            <a:ext cx="27432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1</a:t>
            </a:r>
            <a:endParaRPr lang="en-US" sz="1200" dirty="0"/>
          </a:p>
        </p:txBody>
      </p:sp>
      <p:sp>
        <p:nvSpPr>
          <p:cNvPr id="15" name="Text 12">
            <a:extLst>
              <a:ext uri="{FF2B5EF4-FFF2-40B4-BE49-F238E27FC236}">
                <a16:creationId xmlns:a16="http://schemas.microsoft.com/office/drawing/2014/main" id="{1CC3CC63-3787-2AC3-58FF-35F6E0F44083}"/>
              </a:ext>
            </a:extLst>
          </p:cNvPr>
          <p:cNvSpPr/>
          <p:nvPr/>
        </p:nvSpPr>
        <p:spPr>
          <a:xfrm>
            <a:off x="1889760" y="2993898"/>
            <a:ext cx="3474720" cy="51206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平凸透镜平面朝向分辨率板</a:t>
            </a:r>
            <a:endParaRPr lang="en-US" sz="1600" dirty="0"/>
          </a:p>
        </p:txBody>
      </p:sp>
      <p:sp>
        <p:nvSpPr>
          <p:cNvPr id="16" name="Shape 13">
            <a:extLst>
              <a:ext uri="{FF2B5EF4-FFF2-40B4-BE49-F238E27FC236}">
                <a16:creationId xmlns:a16="http://schemas.microsoft.com/office/drawing/2014/main" id="{AFC51CD4-18E5-BFD1-1719-BEFEBE1812BB}"/>
              </a:ext>
            </a:extLst>
          </p:cNvPr>
          <p:cNvSpPr/>
          <p:nvPr/>
        </p:nvSpPr>
        <p:spPr>
          <a:xfrm>
            <a:off x="1524000" y="3633978"/>
            <a:ext cx="274320" cy="274320"/>
          </a:xfrm>
          <a:prstGeom prst="ellipse">
            <a:avLst/>
          </a:prstGeom>
          <a:solidFill>
            <a:srgbClr val="64748B"/>
          </a:solidFill>
          <a:ln w="1270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17" name="Text 14">
            <a:extLst>
              <a:ext uri="{FF2B5EF4-FFF2-40B4-BE49-F238E27FC236}">
                <a16:creationId xmlns:a16="http://schemas.microsoft.com/office/drawing/2014/main" id="{33D91D6A-1AAF-D143-82F4-7D116DC443FE}"/>
              </a:ext>
            </a:extLst>
          </p:cNvPr>
          <p:cNvSpPr/>
          <p:nvPr/>
        </p:nvSpPr>
        <p:spPr>
          <a:xfrm>
            <a:off x="1524000" y="3633978"/>
            <a:ext cx="27432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2</a:t>
            </a:r>
            <a:endParaRPr lang="en-US" sz="1200" dirty="0"/>
          </a:p>
        </p:txBody>
      </p:sp>
      <p:sp>
        <p:nvSpPr>
          <p:cNvPr id="18" name="Text 15">
            <a:extLst>
              <a:ext uri="{FF2B5EF4-FFF2-40B4-BE49-F238E27FC236}">
                <a16:creationId xmlns:a16="http://schemas.microsoft.com/office/drawing/2014/main" id="{33E1EE48-1A76-9220-95B7-F7837C08FA7D}"/>
              </a:ext>
            </a:extLst>
          </p:cNvPr>
          <p:cNvSpPr/>
          <p:nvPr/>
        </p:nvSpPr>
        <p:spPr>
          <a:xfrm>
            <a:off x="1889760" y="3633978"/>
            <a:ext cx="3474720" cy="51206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微调光路至目标物成像清晰</a:t>
            </a:r>
            <a:endParaRPr lang="en-US" sz="1600" dirty="0"/>
          </a:p>
        </p:txBody>
      </p:sp>
      <p:sp>
        <p:nvSpPr>
          <p:cNvPr id="19" name="Shape 16">
            <a:extLst>
              <a:ext uri="{FF2B5EF4-FFF2-40B4-BE49-F238E27FC236}">
                <a16:creationId xmlns:a16="http://schemas.microsoft.com/office/drawing/2014/main" id="{FCB8A650-FE26-2BD1-CFB3-CE1A745C6681}"/>
              </a:ext>
            </a:extLst>
          </p:cNvPr>
          <p:cNvSpPr/>
          <p:nvPr/>
        </p:nvSpPr>
        <p:spPr>
          <a:xfrm>
            <a:off x="1524000" y="4274058"/>
            <a:ext cx="274320" cy="274320"/>
          </a:xfrm>
          <a:prstGeom prst="ellipse">
            <a:avLst/>
          </a:prstGeom>
          <a:solidFill>
            <a:srgbClr val="64748B"/>
          </a:solidFill>
          <a:ln w="1270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20" name="Text 17">
            <a:extLst>
              <a:ext uri="{FF2B5EF4-FFF2-40B4-BE49-F238E27FC236}">
                <a16:creationId xmlns:a16="http://schemas.microsoft.com/office/drawing/2014/main" id="{DCEB0466-B960-69D8-59C6-68878985D2DC}"/>
              </a:ext>
            </a:extLst>
          </p:cNvPr>
          <p:cNvSpPr/>
          <p:nvPr/>
        </p:nvSpPr>
        <p:spPr>
          <a:xfrm>
            <a:off x="1524000" y="4274058"/>
            <a:ext cx="27432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3</a:t>
            </a:r>
            <a:endParaRPr lang="en-US" sz="1200" dirty="0"/>
          </a:p>
        </p:txBody>
      </p:sp>
      <p:sp>
        <p:nvSpPr>
          <p:cNvPr id="21" name="Text 18">
            <a:extLst>
              <a:ext uri="{FF2B5EF4-FFF2-40B4-BE49-F238E27FC236}">
                <a16:creationId xmlns:a16="http://schemas.microsoft.com/office/drawing/2014/main" id="{B1A5437A-5E8A-F3A3-5FEB-E41FEA2972EF}"/>
              </a:ext>
            </a:extLst>
          </p:cNvPr>
          <p:cNvSpPr/>
          <p:nvPr/>
        </p:nvSpPr>
        <p:spPr>
          <a:xfrm>
            <a:off x="1889760" y="4274058"/>
            <a:ext cx="3474720" cy="51206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从粗到细空间频率采集图像</a:t>
            </a:r>
            <a:endParaRPr lang="en-US" sz="1600" dirty="0"/>
          </a:p>
        </p:txBody>
      </p:sp>
      <p:sp>
        <p:nvSpPr>
          <p:cNvPr id="22" name="Shape 19">
            <a:extLst>
              <a:ext uri="{FF2B5EF4-FFF2-40B4-BE49-F238E27FC236}">
                <a16:creationId xmlns:a16="http://schemas.microsoft.com/office/drawing/2014/main" id="{4328B8D1-FA78-CD03-3A6B-D4E7EB15CB35}"/>
              </a:ext>
            </a:extLst>
          </p:cNvPr>
          <p:cNvSpPr/>
          <p:nvPr/>
        </p:nvSpPr>
        <p:spPr>
          <a:xfrm>
            <a:off x="1524000" y="4914138"/>
            <a:ext cx="274320" cy="274320"/>
          </a:xfrm>
          <a:prstGeom prst="ellipse">
            <a:avLst/>
          </a:prstGeom>
          <a:solidFill>
            <a:srgbClr val="64748B"/>
          </a:solidFill>
          <a:ln w="1270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23" name="Text 20">
            <a:extLst>
              <a:ext uri="{FF2B5EF4-FFF2-40B4-BE49-F238E27FC236}">
                <a16:creationId xmlns:a16="http://schemas.microsoft.com/office/drawing/2014/main" id="{F8499B42-0C16-6CB7-4B4F-80ED7DF37719}"/>
              </a:ext>
            </a:extLst>
          </p:cNvPr>
          <p:cNvSpPr/>
          <p:nvPr/>
        </p:nvSpPr>
        <p:spPr>
          <a:xfrm>
            <a:off x="1524000" y="4914138"/>
            <a:ext cx="27432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4</a:t>
            </a:r>
            <a:endParaRPr lang="en-US" sz="1200" dirty="0"/>
          </a:p>
        </p:txBody>
      </p:sp>
      <p:sp>
        <p:nvSpPr>
          <p:cNvPr id="24" name="Text 21">
            <a:extLst>
              <a:ext uri="{FF2B5EF4-FFF2-40B4-BE49-F238E27FC236}">
                <a16:creationId xmlns:a16="http://schemas.microsoft.com/office/drawing/2014/main" id="{310C2F54-62F8-5696-344A-C3FC5989D306}"/>
              </a:ext>
            </a:extLst>
          </p:cNvPr>
          <p:cNvSpPr/>
          <p:nvPr/>
        </p:nvSpPr>
        <p:spPr>
          <a:xfrm>
            <a:off x="1889760" y="4914138"/>
            <a:ext cx="3474720" cy="51206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观察边缘模糊程度</a:t>
            </a:r>
            <a:endParaRPr lang="en-US" sz="1600" dirty="0"/>
          </a:p>
        </p:txBody>
      </p:sp>
      <p:sp>
        <p:nvSpPr>
          <p:cNvPr id="25" name="Shape 22">
            <a:extLst>
              <a:ext uri="{FF2B5EF4-FFF2-40B4-BE49-F238E27FC236}">
                <a16:creationId xmlns:a16="http://schemas.microsoft.com/office/drawing/2014/main" id="{C93C07EC-207A-8016-95F5-57A1164295F5}"/>
              </a:ext>
            </a:extLst>
          </p:cNvPr>
          <p:cNvSpPr/>
          <p:nvPr/>
        </p:nvSpPr>
        <p:spPr>
          <a:xfrm>
            <a:off x="5775960" y="2381250"/>
            <a:ext cx="4160520" cy="3337560"/>
          </a:xfrm>
          <a:prstGeom prst="rect">
            <a:avLst/>
          </a:prstGeom>
          <a:solidFill>
            <a:srgbClr val="FFFFFF"/>
          </a:solidFill>
          <a:ln w="12700">
            <a:solidFill>
              <a:srgbClr val="D1E3F5"/>
            </a:solidFill>
            <a:prstDash val="solid"/>
          </a:ln>
          <a:effectLst>
            <a:outerShdw blurRad="101600" dist="381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zh-CN" altLang="en-US" sz="2000"/>
          </a:p>
        </p:txBody>
      </p:sp>
      <p:sp>
        <p:nvSpPr>
          <p:cNvPr id="26" name="Shape 23">
            <a:extLst>
              <a:ext uri="{FF2B5EF4-FFF2-40B4-BE49-F238E27FC236}">
                <a16:creationId xmlns:a16="http://schemas.microsoft.com/office/drawing/2014/main" id="{44340BC1-76BB-4B7B-AE3C-D5EBD7F14742}"/>
              </a:ext>
            </a:extLst>
          </p:cNvPr>
          <p:cNvSpPr/>
          <p:nvPr/>
        </p:nvSpPr>
        <p:spPr>
          <a:xfrm>
            <a:off x="5775960" y="2381250"/>
            <a:ext cx="4160520" cy="457200"/>
          </a:xfrm>
          <a:prstGeom prst="rect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27" name="Text 24">
            <a:extLst>
              <a:ext uri="{FF2B5EF4-FFF2-40B4-BE49-F238E27FC236}">
                <a16:creationId xmlns:a16="http://schemas.microsoft.com/office/drawing/2014/main" id="{68A170D0-05BF-36CF-81C4-2932E694F1BB}"/>
              </a:ext>
            </a:extLst>
          </p:cNvPr>
          <p:cNvSpPr/>
          <p:nvPr/>
        </p:nvSpPr>
        <p:spPr>
          <a:xfrm>
            <a:off x="5775960" y="2381250"/>
            <a:ext cx="3474720" cy="457200"/>
          </a:xfrm>
          <a:prstGeom prst="rect">
            <a:avLst/>
          </a:prstGeom>
          <a:noFill/>
        </p:spPr>
        <p:txBody>
          <a:bodyPr wrap="square" lIns="63500" tIns="63500" rIns="63500" bIns="6350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配置B：凸面朝向目标物</a:t>
            </a:r>
            <a:endParaRPr lang="en-US" sz="1800" dirty="0"/>
          </a:p>
        </p:txBody>
      </p:sp>
      <p:sp>
        <p:nvSpPr>
          <p:cNvPr id="28" name="Shape 25">
            <a:extLst>
              <a:ext uri="{FF2B5EF4-FFF2-40B4-BE49-F238E27FC236}">
                <a16:creationId xmlns:a16="http://schemas.microsoft.com/office/drawing/2014/main" id="{37758C50-55F5-4123-4C58-6FA8F7B95490}"/>
              </a:ext>
            </a:extLst>
          </p:cNvPr>
          <p:cNvSpPr/>
          <p:nvPr/>
        </p:nvSpPr>
        <p:spPr>
          <a:xfrm>
            <a:off x="8702040" y="2472690"/>
            <a:ext cx="1188720" cy="274320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29" name="Text 26">
            <a:extLst>
              <a:ext uri="{FF2B5EF4-FFF2-40B4-BE49-F238E27FC236}">
                <a16:creationId xmlns:a16="http://schemas.microsoft.com/office/drawing/2014/main" id="{014CB6C4-04D8-C366-F334-F6D619CFADDE}"/>
              </a:ext>
            </a:extLst>
          </p:cNvPr>
          <p:cNvSpPr/>
          <p:nvPr/>
        </p:nvSpPr>
        <p:spPr>
          <a:xfrm>
            <a:off x="8702040" y="2472690"/>
            <a:ext cx="118872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球差较小 ✔</a:t>
            </a:r>
            <a:endParaRPr lang="en-US" sz="1100" dirty="0"/>
          </a:p>
        </p:txBody>
      </p:sp>
      <p:sp>
        <p:nvSpPr>
          <p:cNvPr id="54" name="Shape 27">
            <a:extLst>
              <a:ext uri="{FF2B5EF4-FFF2-40B4-BE49-F238E27FC236}">
                <a16:creationId xmlns:a16="http://schemas.microsoft.com/office/drawing/2014/main" id="{FB1D480A-F07F-4545-D3DD-E5AA1DA5ADA4}"/>
              </a:ext>
            </a:extLst>
          </p:cNvPr>
          <p:cNvSpPr/>
          <p:nvPr/>
        </p:nvSpPr>
        <p:spPr>
          <a:xfrm>
            <a:off x="5958840" y="2993898"/>
            <a:ext cx="274320" cy="274320"/>
          </a:xfrm>
          <a:prstGeom prst="ellipse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55" name="Text 28">
            <a:extLst>
              <a:ext uri="{FF2B5EF4-FFF2-40B4-BE49-F238E27FC236}">
                <a16:creationId xmlns:a16="http://schemas.microsoft.com/office/drawing/2014/main" id="{2464D6D0-D5AD-4C13-D2C2-EE7AA2682B95}"/>
              </a:ext>
            </a:extLst>
          </p:cNvPr>
          <p:cNvSpPr/>
          <p:nvPr/>
        </p:nvSpPr>
        <p:spPr>
          <a:xfrm>
            <a:off x="5958840" y="2993898"/>
            <a:ext cx="27432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1</a:t>
            </a:r>
            <a:endParaRPr lang="en-US" sz="1200" dirty="0"/>
          </a:p>
        </p:txBody>
      </p:sp>
      <p:sp>
        <p:nvSpPr>
          <p:cNvPr id="56" name="Text 29">
            <a:extLst>
              <a:ext uri="{FF2B5EF4-FFF2-40B4-BE49-F238E27FC236}">
                <a16:creationId xmlns:a16="http://schemas.microsoft.com/office/drawing/2014/main" id="{3676B60E-7234-6939-59BD-3DBD9945D73F}"/>
              </a:ext>
            </a:extLst>
          </p:cNvPr>
          <p:cNvSpPr/>
          <p:nvPr/>
        </p:nvSpPr>
        <p:spPr>
          <a:xfrm>
            <a:off x="6324600" y="2993898"/>
            <a:ext cx="3474720" cy="51206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调整平凸透镜凸面朝向分辨率板</a:t>
            </a:r>
            <a:endParaRPr lang="en-US" sz="1600" dirty="0"/>
          </a:p>
        </p:txBody>
      </p:sp>
      <p:sp>
        <p:nvSpPr>
          <p:cNvPr id="57" name="Shape 30">
            <a:extLst>
              <a:ext uri="{FF2B5EF4-FFF2-40B4-BE49-F238E27FC236}">
                <a16:creationId xmlns:a16="http://schemas.microsoft.com/office/drawing/2014/main" id="{F7DC58EA-E3A1-6105-6303-F27D03769512}"/>
              </a:ext>
            </a:extLst>
          </p:cNvPr>
          <p:cNvSpPr/>
          <p:nvPr/>
        </p:nvSpPr>
        <p:spPr>
          <a:xfrm>
            <a:off x="5958840" y="3633978"/>
            <a:ext cx="274320" cy="274320"/>
          </a:xfrm>
          <a:prstGeom prst="ellipse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58" name="Text 31">
            <a:extLst>
              <a:ext uri="{FF2B5EF4-FFF2-40B4-BE49-F238E27FC236}">
                <a16:creationId xmlns:a16="http://schemas.microsoft.com/office/drawing/2014/main" id="{9E0E592B-8E97-B674-9DAE-B3ACCA820FB7}"/>
              </a:ext>
            </a:extLst>
          </p:cNvPr>
          <p:cNvSpPr/>
          <p:nvPr/>
        </p:nvSpPr>
        <p:spPr>
          <a:xfrm>
            <a:off x="5958840" y="3633978"/>
            <a:ext cx="27432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2</a:t>
            </a:r>
            <a:endParaRPr lang="en-US" sz="1200" dirty="0"/>
          </a:p>
        </p:txBody>
      </p:sp>
      <p:sp>
        <p:nvSpPr>
          <p:cNvPr id="59" name="Text 32">
            <a:extLst>
              <a:ext uri="{FF2B5EF4-FFF2-40B4-BE49-F238E27FC236}">
                <a16:creationId xmlns:a16="http://schemas.microsoft.com/office/drawing/2014/main" id="{FDE5D537-CEA7-221A-BA1D-88AF477D3A4A}"/>
              </a:ext>
            </a:extLst>
          </p:cNvPr>
          <p:cNvSpPr/>
          <p:nvPr/>
        </p:nvSpPr>
        <p:spPr>
          <a:xfrm>
            <a:off x="6324600" y="3633978"/>
            <a:ext cx="3474720" cy="51206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微调光路至目标物成像清晰</a:t>
            </a:r>
            <a:endParaRPr lang="en-US" sz="1600" dirty="0"/>
          </a:p>
        </p:txBody>
      </p:sp>
      <p:sp>
        <p:nvSpPr>
          <p:cNvPr id="60" name="Shape 33">
            <a:extLst>
              <a:ext uri="{FF2B5EF4-FFF2-40B4-BE49-F238E27FC236}">
                <a16:creationId xmlns:a16="http://schemas.microsoft.com/office/drawing/2014/main" id="{46B7C6BA-8D96-A2C0-0FE9-223217DE290A}"/>
              </a:ext>
            </a:extLst>
          </p:cNvPr>
          <p:cNvSpPr/>
          <p:nvPr/>
        </p:nvSpPr>
        <p:spPr>
          <a:xfrm>
            <a:off x="5958840" y="4274058"/>
            <a:ext cx="274320" cy="274320"/>
          </a:xfrm>
          <a:prstGeom prst="ellipse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61" name="Text 34">
            <a:extLst>
              <a:ext uri="{FF2B5EF4-FFF2-40B4-BE49-F238E27FC236}">
                <a16:creationId xmlns:a16="http://schemas.microsoft.com/office/drawing/2014/main" id="{02BDD251-7F5D-BA92-1965-3A8150B001A3}"/>
              </a:ext>
            </a:extLst>
          </p:cNvPr>
          <p:cNvSpPr/>
          <p:nvPr/>
        </p:nvSpPr>
        <p:spPr>
          <a:xfrm>
            <a:off x="5958840" y="4274058"/>
            <a:ext cx="27432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3</a:t>
            </a:r>
            <a:endParaRPr lang="en-US" sz="1200" dirty="0"/>
          </a:p>
        </p:txBody>
      </p:sp>
      <p:sp>
        <p:nvSpPr>
          <p:cNvPr id="62" name="Text 35">
            <a:extLst>
              <a:ext uri="{FF2B5EF4-FFF2-40B4-BE49-F238E27FC236}">
                <a16:creationId xmlns:a16="http://schemas.microsoft.com/office/drawing/2014/main" id="{29918396-5799-4371-C472-4F73CFF8FED2}"/>
              </a:ext>
            </a:extLst>
          </p:cNvPr>
          <p:cNvSpPr/>
          <p:nvPr/>
        </p:nvSpPr>
        <p:spPr>
          <a:xfrm>
            <a:off x="6324600" y="4274058"/>
            <a:ext cx="3474720" cy="51206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从粗到细空间频率采集图像</a:t>
            </a:r>
            <a:endParaRPr lang="en-US" sz="1600" dirty="0"/>
          </a:p>
        </p:txBody>
      </p:sp>
      <p:sp>
        <p:nvSpPr>
          <p:cNvPr id="63" name="Shape 36">
            <a:extLst>
              <a:ext uri="{FF2B5EF4-FFF2-40B4-BE49-F238E27FC236}">
                <a16:creationId xmlns:a16="http://schemas.microsoft.com/office/drawing/2014/main" id="{AE498CB2-EC1F-46C0-C43D-6476A1901379}"/>
              </a:ext>
            </a:extLst>
          </p:cNvPr>
          <p:cNvSpPr/>
          <p:nvPr/>
        </p:nvSpPr>
        <p:spPr>
          <a:xfrm>
            <a:off x="5958840" y="4914138"/>
            <a:ext cx="274320" cy="274320"/>
          </a:xfrm>
          <a:prstGeom prst="ellipse">
            <a:avLst/>
          </a:prstGeom>
          <a:solidFill>
            <a:srgbClr val="0D9488"/>
          </a:solidFill>
          <a:ln w="12700">
            <a:solidFill>
              <a:srgbClr val="0D9488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64" name="Text 37">
            <a:extLst>
              <a:ext uri="{FF2B5EF4-FFF2-40B4-BE49-F238E27FC236}">
                <a16:creationId xmlns:a16="http://schemas.microsoft.com/office/drawing/2014/main" id="{A474BCAC-53CE-6185-92E4-1A8B74AF6093}"/>
              </a:ext>
            </a:extLst>
          </p:cNvPr>
          <p:cNvSpPr/>
          <p:nvPr/>
        </p:nvSpPr>
        <p:spPr>
          <a:xfrm>
            <a:off x="5958840" y="4914138"/>
            <a:ext cx="274320" cy="2743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4</a:t>
            </a:r>
            <a:endParaRPr lang="en-US" sz="1200" dirty="0"/>
          </a:p>
        </p:txBody>
      </p:sp>
      <p:sp>
        <p:nvSpPr>
          <p:cNvPr id="65" name="Text 38">
            <a:extLst>
              <a:ext uri="{FF2B5EF4-FFF2-40B4-BE49-F238E27FC236}">
                <a16:creationId xmlns:a16="http://schemas.microsoft.com/office/drawing/2014/main" id="{CCC0C022-F54C-EBE8-ADA7-752057565B55}"/>
              </a:ext>
            </a:extLst>
          </p:cNvPr>
          <p:cNvSpPr/>
          <p:nvPr/>
        </p:nvSpPr>
        <p:spPr>
          <a:xfrm>
            <a:off x="6324600" y="4914138"/>
            <a:ext cx="3474720" cy="51206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E29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对比配置A的成像质量</a:t>
            </a:r>
            <a:endParaRPr lang="en-US" sz="1600" dirty="0"/>
          </a:p>
        </p:txBody>
      </p:sp>
      <p:sp>
        <p:nvSpPr>
          <p:cNvPr id="66" name="Shape 39">
            <a:extLst>
              <a:ext uri="{FF2B5EF4-FFF2-40B4-BE49-F238E27FC236}">
                <a16:creationId xmlns:a16="http://schemas.microsoft.com/office/drawing/2014/main" id="{9238D446-7D7B-31BF-7F36-6CE2B30302F8}"/>
              </a:ext>
            </a:extLst>
          </p:cNvPr>
          <p:cNvSpPr/>
          <p:nvPr/>
        </p:nvSpPr>
        <p:spPr>
          <a:xfrm>
            <a:off x="1341120" y="5444490"/>
            <a:ext cx="8595360" cy="301752"/>
          </a:xfrm>
          <a:prstGeom prst="rect">
            <a:avLst/>
          </a:prstGeom>
          <a:solidFill>
            <a:srgbClr val="1A3A6B"/>
          </a:solidFill>
          <a:ln w="12700">
            <a:solidFill>
              <a:srgbClr val="1A3A6B"/>
            </a:solidFill>
            <a:prstDash val="soli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67" name="Text 40">
            <a:extLst>
              <a:ext uri="{FF2B5EF4-FFF2-40B4-BE49-F238E27FC236}">
                <a16:creationId xmlns:a16="http://schemas.microsoft.com/office/drawing/2014/main" id="{9741E703-C77F-D5D5-8A29-E49355605969}"/>
              </a:ext>
            </a:extLst>
          </p:cNvPr>
          <p:cNvSpPr/>
          <p:nvPr/>
        </p:nvSpPr>
        <p:spPr>
          <a:xfrm>
            <a:off x="1524000" y="5444490"/>
            <a:ext cx="8229600" cy="30175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结论：凸面朝向发散光侧可显著减小球差，提高图像对比度与分辨率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188792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839</Words>
  <Application>Microsoft Office PowerPoint</Application>
  <PresentationFormat>宽屏</PresentationFormat>
  <Paragraphs>253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Noto Sans SC</vt:lpstr>
      <vt:lpstr>微软雅黑</vt:lpstr>
      <vt:lpstr>Arial</vt:lpstr>
      <vt:lpstr>Calibri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yanli</cp:lastModifiedBy>
  <cp:revision>4</cp:revision>
  <dcterms:modified xsi:type="dcterms:W3CDTF">2026-04-07T13:20:56Z</dcterms:modified>
</cp:coreProperties>
</file>