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5"/>
  </p:notesMasterIdLst>
  <p:sldIdLst>
    <p:sldId id="256" r:id="rId3"/>
    <p:sldId id="257" r:id="rId4"/>
    <p:sldId id="258" r:id="rId5"/>
    <p:sldId id="259" r:id="rId6"/>
    <p:sldId id="260" r:id="rId7"/>
    <p:sldId id="261" r:id="rId8"/>
    <p:sldId id="262" r:id="rId9"/>
    <p:sldId id="263" r:id="rId10"/>
    <p:sldId id="266" r:id="rId11"/>
    <p:sldId id="267" r:id="rId12"/>
    <p:sldId id="268" r:id="rId13"/>
    <p:sldId id="269"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242" y="7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07.04.2026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大家好，欢迎来到本次光电系统实训课程。今天我们将学习“空间频谱与假彩色编码技术”，这是光学信息处理中的重要内容，涵盖了阿贝成像原理和θ调制假彩色编码技术。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3CC99-C4E3-7914-6250-3215554E22D9}"/>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E2C3E9-538E-9DD8-C813-7F413BA442DA}"/>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5196F449-F9D3-8872-0DA2-949BA4C596BD}"/>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7A45CC62-4F8E-D6D1-4BBA-903E8C1BEC2E}"/>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53FC192C-373E-FBED-7F89-D10932F965A5}"/>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a:extLst>
              <a:ext uri="{FF2B5EF4-FFF2-40B4-BE49-F238E27FC236}">
                <a16:creationId xmlns:a16="http://schemas.microsoft.com/office/drawing/2014/main" id="{6A2C806E-6B7F-520C-0702-BDAB025C46EE}"/>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B3205175-6301-ADE6-EE47-34CC918F0236}"/>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134623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FCF30-B4D6-76FA-B759-97794961061A}"/>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4810F2E3-CFD9-F1C5-7623-9F29C6F2C6FB}"/>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49600495-DAB1-0F47-D3DB-D6942B4E390A}"/>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EB57B258-9428-06A9-1474-133A905C8594}"/>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189237FC-DA0D-774F-5EB1-9B47D0D899DC}"/>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a:extLst>
              <a:ext uri="{FF2B5EF4-FFF2-40B4-BE49-F238E27FC236}">
                <a16:creationId xmlns:a16="http://schemas.microsoft.com/office/drawing/2014/main" id="{45C7FD9A-6105-AB69-A444-9B84A80A0E8D}"/>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B7AAB331-7AFD-FDB5-4E2C-CF4C06ED4E3C}"/>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749566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F4AE0-E2D8-86E8-49B6-0B84C8958944}"/>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9B7A16-2D50-0234-8608-3977F6975891}"/>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DBE7E175-E3CE-A721-D68F-81F8BC29FC07}"/>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A8B6C434-C28D-8470-4D2A-28BCC019D4C1}"/>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152FF502-1A6D-8D33-0B2D-F5408BA16EBB}"/>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a:extLst>
              <a:ext uri="{FF2B5EF4-FFF2-40B4-BE49-F238E27FC236}">
                <a16:creationId xmlns:a16="http://schemas.microsoft.com/office/drawing/2014/main" id="{048F906E-9142-1C93-33E5-EEA4AB7F6BAD}"/>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D318EF86-83AF-063A-B680-0B74EE00D3BF}"/>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4820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EB830-7C16-A723-53F0-FE17668567D1}"/>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68E05C-120F-00C7-183A-4092FCD02CAC}"/>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F721874C-EA69-0CCE-BB98-7489260A0296}"/>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C192446D-D77C-C9B9-0A7A-764A2C08C911}"/>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AFBE5E4D-889F-2061-315C-0EA3E960BE4B}"/>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a:solidFill>
                <a:srgbClr val="000000"/>
              </a:solidFill>
            </a:endParaRPr>
          </a:p>
        </p:txBody>
      </p:sp>
      <p:sp>
        <p:nvSpPr>
          <p:cNvPr id="6" name="Footer Placeholder 5">
            <a:extLst>
              <a:ext uri="{FF2B5EF4-FFF2-40B4-BE49-F238E27FC236}">
                <a16:creationId xmlns:a16="http://schemas.microsoft.com/office/drawing/2014/main" id="{C84A57DC-E38A-25DD-4DD5-4768413671EB}"/>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41C0C611-6D3A-DBC0-F8DD-A0399E447BA2}"/>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281226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508000" y="2730500"/>
            <a:ext cx="11176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4000" b="1" i="0" u="none" strike="noStrike">
                <a:solidFill>
                  <a:srgbClr val="333333"/>
                </a:solidFill>
                <a:latin typeface="Noto Sans SC"/>
                <a:ea typeface="Noto Sans SC"/>
                <a:cs typeface="Noto Sans SC"/>
                <a:sym typeface="Noto Sans SC"/>
              </a:rPr>
              <a:t>实训一：空间频谱与假彩色编码技术</a:t>
            </a:r>
            <a:endParaRPr lang="en-US"/>
          </a:p>
        </p:txBody>
      </p:sp>
      <p:sp>
        <p:nvSpPr>
          <p:cNvPr id="4" name="AutoShape 4"/>
          <p:cNvSpPr/>
          <p:nvPr/>
        </p:nvSpPr>
        <p:spPr>
          <a:xfrm>
            <a:off x="5715000" y="2540000"/>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651000" y="3683000"/>
            <a:ext cx="8890000" cy="1270000"/>
          </a:xfrm>
          <a:prstGeom prst="roundRect">
            <a:avLst>
              <a:gd name="adj" fmla="val 10000"/>
            </a:avLst>
          </a:prstGeom>
          <a:solidFill>
            <a:srgbClr val="FFFFFF">
              <a:alpha val="70000"/>
            </a:srgbClr>
          </a:solidFill>
          <a:ln w="12700" cap="flat" cmpd="sng">
            <a:solidFill>
              <a:srgbClr val="4A90E2">
                <a:alpha val="3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92800" y="5334000"/>
            <a:ext cx="406400" cy="406400"/>
          </a:xfrm>
          <a:prstGeom prst="rect">
            <a:avLst/>
          </a:prstGeom>
        </p:spPr>
      </p:pic>
      <p:sp>
        <p:nvSpPr>
          <p:cNvPr id="5" name="AutoShape 5"/>
          <p:cNvSpPr/>
          <p:nvPr/>
        </p:nvSpPr>
        <p:spPr>
          <a:xfrm>
            <a:off x="508000" y="4064000"/>
            <a:ext cx="11176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zh-CN" altLang="en-US" sz="2000">
                <a:solidFill>
                  <a:srgbClr val="4A90E2"/>
                </a:solidFill>
                <a:latin typeface="Noto Sans SC"/>
                <a:ea typeface="Noto Sans SC"/>
                <a:cs typeface="Noto Sans SC"/>
                <a:sym typeface="Noto Sans SC"/>
              </a:rPr>
              <a:t>空间频谱</a:t>
            </a:r>
            <a:r>
              <a:rPr lang="en-US" sz="2000" b="0" i="0" u="none" strike="noStrike">
                <a:solidFill>
                  <a:srgbClr val="4A90E2"/>
                </a:solidFill>
                <a:latin typeface="Noto Sans SC"/>
                <a:ea typeface="Noto Sans SC"/>
                <a:cs typeface="Noto Sans SC"/>
                <a:sym typeface="Noto Sans SC"/>
              </a:rPr>
              <a:t> · </a:t>
            </a:r>
            <a:r>
              <a:rPr lang="en-US" sz="2000">
                <a:solidFill>
                  <a:srgbClr val="4A90E2"/>
                </a:solidFill>
                <a:latin typeface="Noto Sans SC"/>
                <a:ea typeface="Noto Sans SC"/>
                <a:cs typeface="Noto Sans SC"/>
                <a:sym typeface="Noto Sans SC"/>
              </a:rPr>
              <a:t>4-</a:t>
            </a:r>
            <a:r>
              <a:rPr lang="en-US" altLang="zh-CN" sz="2000">
                <a:solidFill>
                  <a:srgbClr val="4A90E2"/>
                </a:solidFill>
                <a:latin typeface="Noto Sans SC"/>
                <a:ea typeface="Noto Sans SC"/>
                <a:cs typeface="Noto Sans SC"/>
                <a:sym typeface="Noto Sans SC"/>
              </a:rPr>
              <a:t>f</a:t>
            </a:r>
            <a:r>
              <a:rPr lang="zh-CN" altLang="en-US" sz="2000">
                <a:solidFill>
                  <a:srgbClr val="4A90E2"/>
                </a:solidFill>
                <a:latin typeface="Noto Sans SC"/>
                <a:ea typeface="Noto Sans SC"/>
                <a:cs typeface="Noto Sans SC"/>
                <a:sym typeface="Noto Sans SC"/>
              </a:rPr>
              <a:t>系统</a:t>
            </a:r>
            <a:r>
              <a:rPr lang="en-US" sz="2000" b="0" i="0" u="none" strike="noStrike">
                <a:solidFill>
                  <a:srgbClr val="4A90E2"/>
                </a:solidFill>
                <a:latin typeface="Noto Sans SC"/>
                <a:ea typeface="Noto Sans SC"/>
                <a:cs typeface="Noto Sans SC"/>
                <a:sym typeface="Noto Sans SC"/>
              </a:rPr>
              <a:t> ·</a:t>
            </a:r>
            <a:r>
              <a:rPr lang="zh-CN" altLang="en-US" sz="2000" b="0" i="0" u="none" strike="noStrike">
                <a:solidFill>
                  <a:srgbClr val="4A90E2"/>
                </a:solidFill>
                <a:latin typeface="Noto Sans SC"/>
                <a:ea typeface="Noto Sans SC"/>
                <a:cs typeface="Noto Sans SC"/>
                <a:sym typeface="Noto Sans SC"/>
              </a:rPr>
              <a:t>空间滤波</a:t>
            </a:r>
            <a:r>
              <a:rPr lang="en-US" sz="2000" b="0" i="0" u="none" strike="noStrike">
                <a:solidFill>
                  <a:srgbClr val="4A90E2"/>
                </a:solidFill>
                <a:latin typeface="Noto Sans SC"/>
                <a:ea typeface="Noto Sans SC"/>
                <a:cs typeface="Noto Sans SC"/>
                <a:sym typeface="Noto Sans SC"/>
              </a:rPr>
              <a:t> </a:t>
            </a:r>
            <a:r>
              <a:rPr lang="en-US" altLang="zh-CN" sz="2000">
                <a:solidFill>
                  <a:srgbClr val="4A90E2"/>
                </a:solidFill>
                <a:latin typeface="Noto Sans SC"/>
                <a:ea typeface="Noto Sans SC"/>
                <a:cs typeface="Noto Sans SC"/>
                <a:sym typeface="Noto Sans SC"/>
              </a:rPr>
              <a:t>· </a:t>
            </a:r>
            <a:r>
              <a:rPr lang="en-US" sz="2000" b="0" i="0" u="none" strike="noStrike">
                <a:solidFill>
                  <a:srgbClr val="4A90E2"/>
                </a:solidFill>
                <a:latin typeface="Noto Sans SC"/>
                <a:ea typeface="Noto Sans SC"/>
                <a:cs typeface="Noto Sans SC"/>
                <a:sym typeface="Noto Sans SC"/>
              </a:rPr>
              <a:t>θ调制假彩色编码</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60456-DB50-6F97-C24A-91CD02A6AFED}"/>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02B44B60-A3E8-6021-2E9F-A0B603CBD508}"/>
              </a:ext>
            </a:extLst>
          </p:cNvPr>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25" name="Text 1">
            <a:extLst>
              <a:ext uri="{FF2B5EF4-FFF2-40B4-BE49-F238E27FC236}">
                <a16:creationId xmlns:a16="http://schemas.microsoft.com/office/drawing/2014/main" id="{5772D792-95F5-1951-4FC2-F600BB79B21C}"/>
              </a:ext>
            </a:extLst>
          </p:cNvPr>
          <p:cNvSpPr/>
          <p:nvPr/>
        </p:nvSpPr>
        <p:spPr>
          <a:xfrm>
            <a:off x="596900" y="0"/>
            <a:ext cx="8229600" cy="914400"/>
          </a:xfrm>
          <a:prstGeom prst="rect">
            <a:avLst/>
          </a:prstGeom>
          <a:noFill/>
        </p:spPr>
        <p:txBody>
          <a:bodyPr wrap="square" lIns="0" tIns="0" rIns="0" bIns="0" rtlCol="0" anchor="ctr"/>
          <a:lstStyle/>
          <a:p>
            <a:pPr marL="0" indent="0">
              <a:buNone/>
            </a:pPr>
            <a:r>
              <a:rPr lang="en-US" sz="3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注意事项</a:t>
            </a:r>
            <a:endParaRPr lang="en-US" sz="3000" dirty="0">
              <a:solidFill>
                <a:schemeClr val="tx1"/>
              </a:solidFill>
            </a:endParaRPr>
          </a:p>
        </p:txBody>
      </p:sp>
      <p:sp>
        <p:nvSpPr>
          <p:cNvPr id="26" name="Shape 2">
            <a:extLst>
              <a:ext uri="{FF2B5EF4-FFF2-40B4-BE49-F238E27FC236}">
                <a16:creationId xmlns:a16="http://schemas.microsoft.com/office/drawing/2014/main" id="{268CA99F-AE1E-1281-1290-5EF2ABC68BBC}"/>
              </a:ext>
            </a:extLst>
          </p:cNvPr>
          <p:cNvSpPr/>
          <p:nvPr/>
        </p:nvSpPr>
        <p:spPr>
          <a:xfrm>
            <a:off x="457200" y="182880"/>
            <a:ext cx="54864" cy="548640"/>
          </a:xfrm>
          <a:prstGeom prst="rect">
            <a:avLst/>
          </a:prstGeom>
          <a:solidFill>
            <a:srgbClr val="E8B84B"/>
          </a:solidFill>
          <a:ln w="12700">
            <a:solidFill>
              <a:srgbClr val="E8B84B"/>
            </a:solidFill>
            <a:prstDash val="solid"/>
          </a:ln>
        </p:spPr>
        <p:txBody>
          <a:bodyPr/>
          <a:lstStyle/>
          <a:p>
            <a:endParaRPr lang="zh-CN" altLang="en-US"/>
          </a:p>
        </p:txBody>
      </p:sp>
      <p:sp>
        <p:nvSpPr>
          <p:cNvPr id="27" name="Shape 3">
            <a:extLst>
              <a:ext uri="{FF2B5EF4-FFF2-40B4-BE49-F238E27FC236}">
                <a16:creationId xmlns:a16="http://schemas.microsoft.com/office/drawing/2014/main" id="{1192912C-4A97-B56E-D504-3B6772330BF9}"/>
              </a:ext>
            </a:extLst>
          </p:cNvPr>
          <p:cNvSpPr/>
          <p:nvPr/>
        </p:nvSpPr>
        <p:spPr>
          <a:xfrm>
            <a:off x="1963420" y="190754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28" name="Shape 4">
            <a:extLst>
              <a:ext uri="{FF2B5EF4-FFF2-40B4-BE49-F238E27FC236}">
                <a16:creationId xmlns:a16="http://schemas.microsoft.com/office/drawing/2014/main" id="{16653A68-97D6-B492-1318-75690A574C68}"/>
              </a:ext>
            </a:extLst>
          </p:cNvPr>
          <p:cNvSpPr/>
          <p:nvPr/>
        </p:nvSpPr>
        <p:spPr>
          <a:xfrm>
            <a:off x="2054860" y="2017268"/>
            <a:ext cx="594360" cy="594360"/>
          </a:xfrm>
          <a:prstGeom prst="ellipse">
            <a:avLst/>
          </a:prstGeom>
          <a:solidFill>
            <a:srgbClr val="0E7C7B"/>
          </a:solidFill>
          <a:ln w="12700">
            <a:solidFill>
              <a:srgbClr val="0E7C7B"/>
            </a:solidFill>
            <a:prstDash val="solid"/>
          </a:ln>
        </p:spPr>
        <p:txBody>
          <a:bodyPr/>
          <a:lstStyle/>
          <a:p>
            <a:endParaRPr lang="zh-CN" altLang="en-US" sz="2000"/>
          </a:p>
        </p:txBody>
      </p:sp>
      <p:sp>
        <p:nvSpPr>
          <p:cNvPr id="29" name="Text 5">
            <a:extLst>
              <a:ext uri="{FF2B5EF4-FFF2-40B4-BE49-F238E27FC236}">
                <a16:creationId xmlns:a16="http://schemas.microsoft.com/office/drawing/2014/main" id="{AF7A092F-CAB4-4108-254F-CC1BD32EE5B9}"/>
              </a:ext>
            </a:extLst>
          </p:cNvPr>
          <p:cNvSpPr/>
          <p:nvPr/>
        </p:nvSpPr>
        <p:spPr>
          <a:xfrm>
            <a:off x="2054860" y="201726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①</a:t>
            </a:r>
            <a:endParaRPr lang="en-US" sz="2400" dirty="0"/>
          </a:p>
        </p:txBody>
      </p:sp>
      <p:sp>
        <p:nvSpPr>
          <p:cNvPr id="30" name="Text 6">
            <a:extLst>
              <a:ext uri="{FF2B5EF4-FFF2-40B4-BE49-F238E27FC236}">
                <a16:creationId xmlns:a16="http://schemas.microsoft.com/office/drawing/2014/main" id="{90E0BA38-0F66-CF14-3FBB-EDA18106C80C}"/>
              </a:ext>
            </a:extLst>
          </p:cNvPr>
          <p:cNvSpPr/>
          <p:nvPr/>
        </p:nvSpPr>
        <p:spPr>
          <a:xfrm>
            <a:off x="2768092" y="196240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光源稳定</a:t>
            </a:r>
            <a:endParaRPr lang="en-US" sz="2000" dirty="0"/>
          </a:p>
        </p:txBody>
      </p:sp>
      <p:sp>
        <p:nvSpPr>
          <p:cNvPr id="31" name="Text 7">
            <a:extLst>
              <a:ext uri="{FF2B5EF4-FFF2-40B4-BE49-F238E27FC236}">
                <a16:creationId xmlns:a16="http://schemas.microsoft.com/office/drawing/2014/main" id="{895C85AB-E55C-E8EB-C3A0-391747BB733C}"/>
              </a:ext>
            </a:extLst>
          </p:cNvPr>
          <p:cNvSpPr/>
          <p:nvPr/>
        </p:nvSpPr>
        <p:spPr>
          <a:xfrm>
            <a:off x="2768092" y="230987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使用高质量激光器/白光LED，实验前检查光源功率稳定性</a:t>
            </a:r>
            <a:endParaRPr lang="en-US" sz="1600" dirty="0"/>
          </a:p>
        </p:txBody>
      </p:sp>
      <p:sp>
        <p:nvSpPr>
          <p:cNvPr id="32" name="Shape 8">
            <a:extLst>
              <a:ext uri="{FF2B5EF4-FFF2-40B4-BE49-F238E27FC236}">
                <a16:creationId xmlns:a16="http://schemas.microsoft.com/office/drawing/2014/main" id="{E6617435-E738-7486-F77A-ABFA7B068281}"/>
              </a:ext>
            </a:extLst>
          </p:cNvPr>
          <p:cNvSpPr/>
          <p:nvPr/>
        </p:nvSpPr>
        <p:spPr>
          <a:xfrm>
            <a:off x="6398260" y="190754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3" name="Shape 9">
            <a:extLst>
              <a:ext uri="{FF2B5EF4-FFF2-40B4-BE49-F238E27FC236}">
                <a16:creationId xmlns:a16="http://schemas.microsoft.com/office/drawing/2014/main" id="{525A3F01-A5B3-006D-F378-4E089D5D98C8}"/>
              </a:ext>
            </a:extLst>
          </p:cNvPr>
          <p:cNvSpPr/>
          <p:nvPr/>
        </p:nvSpPr>
        <p:spPr>
          <a:xfrm>
            <a:off x="6489700" y="2017268"/>
            <a:ext cx="594360" cy="594360"/>
          </a:xfrm>
          <a:prstGeom prst="ellipse">
            <a:avLst/>
          </a:prstGeom>
          <a:solidFill>
            <a:srgbClr val="F4A261"/>
          </a:solidFill>
          <a:ln w="12700">
            <a:solidFill>
              <a:srgbClr val="F4A261"/>
            </a:solidFill>
            <a:prstDash val="solid"/>
          </a:ln>
        </p:spPr>
        <p:txBody>
          <a:bodyPr/>
          <a:lstStyle/>
          <a:p>
            <a:endParaRPr lang="zh-CN" altLang="en-US" sz="2000"/>
          </a:p>
        </p:txBody>
      </p:sp>
      <p:sp>
        <p:nvSpPr>
          <p:cNvPr id="34" name="Text 10">
            <a:extLst>
              <a:ext uri="{FF2B5EF4-FFF2-40B4-BE49-F238E27FC236}">
                <a16:creationId xmlns:a16="http://schemas.microsoft.com/office/drawing/2014/main" id="{255A163B-3D12-B765-5951-9BEE5566DFE5}"/>
              </a:ext>
            </a:extLst>
          </p:cNvPr>
          <p:cNvSpPr/>
          <p:nvPr/>
        </p:nvSpPr>
        <p:spPr>
          <a:xfrm>
            <a:off x="6489700" y="201726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②</a:t>
            </a:r>
            <a:endParaRPr lang="en-US" sz="2400" dirty="0"/>
          </a:p>
        </p:txBody>
      </p:sp>
      <p:sp>
        <p:nvSpPr>
          <p:cNvPr id="35" name="Text 11">
            <a:extLst>
              <a:ext uri="{FF2B5EF4-FFF2-40B4-BE49-F238E27FC236}">
                <a16:creationId xmlns:a16="http://schemas.microsoft.com/office/drawing/2014/main" id="{2DF245C2-4620-21D2-6B3A-8448604AA494}"/>
              </a:ext>
            </a:extLst>
          </p:cNvPr>
          <p:cNvSpPr/>
          <p:nvPr/>
        </p:nvSpPr>
        <p:spPr>
          <a:xfrm>
            <a:off x="7202932" y="196240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光学清洁</a:t>
            </a:r>
            <a:endParaRPr lang="en-US" sz="2000" dirty="0"/>
          </a:p>
        </p:txBody>
      </p:sp>
      <p:sp>
        <p:nvSpPr>
          <p:cNvPr id="36" name="Text 12">
            <a:extLst>
              <a:ext uri="{FF2B5EF4-FFF2-40B4-BE49-F238E27FC236}">
                <a16:creationId xmlns:a16="http://schemas.microsoft.com/office/drawing/2014/main" id="{A2098283-1807-4FEF-7E0C-25FC4CAB6A91}"/>
              </a:ext>
            </a:extLst>
          </p:cNvPr>
          <p:cNvSpPr/>
          <p:nvPr/>
        </p:nvSpPr>
        <p:spPr>
          <a:xfrm>
            <a:off x="7202932" y="230987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保持所有光学元件清洁，禁止用手触碰镜面</a:t>
            </a:r>
            <a:endParaRPr lang="en-US" sz="1600" dirty="0"/>
          </a:p>
        </p:txBody>
      </p:sp>
      <p:sp>
        <p:nvSpPr>
          <p:cNvPr id="37" name="Shape 13">
            <a:extLst>
              <a:ext uri="{FF2B5EF4-FFF2-40B4-BE49-F238E27FC236}">
                <a16:creationId xmlns:a16="http://schemas.microsoft.com/office/drawing/2014/main" id="{485F80F6-8567-446D-DF1E-BFA3080C19EA}"/>
              </a:ext>
            </a:extLst>
          </p:cNvPr>
          <p:cNvSpPr/>
          <p:nvPr/>
        </p:nvSpPr>
        <p:spPr>
          <a:xfrm>
            <a:off x="1963420" y="291338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8" name="Shape 14">
            <a:extLst>
              <a:ext uri="{FF2B5EF4-FFF2-40B4-BE49-F238E27FC236}">
                <a16:creationId xmlns:a16="http://schemas.microsoft.com/office/drawing/2014/main" id="{01ADE8B0-4F4B-DD49-AA78-A44CD5F8D8A2}"/>
              </a:ext>
            </a:extLst>
          </p:cNvPr>
          <p:cNvSpPr/>
          <p:nvPr/>
        </p:nvSpPr>
        <p:spPr>
          <a:xfrm>
            <a:off x="2054860" y="3023108"/>
            <a:ext cx="594360" cy="594360"/>
          </a:xfrm>
          <a:prstGeom prst="ellipse">
            <a:avLst/>
          </a:prstGeom>
          <a:solidFill>
            <a:srgbClr val="43AA8B"/>
          </a:solidFill>
          <a:ln w="12700">
            <a:solidFill>
              <a:srgbClr val="43AA8B"/>
            </a:solidFill>
            <a:prstDash val="solid"/>
          </a:ln>
        </p:spPr>
        <p:txBody>
          <a:bodyPr/>
          <a:lstStyle/>
          <a:p>
            <a:endParaRPr lang="zh-CN" altLang="en-US" sz="2000"/>
          </a:p>
        </p:txBody>
      </p:sp>
      <p:sp>
        <p:nvSpPr>
          <p:cNvPr id="39" name="Text 15">
            <a:extLst>
              <a:ext uri="{FF2B5EF4-FFF2-40B4-BE49-F238E27FC236}">
                <a16:creationId xmlns:a16="http://schemas.microsoft.com/office/drawing/2014/main" id="{EB9321C5-7C07-2B41-4D13-425032E2F10D}"/>
              </a:ext>
            </a:extLst>
          </p:cNvPr>
          <p:cNvSpPr/>
          <p:nvPr/>
        </p:nvSpPr>
        <p:spPr>
          <a:xfrm>
            <a:off x="2054860" y="302310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③</a:t>
            </a:r>
            <a:endParaRPr lang="en-US" sz="2400" dirty="0"/>
          </a:p>
        </p:txBody>
      </p:sp>
      <p:sp>
        <p:nvSpPr>
          <p:cNvPr id="40" name="Text 16">
            <a:extLst>
              <a:ext uri="{FF2B5EF4-FFF2-40B4-BE49-F238E27FC236}">
                <a16:creationId xmlns:a16="http://schemas.microsoft.com/office/drawing/2014/main" id="{D661C26A-5453-413B-4A21-B57B2BC09280}"/>
              </a:ext>
            </a:extLst>
          </p:cNvPr>
          <p:cNvSpPr/>
          <p:nvPr/>
        </p:nvSpPr>
        <p:spPr>
          <a:xfrm>
            <a:off x="2768092" y="296824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光路对准</a:t>
            </a:r>
            <a:endParaRPr lang="en-US" sz="2000" dirty="0"/>
          </a:p>
        </p:txBody>
      </p:sp>
      <p:sp>
        <p:nvSpPr>
          <p:cNvPr id="41" name="Text 17">
            <a:extLst>
              <a:ext uri="{FF2B5EF4-FFF2-40B4-BE49-F238E27FC236}">
                <a16:creationId xmlns:a16="http://schemas.microsoft.com/office/drawing/2014/main" id="{DCFD56A6-C918-054A-B413-86B924A9FB50}"/>
              </a:ext>
            </a:extLst>
          </p:cNvPr>
          <p:cNvSpPr/>
          <p:nvPr/>
        </p:nvSpPr>
        <p:spPr>
          <a:xfrm>
            <a:off x="2768092" y="331571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确保光源、透镜、样品、探测器光轴高度一致同轴</a:t>
            </a:r>
            <a:endParaRPr lang="en-US" sz="1600" dirty="0"/>
          </a:p>
        </p:txBody>
      </p:sp>
      <p:sp>
        <p:nvSpPr>
          <p:cNvPr id="42" name="Shape 18">
            <a:extLst>
              <a:ext uri="{FF2B5EF4-FFF2-40B4-BE49-F238E27FC236}">
                <a16:creationId xmlns:a16="http://schemas.microsoft.com/office/drawing/2014/main" id="{92A06E22-28DD-8B0B-E7A8-40BB4916FB62}"/>
              </a:ext>
            </a:extLst>
          </p:cNvPr>
          <p:cNvSpPr/>
          <p:nvPr/>
        </p:nvSpPr>
        <p:spPr>
          <a:xfrm>
            <a:off x="6398260" y="291338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43" name="Shape 19">
            <a:extLst>
              <a:ext uri="{FF2B5EF4-FFF2-40B4-BE49-F238E27FC236}">
                <a16:creationId xmlns:a16="http://schemas.microsoft.com/office/drawing/2014/main" id="{8873A1DB-6C28-26F8-53F2-AD182D2EB73F}"/>
              </a:ext>
            </a:extLst>
          </p:cNvPr>
          <p:cNvSpPr/>
          <p:nvPr/>
        </p:nvSpPr>
        <p:spPr>
          <a:xfrm>
            <a:off x="6489700" y="3023108"/>
            <a:ext cx="594360" cy="594360"/>
          </a:xfrm>
          <a:prstGeom prst="ellipse">
            <a:avLst/>
          </a:prstGeom>
          <a:solidFill>
            <a:srgbClr val="17A99A"/>
          </a:solidFill>
          <a:ln w="12700">
            <a:solidFill>
              <a:srgbClr val="17A99A"/>
            </a:solidFill>
            <a:prstDash val="solid"/>
          </a:ln>
        </p:spPr>
        <p:txBody>
          <a:bodyPr/>
          <a:lstStyle/>
          <a:p>
            <a:endParaRPr lang="zh-CN" altLang="en-US" sz="2000"/>
          </a:p>
        </p:txBody>
      </p:sp>
      <p:sp>
        <p:nvSpPr>
          <p:cNvPr id="44" name="Text 20">
            <a:extLst>
              <a:ext uri="{FF2B5EF4-FFF2-40B4-BE49-F238E27FC236}">
                <a16:creationId xmlns:a16="http://schemas.microsoft.com/office/drawing/2014/main" id="{C6632040-52FF-FC74-F8A0-A9B650DA5B8D}"/>
              </a:ext>
            </a:extLst>
          </p:cNvPr>
          <p:cNvSpPr/>
          <p:nvPr/>
        </p:nvSpPr>
        <p:spPr>
          <a:xfrm>
            <a:off x="6489700" y="302310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④</a:t>
            </a:r>
            <a:endParaRPr lang="en-US" sz="2400" dirty="0"/>
          </a:p>
        </p:txBody>
      </p:sp>
      <p:sp>
        <p:nvSpPr>
          <p:cNvPr id="45" name="Text 21">
            <a:extLst>
              <a:ext uri="{FF2B5EF4-FFF2-40B4-BE49-F238E27FC236}">
                <a16:creationId xmlns:a16="http://schemas.microsoft.com/office/drawing/2014/main" id="{67502B18-CFE5-621B-F50C-5AF9AA15206D}"/>
              </a:ext>
            </a:extLst>
          </p:cNvPr>
          <p:cNvSpPr/>
          <p:nvPr/>
        </p:nvSpPr>
        <p:spPr>
          <a:xfrm>
            <a:off x="7202932" y="296824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焦平面调节</a:t>
            </a:r>
            <a:endParaRPr lang="en-US" sz="2000" dirty="0"/>
          </a:p>
        </p:txBody>
      </p:sp>
      <p:sp>
        <p:nvSpPr>
          <p:cNvPr id="46" name="Text 22">
            <a:extLst>
              <a:ext uri="{FF2B5EF4-FFF2-40B4-BE49-F238E27FC236}">
                <a16:creationId xmlns:a16="http://schemas.microsoft.com/office/drawing/2014/main" id="{3AABAEB3-F05C-3546-38E3-94D60C8F1D4D}"/>
              </a:ext>
            </a:extLst>
          </p:cNvPr>
          <p:cNvSpPr/>
          <p:nvPr/>
        </p:nvSpPr>
        <p:spPr>
          <a:xfrm>
            <a:off x="7202932" y="331571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样品严格放置于焦平面，更换滤波器后需重新检查</a:t>
            </a:r>
            <a:endParaRPr lang="en-US" sz="1600" dirty="0"/>
          </a:p>
        </p:txBody>
      </p:sp>
      <p:sp>
        <p:nvSpPr>
          <p:cNvPr id="47" name="Shape 23">
            <a:extLst>
              <a:ext uri="{FF2B5EF4-FFF2-40B4-BE49-F238E27FC236}">
                <a16:creationId xmlns:a16="http://schemas.microsoft.com/office/drawing/2014/main" id="{64B885B1-85D5-D9C6-832C-E1749EF1D437}"/>
              </a:ext>
            </a:extLst>
          </p:cNvPr>
          <p:cNvSpPr/>
          <p:nvPr/>
        </p:nvSpPr>
        <p:spPr>
          <a:xfrm>
            <a:off x="1963420" y="391922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48" name="Shape 24">
            <a:extLst>
              <a:ext uri="{FF2B5EF4-FFF2-40B4-BE49-F238E27FC236}">
                <a16:creationId xmlns:a16="http://schemas.microsoft.com/office/drawing/2014/main" id="{9F4E4707-348F-F219-1187-FF47B6AFBD3D}"/>
              </a:ext>
            </a:extLst>
          </p:cNvPr>
          <p:cNvSpPr/>
          <p:nvPr/>
        </p:nvSpPr>
        <p:spPr>
          <a:xfrm>
            <a:off x="2054860" y="4028948"/>
            <a:ext cx="594360" cy="594360"/>
          </a:xfrm>
          <a:prstGeom prst="ellipse">
            <a:avLst/>
          </a:prstGeom>
          <a:solidFill>
            <a:srgbClr val="E8B84B"/>
          </a:solidFill>
          <a:ln w="12700">
            <a:solidFill>
              <a:srgbClr val="E8B84B"/>
            </a:solidFill>
            <a:prstDash val="solid"/>
          </a:ln>
        </p:spPr>
        <p:txBody>
          <a:bodyPr/>
          <a:lstStyle/>
          <a:p>
            <a:endParaRPr lang="zh-CN" altLang="en-US" sz="2000"/>
          </a:p>
        </p:txBody>
      </p:sp>
      <p:sp>
        <p:nvSpPr>
          <p:cNvPr id="49" name="Text 25">
            <a:extLst>
              <a:ext uri="{FF2B5EF4-FFF2-40B4-BE49-F238E27FC236}">
                <a16:creationId xmlns:a16="http://schemas.microsoft.com/office/drawing/2014/main" id="{E4F4B654-6886-9BB9-E7EE-34EF92B969BE}"/>
              </a:ext>
            </a:extLst>
          </p:cNvPr>
          <p:cNvSpPr/>
          <p:nvPr/>
        </p:nvSpPr>
        <p:spPr>
          <a:xfrm>
            <a:off x="2054860" y="402894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⑤</a:t>
            </a:r>
            <a:endParaRPr lang="en-US" sz="2400" dirty="0"/>
          </a:p>
        </p:txBody>
      </p:sp>
      <p:sp>
        <p:nvSpPr>
          <p:cNvPr id="50" name="Text 26">
            <a:extLst>
              <a:ext uri="{FF2B5EF4-FFF2-40B4-BE49-F238E27FC236}">
                <a16:creationId xmlns:a16="http://schemas.microsoft.com/office/drawing/2014/main" id="{4E707C6D-B542-9FC4-D6B1-CB4BDA1B8CC1}"/>
              </a:ext>
            </a:extLst>
          </p:cNvPr>
          <p:cNvSpPr/>
          <p:nvPr/>
        </p:nvSpPr>
        <p:spPr>
          <a:xfrm>
            <a:off x="2768092" y="397408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滤波器定位</a:t>
            </a:r>
            <a:endParaRPr lang="en-US" sz="2000" dirty="0"/>
          </a:p>
        </p:txBody>
      </p:sp>
      <p:sp>
        <p:nvSpPr>
          <p:cNvPr id="51" name="Text 27">
            <a:extLst>
              <a:ext uri="{FF2B5EF4-FFF2-40B4-BE49-F238E27FC236}">
                <a16:creationId xmlns:a16="http://schemas.microsoft.com/office/drawing/2014/main" id="{A9181074-12AC-84BC-9884-3036F2950A4D}"/>
              </a:ext>
            </a:extLst>
          </p:cNvPr>
          <p:cNvSpPr/>
          <p:nvPr/>
        </p:nvSpPr>
        <p:spPr>
          <a:xfrm>
            <a:off x="2768092" y="432155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滤波器精确放置在频谱面位置，注意防止偏斜与震动</a:t>
            </a:r>
            <a:endParaRPr lang="en-US" sz="1600" dirty="0"/>
          </a:p>
        </p:txBody>
      </p:sp>
      <p:sp>
        <p:nvSpPr>
          <p:cNvPr id="52" name="Shape 28">
            <a:extLst>
              <a:ext uri="{FF2B5EF4-FFF2-40B4-BE49-F238E27FC236}">
                <a16:creationId xmlns:a16="http://schemas.microsoft.com/office/drawing/2014/main" id="{C069A63D-296C-DEDA-D812-317283CC7FE0}"/>
              </a:ext>
            </a:extLst>
          </p:cNvPr>
          <p:cNvSpPr/>
          <p:nvPr/>
        </p:nvSpPr>
        <p:spPr>
          <a:xfrm>
            <a:off x="6398260" y="391922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53" name="Shape 29">
            <a:extLst>
              <a:ext uri="{FF2B5EF4-FFF2-40B4-BE49-F238E27FC236}">
                <a16:creationId xmlns:a16="http://schemas.microsoft.com/office/drawing/2014/main" id="{90EF4CE9-082F-AE1B-D66D-F9BCD8D2D86C}"/>
              </a:ext>
            </a:extLst>
          </p:cNvPr>
          <p:cNvSpPr/>
          <p:nvPr/>
        </p:nvSpPr>
        <p:spPr>
          <a:xfrm>
            <a:off x="6489700" y="4028948"/>
            <a:ext cx="594360" cy="594360"/>
          </a:xfrm>
          <a:prstGeom prst="ellipse">
            <a:avLst/>
          </a:prstGeom>
          <a:solidFill>
            <a:srgbClr val="0E7C7B"/>
          </a:solidFill>
          <a:ln w="12700">
            <a:solidFill>
              <a:srgbClr val="0E7C7B"/>
            </a:solidFill>
            <a:prstDash val="solid"/>
          </a:ln>
        </p:spPr>
        <p:txBody>
          <a:bodyPr/>
          <a:lstStyle/>
          <a:p>
            <a:endParaRPr lang="zh-CN" altLang="en-US" sz="2000"/>
          </a:p>
        </p:txBody>
      </p:sp>
      <p:sp>
        <p:nvSpPr>
          <p:cNvPr id="54" name="Text 30">
            <a:extLst>
              <a:ext uri="{FF2B5EF4-FFF2-40B4-BE49-F238E27FC236}">
                <a16:creationId xmlns:a16="http://schemas.microsoft.com/office/drawing/2014/main" id="{3CF36CC7-717B-94E8-5166-B525993DA19C}"/>
              </a:ext>
            </a:extLst>
          </p:cNvPr>
          <p:cNvSpPr/>
          <p:nvPr/>
        </p:nvSpPr>
        <p:spPr>
          <a:xfrm>
            <a:off x="6489700" y="402894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⑥</a:t>
            </a:r>
            <a:endParaRPr lang="en-US" sz="2400" dirty="0"/>
          </a:p>
        </p:txBody>
      </p:sp>
      <p:sp>
        <p:nvSpPr>
          <p:cNvPr id="55" name="Text 31">
            <a:extLst>
              <a:ext uri="{FF2B5EF4-FFF2-40B4-BE49-F238E27FC236}">
                <a16:creationId xmlns:a16="http://schemas.microsoft.com/office/drawing/2014/main" id="{C0D32A37-06DE-8376-F082-2104681C6863}"/>
              </a:ext>
            </a:extLst>
          </p:cNvPr>
          <p:cNvSpPr/>
          <p:nvPr/>
        </p:nvSpPr>
        <p:spPr>
          <a:xfrm>
            <a:off x="7202932" y="397408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数据记录</a:t>
            </a:r>
            <a:endParaRPr lang="en-US" sz="2000" dirty="0"/>
          </a:p>
        </p:txBody>
      </p:sp>
      <p:sp>
        <p:nvSpPr>
          <p:cNvPr id="56" name="Text 32">
            <a:extLst>
              <a:ext uri="{FF2B5EF4-FFF2-40B4-BE49-F238E27FC236}">
                <a16:creationId xmlns:a16="http://schemas.microsoft.com/office/drawing/2014/main" id="{9955BC93-7900-4694-79BD-25A0E7A53BB9}"/>
              </a:ext>
            </a:extLst>
          </p:cNvPr>
          <p:cNvSpPr/>
          <p:nvPr/>
        </p:nvSpPr>
        <p:spPr>
          <a:xfrm>
            <a:off x="7202932" y="432155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详细记录每步实验条件、参数设置及观察结果</a:t>
            </a:r>
            <a:endParaRPr lang="en-US" sz="1600" dirty="0"/>
          </a:p>
        </p:txBody>
      </p:sp>
      <p:sp>
        <p:nvSpPr>
          <p:cNvPr id="57" name="Shape 33">
            <a:extLst>
              <a:ext uri="{FF2B5EF4-FFF2-40B4-BE49-F238E27FC236}">
                <a16:creationId xmlns:a16="http://schemas.microsoft.com/office/drawing/2014/main" id="{0511F96B-6C1F-01E7-D638-EE30A632F501}"/>
              </a:ext>
            </a:extLst>
          </p:cNvPr>
          <p:cNvSpPr/>
          <p:nvPr/>
        </p:nvSpPr>
        <p:spPr>
          <a:xfrm>
            <a:off x="1963420" y="492506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58" name="Shape 34">
            <a:extLst>
              <a:ext uri="{FF2B5EF4-FFF2-40B4-BE49-F238E27FC236}">
                <a16:creationId xmlns:a16="http://schemas.microsoft.com/office/drawing/2014/main" id="{BC9ABE29-F0A6-34E7-299A-6C88A64E9DEC}"/>
              </a:ext>
            </a:extLst>
          </p:cNvPr>
          <p:cNvSpPr/>
          <p:nvPr/>
        </p:nvSpPr>
        <p:spPr>
          <a:xfrm>
            <a:off x="2054860" y="5034788"/>
            <a:ext cx="594360" cy="594360"/>
          </a:xfrm>
          <a:prstGeom prst="ellipse">
            <a:avLst/>
          </a:prstGeom>
          <a:solidFill>
            <a:srgbClr val="E53E3E"/>
          </a:solidFill>
          <a:ln w="12700">
            <a:solidFill>
              <a:srgbClr val="E53E3E"/>
            </a:solidFill>
            <a:prstDash val="solid"/>
          </a:ln>
        </p:spPr>
        <p:txBody>
          <a:bodyPr/>
          <a:lstStyle/>
          <a:p>
            <a:endParaRPr lang="zh-CN" altLang="en-US" sz="2000"/>
          </a:p>
        </p:txBody>
      </p:sp>
      <p:sp>
        <p:nvSpPr>
          <p:cNvPr id="79" name="Text 35">
            <a:extLst>
              <a:ext uri="{FF2B5EF4-FFF2-40B4-BE49-F238E27FC236}">
                <a16:creationId xmlns:a16="http://schemas.microsoft.com/office/drawing/2014/main" id="{3F486E9A-51AD-E39E-C0AF-231EB2B29BF3}"/>
              </a:ext>
            </a:extLst>
          </p:cNvPr>
          <p:cNvSpPr/>
          <p:nvPr/>
        </p:nvSpPr>
        <p:spPr>
          <a:xfrm>
            <a:off x="2054860" y="503478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⑦</a:t>
            </a:r>
            <a:endParaRPr lang="en-US" sz="2400" dirty="0"/>
          </a:p>
        </p:txBody>
      </p:sp>
      <p:sp>
        <p:nvSpPr>
          <p:cNvPr id="80" name="Text 36">
            <a:extLst>
              <a:ext uri="{FF2B5EF4-FFF2-40B4-BE49-F238E27FC236}">
                <a16:creationId xmlns:a16="http://schemas.microsoft.com/office/drawing/2014/main" id="{CC842071-4094-0137-9165-F857CBE0917D}"/>
              </a:ext>
            </a:extLst>
          </p:cNvPr>
          <p:cNvSpPr/>
          <p:nvPr/>
        </p:nvSpPr>
        <p:spPr>
          <a:xfrm>
            <a:off x="2768092" y="497992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激光安全</a:t>
            </a:r>
            <a:endParaRPr lang="en-US" sz="2000" dirty="0"/>
          </a:p>
        </p:txBody>
      </p:sp>
      <p:sp>
        <p:nvSpPr>
          <p:cNvPr id="81" name="Text 37">
            <a:extLst>
              <a:ext uri="{FF2B5EF4-FFF2-40B4-BE49-F238E27FC236}">
                <a16:creationId xmlns:a16="http://schemas.microsoft.com/office/drawing/2014/main" id="{D3E2B016-C8B9-65F5-1190-BED459036936}"/>
              </a:ext>
            </a:extLst>
          </p:cNvPr>
          <p:cNvSpPr/>
          <p:nvPr/>
        </p:nvSpPr>
        <p:spPr>
          <a:xfrm>
            <a:off x="2768092" y="532739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严格遵守激光安全规程，必须佩戴防护眼镜</a:t>
            </a:r>
            <a:endParaRPr lang="en-US" sz="1600" dirty="0"/>
          </a:p>
        </p:txBody>
      </p:sp>
      <p:sp>
        <p:nvSpPr>
          <p:cNvPr id="82" name="Shape 38">
            <a:extLst>
              <a:ext uri="{FF2B5EF4-FFF2-40B4-BE49-F238E27FC236}">
                <a16:creationId xmlns:a16="http://schemas.microsoft.com/office/drawing/2014/main" id="{ABCD9860-E440-770F-43EF-8C2F49B0D3DC}"/>
              </a:ext>
            </a:extLst>
          </p:cNvPr>
          <p:cNvSpPr/>
          <p:nvPr/>
        </p:nvSpPr>
        <p:spPr>
          <a:xfrm>
            <a:off x="6398260" y="4925060"/>
            <a:ext cx="4251960" cy="8686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83" name="Shape 39">
            <a:extLst>
              <a:ext uri="{FF2B5EF4-FFF2-40B4-BE49-F238E27FC236}">
                <a16:creationId xmlns:a16="http://schemas.microsoft.com/office/drawing/2014/main" id="{F2D8D192-C7D3-D3EA-F00A-DCD47A657668}"/>
              </a:ext>
            </a:extLst>
          </p:cNvPr>
          <p:cNvSpPr/>
          <p:nvPr/>
        </p:nvSpPr>
        <p:spPr>
          <a:xfrm>
            <a:off x="6489700" y="5034788"/>
            <a:ext cx="594360" cy="594360"/>
          </a:xfrm>
          <a:prstGeom prst="ellipse">
            <a:avLst/>
          </a:prstGeom>
          <a:solidFill>
            <a:srgbClr val="F4A261"/>
          </a:solidFill>
          <a:ln w="12700">
            <a:solidFill>
              <a:srgbClr val="F4A261"/>
            </a:solidFill>
            <a:prstDash val="solid"/>
          </a:ln>
        </p:spPr>
        <p:txBody>
          <a:bodyPr/>
          <a:lstStyle/>
          <a:p>
            <a:endParaRPr lang="zh-CN" altLang="en-US" sz="2000"/>
          </a:p>
        </p:txBody>
      </p:sp>
      <p:sp>
        <p:nvSpPr>
          <p:cNvPr id="84" name="Text 40">
            <a:extLst>
              <a:ext uri="{FF2B5EF4-FFF2-40B4-BE49-F238E27FC236}">
                <a16:creationId xmlns:a16="http://schemas.microsoft.com/office/drawing/2014/main" id="{803FA9B4-2646-E5FE-581B-5EA2DBF684FB}"/>
              </a:ext>
            </a:extLst>
          </p:cNvPr>
          <p:cNvSpPr/>
          <p:nvPr/>
        </p:nvSpPr>
        <p:spPr>
          <a:xfrm>
            <a:off x="6489700" y="5034788"/>
            <a:ext cx="594360" cy="594360"/>
          </a:xfrm>
          <a:prstGeom prst="rect">
            <a:avLst/>
          </a:prstGeom>
          <a:noFill/>
        </p:spPr>
        <p:txBody>
          <a:bodyPr wrap="square" lIns="0" tIns="0" rIns="0" bIns="0" rtlCol="0" anchor="ctr"/>
          <a:lstStyle/>
          <a:p>
            <a:pPr marL="0" indent="0" algn="ctr">
              <a:buNone/>
            </a:pPr>
            <a:r>
              <a:rPr lang="en-US" sz="2400" b="1" dirty="0">
                <a:solidFill>
                  <a:srgbClr val="FFFFFF"/>
                </a:solidFill>
              </a:rPr>
              <a:t>⑧</a:t>
            </a:r>
            <a:endParaRPr lang="en-US" sz="2400" dirty="0"/>
          </a:p>
        </p:txBody>
      </p:sp>
      <p:sp>
        <p:nvSpPr>
          <p:cNvPr id="85" name="Text 41">
            <a:extLst>
              <a:ext uri="{FF2B5EF4-FFF2-40B4-BE49-F238E27FC236}">
                <a16:creationId xmlns:a16="http://schemas.microsoft.com/office/drawing/2014/main" id="{F2364CD4-F078-BD98-7CE1-EE7CFA411CD6}"/>
              </a:ext>
            </a:extLst>
          </p:cNvPr>
          <p:cNvSpPr/>
          <p:nvPr/>
        </p:nvSpPr>
        <p:spPr>
          <a:xfrm>
            <a:off x="7202932" y="4979924"/>
            <a:ext cx="329184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环境控制</a:t>
            </a:r>
            <a:endParaRPr lang="en-US" sz="2000" dirty="0"/>
          </a:p>
        </p:txBody>
      </p:sp>
      <p:sp>
        <p:nvSpPr>
          <p:cNvPr id="86" name="Text 42">
            <a:extLst>
              <a:ext uri="{FF2B5EF4-FFF2-40B4-BE49-F238E27FC236}">
                <a16:creationId xmlns:a16="http://schemas.microsoft.com/office/drawing/2014/main" id="{7A897FDB-12F9-0E99-9E8C-A287B0178752}"/>
              </a:ext>
            </a:extLst>
          </p:cNvPr>
          <p:cNvSpPr/>
          <p:nvPr/>
        </p:nvSpPr>
        <p:spPr>
          <a:xfrm>
            <a:off x="7202932" y="5327396"/>
            <a:ext cx="3291840" cy="402336"/>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避免强光干扰，控制温湿度减少光路误差</a:t>
            </a:r>
            <a:endParaRPr lang="en-US" sz="1600" dirty="0"/>
          </a:p>
        </p:txBody>
      </p:sp>
    </p:spTree>
    <p:extLst>
      <p:ext uri="{BB962C8B-B14F-4D97-AF65-F5344CB8AC3E}">
        <p14:creationId xmlns:p14="http://schemas.microsoft.com/office/powerpoint/2010/main" val="2115114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D989A-2625-E3E5-31F8-B9114451ECD5}"/>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013113E3-8BB2-BFD0-C606-D054F0AE5325}"/>
              </a:ext>
            </a:extLst>
          </p:cNvPr>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Shape 0">
            <a:extLst>
              <a:ext uri="{FF2B5EF4-FFF2-40B4-BE49-F238E27FC236}">
                <a16:creationId xmlns:a16="http://schemas.microsoft.com/office/drawing/2014/main" id="{A4933281-46E9-91BB-3D98-B39E44FE3292}"/>
              </a:ext>
            </a:extLst>
          </p:cNvPr>
          <p:cNvSpPr/>
          <p:nvPr/>
        </p:nvSpPr>
        <p:spPr>
          <a:xfrm>
            <a:off x="0" y="0"/>
            <a:ext cx="9144000" cy="73152"/>
          </a:xfrm>
          <a:prstGeom prst="rect">
            <a:avLst/>
          </a:prstGeom>
          <a:solidFill>
            <a:srgbClr val="E8B84B"/>
          </a:solidFill>
          <a:ln w="12700">
            <a:solidFill>
              <a:srgbClr val="E8B84B"/>
            </a:solidFill>
            <a:prstDash val="solid"/>
          </a:ln>
        </p:spPr>
        <p:txBody>
          <a:bodyPr/>
          <a:lstStyle/>
          <a:p>
            <a:endParaRPr lang="zh-CN" altLang="en-US"/>
          </a:p>
        </p:txBody>
      </p:sp>
      <p:sp>
        <p:nvSpPr>
          <p:cNvPr id="5" name="Text 2">
            <a:extLst>
              <a:ext uri="{FF2B5EF4-FFF2-40B4-BE49-F238E27FC236}">
                <a16:creationId xmlns:a16="http://schemas.microsoft.com/office/drawing/2014/main" id="{A9F7A947-940F-DF9B-41D8-B31E2E1BFCD4}"/>
              </a:ext>
            </a:extLst>
          </p:cNvPr>
          <p:cNvSpPr/>
          <p:nvPr/>
        </p:nvSpPr>
        <p:spPr>
          <a:xfrm>
            <a:off x="457200" y="73152"/>
            <a:ext cx="8229600" cy="804672"/>
          </a:xfrm>
          <a:prstGeom prst="rect">
            <a:avLst/>
          </a:prstGeom>
          <a:noFill/>
        </p:spPr>
        <p:txBody>
          <a:bodyPr wrap="square" lIns="0" tIns="0" rIns="0" bIns="0" rtlCol="0" anchor="ctr"/>
          <a:lstStyle/>
          <a:p>
            <a:pPr marL="0" indent="0">
              <a:buNone/>
            </a:pPr>
            <a:r>
              <a:rPr lang="en-US" sz="3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思考题</a:t>
            </a:r>
            <a:endParaRPr lang="en-US" sz="3000" dirty="0">
              <a:solidFill>
                <a:schemeClr val="tx1"/>
              </a:solidFill>
            </a:endParaRPr>
          </a:p>
        </p:txBody>
      </p:sp>
      <p:sp>
        <p:nvSpPr>
          <p:cNvPr id="6" name="Shape 3">
            <a:extLst>
              <a:ext uri="{FF2B5EF4-FFF2-40B4-BE49-F238E27FC236}">
                <a16:creationId xmlns:a16="http://schemas.microsoft.com/office/drawing/2014/main" id="{B289FE37-F69D-45E3-1D70-825E3EA03E64}"/>
              </a:ext>
            </a:extLst>
          </p:cNvPr>
          <p:cNvSpPr/>
          <p:nvPr/>
        </p:nvSpPr>
        <p:spPr>
          <a:xfrm>
            <a:off x="369949" y="1508760"/>
            <a:ext cx="11452102" cy="713232"/>
          </a:xfrm>
          <a:prstGeom prst="rect">
            <a:avLst/>
          </a:prstGeom>
          <a:solidFill>
            <a:srgbClr val="1E3048"/>
          </a:solidFill>
          <a:ln w="12700">
            <a:solidFill>
              <a:srgbClr val="0E7C7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7" name="Shape 4">
            <a:extLst>
              <a:ext uri="{FF2B5EF4-FFF2-40B4-BE49-F238E27FC236}">
                <a16:creationId xmlns:a16="http://schemas.microsoft.com/office/drawing/2014/main" id="{59EC0BAB-B85F-7741-5C68-54D18B9C07E8}"/>
              </a:ext>
            </a:extLst>
          </p:cNvPr>
          <p:cNvSpPr/>
          <p:nvPr/>
        </p:nvSpPr>
        <p:spPr>
          <a:xfrm>
            <a:off x="369949" y="1508760"/>
            <a:ext cx="658368" cy="713232"/>
          </a:xfrm>
          <a:prstGeom prst="rect">
            <a:avLst/>
          </a:prstGeom>
          <a:solidFill>
            <a:srgbClr val="0E7C7B"/>
          </a:solidFill>
          <a:ln w="12700">
            <a:solidFill>
              <a:srgbClr val="0E7C7B"/>
            </a:solidFill>
            <a:prstDash val="solid"/>
          </a:ln>
        </p:spPr>
        <p:txBody>
          <a:bodyPr/>
          <a:lstStyle/>
          <a:p>
            <a:endParaRPr lang="zh-CN" altLang="en-US" sz="2000"/>
          </a:p>
        </p:txBody>
      </p:sp>
      <p:sp>
        <p:nvSpPr>
          <p:cNvPr id="8" name="Text 5">
            <a:extLst>
              <a:ext uri="{FF2B5EF4-FFF2-40B4-BE49-F238E27FC236}">
                <a16:creationId xmlns:a16="http://schemas.microsoft.com/office/drawing/2014/main" id="{38CDE342-4BB7-EBD3-0D83-8D58FA554A19}"/>
              </a:ext>
            </a:extLst>
          </p:cNvPr>
          <p:cNvSpPr/>
          <p:nvPr/>
        </p:nvSpPr>
        <p:spPr>
          <a:xfrm>
            <a:off x="369949" y="1691640"/>
            <a:ext cx="658368" cy="347472"/>
          </a:xfrm>
          <a:prstGeom prst="rect">
            <a:avLst/>
          </a:prstGeom>
          <a:noFill/>
        </p:spPr>
        <p:txBody>
          <a:bodyPr wrap="square" lIns="0" tIns="0" rIns="0" bIns="0" rtlCol="0" anchor="ctr"/>
          <a:lstStyle/>
          <a:p>
            <a:pPr marL="0" indent="0" algn="ctr">
              <a:buNone/>
            </a:pPr>
            <a:r>
              <a:rPr lang="en-US" sz="2400" b="1" dirty="0">
                <a:solidFill>
                  <a:srgbClr val="FFFFFF"/>
                </a:solidFill>
              </a:rPr>
              <a:t>Q1</a:t>
            </a:r>
            <a:endParaRPr lang="en-US" sz="2400" dirty="0"/>
          </a:p>
        </p:txBody>
      </p:sp>
      <p:sp>
        <p:nvSpPr>
          <p:cNvPr id="9" name="Text 6">
            <a:extLst>
              <a:ext uri="{FF2B5EF4-FFF2-40B4-BE49-F238E27FC236}">
                <a16:creationId xmlns:a16="http://schemas.microsoft.com/office/drawing/2014/main" id="{9E054413-852F-10FD-0835-8403BB3F67AB}"/>
              </a:ext>
            </a:extLst>
          </p:cNvPr>
          <p:cNvSpPr/>
          <p:nvPr/>
        </p:nvSpPr>
        <p:spPr>
          <a:xfrm>
            <a:off x="1147189" y="1600200"/>
            <a:ext cx="10416540" cy="530225"/>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如何理解阿贝成像原理中空间频率的作用? 请说明不同空间频率的光信号如何通过频谱面和透镜形成清晰的物像。</a:t>
            </a:r>
          </a:p>
        </p:txBody>
      </p:sp>
      <p:sp>
        <p:nvSpPr>
          <p:cNvPr id="10" name="Shape 7">
            <a:extLst>
              <a:ext uri="{FF2B5EF4-FFF2-40B4-BE49-F238E27FC236}">
                <a16:creationId xmlns:a16="http://schemas.microsoft.com/office/drawing/2014/main" id="{699DA278-E805-3A54-2AD7-65FF081A56A9}"/>
              </a:ext>
            </a:extLst>
          </p:cNvPr>
          <p:cNvSpPr/>
          <p:nvPr/>
        </p:nvSpPr>
        <p:spPr>
          <a:xfrm>
            <a:off x="369949" y="2331720"/>
            <a:ext cx="11452102" cy="713232"/>
          </a:xfrm>
          <a:prstGeom prst="rect">
            <a:avLst/>
          </a:prstGeom>
          <a:solidFill>
            <a:srgbClr val="1E3048"/>
          </a:solidFill>
          <a:ln w="12700">
            <a:solidFill>
              <a:srgbClr val="E8B84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11" name="Shape 8">
            <a:extLst>
              <a:ext uri="{FF2B5EF4-FFF2-40B4-BE49-F238E27FC236}">
                <a16:creationId xmlns:a16="http://schemas.microsoft.com/office/drawing/2014/main" id="{B7403207-8933-1780-6666-386F9C7B7DC1}"/>
              </a:ext>
            </a:extLst>
          </p:cNvPr>
          <p:cNvSpPr/>
          <p:nvPr/>
        </p:nvSpPr>
        <p:spPr>
          <a:xfrm>
            <a:off x="369949" y="2331720"/>
            <a:ext cx="658368" cy="713232"/>
          </a:xfrm>
          <a:prstGeom prst="rect">
            <a:avLst/>
          </a:prstGeom>
          <a:solidFill>
            <a:srgbClr val="E8B84B"/>
          </a:solidFill>
          <a:ln w="12700">
            <a:solidFill>
              <a:srgbClr val="E8B84B"/>
            </a:solidFill>
            <a:prstDash val="solid"/>
          </a:ln>
        </p:spPr>
        <p:txBody>
          <a:bodyPr/>
          <a:lstStyle/>
          <a:p>
            <a:endParaRPr lang="zh-CN" altLang="en-US" sz="2000"/>
          </a:p>
        </p:txBody>
      </p:sp>
      <p:sp>
        <p:nvSpPr>
          <p:cNvPr id="12" name="Text 9">
            <a:extLst>
              <a:ext uri="{FF2B5EF4-FFF2-40B4-BE49-F238E27FC236}">
                <a16:creationId xmlns:a16="http://schemas.microsoft.com/office/drawing/2014/main" id="{F1D4F64D-1C29-0C4C-2E00-B04D213F9707}"/>
              </a:ext>
            </a:extLst>
          </p:cNvPr>
          <p:cNvSpPr/>
          <p:nvPr/>
        </p:nvSpPr>
        <p:spPr>
          <a:xfrm>
            <a:off x="369949" y="2514600"/>
            <a:ext cx="658368" cy="347472"/>
          </a:xfrm>
          <a:prstGeom prst="rect">
            <a:avLst/>
          </a:prstGeom>
          <a:noFill/>
        </p:spPr>
        <p:txBody>
          <a:bodyPr wrap="square" lIns="0" tIns="0" rIns="0" bIns="0" rtlCol="0" anchor="ctr"/>
          <a:lstStyle/>
          <a:p>
            <a:pPr marL="0" indent="0" algn="ctr">
              <a:buNone/>
            </a:pPr>
            <a:r>
              <a:rPr lang="en-US" sz="2400" b="1" dirty="0">
                <a:solidFill>
                  <a:srgbClr val="FFFFFF"/>
                </a:solidFill>
              </a:rPr>
              <a:t>Q2</a:t>
            </a:r>
            <a:endParaRPr lang="en-US" sz="2400" dirty="0"/>
          </a:p>
        </p:txBody>
      </p:sp>
      <p:sp>
        <p:nvSpPr>
          <p:cNvPr id="13" name="Text 10">
            <a:extLst>
              <a:ext uri="{FF2B5EF4-FFF2-40B4-BE49-F238E27FC236}">
                <a16:creationId xmlns:a16="http://schemas.microsoft.com/office/drawing/2014/main" id="{D787D3D1-0526-F649-0DB7-E4603358D758}"/>
              </a:ext>
            </a:extLst>
          </p:cNvPr>
          <p:cNvSpPr/>
          <p:nvPr/>
        </p:nvSpPr>
        <p:spPr>
          <a:xfrm>
            <a:off x="1147189" y="2423160"/>
            <a:ext cx="10233794" cy="530352"/>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空间滤波实验中，如何选择并应用不同滤波器？它们对图像细节和整体亮度分布有何影响？</a:t>
            </a:r>
            <a:endParaRPr lang="en-US" sz="1800" dirty="0"/>
          </a:p>
        </p:txBody>
      </p:sp>
      <p:sp>
        <p:nvSpPr>
          <p:cNvPr id="14" name="Shape 11">
            <a:extLst>
              <a:ext uri="{FF2B5EF4-FFF2-40B4-BE49-F238E27FC236}">
                <a16:creationId xmlns:a16="http://schemas.microsoft.com/office/drawing/2014/main" id="{F55CA413-817E-8CBC-6DDA-2A96C38DE983}"/>
              </a:ext>
            </a:extLst>
          </p:cNvPr>
          <p:cNvSpPr/>
          <p:nvPr/>
        </p:nvSpPr>
        <p:spPr>
          <a:xfrm>
            <a:off x="369949" y="3154680"/>
            <a:ext cx="11452102" cy="713232"/>
          </a:xfrm>
          <a:prstGeom prst="rect">
            <a:avLst/>
          </a:prstGeom>
          <a:solidFill>
            <a:srgbClr val="1E3048"/>
          </a:solidFill>
          <a:ln w="12700">
            <a:solidFill>
              <a:srgbClr val="0E7C7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15" name="Shape 12">
            <a:extLst>
              <a:ext uri="{FF2B5EF4-FFF2-40B4-BE49-F238E27FC236}">
                <a16:creationId xmlns:a16="http://schemas.microsoft.com/office/drawing/2014/main" id="{DA245AD6-E856-3FF9-F334-1C3492F42248}"/>
              </a:ext>
            </a:extLst>
          </p:cNvPr>
          <p:cNvSpPr/>
          <p:nvPr/>
        </p:nvSpPr>
        <p:spPr>
          <a:xfrm>
            <a:off x="369949" y="3154680"/>
            <a:ext cx="658368" cy="713232"/>
          </a:xfrm>
          <a:prstGeom prst="rect">
            <a:avLst/>
          </a:prstGeom>
          <a:solidFill>
            <a:srgbClr val="0E7C7B"/>
          </a:solidFill>
          <a:ln w="12700">
            <a:solidFill>
              <a:srgbClr val="0E7C7B"/>
            </a:solidFill>
            <a:prstDash val="solid"/>
          </a:ln>
        </p:spPr>
        <p:txBody>
          <a:bodyPr/>
          <a:lstStyle/>
          <a:p>
            <a:endParaRPr lang="zh-CN" altLang="en-US" sz="2000"/>
          </a:p>
        </p:txBody>
      </p:sp>
      <p:sp>
        <p:nvSpPr>
          <p:cNvPr id="16" name="Text 13">
            <a:extLst>
              <a:ext uri="{FF2B5EF4-FFF2-40B4-BE49-F238E27FC236}">
                <a16:creationId xmlns:a16="http://schemas.microsoft.com/office/drawing/2014/main" id="{CEAAB2CB-487D-7326-A16F-820AECA049A3}"/>
              </a:ext>
            </a:extLst>
          </p:cNvPr>
          <p:cNvSpPr/>
          <p:nvPr/>
        </p:nvSpPr>
        <p:spPr>
          <a:xfrm>
            <a:off x="369949" y="3337560"/>
            <a:ext cx="658368" cy="347472"/>
          </a:xfrm>
          <a:prstGeom prst="rect">
            <a:avLst/>
          </a:prstGeom>
          <a:noFill/>
        </p:spPr>
        <p:txBody>
          <a:bodyPr wrap="square" lIns="0" tIns="0" rIns="0" bIns="0" rtlCol="0" anchor="ctr"/>
          <a:lstStyle/>
          <a:p>
            <a:pPr marL="0" indent="0" algn="ctr">
              <a:buNone/>
            </a:pPr>
            <a:r>
              <a:rPr lang="en-US" sz="2400" b="1" dirty="0">
                <a:solidFill>
                  <a:srgbClr val="FFFFFF"/>
                </a:solidFill>
              </a:rPr>
              <a:t>Q3</a:t>
            </a:r>
            <a:endParaRPr lang="en-US" sz="2400" dirty="0"/>
          </a:p>
        </p:txBody>
      </p:sp>
      <p:sp>
        <p:nvSpPr>
          <p:cNvPr id="17" name="Text 14">
            <a:extLst>
              <a:ext uri="{FF2B5EF4-FFF2-40B4-BE49-F238E27FC236}">
                <a16:creationId xmlns:a16="http://schemas.microsoft.com/office/drawing/2014/main" id="{B26DDB95-A547-2077-CDEB-6B53908DBB22}"/>
              </a:ext>
            </a:extLst>
          </p:cNvPr>
          <p:cNvSpPr/>
          <p:nvPr/>
        </p:nvSpPr>
        <p:spPr>
          <a:xfrm>
            <a:off x="1147189" y="3246120"/>
            <a:ext cx="10233794" cy="530352"/>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4-f光学系统中，各透镜的焦距比例如何影响成像质量？出现成像模糊应如何调整？</a:t>
            </a:r>
            <a:endParaRPr lang="en-US" sz="1800" dirty="0"/>
          </a:p>
        </p:txBody>
      </p:sp>
      <p:sp>
        <p:nvSpPr>
          <p:cNvPr id="18" name="Shape 15">
            <a:extLst>
              <a:ext uri="{FF2B5EF4-FFF2-40B4-BE49-F238E27FC236}">
                <a16:creationId xmlns:a16="http://schemas.microsoft.com/office/drawing/2014/main" id="{50E43EDA-FF61-CA0A-BB10-75D6C9FAEE63}"/>
              </a:ext>
            </a:extLst>
          </p:cNvPr>
          <p:cNvSpPr/>
          <p:nvPr/>
        </p:nvSpPr>
        <p:spPr>
          <a:xfrm>
            <a:off x="369949" y="3977640"/>
            <a:ext cx="11452102" cy="713232"/>
          </a:xfrm>
          <a:prstGeom prst="rect">
            <a:avLst/>
          </a:prstGeom>
          <a:solidFill>
            <a:srgbClr val="1E3048"/>
          </a:solidFill>
          <a:ln w="12700">
            <a:solidFill>
              <a:srgbClr val="E8B84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19" name="Shape 16">
            <a:extLst>
              <a:ext uri="{FF2B5EF4-FFF2-40B4-BE49-F238E27FC236}">
                <a16:creationId xmlns:a16="http://schemas.microsoft.com/office/drawing/2014/main" id="{E664A257-E762-EC02-BF96-A6603688A841}"/>
              </a:ext>
            </a:extLst>
          </p:cNvPr>
          <p:cNvSpPr/>
          <p:nvPr/>
        </p:nvSpPr>
        <p:spPr>
          <a:xfrm>
            <a:off x="369949" y="3977640"/>
            <a:ext cx="658368" cy="713232"/>
          </a:xfrm>
          <a:prstGeom prst="rect">
            <a:avLst/>
          </a:prstGeom>
          <a:solidFill>
            <a:srgbClr val="E8B84B"/>
          </a:solidFill>
          <a:ln w="12700">
            <a:solidFill>
              <a:srgbClr val="E8B84B"/>
            </a:solidFill>
            <a:prstDash val="solid"/>
          </a:ln>
        </p:spPr>
        <p:txBody>
          <a:bodyPr/>
          <a:lstStyle/>
          <a:p>
            <a:endParaRPr lang="zh-CN" altLang="en-US" sz="2000"/>
          </a:p>
        </p:txBody>
      </p:sp>
      <p:sp>
        <p:nvSpPr>
          <p:cNvPr id="20" name="Text 17">
            <a:extLst>
              <a:ext uri="{FF2B5EF4-FFF2-40B4-BE49-F238E27FC236}">
                <a16:creationId xmlns:a16="http://schemas.microsoft.com/office/drawing/2014/main" id="{A493B2CB-6121-F8D8-4590-2A2282B6EFEB}"/>
              </a:ext>
            </a:extLst>
          </p:cNvPr>
          <p:cNvSpPr/>
          <p:nvPr/>
        </p:nvSpPr>
        <p:spPr>
          <a:xfrm>
            <a:off x="369949" y="4160520"/>
            <a:ext cx="658368" cy="347472"/>
          </a:xfrm>
          <a:prstGeom prst="rect">
            <a:avLst/>
          </a:prstGeom>
          <a:noFill/>
        </p:spPr>
        <p:txBody>
          <a:bodyPr wrap="square" lIns="0" tIns="0" rIns="0" bIns="0" rtlCol="0" anchor="ctr"/>
          <a:lstStyle/>
          <a:p>
            <a:pPr marL="0" indent="0" algn="ctr">
              <a:buNone/>
            </a:pPr>
            <a:r>
              <a:rPr lang="en-US" sz="2400" b="1" dirty="0">
                <a:solidFill>
                  <a:srgbClr val="FFFFFF"/>
                </a:solidFill>
              </a:rPr>
              <a:t>Q4</a:t>
            </a:r>
            <a:endParaRPr lang="en-US" sz="2400" dirty="0"/>
          </a:p>
        </p:txBody>
      </p:sp>
      <p:sp>
        <p:nvSpPr>
          <p:cNvPr id="21" name="Text 18">
            <a:extLst>
              <a:ext uri="{FF2B5EF4-FFF2-40B4-BE49-F238E27FC236}">
                <a16:creationId xmlns:a16="http://schemas.microsoft.com/office/drawing/2014/main" id="{D770A0D7-22A1-313C-E8C9-F84FE6A25E22}"/>
              </a:ext>
            </a:extLst>
          </p:cNvPr>
          <p:cNvSpPr/>
          <p:nvPr/>
        </p:nvSpPr>
        <p:spPr>
          <a:xfrm>
            <a:off x="1147189" y="4069080"/>
            <a:ext cx="10233794" cy="530352"/>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θ调制假彩色编码如何利用频谱调制实现灰度到彩色的转换？如何通过滤波器选取特定频谱点？</a:t>
            </a:r>
            <a:endParaRPr lang="en-US" sz="1800" dirty="0"/>
          </a:p>
        </p:txBody>
      </p:sp>
      <p:sp>
        <p:nvSpPr>
          <p:cNvPr id="22" name="Shape 19">
            <a:extLst>
              <a:ext uri="{FF2B5EF4-FFF2-40B4-BE49-F238E27FC236}">
                <a16:creationId xmlns:a16="http://schemas.microsoft.com/office/drawing/2014/main" id="{BD9D4A5F-1F2A-DF77-345B-79A3E7FD0D1B}"/>
              </a:ext>
            </a:extLst>
          </p:cNvPr>
          <p:cNvSpPr/>
          <p:nvPr/>
        </p:nvSpPr>
        <p:spPr>
          <a:xfrm>
            <a:off x="369949" y="4800600"/>
            <a:ext cx="11452102" cy="713232"/>
          </a:xfrm>
          <a:prstGeom prst="rect">
            <a:avLst/>
          </a:prstGeom>
          <a:solidFill>
            <a:srgbClr val="1E3048"/>
          </a:solidFill>
          <a:ln w="12700">
            <a:solidFill>
              <a:srgbClr val="0E7C7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23" name="Shape 20">
            <a:extLst>
              <a:ext uri="{FF2B5EF4-FFF2-40B4-BE49-F238E27FC236}">
                <a16:creationId xmlns:a16="http://schemas.microsoft.com/office/drawing/2014/main" id="{C5795E5B-2652-6F48-BC85-A423DACB6F99}"/>
              </a:ext>
            </a:extLst>
          </p:cNvPr>
          <p:cNvSpPr/>
          <p:nvPr/>
        </p:nvSpPr>
        <p:spPr>
          <a:xfrm>
            <a:off x="369949" y="4800600"/>
            <a:ext cx="658368" cy="713232"/>
          </a:xfrm>
          <a:prstGeom prst="rect">
            <a:avLst/>
          </a:prstGeom>
          <a:solidFill>
            <a:srgbClr val="0E7C7B"/>
          </a:solidFill>
          <a:ln w="12700">
            <a:solidFill>
              <a:srgbClr val="0E7C7B"/>
            </a:solidFill>
            <a:prstDash val="solid"/>
          </a:ln>
        </p:spPr>
        <p:txBody>
          <a:bodyPr/>
          <a:lstStyle/>
          <a:p>
            <a:endParaRPr lang="zh-CN" altLang="en-US" sz="2000"/>
          </a:p>
        </p:txBody>
      </p:sp>
      <p:sp>
        <p:nvSpPr>
          <p:cNvPr id="24" name="Text 21">
            <a:extLst>
              <a:ext uri="{FF2B5EF4-FFF2-40B4-BE49-F238E27FC236}">
                <a16:creationId xmlns:a16="http://schemas.microsoft.com/office/drawing/2014/main" id="{0624896A-94B1-4D34-9009-6CD93C6CBBAF}"/>
              </a:ext>
            </a:extLst>
          </p:cNvPr>
          <p:cNvSpPr/>
          <p:nvPr/>
        </p:nvSpPr>
        <p:spPr>
          <a:xfrm>
            <a:off x="369949" y="4983480"/>
            <a:ext cx="658368" cy="347472"/>
          </a:xfrm>
          <a:prstGeom prst="rect">
            <a:avLst/>
          </a:prstGeom>
          <a:noFill/>
        </p:spPr>
        <p:txBody>
          <a:bodyPr wrap="square" lIns="0" tIns="0" rIns="0" bIns="0" rtlCol="0" anchor="ctr"/>
          <a:lstStyle/>
          <a:p>
            <a:pPr marL="0" indent="0" algn="ctr">
              <a:buNone/>
            </a:pPr>
            <a:r>
              <a:rPr lang="en-US" sz="2400" b="1" dirty="0">
                <a:solidFill>
                  <a:srgbClr val="FFFFFF"/>
                </a:solidFill>
              </a:rPr>
              <a:t>Q5</a:t>
            </a:r>
            <a:endParaRPr lang="en-US" sz="2400" dirty="0"/>
          </a:p>
        </p:txBody>
      </p:sp>
      <p:sp>
        <p:nvSpPr>
          <p:cNvPr id="59" name="Text 22">
            <a:extLst>
              <a:ext uri="{FF2B5EF4-FFF2-40B4-BE49-F238E27FC236}">
                <a16:creationId xmlns:a16="http://schemas.microsoft.com/office/drawing/2014/main" id="{AA7954F5-E7E6-11E7-C515-8D5437808BC9}"/>
              </a:ext>
            </a:extLst>
          </p:cNvPr>
          <p:cNvSpPr/>
          <p:nvPr/>
        </p:nvSpPr>
        <p:spPr>
          <a:xfrm>
            <a:off x="1147189" y="4892040"/>
            <a:ext cx="10233794" cy="530352"/>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假彩色编码在遥感图像和生物医学成像中有哪些应用？如何结合机器学习进一步优化此方法？</a:t>
            </a:r>
            <a:endParaRPr lang="en-US" sz="1800" dirty="0"/>
          </a:p>
        </p:txBody>
      </p:sp>
    </p:spTree>
    <p:extLst>
      <p:ext uri="{BB962C8B-B14F-4D97-AF65-F5344CB8AC3E}">
        <p14:creationId xmlns:p14="http://schemas.microsoft.com/office/powerpoint/2010/main" val="1312472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27B26-5240-E3DE-FDE7-3B97FD72CF81}"/>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34700731-E788-87D6-CCDC-82D2BBB32FCA}"/>
              </a:ext>
            </a:extLst>
          </p:cNvPr>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4" name="Shape 0">
            <a:extLst>
              <a:ext uri="{FF2B5EF4-FFF2-40B4-BE49-F238E27FC236}">
                <a16:creationId xmlns:a16="http://schemas.microsoft.com/office/drawing/2014/main" id="{5CB5AD4D-F12D-89BB-44D3-0D2B286B6055}"/>
              </a:ext>
            </a:extLst>
          </p:cNvPr>
          <p:cNvSpPr/>
          <p:nvPr/>
        </p:nvSpPr>
        <p:spPr>
          <a:xfrm>
            <a:off x="1524000" y="723900"/>
            <a:ext cx="9144000" cy="73152"/>
          </a:xfrm>
          <a:prstGeom prst="rect">
            <a:avLst/>
          </a:prstGeom>
          <a:solidFill>
            <a:srgbClr val="0E7C7B"/>
          </a:solidFill>
          <a:ln w="12700">
            <a:solidFill>
              <a:srgbClr val="0E7C7B"/>
            </a:solidFill>
            <a:prstDash val="solid"/>
          </a:ln>
        </p:spPr>
        <p:txBody>
          <a:bodyPr/>
          <a:lstStyle/>
          <a:p>
            <a:endParaRPr lang="zh-CN" altLang="en-US">
              <a:solidFill>
                <a:schemeClr val="tx1"/>
              </a:solidFill>
            </a:endParaRPr>
          </a:p>
        </p:txBody>
      </p:sp>
      <p:sp>
        <p:nvSpPr>
          <p:cNvPr id="25" name="Shape 1">
            <a:extLst>
              <a:ext uri="{FF2B5EF4-FFF2-40B4-BE49-F238E27FC236}">
                <a16:creationId xmlns:a16="http://schemas.microsoft.com/office/drawing/2014/main" id="{FA52FA2D-8EEE-29B5-A18A-DCBC3855A3D2}"/>
              </a:ext>
            </a:extLst>
          </p:cNvPr>
          <p:cNvSpPr/>
          <p:nvPr/>
        </p:nvSpPr>
        <p:spPr>
          <a:xfrm>
            <a:off x="1524000" y="5789676"/>
            <a:ext cx="9144000" cy="77724"/>
          </a:xfrm>
          <a:prstGeom prst="rect">
            <a:avLst/>
          </a:prstGeom>
          <a:solidFill>
            <a:srgbClr val="E8B84B"/>
          </a:solidFill>
          <a:ln w="12700">
            <a:solidFill>
              <a:srgbClr val="E8B84B"/>
            </a:solidFill>
            <a:prstDash val="solid"/>
          </a:ln>
        </p:spPr>
        <p:txBody>
          <a:bodyPr/>
          <a:lstStyle/>
          <a:p>
            <a:endParaRPr lang="zh-CN" altLang="en-US">
              <a:solidFill>
                <a:schemeClr val="tx1"/>
              </a:solidFill>
            </a:endParaRPr>
          </a:p>
        </p:txBody>
      </p:sp>
      <p:sp>
        <p:nvSpPr>
          <p:cNvPr id="26" name="Text 4">
            <a:extLst>
              <a:ext uri="{FF2B5EF4-FFF2-40B4-BE49-F238E27FC236}">
                <a16:creationId xmlns:a16="http://schemas.microsoft.com/office/drawing/2014/main" id="{97061CC1-7913-5414-F765-5FB205A8274F}"/>
              </a:ext>
            </a:extLst>
          </p:cNvPr>
          <p:cNvSpPr/>
          <p:nvPr/>
        </p:nvSpPr>
        <p:spPr>
          <a:xfrm>
            <a:off x="2438400" y="2095500"/>
            <a:ext cx="7315200" cy="822960"/>
          </a:xfrm>
          <a:prstGeom prst="rect">
            <a:avLst/>
          </a:prstGeom>
          <a:noFill/>
        </p:spPr>
        <p:txBody>
          <a:bodyPr wrap="square" lIns="0" tIns="0" rIns="0" bIns="0" rtlCol="0" anchor="ctr"/>
          <a:lstStyle/>
          <a:p>
            <a:pPr marL="0" indent="0" algn="ctr">
              <a:buNone/>
            </a:pPr>
            <a:r>
              <a:rPr lang="en-US" sz="4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实验准备完成</a:t>
            </a:r>
            <a:endParaRPr lang="en-US" sz="4200" dirty="0">
              <a:solidFill>
                <a:schemeClr val="tx1"/>
              </a:solidFill>
            </a:endParaRPr>
          </a:p>
        </p:txBody>
      </p:sp>
      <p:sp>
        <p:nvSpPr>
          <p:cNvPr id="27" name="Text 5">
            <a:extLst>
              <a:ext uri="{FF2B5EF4-FFF2-40B4-BE49-F238E27FC236}">
                <a16:creationId xmlns:a16="http://schemas.microsoft.com/office/drawing/2014/main" id="{3717F247-7FD7-FE0A-696E-330F3E3EB5ED}"/>
              </a:ext>
            </a:extLst>
          </p:cNvPr>
          <p:cNvSpPr/>
          <p:nvPr/>
        </p:nvSpPr>
        <p:spPr>
          <a:xfrm>
            <a:off x="2438400" y="3055620"/>
            <a:ext cx="7315200" cy="502920"/>
          </a:xfrm>
          <a:prstGeom prst="rect">
            <a:avLst/>
          </a:prstGeom>
          <a:noFill/>
        </p:spPr>
        <p:txBody>
          <a:bodyPr wrap="square" lIns="0" tIns="0" rIns="0" bIns="0" rtlCol="0" anchor="ctr"/>
          <a:lstStyle/>
          <a:p>
            <a:pPr marL="0" indent="0" algn="ctr">
              <a:buNone/>
            </a:pPr>
            <a:r>
              <a:rPr 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祝实训顺利 · 探索光学世界的奥秘</a:t>
            </a:r>
            <a:endParaRPr lang="en-US" sz="1800" dirty="0">
              <a:solidFill>
                <a:schemeClr val="tx1"/>
              </a:solidFill>
            </a:endParaRPr>
          </a:p>
        </p:txBody>
      </p:sp>
      <p:sp>
        <p:nvSpPr>
          <p:cNvPr id="28" name="Shape 6">
            <a:extLst>
              <a:ext uri="{FF2B5EF4-FFF2-40B4-BE49-F238E27FC236}">
                <a16:creationId xmlns:a16="http://schemas.microsoft.com/office/drawing/2014/main" id="{479DE81E-4BC2-BB48-1CBF-2A5FB660A261}"/>
              </a:ext>
            </a:extLst>
          </p:cNvPr>
          <p:cNvSpPr/>
          <p:nvPr/>
        </p:nvSpPr>
        <p:spPr>
          <a:xfrm>
            <a:off x="2438400" y="3878580"/>
            <a:ext cx="1645920" cy="594360"/>
          </a:xfrm>
          <a:prstGeom prst="ellipse">
            <a:avLst/>
          </a:prstGeom>
          <a:solidFill>
            <a:srgbClr val="1E3048"/>
          </a:solidFill>
          <a:ln w="12700">
            <a:solidFill>
              <a:srgbClr val="0E7C7B"/>
            </a:solidFill>
            <a:prstDash val="solid"/>
          </a:ln>
        </p:spPr>
        <p:txBody>
          <a:bodyPr/>
          <a:lstStyle/>
          <a:p>
            <a:endParaRPr lang="zh-CN" altLang="en-US">
              <a:solidFill>
                <a:schemeClr val="tx1"/>
              </a:solidFill>
            </a:endParaRPr>
          </a:p>
        </p:txBody>
      </p:sp>
      <p:sp>
        <p:nvSpPr>
          <p:cNvPr id="29" name="Text 7">
            <a:extLst>
              <a:ext uri="{FF2B5EF4-FFF2-40B4-BE49-F238E27FC236}">
                <a16:creationId xmlns:a16="http://schemas.microsoft.com/office/drawing/2014/main" id="{7B433926-93E5-91AA-B821-A60CA3E803EC}"/>
              </a:ext>
            </a:extLst>
          </p:cNvPr>
          <p:cNvSpPr/>
          <p:nvPr/>
        </p:nvSpPr>
        <p:spPr>
          <a:xfrm>
            <a:off x="2438400" y="3878580"/>
            <a:ext cx="1645920" cy="594360"/>
          </a:xfrm>
          <a:prstGeom prst="rect">
            <a:avLst/>
          </a:prstGeom>
          <a:noFill/>
        </p:spPr>
        <p:txBody>
          <a:bodyPr wrap="square" lIns="0" tIns="0" rIns="0" bIns="0" rtlCol="0" anchor="ctr"/>
          <a:lstStyle/>
          <a:p>
            <a:pPr marL="0" indent="0" algn="ctr">
              <a:buNone/>
            </a:pPr>
            <a:r>
              <a:rPr 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空间频谱</a:t>
            </a:r>
            <a:endParaRPr lang="en-US" sz="1400" dirty="0">
              <a:solidFill>
                <a:schemeClr val="bg1"/>
              </a:solidFill>
            </a:endParaRPr>
          </a:p>
        </p:txBody>
      </p:sp>
      <p:sp>
        <p:nvSpPr>
          <p:cNvPr id="30" name="Shape 8">
            <a:extLst>
              <a:ext uri="{FF2B5EF4-FFF2-40B4-BE49-F238E27FC236}">
                <a16:creationId xmlns:a16="http://schemas.microsoft.com/office/drawing/2014/main" id="{CE8361A1-5153-0B0E-0BFE-8541B58A781B}"/>
              </a:ext>
            </a:extLst>
          </p:cNvPr>
          <p:cNvSpPr/>
          <p:nvPr/>
        </p:nvSpPr>
        <p:spPr>
          <a:xfrm>
            <a:off x="4358640" y="3878580"/>
            <a:ext cx="1645920" cy="594360"/>
          </a:xfrm>
          <a:prstGeom prst="ellipse">
            <a:avLst/>
          </a:prstGeom>
          <a:solidFill>
            <a:srgbClr val="1E3048"/>
          </a:solidFill>
          <a:ln w="12700">
            <a:solidFill>
              <a:srgbClr val="0E7C7B"/>
            </a:solidFill>
            <a:prstDash val="solid"/>
          </a:ln>
        </p:spPr>
        <p:txBody>
          <a:bodyPr/>
          <a:lstStyle/>
          <a:p>
            <a:endParaRPr lang="zh-CN" altLang="en-US">
              <a:solidFill>
                <a:schemeClr val="tx1"/>
              </a:solidFill>
            </a:endParaRPr>
          </a:p>
        </p:txBody>
      </p:sp>
      <p:sp>
        <p:nvSpPr>
          <p:cNvPr id="31" name="Text 9">
            <a:extLst>
              <a:ext uri="{FF2B5EF4-FFF2-40B4-BE49-F238E27FC236}">
                <a16:creationId xmlns:a16="http://schemas.microsoft.com/office/drawing/2014/main" id="{F74DF56D-EEE3-0739-48F9-134892BF3D3D}"/>
              </a:ext>
            </a:extLst>
          </p:cNvPr>
          <p:cNvSpPr/>
          <p:nvPr/>
        </p:nvSpPr>
        <p:spPr>
          <a:xfrm>
            <a:off x="4358640" y="3878580"/>
            <a:ext cx="1645920" cy="594360"/>
          </a:xfrm>
          <a:prstGeom prst="rect">
            <a:avLst/>
          </a:prstGeom>
          <a:noFill/>
        </p:spPr>
        <p:txBody>
          <a:bodyPr wrap="square" lIns="0" tIns="0" rIns="0" bIns="0" rtlCol="0" anchor="ctr"/>
          <a:lstStyle/>
          <a:p>
            <a:pPr marL="0" indent="0" algn="ctr">
              <a:buNone/>
            </a:pPr>
            <a:r>
              <a:rPr 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4-f系统</a:t>
            </a:r>
            <a:endParaRPr lang="en-US" sz="1400" dirty="0">
              <a:solidFill>
                <a:schemeClr val="bg1"/>
              </a:solidFill>
            </a:endParaRPr>
          </a:p>
        </p:txBody>
      </p:sp>
      <p:sp>
        <p:nvSpPr>
          <p:cNvPr id="32" name="Shape 10">
            <a:extLst>
              <a:ext uri="{FF2B5EF4-FFF2-40B4-BE49-F238E27FC236}">
                <a16:creationId xmlns:a16="http://schemas.microsoft.com/office/drawing/2014/main" id="{B14049BF-B00A-A046-6C82-BA24E004CCDA}"/>
              </a:ext>
            </a:extLst>
          </p:cNvPr>
          <p:cNvSpPr/>
          <p:nvPr/>
        </p:nvSpPr>
        <p:spPr>
          <a:xfrm>
            <a:off x="6278880" y="3878580"/>
            <a:ext cx="1645920" cy="594360"/>
          </a:xfrm>
          <a:prstGeom prst="ellipse">
            <a:avLst/>
          </a:prstGeom>
          <a:solidFill>
            <a:srgbClr val="1E3048"/>
          </a:solidFill>
          <a:ln w="12700">
            <a:solidFill>
              <a:srgbClr val="0E7C7B"/>
            </a:solidFill>
            <a:prstDash val="solid"/>
          </a:ln>
        </p:spPr>
        <p:txBody>
          <a:bodyPr/>
          <a:lstStyle/>
          <a:p>
            <a:endParaRPr lang="zh-CN" altLang="en-US">
              <a:solidFill>
                <a:schemeClr val="tx1"/>
              </a:solidFill>
            </a:endParaRPr>
          </a:p>
        </p:txBody>
      </p:sp>
      <p:sp>
        <p:nvSpPr>
          <p:cNvPr id="33" name="Text 11">
            <a:extLst>
              <a:ext uri="{FF2B5EF4-FFF2-40B4-BE49-F238E27FC236}">
                <a16:creationId xmlns:a16="http://schemas.microsoft.com/office/drawing/2014/main" id="{4FF28BFC-FBAA-F114-57D1-FDA969AE28B6}"/>
              </a:ext>
            </a:extLst>
          </p:cNvPr>
          <p:cNvSpPr/>
          <p:nvPr/>
        </p:nvSpPr>
        <p:spPr>
          <a:xfrm>
            <a:off x="6278880" y="3878580"/>
            <a:ext cx="1645920" cy="594360"/>
          </a:xfrm>
          <a:prstGeom prst="rect">
            <a:avLst/>
          </a:prstGeom>
          <a:noFill/>
        </p:spPr>
        <p:txBody>
          <a:bodyPr wrap="square" lIns="0" tIns="0" rIns="0" bIns="0" rtlCol="0" anchor="ctr"/>
          <a:lstStyle/>
          <a:p>
            <a:pPr marL="0" indent="0" algn="ctr">
              <a:buNone/>
            </a:pPr>
            <a:r>
              <a:rPr 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空间滤波</a:t>
            </a:r>
            <a:endParaRPr lang="en-US" sz="1400" dirty="0">
              <a:solidFill>
                <a:schemeClr val="bg1"/>
              </a:solidFill>
            </a:endParaRPr>
          </a:p>
        </p:txBody>
      </p:sp>
      <p:sp>
        <p:nvSpPr>
          <p:cNvPr id="34" name="Shape 12">
            <a:extLst>
              <a:ext uri="{FF2B5EF4-FFF2-40B4-BE49-F238E27FC236}">
                <a16:creationId xmlns:a16="http://schemas.microsoft.com/office/drawing/2014/main" id="{F4E58D5C-45A0-6E9C-B346-4CADA6B4645D}"/>
              </a:ext>
            </a:extLst>
          </p:cNvPr>
          <p:cNvSpPr/>
          <p:nvPr/>
        </p:nvSpPr>
        <p:spPr>
          <a:xfrm>
            <a:off x="8199120" y="3878580"/>
            <a:ext cx="1645920" cy="594360"/>
          </a:xfrm>
          <a:prstGeom prst="ellipse">
            <a:avLst/>
          </a:prstGeom>
          <a:solidFill>
            <a:srgbClr val="1E3048"/>
          </a:solidFill>
          <a:ln w="12700">
            <a:solidFill>
              <a:srgbClr val="0E7C7B"/>
            </a:solidFill>
            <a:prstDash val="solid"/>
          </a:ln>
        </p:spPr>
        <p:txBody>
          <a:bodyPr/>
          <a:lstStyle/>
          <a:p>
            <a:endParaRPr lang="zh-CN" altLang="en-US">
              <a:solidFill>
                <a:schemeClr val="tx1"/>
              </a:solidFill>
            </a:endParaRPr>
          </a:p>
        </p:txBody>
      </p:sp>
      <p:sp>
        <p:nvSpPr>
          <p:cNvPr id="35" name="Text 13">
            <a:extLst>
              <a:ext uri="{FF2B5EF4-FFF2-40B4-BE49-F238E27FC236}">
                <a16:creationId xmlns:a16="http://schemas.microsoft.com/office/drawing/2014/main" id="{EA12FCB0-4018-6AE0-D4AD-A5D787642465}"/>
              </a:ext>
            </a:extLst>
          </p:cNvPr>
          <p:cNvSpPr/>
          <p:nvPr/>
        </p:nvSpPr>
        <p:spPr>
          <a:xfrm>
            <a:off x="8199120" y="3878580"/>
            <a:ext cx="1645920" cy="594360"/>
          </a:xfrm>
          <a:prstGeom prst="rect">
            <a:avLst/>
          </a:prstGeom>
          <a:noFill/>
        </p:spPr>
        <p:txBody>
          <a:bodyPr wrap="square" lIns="0" tIns="0" rIns="0" bIns="0" rtlCol="0" anchor="ctr"/>
          <a:lstStyle/>
          <a:p>
            <a:pPr marL="0" indent="0" algn="ctr">
              <a:buNone/>
            </a:pPr>
            <a:r>
              <a:rPr 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0"/>
              </a:rPr>
              <a:t>假彩色编码</a:t>
            </a:r>
            <a:endParaRPr lang="en-US" sz="1400" dirty="0">
              <a:solidFill>
                <a:schemeClr val="bg1"/>
              </a:solidFill>
            </a:endParaRPr>
          </a:p>
        </p:txBody>
      </p:sp>
      <p:sp>
        <p:nvSpPr>
          <p:cNvPr id="36" name="Text 14">
            <a:extLst>
              <a:ext uri="{FF2B5EF4-FFF2-40B4-BE49-F238E27FC236}">
                <a16:creationId xmlns:a16="http://schemas.microsoft.com/office/drawing/2014/main" id="{C21409F7-A2AC-D88C-F418-7757FD07E11C}"/>
              </a:ext>
            </a:extLst>
          </p:cNvPr>
          <p:cNvSpPr/>
          <p:nvPr/>
        </p:nvSpPr>
        <p:spPr>
          <a:xfrm>
            <a:off x="1524000" y="4975860"/>
            <a:ext cx="9144000" cy="347472"/>
          </a:xfrm>
          <a:prstGeom prst="rect">
            <a:avLst/>
          </a:prstGeom>
          <a:noFill/>
        </p:spPr>
        <p:txBody>
          <a:bodyPr wrap="square" lIns="0" tIns="0" rIns="0" bIns="0" rtlCol="0" anchor="ctr"/>
          <a:lstStyle/>
          <a:p>
            <a:pPr marL="0" indent="0" algn="ctr">
              <a:buNone/>
            </a:pPr>
            <a:r>
              <a:rPr lang="en-US" sz="1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实训一  ·  空间频谱与假彩色编码技术</a:t>
            </a:r>
            <a:endParaRPr lang="en-US" sz="1300" dirty="0">
              <a:solidFill>
                <a:schemeClr val="tx1"/>
              </a:solidFill>
            </a:endParaRPr>
          </a:p>
        </p:txBody>
      </p:sp>
    </p:spTree>
    <p:extLst>
      <p:ext uri="{BB962C8B-B14F-4D97-AF65-F5344CB8AC3E}">
        <p14:creationId xmlns:p14="http://schemas.microsoft.com/office/powerpoint/2010/main" val="2708846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2006600" cy="5842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实训目的</a:t>
            </a:r>
            <a:endParaRPr lang="en-US" sz="1100"/>
          </a:p>
        </p:txBody>
      </p:sp>
      <p:sp>
        <p:nvSpPr>
          <p:cNvPr id="77" name="Shape 3">
            <a:extLst>
              <a:ext uri="{FF2B5EF4-FFF2-40B4-BE49-F238E27FC236}">
                <a16:creationId xmlns:a16="http://schemas.microsoft.com/office/drawing/2014/main" id="{50A5EEAF-0E4D-0D0B-DAE7-2417C7625457}"/>
              </a:ext>
            </a:extLst>
          </p:cNvPr>
          <p:cNvSpPr/>
          <p:nvPr/>
        </p:nvSpPr>
        <p:spPr>
          <a:xfrm>
            <a:off x="1409886" y="1949704"/>
            <a:ext cx="8412480" cy="105156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1800"/>
          </a:p>
        </p:txBody>
      </p:sp>
      <p:sp>
        <p:nvSpPr>
          <p:cNvPr id="78" name="Shape 4">
            <a:extLst>
              <a:ext uri="{FF2B5EF4-FFF2-40B4-BE49-F238E27FC236}">
                <a16:creationId xmlns:a16="http://schemas.microsoft.com/office/drawing/2014/main" id="{0DCF70E9-BFB7-B141-373F-F81FD5340DB0}"/>
              </a:ext>
            </a:extLst>
          </p:cNvPr>
          <p:cNvSpPr/>
          <p:nvPr/>
        </p:nvSpPr>
        <p:spPr>
          <a:xfrm>
            <a:off x="1547046" y="2150872"/>
            <a:ext cx="640080" cy="640080"/>
          </a:xfrm>
          <a:prstGeom prst="ellipse">
            <a:avLst/>
          </a:prstGeom>
          <a:solidFill>
            <a:srgbClr val="0E7C7B"/>
          </a:solidFill>
          <a:ln w="12700">
            <a:solidFill>
              <a:srgbClr val="0E7C7B"/>
            </a:solidFill>
            <a:prstDash val="solid"/>
          </a:ln>
        </p:spPr>
        <p:txBody>
          <a:bodyPr/>
          <a:lstStyle/>
          <a:p>
            <a:endParaRPr lang="zh-CN" altLang="en-US" sz="1800"/>
          </a:p>
        </p:txBody>
      </p:sp>
      <p:sp>
        <p:nvSpPr>
          <p:cNvPr id="79" name="Text 5">
            <a:extLst>
              <a:ext uri="{FF2B5EF4-FFF2-40B4-BE49-F238E27FC236}">
                <a16:creationId xmlns:a16="http://schemas.microsoft.com/office/drawing/2014/main" id="{68A5FA3D-2CE7-5611-CF2C-28E169F881C7}"/>
              </a:ext>
            </a:extLst>
          </p:cNvPr>
          <p:cNvSpPr/>
          <p:nvPr/>
        </p:nvSpPr>
        <p:spPr>
          <a:xfrm>
            <a:off x="1547046" y="2141728"/>
            <a:ext cx="640080" cy="640080"/>
          </a:xfrm>
          <a:prstGeom prst="rect">
            <a:avLst/>
          </a:prstGeom>
          <a:noFill/>
        </p:spPr>
        <p:txBody>
          <a:bodyPr wrap="square" lIns="0" tIns="0" rIns="0" bIns="0" rtlCol="0" anchor="ctr"/>
          <a:lstStyle/>
          <a:p>
            <a:pPr marL="0" indent="0" algn="ctr">
              <a:buNone/>
            </a:pPr>
            <a:r>
              <a:rPr lang="en-US" sz="2400" b="1" dirty="0">
                <a:solidFill>
                  <a:srgbClr val="FFFFFF"/>
                </a:solidFill>
              </a:rPr>
              <a:t>01</a:t>
            </a:r>
            <a:endParaRPr lang="en-US" sz="2400" dirty="0"/>
          </a:p>
        </p:txBody>
      </p:sp>
      <p:sp>
        <p:nvSpPr>
          <p:cNvPr id="80" name="Text 6">
            <a:extLst>
              <a:ext uri="{FF2B5EF4-FFF2-40B4-BE49-F238E27FC236}">
                <a16:creationId xmlns:a16="http://schemas.microsoft.com/office/drawing/2014/main" id="{1E100AB4-E53C-17F2-4180-287B15EF1D6C}"/>
              </a:ext>
            </a:extLst>
          </p:cNvPr>
          <p:cNvSpPr/>
          <p:nvPr/>
        </p:nvSpPr>
        <p:spPr>
          <a:xfrm>
            <a:off x="2324286" y="2041144"/>
            <a:ext cx="7132320" cy="347472"/>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理解空间频谱</a:t>
            </a:r>
            <a:endParaRPr lang="en-US" sz="2000" dirty="0"/>
          </a:p>
        </p:txBody>
      </p:sp>
      <p:sp>
        <p:nvSpPr>
          <p:cNvPr id="81" name="Text 7">
            <a:extLst>
              <a:ext uri="{FF2B5EF4-FFF2-40B4-BE49-F238E27FC236}">
                <a16:creationId xmlns:a16="http://schemas.microsoft.com/office/drawing/2014/main" id="{6FA4DCF7-700F-09A7-FF9C-EC311113F131}"/>
              </a:ext>
            </a:extLst>
          </p:cNvPr>
          <p:cNvSpPr/>
          <p:nvPr/>
        </p:nvSpPr>
        <p:spPr>
          <a:xfrm>
            <a:off x="2324286" y="2425192"/>
            <a:ext cx="7132320" cy="45720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理解空间频谱在光学系统中的作用，掌握其与成像的关系及其傅里叶变换本质</a:t>
            </a:r>
            <a:endParaRPr lang="en-US" sz="1600" dirty="0"/>
          </a:p>
        </p:txBody>
      </p:sp>
      <p:sp>
        <p:nvSpPr>
          <p:cNvPr id="82" name="Shape 8">
            <a:extLst>
              <a:ext uri="{FF2B5EF4-FFF2-40B4-BE49-F238E27FC236}">
                <a16:creationId xmlns:a16="http://schemas.microsoft.com/office/drawing/2014/main" id="{C746283A-2730-92B1-F4B1-152CED489828}"/>
              </a:ext>
            </a:extLst>
          </p:cNvPr>
          <p:cNvSpPr/>
          <p:nvPr/>
        </p:nvSpPr>
        <p:spPr>
          <a:xfrm>
            <a:off x="1409886" y="3184144"/>
            <a:ext cx="8412480" cy="105156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1800"/>
          </a:p>
        </p:txBody>
      </p:sp>
      <p:sp>
        <p:nvSpPr>
          <p:cNvPr id="83" name="Shape 9">
            <a:extLst>
              <a:ext uri="{FF2B5EF4-FFF2-40B4-BE49-F238E27FC236}">
                <a16:creationId xmlns:a16="http://schemas.microsoft.com/office/drawing/2014/main" id="{32DC1A05-971A-84C7-1FEC-25A883B1F263}"/>
              </a:ext>
            </a:extLst>
          </p:cNvPr>
          <p:cNvSpPr/>
          <p:nvPr/>
        </p:nvSpPr>
        <p:spPr>
          <a:xfrm>
            <a:off x="1547046" y="3385312"/>
            <a:ext cx="640080" cy="640080"/>
          </a:xfrm>
          <a:prstGeom prst="ellipse">
            <a:avLst/>
          </a:prstGeom>
          <a:solidFill>
            <a:srgbClr val="0E7C7B"/>
          </a:solidFill>
          <a:ln w="12700">
            <a:solidFill>
              <a:srgbClr val="0E7C7B"/>
            </a:solidFill>
            <a:prstDash val="solid"/>
          </a:ln>
        </p:spPr>
        <p:txBody>
          <a:bodyPr/>
          <a:lstStyle/>
          <a:p>
            <a:endParaRPr lang="zh-CN" altLang="en-US" sz="1800"/>
          </a:p>
        </p:txBody>
      </p:sp>
      <p:sp>
        <p:nvSpPr>
          <p:cNvPr id="84" name="Text 10">
            <a:extLst>
              <a:ext uri="{FF2B5EF4-FFF2-40B4-BE49-F238E27FC236}">
                <a16:creationId xmlns:a16="http://schemas.microsoft.com/office/drawing/2014/main" id="{6E1DDE84-8F5A-3F32-BC71-B2658C4D7678}"/>
              </a:ext>
            </a:extLst>
          </p:cNvPr>
          <p:cNvSpPr/>
          <p:nvPr/>
        </p:nvSpPr>
        <p:spPr>
          <a:xfrm>
            <a:off x="1547046" y="3376168"/>
            <a:ext cx="640080" cy="640080"/>
          </a:xfrm>
          <a:prstGeom prst="rect">
            <a:avLst/>
          </a:prstGeom>
          <a:noFill/>
        </p:spPr>
        <p:txBody>
          <a:bodyPr wrap="square" lIns="0" tIns="0" rIns="0" bIns="0" rtlCol="0" anchor="ctr"/>
          <a:lstStyle/>
          <a:p>
            <a:pPr marL="0" indent="0" algn="ctr">
              <a:buNone/>
            </a:pPr>
            <a:r>
              <a:rPr lang="en-US" sz="2400" b="1" dirty="0">
                <a:solidFill>
                  <a:srgbClr val="FFFFFF"/>
                </a:solidFill>
              </a:rPr>
              <a:t>02</a:t>
            </a:r>
            <a:endParaRPr lang="en-US" sz="2400" dirty="0"/>
          </a:p>
        </p:txBody>
      </p:sp>
      <p:sp>
        <p:nvSpPr>
          <p:cNvPr id="85" name="Text 11">
            <a:extLst>
              <a:ext uri="{FF2B5EF4-FFF2-40B4-BE49-F238E27FC236}">
                <a16:creationId xmlns:a16="http://schemas.microsoft.com/office/drawing/2014/main" id="{47D1B9B1-F7E6-6494-C4CD-F80E5CEE32B6}"/>
              </a:ext>
            </a:extLst>
          </p:cNvPr>
          <p:cNvSpPr/>
          <p:nvPr/>
        </p:nvSpPr>
        <p:spPr>
          <a:xfrm>
            <a:off x="2324286" y="3275584"/>
            <a:ext cx="7132320" cy="347472"/>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探究空间滤波</a:t>
            </a:r>
            <a:endParaRPr lang="en-US" sz="2000" dirty="0"/>
          </a:p>
        </p:txBody>
      </p:sp>
      <p:sp>
        <p:nvSpPr>
          <p:cNvPr id="86" name="Text 12">
            <a:extLst>
              <a:ext uri="{FF2B5EF4-FFF2-40B4-BE49-F238E27FC236}">
                <a16:creationId xmlns:a16="http://schemas.microsoft.com/office/drawing/2014/main" id="{BDCFA1F6-0CE6-B7D3-CEB8-DD8CFB0DC720}"/>
              </a:ext>
            </a:extLst>
          </p:cNvPr>
          <p:cNvSpPr/>
          <p:nvPr/>
        </p:nvSpPr>
        <p:spPr>
          <a:xfrm>
            <a:off x="2324286" y="3659632"/>
            <a:ext cx="7132320" cy="45720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探究空间滤波对成像结果的影响，掌握频谱调制在光学信息处理中的应用</a:t>
            </a:r>
            <a:endParaRPr lang="en-US" sz="1600" dirty="0"/>
          </a:p>
        </p:txBody>
      </p:sp>
      <p:sp>
        <p:nvSpPr>
          <p:cNvPr id="87" name="Shape 13">
            <a:extLst>
              <a:ext uri="{FF2B5EF4-FFF2-40B4-BE49-F238E27FC236}">
                <a16:creationId xmlns:a16="http://schemas.microsoft.com/office/drawing/2014/main" id="{65D3567C-479E-3A13-4726-7BB9F13B13E9}"/>
              </a:ext>
            </a:extLst>
          </p:cNvPr>
          <p:cNvSpPr/>
          <p:nvPr/>
        </p:nvSpPr>
        <p:spPr>
          <a:xfrm>
            <a:off x="1409886" y="4418584"/>
            <a:ext cx="8412480" cy="105156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1800"/>
          </a:p>
        </p:txBody>
      </p:sp>
      <p:sp>
        <p:nvSpPr>
          <p:cNvPr id="88" name="Shape 14">
            <a:extLst>
              <a:ext uri="{FF2B5EF4-FFF2-40B4-BE49-F238E27FC236}">
                <a16:creationId xmlns:a16="http://schemas.microsoft.com/office/drawing/2014/main" id="{7D3D07C0-23E8-16DF-FECA-9B09DF61D238}"/>
              </a:ext>
            </a:extLst>
          </p:cNvPr>
          <p:cNvSpPr/>
          <p:nvPr/>
        </p:nvSpPr>
        <p:spPr>
          <a:xfrm>
            <a:off x="1547046" y="4619752"/>
            <a:ext cx="640080" cy="640080"/>
          </a:xfrm>
          <a:prstGeom prst="ellipse">
            <a:avLst/>
          </a:prstGeom>
          <a:solidFill>
            <a:srgbClr val="0E7C7B"/>
          </a:solidFill>
          <a:ln w="12700">
            <a:solidFill>
              <a:srgbClr val="0E7C7B"/>
            </a:solidFill>
            <a:prstDash val="solid"/>
          </a:ln>
        </p:spPr>
        <p:txBody>
          <a:bodyPr/>
          <a:lstStyle/>
          <a:p>
            <a:endParaRPr lang="zh-CN" altLang="en-US" sz="1800"/>
          </a:p>
        </p:txBody>
      </p:sp>
      <p:sp>
        <p:nvSpPr>
          <p:cNvPr id="89" name="Text 15">
            <a:extLst>
              <a:ext uri="{FF2B5EF4-FFF2-40B4-BE49-F238E27FC236}">
                <a16:creationId xmlns:a16="http://schemas.microsoft.com/office/drawing/2014/main" id="{0FA08999-96BC-63B2-9C1F-FB625F78B916}"/>
              </a:ext>
            </a:extLst>
          </p:cNvPr>
          <p:cNvSpPr/>
          <p:nvPr/>
        </p:nvSpPr>
        <p:spPr>
          <a:xfrm>
            <a:off x="1547046" y="4610608"/>
            <a:ext cx="640080" cy="640080"/>
          </a:xfrm>
          <a:prstGeom prst="rect">
            <a:avLst/>
          </a:prstGeom>
          <a:noFill/>
        </p:spPr>
        <p:txBody>
          <a:bodyPr wrap="square" lIns="0" tIns="0" rIns="0" bIns="0" rtlCol="0" anchor="ctr"/>
          <a:lstStyle/>
          <a:p>
            <a:pPr marL="0" indent="0" algn="ctr">
              <a:buNone/>
            </a:pPr>
            <a:r>
              <a:rPr lang="en-US" sz="2400" b="1" dirty="0">
                <a:solidFill>
                  <a:srgbClr val="FFFFFF"/>
                </a:solidFill>
              </a:rPr>
              <a:t>03</a:t>
            </a:r>
            <a:endParaRPr lang="en-US" sz="2400" dirty="0"/>
          </a:p>
        </p:txBody>
      </p:sp>
      <p:sp>
        <p:nvSpPr>
          <p:cNvPr id="90" name="Text 16">
            <a:extLst>
              <a:ext uri="{FF2B5EF4-FFF2-40B4-BE49-F238E27FC236}">
                <a16:creationId xmlns:a16="http://schemas.microsoft.com/office/drawing/2014/main" id="{6A0FFA64-E09A-3E63-61BA-CD1921DDC434}"/>
              </a:ext>
            </a:extLst>
          </p:cNvPr>
          <p:cNvSpPr/>
          <p:nvPr/>
        </p:nvSpPr>
        <p:spPr>
          <a:xfrm>
            <a:off x="2324286" y="4510024"/>
            <a:ext cx="7132320" cy="347472"/>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构建4-f系统</a:t>
            </a:r>
            <a:endParaRPr lang="en-US" sz="2000" dirty="0"/>
          </a:p>
        </p:txBody>
      </p:sp>
      <p:sp>
        <p:nvSpPr>
          <p:cNvPr id="91" name="Text 17">
            <a:extLst>
              <a:ext uri="{FF2B5EF4-FFF2-40B4-BE49-F238E27FC236}">
                <a16:creationId xmlns:a16="http://schemas.microsoft.com/office/drawing/2014/main" id="{21626CE6-BE1B-6426-47AA-7C84D8E4CBEA}"/>
              </a:ext>
            </a:extLst>
          </p:cNvPr>
          <p:cNvSpPr/>
          <p:nvPr/>
        </p:nvSpPr>
        <p:spPr>
          <a:xfrm>
            <a:off x="2324286" y="4894072"/>
            <a:ext cx="7132320" cy="45720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学会构建并调试4-f系统，基于θ调制技术实现假彩色编码，增强对复杂光学现象的直观理解</a:t>
            </a:r>
            <a:endParaRPr lang="en-US"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9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7112000" cy="635000"/>
          </a:xfrm>
          <a:prstGeom prst="rect">
            <a:avLst/>
          </a:prstGeom>
          <a:noFill/>
          <a:ln w="12700" cap="flat" cmpd="sng">
            <a:noFill/>
            <a:prstDash val="solid"/>
            <a:round/>
          </a:ln>
        </p:spPr>
        <p:txBody>
          <a:bodyPr vert="horz" wrap="none" lIns="0" tIns="0" rIns="0" bIns="0" rtlCol="0" anchor="ctr" anchorCtr="0"/>
          <a:lstStyle/>
          <a:p>
            <a:pPr marL="0" indent="0">
              <a:buNone/>
            </a:pPr>
            <a:r>
              <a:rPr lang="en-US" altLang="zh-CN" sz="3600" b="1">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理论基础 · 空间频谱</a:t>
            </a:r>
            <a:endParaRPr lang="en-US" altLang="zh-CN" sz="3600" dirty="0">
              <a:solidFill>
                <a:schemeClr val="tx1"/>
              </a:solidFill>
            </a:endParaRPr>
          </a:p>
        </p:txBody>
      </p:sp>
      <p:sp>
        <p:nvSpPr>
          <p:cNvPr id="17" name="Text 1">
            <a:extLst>
              <a:ext uri="{FF2B5EF4-FFF2-40B4-BE49-F238E27FC236}">
                <a16:creationId xmlns:a16="http://schemas.microsoft.com/office/drawing/2014/main" id="{6C115824-7172-69D3-2029-3AABF301E1A4}"/>
              </a:ext>
            </a:extLst>
          </p:cNvPr>
          <p:cNvSpPr/>
          <p:nvPr/>
        </p:nvSpPr>
        <p:spPr>
          <a:xfrm>
            <a:off x="1054100" y="1854200"/>
            <a:ext cx="7315200" cy="914400"/>
          </a:xfrm>
          <a:prstGeom prst="rect">
            <a:avLst/>
          </a:prstGeom>
          <a:noFill/>
        </p:spPr>
        <p:txBody>
          <a:bodyPr wrap="square" lIns="0" tIns="0" rIns="0" bIns="0" rtlCol="0" anchor="ctr"/>
          <a:lstStyle/>
          <a:p>
            <a:pPr marL="0" indent="0">
              <a:buNone/>
            </a:pPr>
            <a:r>
              <a:rPr lang="en-US" sz="28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理论基础 · 空间频谱</a:t>
            </a:r>
            <a:endParaRPr lang="en-US" sz="2800" dirty="0"/>
          </a:p>
        </p:txBody>
      </p:sp>
      <p:sp>
        <p:nvSpPr>
          <p:cNvPr id="18" name="Shape 2">
            <a:extLst>
              <a:ext uri="{FF2B5EF4-FFF2-40B4-BE49-F238E27FC236}">
                <a16:creationId xmlns:a16="http://schemas.microsoft.com/office/drawing/2014/main" id="{DA23F9D7-598F-F505-8109-26E16383728C}"/>
              </a:ext>
            </a:extLst>
          </p:cNvPr>
          <p:cNvSpPr/>
          <p:nvPr/>
        </p:nvSpPr>
        <p:spPr>
          <a:xfrm>
            <a:off x="693166" y="1854200"/>
            <a:ext cx="54864" cy="548640"/>
          </a:xfrm>
          <a:prstGeom prst="rect">
            <a:avLst/>
          </a:prstGeom>
          <a:solidFill>
            <a:srgbClr val="E8B84B"/>
          </a:solidFill>
          <a:ln w="12700">
            <a:solidFill>
              <a:srgbClr val="E8B84B"/>
            </a:solidFill>
            <a:prstDash val="solid"/>
          </a:ln>
        </p:spPr>
        <p:txBody>
          <a:bodyPr/>
          <a:lstStyle/>
          <a:p>
            <a:endParaRPr lang="zh-CN" altLang="en-US"/>
          </a:p>
        </p:txBody>
      </p:sp>
      <p:sp>
        <p:nvSpPr>
          <p:cNvPr id="19" name="Shape 3">
            <a:extLst>
              <a:ext uri="{FF2B5EF4-FFF2-40B4-BE49-F238E27FC236}">
                <a16:creationId xmlns:a16="http://schemas.microsoft.com/office/drawing/2014/main" id="{1A6D165E-78A9-CE13-88C5-85B115BF17AD}"/>
              </a:ext>
            </a:extLst>
          </p:cNvPr>
          <p:cNvSpPr/>
          <p:nvPr/>
        </p:nvSpPr>
        <p:spPr>
          <a:xfrm>
            <a:off x="953770" y="1945640"/>
            <a:ext cx="7022338" cy="379476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3200"/>
          </a:p>
        </p:txBody>
      </p:sp>
      <p:sp>
        <p:nvSpPr>
          <p:cNvPr id="20" name="Text 4">
            <a:extLst>
              <a:ext uri="{FF2B5EF4-FFF2-40B4-BE49-F238E27FC236}">
                <a16:creationId xmlns:a16="http://schemas.microsoft.com/office/drawing/2014/main" id="{06259F54-CF3D-6437-A6C6-7B240EEED20F}"/>
              </a:ext>
            </a:extLst>
          </p:cNvPr>
          <p:cNvSpPr/>
          <p:nvPr/>
        </p:nvSpPr>
        <p:spPr>
          <a:xfrm>
            <a:off x="1090930" y="2037080"/>
            <a:ext cx="4937760" cy="320040"/>
          </a:xfrm>
          <a:prstGeom prst="rect">
            <a:avLst/>
          </a:prstGeom>
          <a:noFill/>
        </p:spPr>
        <p:txBody>
          <a:bodyPr wrap="square" lIns="0" tIns="0" rIns="0" bIns="0" rtlCol="0" anchor="ctr"/>
          <a:lstStyle/>
          <a:p>
            <a:pPr marL="0" indent="0">
              <a:buNone/>
            </a:pPr>
            <a:r>
              <a:rPr lang="en-US" sz="2000" b="1"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核心概念</a:t>
            </a:r>
            <a:endParaRPr lang="en-US" sz="2000" dirty="0"/>
          </a:p>
        </p:txBody>
      </p:sp>
      <p:sp>
        <p:nvSpPr>
          <p:cNvPr id="21" name="Shape 5">
            <a:extLst>
              <a:ext uri="{FF2B5EF4-FFF2-40B4-BE49-F238E27FC236}">
                <a16:creationId xmlns:a16="http://schemas.microsoft.com/office/drawing/2014/main" id="{77864206-E1EB-70A8-2131-E3D649A2FC02}"/>
              </a:ext>
            </a:extLst>
          </p:cNvPr>
          <p:cNvSpPr/>
          <p:nvPr/>
        </p:nvSpPr>
        <p:spPr>
          <a:xfrm>
            <a:off x="1090930" y="2512568"/>
            <a:ext cx="164592" cy="164592"/>
          </a:xfrm>
          <a:prstGeom prst="ellipse">
            <a:avLst/>
          </a:prstGeom>
          <a:solidFill>
            <a:srgbClr val="0E7C7B"/>
          </a:solidFill>
          <a:ln w="12700">
            <a:solidFill>
              <a:srgbClr val="0E7C7B"/>
            </a:solidFill>
            <a:prstDash val="solid"/>
          </a:ln>
        </p:spPr>
        <p:txBody>
          <a:bodyPr/>
          <a:lstStyle/>
          <a:p>
            <a:endParaRPr lang="zh-CN" altLang="en-US" sz="2000"/>
          </a:p>
        </p:txBody>
      </p:sp>
      <p:sp>
        <p:nvSpPr>
          <p:cNvPr id="22" name="Text 6">
            <a:extLst>
              <a:ext uri="{FF2B5EF4-FFF2-40B4-BE49-F238E27FC236}">
                <a16:creationId xmlns:a16="http://schemas.microsoft.com/office/drawing/2014/main" id="{448C751D-2809-4603-366E-5AF061C50EDB}"/>
              </a:ext>
            </a:extLst>
          </p:cNvPr>
          <p:cNvSpPr/>
          <p:nvPr/>
        </p:nvSpPr>
        <p:spPr>
          <a:xfrm>
            <a:off x="1346962" y="2448560"/>
            <a:ext cx="6099048" cy="50292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物平面分布函数 g(x,y) 可表示为无穷多基元函数的线性叠加（傅里叶变换）</a:t>
            </a:r>
            <a:endParaRPr lang="en-US" sz="1800" dirty="0"/>
          </a:p>
        </p:txBody>
      </p:sp>
      <p:sp>
        <p:nvSpPr>
          <p:cNvPr id="23" name="Shape 7">
            <a:extLst>
              <a:ext uri="{FF2B5EF4-FFF2-40B4-BE49-F238E27FC236}">
                <a16:creationId xmlns:a16="http://schemas.microsoft.com/office/drawing/2014/main" id="{509BFBBF-137A-2FDB-086A-925774AF3B79}"/>
              </a:ext>
            </a:extLst>
          </p:cNvPr>
          <p:cNvSpPr/>
          <p:nvPr/>
        </p:nvSpPr>
        <p:spPr>
          <a:xfrm>
            <a:off x="1090930" y="3116072"/>
            <a:ext cx="164592" cy="164592"/>
          </a:xfrm>
          <a:prstGeom prst="ellipse">
            <a:avLst/>
          </a:prstGeom>
          <a:solidFill>
            <a:srgbClr val="0E7C7B"/>
          </a:solidFill>
          <a:ln w="12700">
            <a:solidFill>
              <a:srgbClr val="0E7C7B"/>
            </a:solidFill>
            <a:prstDash val="solid"/>
          </a:ln>
        </p:spPr>
        <p:txBody>
          <a:bodyPr/>
          <a:lstStyle/>
          <a:p>
            <a:endParaRPr lang="zh-CN" altLang="en-US" sz="2000"/>
          </a:p>
        </p:txBody>
      </p:sp>
      <p:sp>
        <p:nvSpPr>
          <p:cNvPr id="24" name="Text 8">
            <a:extLst>
              <a:ext uri="{FF2B5EF4-FFF2-40B4-BE49-F238E27FC236}">
                <a16:creationId xmlns:a16="http://schemas.microsoft.com/office/drawing/2014/main" id="{84C26F12-E1DF-650A-B3A2-0A1EE9A8ACA2}"/>
              </a:ext>
            </a:extLst>
          </p:cNvPr>
          <p:cNvSpPr/>
          <p:nvPr/>
        </p:nvSpPr>
        <p:spPr>
          <a:xfrm>
            <a:off x="1346962" y="3052064"/>
            <a:ext cx="6273038" cy="50292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空间频率 (fx, fy) 是基元函数的参量，表征图像的频率特征</a:t>
            </a:r>
            <a:endParaRPr lang="en-US" sz="1800" dirty="0"/>
          </a:p>
        </p:txBody>
      </p:sp>
      <p:sp>
        <p:nvSpPr>
          <p:cNvPr id="25" name="Shape 9">
            <a:extLst>
              <a:ext uri="{FF2B5EF4-FFF2-40B4-BE49-F238E27FC236}">
                <a16:creationId xmlns:a16="http://schemas.microsoft.com/office/drawing/2014/main" id="{0C78A8D9-198E-465E-3ECB-E38A10A81B9F}"/>
              </a:ext>
            </a:extLst>
          </p:cNvPr>
          <p:cNvSpPr/>
          <p:nvPr/>
        </p:nvSpPr>
        <p:spPr>
          <a:xfrm>
            <a:off x="1090930" y="3719576"/>
            <a:ext cx="164592" cy="164592"/>
          </a:xfrm>
          <a:prstGeom prst="ellipse">
            <a:avLst/>
          </a:prstGeom>
          <a:solidFill>
            <a:srgbClr val="0E7C7B"/>
          </a:solidFill>
          <a:ln w="12700">
            <a:solidFill>
              <a:srgbClr val="0E7C7B"/>
            </a:solidFill>
            <a:prstDash val="solid"/>
          </a:ln>
        </p:spPr>
        <p:txBody>
          <a:bodyPr/>
          <a:lstStyle/>
          <a:p>
            <a:endParaRPr lang="zh-CN" altLang="en-US" sz="2000"/>
          </a:p>
        </p:txBody>
      </p:sp>
      <p:sp>
        <p:nvSpPr>
          <p:cNvPr id="26" name="Text 10">
            <a:extLst>
              <a:ext uri="{FF2B5EF4-FFF2-40B4-BE49-F238E27FC236}">
                <a16:creationId xmlns:a16="http://schemas.microsoft.com/office/drawing/2014/main" id="{333C1BCF-0F97-FE0D-3AE2-28DD0616A370}"/>
              </a:ext>
            </a:extLst>
          </p:cNvPr>
          <p:cNvSpPr/>
          <p:nvPr/>
        </p:nvSpPr>
        <p:spPr>
          <a:xfrm>
            <a:off x="1346962" y="3655568"/>
            <a:ext cx="6656578" cy="50292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G(fx, fy) 是各基元函数的权重，即 g(x,y) 的空间频谱</a:t>
            </a:r>
            <a:endParaRPr lang="en-US" sz="1800" dirty="0"/>
          </a:p>
        </p:txBody>
      </p:sp>
      <p:sp>
        <p:nvSpPr>
          <p:cNvPr id="27" name="Shape 11">
            <a:extLst>
              <a:ext uri="{FF2B5EF4-FFF2-40B4-BE49-F238E27FC236}">
                <a16:creationId xmlns:a16="http://schemas.microsoft.com/office/drawing/2014/main" id="{0D7A9F48-0429-D28F-3E78-69B2E64F21C1}"/>
              </a:ext>
            </a:extLst>
          </p:cNvPr>
          <p:cNvSpPr/>
          <p:nvPr/>
        </p:nvSpPr>
        <p:spPr>
          <a:xfrm>
            <a:off x="1090930" y="4323080"/>
            <a:ext cx="164592" cy="164592"/>
          </a:xfrm>
          <a:prstGeom prst="ellipse">
            <a:avLst/>
          </a:prstGeom>
          <a:solidFill>
            <a:srgbClr val="0E7C7B"/>
          </a:solidFill>
          <a:ln w="12700">
            <a:solidFill>
              <a:srgbClr val="0E7C7B"/>
            </a:solidFill>
            <a:prstDash val="solid"/>
          </a:ln>
        </p:spPr>
        <p:txBody>
          <a:bodyPr/>
          <a:lstStyle/>
          <a:p>
            <a:endParaRPr lang="zh-CN" altLang="en-US" sz="2000"/>
          </a:p>
        </p:txBody>
      </p:sp>
      <p:sp>
        <p:nvSpPr>
          <p:cNvPr id="28" name="Text 12">
            <a:extLst>
              <a:ext uri="{FF2B5EF4-FFF2-40B4-BE49-F238E27FC236}">
                <a16:creationId xmlns:a16="http://schemas.microsoft.com/office/drawing/2014/main" id="{E7E5993D-9B65-7261-D2F6-C25112324C01}"/>
              </a:ext>
            </a:extLst>
          </p:cNvPr>
          <p:cNvSpPr/>
          <p:nvPr/>
        </p:nvSpPr>
        <p:spPr>
          <a:xfrm>
            <a:off x="1346962" y="4259072"/>
            <a:ext cx="4663440" cy="50292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高频成分 → 图像边缘与细节信息</a:t>
            </a:r>
            <a:endParaRPr lang="en-US" sz="1800" dirty="0"/>
          </a:p>
        </p:txBody>
      </p:sp>
      <p:sp>
        <p:nvSpPr>
          <p:cNvPr id="29" name="Shape 13">
            <a:extLst>
              <a:ext uri="{FF2B5EF4-FFF2-40B4-BE49-F238E27FC236}">
                <a16:creationId xmlns:a16="http://schemas.microsoft.com/office/drawing/2014/main" id="{22DE9044-823E-6BB6-068E-CF44D193AA9F}"/>
              </a:ext>
            </a:extLst>
          </p:cNvPr>
          <p:cNvSpPr/>
          <p:nvPr/>
        </p:nvSpPr>
        <p:spPr>
          <a:xfrm>
            <a:off x="1090930" y="4926584"/>
            <a:ext cx="164592" cy="164592"/>
          </a:xfrm>
          <a:prstGeom prst="ellipse">
            <a:avLst/>
          </a:prstGeom>
          <a:solidFill>
            <a:srgbClr val="0E7C7B"/>
          </a:solidFill>
          <a:ln w="12700">
            <a:solidFill>
              <a:srgbClr val="0E7C7B"/>
            </a:solidFill>
            <a:prstDash val="solid"/>
          </a:ln>
        </p:spPr>
        <p:txBody>
          <a:bodyPr/>
          <a:lstStyle/>
          <a:p>
            <a:endParaRPr lang="zh-CN" altLang="en-US" sz="2000"/>
          </a:p>
        </p:txBody>
      </p:sp>
      <p:sp>
        <p:nvSpPr>
          <p:cNvPr id="30" name="Text 14">
            <a:extLst>
              <a:ext uri="{FF2B5EF4-FFF2-40B4-BE49-F238E27FC236}">
                <a16:creationId xmlns:a16="http://schemas.microsoft.com/office/drawing/2014/main" id="{F22E3972-328E-5D4C-B824-1C63D7B07718}"/>
              </a:ext>
            </a:extLst>
          </p:cNvPr>
          <p:cNvSpPr/>
          <p:nvPr/>
        </p:nvSpPr>
        <p:spPr>
          <a:xfrm>
            <a:off x="1346962" y="4862576"/>
            <a:ext cx="4663440" cy="50292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低频成分 → 图像整体亮度分布</a:t>
            </a:r>
            <a:endParaRPr lang="en-US" sz="1800" dirty="0"/>
          </a:p>
        </p:txBody>
      </p:sp>
      <p:sp>
        <p:nvSpPr>
          <p:cNvPr id="31" name="Shape 15">
            <a:extLst>
              <a:ext uri="{FF2B5EF4-FFF2-40B4-BE49-F238E27FC236}">
                <a16:creationId xmlns:a16="http://schemas.microsoft.com/office/drawing/2014/main" id="{654DEE3F-6036-A01F-0479-32A096EF1167}"/>
              </a:ext>
            </a:extLst>
          </p:cNvPr>
          <p:cNvSpPr/>
          <p:nvPr/>
        </p:nvSpPr>
        <p:spPr>
          <a:xfrm>
            <a:off x="8460740" y="1945640"/>
            <a:ext cx="3017520" cy="3794760"/>
          </a:xfrm>
          <a:prstGeom prst="rect">
            <a:avLst/>
          </a:prstGeom>
          <a:solidFill>
            <a:srgbClr val="1A2E44"/>
          </a:solidFill>
          <a:ln w="12700">
            <a:solidFill>
              <a:srgbClr val="0E7C7B"/>
            </a:solidFill>
            <a:prstDash val="solid"/>
          </a:ln>
          <a:effectLst>
            <a:outerShdw blurRad="101600" dist="38100" dir="8100000" algn="bl" rotWithShape="0">
              <a:srgbClr val="000000">
                <a:alpha val="20000"/>
              </a:srgbClr>
            </a:outerShdw>
          </a:effectLst>
        </p:spPr>
        <p:txBody>
          <a:bodyPr/>
          <a:lstStyle/>
          <a:p>
            <a:endParaRPr lang="zh-CN" altLang="en-US"/>
          </a:p>
        </p:txBody>
      </p:sp>
      <p:sp>
        <p:nvSpPr>
          <p:cNvPr id="32" name="Text 16">
            <a:extLst>
              <a:ext uri="{FF2B5EF4-FFF2-40B4-BE49-F238E27FC236}">
                <a16:creationId xmlns:a16="http://schemas.microsoft.com/office/drawing/2014/main" id="{E0D9F344-A279-6F0E-1473-608B24BD7C67}"/>
              </a:ext>
            </a:extLst>
          </p:cNvPr>
          <p:cNvSpPr/>
          <p:nvPr/>
        </p:nvSpPr>
        <p:spPr>
          <a:xfrm>
            <a:off x="8460740" y="2037080"/>
            <a:ext cx="3017520" cy="365760"/>
          </a:xfrm>
          <a:prstGeom prst="rect">
            <a:avLst/>
          </a:prstGeom>
          <a:noFill/>
        </p:spPr>
        <p:txBody>
          <a:bodyPr wrap="square" lIns="0" tIns="0" rIns="0" bIns="0" rtlCol="0" anchor="ctr"/>
          <a:lstStyle/>
          <a:p>
            <a:pPr marL="0" indent="0" algn="ctr">
              <a:buNone/>
            </a:pPr>
            <a:r>
              <a:rPr lang="en-US" sz="1300" b="1"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凸透镜实现傅里叶变换</a:t>
            </a:r>
            <a:endParaRPr lang="en-US" sz="1300" dirty="0"/>
          </a:p>
        </p:txBody>
      </p:sp>
      <p:sp>
        <p:nvSpPr>
          <p:cNvPr id="33" name="Shape 17">
            <a:extLst>
              <a:ext uri="{FF2B5EF4-FFF2-40B4-BE49-F238E27FC236}">
                <a16:creationId xmlns:a16="http://schemas.microsoft.com/office/drawing/2014/main" id="{D9408097-3DBA-777C-43AF-E92D7ED09B73}"/>
              </a:ext>
            </a:extLst>
          </p:cNvPr>
          <p:cNvSpPr/>
          <p:nvPr/>
        </p:nvSpPr>
        <p:spPr>
          <a:xfrm>
            <a:off x="8597900" y="2540000"/>
            <a:ext cx="731520" cy="1463040"/>
          </a:xfrm>
          <a:prstGeom prst="rect">
            <a:avLst/>
          </a:prstGeom>
          <a:solidFill>
            <a:srgbClr val="0E3460">
              <a:alpha val="70000"/>
            </a:srgbClr>
          </a:solidFill>
          <a:ln w="12700">
            <a:solidFill>
              <a:srgbClr val="17A99A"/>
            </a:solidFill>
            <a:prstDash val="solid"/>
          </a:ln>
        </p:spPr>
        <p:txBody>
          <a:bodyPr/>
          <a:lstStyle/>
          <a:p>
            <a:endParaRPr lang="zh-CN" altLang="en-US" sz="2000"/>
          </a:p>
        </p:txBody>
      </p:sp>
      <p:sp>
        <p:nvSpPr>
          <p:cNvPr id="34" name="Text 18">
            <a:extLst>
              <a:ext uri="{FF2B5EF4-FFF2-40B4-BE49-F238E27FC236}">
                <a16:creationId xmlns:a16="http://schemas.microsoft.com/office/drawing/2014/main" id="{FDB4DB95-7562-29E6-CE85-40F7BF2B313F}"/>
              </a:ext>
            </a:extLst>
          </p:cNvPr>
          <p:cNvSpPr/>
          <p:nvPr/>
        </p:nvSpPr>
        <p:spPr>
          <a:xfrm>
            <a:off x="8597900" y="2768600"/>
            <a:ext cx="731520" cy="1005840"/>
          </a:xfrm>
          <a:prstGeom prst="rect">
            <a:avLst/>
          </a:prstGeom>
          <a:noFill/>
        </p:spPr>
        <p:txBody>
          <a:bodyPr wrap="square" lIns="0" tIns="0" rIns="0" bIns="0" rtlCol="0" anchor="ctr"/>
          <a:lstStyle/>
          <a:p>
            <a:pPr marL="0" indent="0" algn="ctr">
              <a:buNone/>
            </a:pPr>
            <a:r>
              <a:rPr 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物面</a:t>
            </a:r>
            <a:endParaRPr lang="en-US" sz="1200" dirty="0"/>
          </a:p>
          <a:p>
            <a:pPr marL="0" indent="0" algn="ctr">
              <a:buNone/>
            </a:pPr>
            <a:r>
              <a:rPr lang="en-US" sz="12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g(x,y)</a:t>
            </a:r>
            <a:endParaRPr lang="en-US" sz="1200" dirty="0"/>
          </a:p>
        </p:txBody>
      </p:sp>
      <p:sp>
        <p:nvSpPr>
          <p:cNvPr id="35" name="Shape 19">
            <a:extLst>
              <a:ext uri="{FF2B5EF4-FFF2-40B4-BE49-F238E27FC236}">
                <a16:creationId xmlns:a16="http://schemas.microsoft.com/office/drawing/2014/main" id="{8834BF41-623A-0A64-A6ED-B49F913FDD49}"/>
              </a:ext>
            </a:extLst>
          </p:cNvPr>
          <p:cNvSpPr/>
          <p:nvPr/>
        </p:nvSpPr>
        <p:spPr>
          <a:xfrm>
            <a:off x="9375140" y="3271520"/>
            <a:ext cx="457200" cy="0"/>
          </a:xfrm>
          <a:prstGeom prst="line">
            <a:avLst/>
          </a:prstGeom>
          <a:noFill/>
          <a:ln w="25400">
            <a:solidFill>
              <a:srgbClr val="E8B84B"/>
            </a:solidFill>
            <a:prstDash val="solid"/>
          </a:ln>
        </p:spPr>
        <p:txBody>
          <a:bodyPr/>
          <a:lstStyle/>
          <a:p>
            <a:endParaRPr lang="zh-CN" altLang="en-US"/>
          </a:p>
        </p:txBody>
      </p:sp>
      <p:sp>
        <p:nvSpPr>
          <p:cNvPr id="36" name="Shape 20">
            <a:extLst>
              <a:ext uri="{FF2B5EF4-FFF2-40B4-BE49-F238E27FC236}">
                <a16:creationId xmlns:a16="http://schemas.microsoft.com/office/drawing/2014/main" id="{C3214CF4-E24C-D915-86D4-ACEA654CA58E}"/>
              </a:ext>
            </a:extLst>
          </p:cNvPr>
          <p:cNvSpPr/>
          <p:nvPr/>
        </p:nvSpPr>
        <p:spPr>
          <a:xfrm>
            <a:off x="9786620" y="2585720"/>
            <a:ext cx="320040" cy="1463040"/>
          </a:xfrm>
          <a:prstGeom prst="ellipse">
            <a:avLst/>
          </a:prstGeom>
          <a:solidFill>
            <a:srgbClr val="17A99A">
              <a:alpha val="50000"/>
            </a:srgbClr>
          </a:solidFill>
          <a:ln w="25400">
            <a:solidFill>
              <a:srgbClr val="17A99A"/>
            </a:solidFill>
            <a:prstDash val="solid"/>
          </a:ln>
        </p:spPr>
        <p:txBody>
          <a:bodyPr/>
          <a:lstStyle/>
          <a:p>
            <a:endParaRPr lang="zh-CN" altLang="en-US"/>
          </a:p>
        </p:txBody>
      </p:sp>
      <p:sp>
        <p:nvSpPr>
          <p:cNvPr id="37" name="Text 21">
            <a:extLst>
              <a:ext uri="{FF2B5EF4-FFF2-40B4-BE49-F238E27FC236}">
                <a16:creationId xmlns:a16="http://schemas.microsoft.com/office/drawing/2014/main" id="{E6F0C1E5-7A1C-6EED-2E3E-6CA3D9C6DC5D}"/>
              </a:ext>
            </a:extLst>
          </p:cNvPr>
          <p:cNvSpPr/>
          <p:nvPr/>
        </p:nvSpPr>
        <p:spPr>
          <a:xfrm>
            <a:off x="9786620" y="3180080"/>
            <a:ext cx="320040" cy="365760"/>
          </a:xfrm>
          <a:prstGeom prst="rect">
            <a:avLst/>
          </a:prstGeom>
          <a:noFill/>
        </p:spPr>
        <p:txBody>
          <a:bodyPr wrap="square" lIns="0" tIns="0" rIns="0" bIns="0" rtlCol="0" anchor="ctr"/>
          <a:lstStyle/>
          <a:p>
            <a:pPr marL="0" indent="0" algn="ctr">
              <a:buNone/>
            </a:pPr>
            <a:r>
              <a:rPr lang="en-US" sz="1200" b="1" dirty="0">
                <a:solidFill>
                  <a:srgbClr val="FFFFFF"/>
                </a:solidFill>
              </a:rPr>
              <a:t>L</a:t>
            </a:r>
            <a:endParaRPr lang="en-US" sz="1200" dirty="0"/>
          </a:p>
        </p:txBody>
      </p:sp>
      <p:sp>
        <p:nvSpPr>
          <p:cNvPr id="38" name="Text 22">
            <a:extLst>
              <a:ext uri="{FF2B5EF4-FFF2-40B4-BE49-F238E27FC236}">
                <a16:creationId xmlns:a16="http://schemas.microsoft.com/office/drawing/2014/main" id="{1335FA77-259A-188A-A2CF-C4AD2D5A1EB8}"/>
              </a:ext>
            </a:extLst>
          </p:cNvPr>
          <p:cNvSpPr/>
          <p:nvPr/>
        </p:nvSpPr>
        <p:spPr>
          <a:xfrm>
            <a:off x="8570468" y="4094480"/>
            <a:ext cx="822960" cy="274320"/>
          </a:xfrm>
          <a:prstGeom prst="rect">
            <a:avLst/>
          </a:prstGeom>
          <a:noFill/>
        </p:spPr>
        <p:txBody>
          <a:bodyPr wrap="square" lIns="0" tIns="0" rIns="0" bIns="0" rtlCol="0" anchor="ctr"/>
          <a:lstStyle/>
          <a:p>
            <a:pPr marL="0" indent="0" algn="ctr">
              <a:buNone/>
            </a:pPr>
            <a:r>
              <a:rPr lang="en-US" sz="1100" dirty="0">
                <a:solidFill>
                  <a:srgbClr val="B0BEC5"/>
                </a:solidFill>
              </a:rPr>
              <a:t>前焦面</a:t>
            </a:r>
            <a:endParaRPr lang="en-US" sz="1100" dirty="0"/>
          </a:p>
        </p:txBody>
      </p:sp>
      <p:sp>
        <p:nvSpPr>
          <p:cNvPr id="39" name="Shape 23">
            <a:extLst>
              <a:ext uri="{FF2B5EF4-FFF2-40B4-BE49-F238E27FC236}">
                <a16:creationId xmlns:a16="http://schemas.microsoft.com/office/drawing/2014/main" id="{6AD0B08A-A53F-2E2E-9AC7-47D9BB0F43E9}"/>
              </a:ext>
            </a:extLst>
          </p:cNvPr>
          <p:cNvSpPr/>
          <p:nvPr/>
        </p:nvSpPr>
        <p:spPr>
          <a:xfrm>
            <a:off x="10152380" y="3271520"/>
            <a:ext cx="457200" cy="0"/>
          </a:xfrm>
          <a:prstGeom prst="line">
            <a:avLst/>
          </a:prstGeom>
          <a:noFill/>
          <a:ln w="25400">
            <a:solidFill>
              <a:srgbClr val="E8B84B"/>
            </a:solidFill>
            <a:prstDash val="solid"/>
          </a:ln>
        </p:spPr>
        <p:txBody>
          <a:bodyPr/>
          <a:lstStyle/>
          <a:p>
            <a:endParaRPr lang="zh-CN" altLang="en-US"/>
          </a:p>
        </p:txBody>
      </p:sp>
      <p:sp>
        <p:nvSpPr>
          <p:cNvPr id="40" name="Shape 24">
            <a:extLst>
              <a:ext uri="{FF2B5EF4-FFF2-40B4-BE49-F238E27FC236}">
                <a16:creationId xmlns:a16="http://schemas.microsoft.com/office/drawing/2014/main" id="{AC5B25EC-9ED4-608E-1260-90629E6637DC}"/>
              </a:ext>
            </a:extLst>
          </p:cNvPr>
          <p:cNvSpPr/>
          <p:nvPr/>
        </p:nvSpPr>
        <p:spPr>
          <a:xfrm>
            <a:off x="10609580" y="2540000"/>
            <a:ext cx="731520" cy="1463040"/>
          </a:xfrm>
          <a:prstGeom prst="rect">
            <a:avLst/>
          </a:prstGeom>
          <a:solidFill>
            <a:srgbClr val="0E7C7B">
              <a:alpha val="60000"/>
            </a:srgbClr>
          </a:solidFill>
          <a:ln w="12700">
            <a:solidFill>
              <a:srgbClr val="E8B84B"/>
            </a:solidFill>
            <a:prstDash val="solid"/>
          </a:ln>
        </p:spPr>
        <p:txBody>
          <a:bodyPr/>
          <a:lstStyle/>
          <a:p>
            <a:endParaRPr lang="zh-CN" altLang="en-US"/>
          </a:p>
        </p:txBody>
      </p:sp>
      <p:sp>
        <p:nvSpPr>
          <p:cNvPr id="41" name="Text 25">
            <a:extLst>
              <a:ext uri="{FF2B5EF4-FFF2-40B4-BE49-F238E27FC236}">
                <a16:creationId xmlns:a16="http://schemas.microsoft.com/office/drawing/2014/main" id="{7A94249D-935E-BC31-2C9D-B9FB128DBCD5}"/>
              </a:ext>
            </a:extLst>
          </p:cNvPr>
          <p:cNvSpPr/>
          <p:nvPr/>
        </p:nvSpPr>
        <p:spPr>
          <a:xfrm>
            <a:off x="10609580" y="2768600"/>
            <a:ext cx="731520" cy="1005840"/>
          </a:xfrm>
          <a:prstGeom prst="rect">
            <a:avLst/>
          </a:prstGeom>
          <a:noFill/>
        </p:spPr>
        <p:txBody>
          <a:bodyPr wrap="square" lIns="0" tIns="0" rIns="0" bIns="0" rtlCol="0" anchor="ctr"/>
          <a:lstStyle/>
          <a:p>
            <a:pPr marL="0" indent="0" algn="ctr">
              <a:buNone/>
            </a:pPr>
            <a:r>
              <a:rPr lang="en-US" sz="10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频谱面</a:t>
            </a:r>
            <a:endParaRPr lang="en-US" sz="1000" dirty="0"/>
          </a:p>
          <a:p>
            <a:pPr marL="0" indent="0" algn="ctr">
              <a:buNone/>
            </a:pPr>
            <a:r>
              <a:rPr lang="en-US" sz="10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G(fx,fy)</a:t>
            </a:r>
            <a:endParaRPr lang="en-US" sz="1000" dirty="0"/>
          </a:p>
        </p:txBody>
      </p:sp>
      <p:sp>
        <p:nvSpPr>
          <p:cNvPr id="42" name="Text 26">
            <a:extLst>
              <a:ext uri="{FF2B5EF4-FFF2-40B4-BE49-F238E27FC236}">
                <a16:creationId xmlns:a16="http://schemas.microsoft.com/office/drawing/2014/main" id="{59675500-69E7-1016-2D13-2007246E3A22}"/>
              </a:ext>
            </a:extLst>
          </p:cNvPr>
          <p:cNvSpPr/>
          <p:nvPr/>
        </p:nvSpPr>
        <p:spPr>
          <a:xfrm>
            <a:off x="10563860" y="4094480"/>
            <a:ext cx="822960" cy="274320"/>
          </a:xfrm>
          <a:prstGeom prst="rect">
            <a:avLst/>
          </a:prstGeom>
          <a:noFill/>
        </p:spPr>
        <p:txBody>
          <a:bodyPr wrap="square" lIns="0" tIns="0" rIns="0" bIns="0" rtlCol="0" anchor="ctr"/>
          <a:lstStyle/>
          <a:p>
            <a:pPr marL="0" indent="0" algn="ctr">
              <a:buNone/>
            </a:pPr>
            <a:r>
              <a:rPr lang="en-US" sz="900" dirty="0">
                <a:solidFill>
                  <a:srgbClr val="B0BEC5"/>
                </a:solidFill>
              </a:rPr>
              <a:t>后焦面</a:t>
            </a:r>
            <a:endParaRPr lang="en-US" sz="900" dirty="0"/>
          </a:p>
        </p:txBody>
      </p:sp>
      <p:sp>
        <p:nvSpPr>
          <p:cNvPr id="43" name="Shape 27">
            <a:extLst>
              <a:ext uri="{FF2B5EF4-FFF2-40B4-BE49-F238E27FC236}">
                <a16:creationId xmlns:a16="http://schemas.microsoft.com/office/drawing/2014/main" id="{B91D5755-26F1-5906-17E6-CF4E572FA1C0}"/>
              </a:ext>
            </a:extLst>
          </p:cNvPr>
          <p:cNvSpPr/>
          <p:nvPr/>
        </p:nvSpPr>
        <p:spPr>
          <a:xfrm>
            <a:off x="8506460" y="4597400"/>
            <a:ext cx="2926080" cy="914400"/>
          </a:xfrm>
          <a:prstGeom prst="rect">
            <a:avLst/>
          </a:prstGeom>
          <a:solidFill>
            <a:srgbClr val="1E3048"/>
          </a:solidFill>
          <a:ln w="12700">
            <a:solidFill>
              <a:srgbClr val="17A99A"/>
            </a:solidFill>
            <a:prstDash val="solid"/>
          </a:ln>
        </p:spPr>
        <p:txBody>
          <a:bodyPr/>
          <a:lstStyle/>
          <a:p>
            <a:endParaRPr lang="zh-CN" altLang="en-US"/>
          </a:p>
        </p:txBody>
      </p:sp>
      <p:sp>
        <p:nvSpPr>
          <p:cNvPr id="44" name="Text 28">
            <a:extLst>
              <a:ext uri="{FF2B5EF4-FFF2-40B4-BE49-F238E27FC236}">
                <a16:creationId xmlns:a16="http://schemas.microsoft.com/office/drawing/2014/main" id="{EE4490BD-FA6E-FE9F-8490-4688244F96BB}"/>
              </a:ext>
            </a:extLst>
          </p:cNvPr>
          <p:cNvSpPr/>
          <p:nvPr/>
        </p:nvSpPr>
        <p:spPr>
          <a:xfrm>
            <a:off x="8643620" y="4643120"/>
            <a:ext cx="2651760" cy="822960"/>
          </a:xfrm>
          <a:prstGeom prst="rect">
            <a:avLst/>
          </a:prstGeom>
          <a:noFill/>
        </p:spPr>
        <p:txBody>
          <a:bodyPr wrap="square" lIns="0" tIns="0" rIns="0" bIns="0" rtlCol="0" anchor="ctr"/>
          <a:lstStyle/>
          <a:p>
            <a:pPr marL="0" indent="0">
              <a:buNone/>
            </a:pPr>
            <a:r>
              <a:rPr lang="en-US" sz="1200" dirty="0">
                <a:solidFill>
                  <a:srgbClr val="17A99A"/>
                </a:solidFill>
                <a:latin typeface="Consolas" panose="020B0609020204030204" pitchFamily="34" charset="0"/>
                <a:ea typeface="Consolas" panose="020B0609020204030204" pitchFamily="34" charset="-122"/>
                <a:cs typeface="Consolas" panose="020B0609020204030204" pitchFamily="34" charset="-120"/>
              </a:rPr>
              <a:t>fx = x₁/λF</a:t>
            </a:r>
            <a:endParaRPr lang="en-US" sz="1200" dirty="0"/>
          </a:p>
          <a:p>
            <a:pPr marL="0" indent="0">
              <a:buNone/>
            </a:pPr>
            <a:r>
              <a:rPr lang="en-US" sz="1200" dirty="0">
                <a:solidFill>
                  <a:srgbClr val="17A99A"/>
                </a:solidFill>
                <a:latin typeface="Consolas" panose="020B0609020204030204" pitchFamily="34" charset="0"/>
                <a:ea typeface="Consolas" panose="020B0609020204030204" pitchFamily="34" charset="-122"/>
                <a:cs typeface="Consolas" panose="020B0609020204030204" pitchFamily="34" charset="-120"/>
              </a:rPr>
              <a:t>fy = y₁/λF</a:t>
            </a:r>
            <a:endParaRPr lang="en-US" sz="1200" dirty="0"/>
          </a:p>
          <a:p>
            <a:pPr marL="0" indent="0">
              <a:buNone/>
            </a:pPr>
            <a:r>
              <a:rPr lang="en-US" sz="1200" dirty="0">
                <a:solidFill>
                  <a:srgbClr val="17A99A"/>
                </a:solidFill>
                <a:latin typeface="Consolas" panose="020B0609020204030204" pitchFamily="34" charset="0"/>
                <a:ea typeface="Consolas" panose="020B0609020204030204" pitchFamily="34" charset="-122"/>
                <a:cs typeface="Consolas" panose="020B0609020204030204" pitchFamily="34" charset="-120"/>
              </a:rPr>
              <a:t>F = 透镜焦距</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18472"/>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18" name="Text 1">
            <a:extLst>
              <a:ext uri="{FF2B5EF4-FFF2-40B4-BE49-F238E27FC236}">
                <a16:creationId xmlns:a16="http://schemas.microsoft.com/office/drawing/2014/main" id="{B3588335-469F-AB15-D17A-30335AAB2422}"/>
              </a:ext>
            </a:extLst>
          </p:cNvPr>
          <p:cNvSpPr/>
          <p:nvPr/>
        </p:nvSpPr>
        <p:spPr>
          <a:xfrm>
            <a:off x="713232" y="0"/>
            <a:ext cx="8229600" cy="914400"/>
          </a:xfrm>
          <a:prstGeom prst="rect">
            <a:avLst/>
          </a:prstGeom>
          <a:noFill/>
        </p:spPr>
        <p:txBody>
          <a:bodyPr wrap="square" lIns="0" tIns="0" rIns="0" bIns="0" rtlCol="0" anchor="ctr"/>
          <a:lstStyle/>
          <a:p>
            <a:pPr marL="0" indent="0">
              <a:buNone/>
            </a:pPr>
            <a:r>
              <a:rPr lang="en-US"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理论基础 · 阿贝成像理论与频谱调制</a:t>
            </a:r>
            <a:endParaRPr lang="en-US" sz="2600" dirty="0">
              <a:solidFill>
                <a:schemeClr val="tx1"/>
              </a:solidFill>
            </a:endParaRPr>
          </a:p>
        </p:txBody>
      </p:sp>
      <p:sp>
        <p:nvSpPr>
          <p:cNvPr id="19" name="Shape 2">
            <a:extLst>
              <a:ext uri="{FF2B5EF4-FFF2-40B4-BE49-F238E27FC236}">
                <a16:creationId xmlns:a16="http://schemas.microsoft.com/office/drawing/2014/main" id="{D5603142-3B28-9B21-E98D-AA79A5EFFC58}"/>
              </a:ext>
            </a:extLst>
          </p:cNvPr>
          <p:cNvSpPr/>
          <p:nvPr/>
        </p:nvSpPr>
        <p:spPr>
          <a:xfrm>
            <a:off x="457200" y="182880"/>
            <a:ext cx="54864" cy="548640"/>
          </a:xfrm>
          <a:prstGeom prst="rect">
            <a:avLst/>
          </a:prstGeom>
          <a:solidFill>
            <a:srgbClr val="E8B84B"/>
          </a:solidFill>
          <a:ln w="12700">
            <a:solidFill>
              <a:srgbClr val="E8B84B"/>
            </a:solidFill>
            <a:prstDash val="solid"/>
          </a:ln>
        </p:spPr>
        <p:txBody>
          <a:bodyPr/>
          <a:lstStyle/>
          <a:p>
            <a:endParaRPr lang="zh-CN" altLang="en-US"/>
          </a:p>
        </p:txBody>
      </p:sp>
      <p:sp>
        <p:nvSpPr>
          <p:cNvPr id="20" name="Shape 3">
            <a:extLst>
              <a:ext uri="{FF2B5EF4-FFF2-40B4-BE49-F238E27FC236}">
                <a16:creationId xmlns:a16="http://schemas.microsoft.com/office/drawing/2014/main" id="{31EF482F-FDD8-3C3C-E6AE-2242B804726F}"/>
              </a:ext>
            </a:extLst>
          </p:cNvPr>
          <p:cNvSpPr/>
          <p:nvPr/>
        </p:nvSpPr>
        <p:spPr>
          <a:xfrm>
            <a:off x="713232" y="1437640"/>
            <a:ext cx="4736592" cy="38404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21" name="Shape 4">
            <a:extLst>
              <a:ext uri="{FF2B5EF4-FFF2-40B4-BE49-F238E27FC236}">
                <a16:creationId xmlns:a16="http://schemas.microsoft.com/office/drawing/2014/main" id="{02DEBFF9-7CC2-D755-0F98-149B5CDAB968}"/>
              </a:ext>
            </a:extLst>
          </p:cNvPr>
          <p:cNvSpPr/>
          <p:nvPr/>
        </p:nvSpPr>
        <p:spPr>
          <a:xfrm>
            <a:off x="713232" y="1437640"/>
            <a:ext cx="4736592" cy="384048"/>
          </a:xfrm>
          <a:prstGeom prst="rect">
            <a:avLst/>
          </a:prstGeom>
          <a:solidFill>
            <a:srgbClr val="0E7C7B"/>
          </a:solidFill>
          <a:ln w="12700">
            <a:solidFill>
              <a:srgbClr val="0E7C7B"/>
            </a:solidFill>
            <a:prstDash val="solid"/>
          </a:ln>
        </p:spPr>
        <p:txBody>
          <a:bodyPr/>
          <a:lstStyle/>
          <a:p>
            <a:endParaRPr lang="zh-CN" altLang="en-US" sz="2000"/>
          </a:p>
        </p:txBody>
      </p:sp>
      <p:sp>
        <p:nvSpPr>
          <p:cNvPr id="22" name="Text 5">
            <a:extLst>
              <a:ext uri="{FF2B5EF4-FFF2-40B4-BE49-F238E27FC236}">
                <a16:creationId xmlns:a16="http://schemas.microsoft.com/office/drawing/2014/main" id="{D0E285F1-30BA-147E-4E0A-A4041D74DBCE}"/>
              </a:ext>
            </a:extLst>
          </p:cNvPr>
          <p:cNvSpPr/>
          <p:nvPr/>
        </p:nvSpPr>
        <p:spPr>
          <a:xfrm>
            <a:off x="804672" y="1437640"/>
            <a:ext cx="3840480" cy="384048"/>
          </a:xfrm>
          <a:prstGeom prst="rect">
            <a:avLst/>
          </a:prstGeom>
          <a:noFill/>
        </p:spPr>
        <p:txBody>
          <a:bodyPr wrap="square" lIns="0" tIns="0" rIns="0" bIns="0" rtlCol="0" anchor="ctr"/>
          <a:lstStyle/>
          <a:p>
            <a:pPr marL="0" indent="0">
              <a:buNone/>
            </a:pPr>
            <a:r>
              <a:rPr lang="en-US" sz="2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阿贝成像理论</a:t>
            </a:r>
            <a:endParaRPr lang="en-US" sz="2400" dirty="0"/>
          </a:p>
        </p:txBody>
      </p:sp>
      <p:sp>
        <p:nvSpPr>
          <p:cNvPr id="23" name="Shape 6">
            <a:extLst>
              <a:ext uri="{FF2B5EF4-FFF2-40B4-BE49-F238E27FC236}">
                <a16:creationId xmlns:a16="http://schemas.microsoft.com/office/drawing/2014/main" id="{F3F305DD-A2B6-E250-4509-CBCFC7DF8744}"/>
              </a:ext>
            </a:extLst>
          </p:cNvPr>
          <p:cNvSpPr/>
          <p:nvPr/>
        </p:nvSpPr>
        <p:spPr>
          <a:xfrm>
            <a:off x="850392" y="1931416"/>
            <a:ext cx="109728" cy="347472"/>
          </a:xfrm>
          <a:prstGeom prst="rect">
            <a:avLst/>
          </a:prstGeom>
          <a:solidFill>
            <a:srgbClr val="0E7C7B"/>
          </a:solidFill>
          <a:ln w="12700">
            <a:solidFill>
              <a:srgbClr val="0E7C7B"/>
            </a:solidFill>
            <a:prstDash val="solid"/>
          </a:ln>
        </p:spPr>
        <p:txBody>
          <a:bodyPr/>
          <a:lstStyle/>
          <a:p>
            <a:endParaRPr lang="zh-CN" altLang="en-US" sz="2000"/>
          </a:p>
        </p:txBody>
      </p:sp>
      <p:sp>
        <p:nvSpPr>
          <p:cNvPr id="24" name="Text 7">
            <a:extLst>
              <a:ext uri="{FF2B5EF4-FFF2-40B4-BE49-F238E27FC236}">
                <a16:creationId xmlns:a16="http://schemas.microsoft.com/office/drawing/2014/main" id="{23456819-33D4-9395-19F9-5AEC197686CF}"/>
              </a:ext>
            </a:extLst>
          </p:cNvPr>
          <p:cNvSpPr/>
          <p:nvPr/>
        </p:nvSpPr>
        <p:spPr>
          <a:xfrm>
            <a:off x="1051560" y="1913128"/>
            <a:ext cx="3520440" cy="45720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两次衍射过程：物→频谱面→像面</a:t>
            </a:r>
            <a:endParaRPr lang="en-US" sz="1800" dirty="0"/>
          </a:p>
        </p:txBody>
      </p:sp>
      <p:sp>
        <p:nvSpPr>
          <p:cNvPr id="25" name="Shape 8">
            <a:extLst>
              <a:ext uri="{FF2B5EF4-FFF2-40B4-BE49-F238E27FC236}">
                <a16:creationId xmlns:a16="http://schemas.microsoft.com/office/drawing/2014/main" id="{3FA17068-A2BE-FD0D-1F6D-ED657E1B740B}"/>
              </a:ext>
            </a:extLst>
          </p:cNvPr>
          <p:cNvSpPr/>
          <p:nvPr/>
        </p:nvSpPr>
        <p:spPr>
          <a:xfrm>
            <a:off x="850392" y="2534920"/>
            <a:ext cx="109728" cy="347472"/>
          </a:xfrm>
          <a:prstGeom prst="rect">
            <a:avLst/>
          </a:prstGeom>
          <a:solidFill>
            <a:srgbClr val="0E7C7B"/>
          </a:solidFill>
          <a:ln w="12700">
            <a:solidFill>
              <a:srgbClr val="0E7C7B"/>
            </a:solidFill>
            <a:prstDash val="solid"/>
          </a:ln>
        </p:spPr>
        <p:txBody>
          <a:bodyPr/>
          <a:lstStyle/>
          <a:p>
            <a:endParaRPr lang="zh-CN" altLang="en-US" sz="2000"/>
          </a:p>
        </p:txBody>
      </p:sp>
      <p:sp>
        <p:nvSpPr>
          <p:cNvPr id="26" name="Text 9">
            <a:extLst>
              <a:ext uri="{FF2B5EF4-FFF2-40B4-BE49-F238E27FC236}">
                <a16:creationId xmlns:a16="http://schemas.microsoft.com/office/drawing/2014/main" id="{09F55A6F-81D3-A3F5-B893-7F186A26F3CE}"/>
              </a:ext>
            </a:extLst>
          </p:cNvPr>
          <p:cNvSpPr/>
          <p:nvPr/>
        </p:nvSpPr>
        <p:spPr>
          <a:xfrm>
            <a:off x="1051560" y="2516632"/>
            <a:ext cx="3520440" cy="45720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第一次：物镜后焦面形成频谱分布</a:t>
            </a:r>
            <a:endParaRPr lang="en-US" sz="1800" dirty="0"/>
          </a:p>
        </p:txBody>
      </p:sp>
      <p:sp>
        <p:nvSpPr>
          <p:cNvPr id="27" name="Shape 10">
            <a:extLst>
              <a:ext uri="{FF2B5EF4-FFF2-40B4-BE49-F238E27FC236}">
                <a16:creationId xmlns:a16="http://schemas.microsoft.com/office/drawing/2014/main" id="{DE40808D-865F-EEA4-401A-7C974AEA88D5}"/>
              </a:ext>
            </a:extLst>
          </p:cNvPr>
          <p:cNvSpPr/>
          <p:nvPr/>
        </p:nvSpPr>
        <p:spPr>
          <a:xfrm>
            <a:off x="850392" y="3138424"/>
            <a:ext cx="109728" cy="347472"/>
          </a:xfrm>
          <a:prstGeom prst="rect">
            <a:avLst/>
          </a:prstGeom>
          <a:solidFill>
            <a:srgbClr val="0E7C7B"/>
          </a:solidFill>
          <a:ln w="12700">
            <a:solidFill>
              <a:srgbClr val="0E7C7B"/>
            </a:solidFill>
            <a:prstDash val="solid"/>
          </a:ln>
        </p:spPr>
        <p:txBody>
          <a:bodyPr/>
          <a:lstStyle/>
          <a:p>
            <a:endParaRPr lang="zh-CN" altLang="en-US" sz="2000"/>
          </a:p>
        </p:txBody>
      </p:sp>
      <p:sp>
        <p:nvSpPr>
          <p:cNvPr id="28" name="Text 11">
            <a:extLst>
              <a:ext uri="{FF2B5EF4-FFF2-40B4-BE49-F238E27FC236}">
                <a16:creationId xmlns:a16="http://schemas.microsoft.com/office/drawing/2014/main" id="{E5CDDF88-4647-8448-9705-FFE6AFFCD17A}"/>
              </a:ext>
            </a:extLst>
          </p:cNvPr>
          <p:cNvSpPr/>
          <p:nvPr/>
        </p:nvSpPr>
        <p:spPr>
          <a:xfrm>
            <a:off x="1051560" y="3120136"/>
            <a:ext cx="4398264" cy="45720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第二次：各频谱点发出的光波在像面干涉</a:t>
            </a:r>
            <a:endParaRPr lang="en-US" sz="1800" dirty="0"/>
          </a:p>
        </p:txBody>
      </p:sp>
      <p:sp>
        <p:nvSpPr>
          <p:cNvPr id="29" name="Shape 12">
            <a:extLst>
              <a:ext uri="{FF2B5EF4-FFF2-40B4-BE49-F238E27FC236}">
                <a16:creationId xmlns:a16="http://schemas.microsoft.com/office/drawing/2014/main" id="{16737E8F-3BA5-4B2F-02D4-2453DEDD158D}"/>
              </a:ext>
            </a:extLst>
          </p:cNvPr>
          <p:cNvSpPr/>
          <p:nvPr/>
        </p:nvSpPr>
        <p:spPr>
          <a:xfrm>
            <a:off x="850392" y="3741928"/>
            <a:ext cx="109728" cy="347472"/>
          </a:xfrm>
          <a:prstGeom prst="rect">
            <a:avLst/>
          </a:prstGeom>
          <a:solidFill>
            <a:srgbClr val="0E7C7B"/>
          </a:solidFill>
          <a:ln w="12700">
            <a:solidFill>
              <a:srgbClr val="0E7C7B"/>
            </a:solidFill>
            <a:prstDash val="solid"/>
          </a:ln>
        </p:spPr>
        <p:txBody>
          <a:bodyPr/>
          <a:lstStyle/>
          <a:p>
            <a:endParaRPr lang="zh-CN" altLang="en-US" sz="2000"/>
          </a:p>
        </p:txBody>
      </p:sp>
      <p:sp>
        <p:nvSpPr>
          <p:cNvPr id="30" name="Text 13">
            <a:extLst>
              <a:ext uri="{FF2B5EF4-FFF2-40B4-BE49-F238E27FC236}">
                <a16:creationId xmlns:a16="http://schemas.microsoft.com/office/drawing/2014/main" id="{44F33C0A-E633-DFC5-E5C0-ECE0FFDF4021}"/>
              </a:ext>
            </a:extLst>
          </p:cNvPr>
          <p:cNvSpPr/>
          <p:nvPr/>
        </p:nvSpPr>
        <p:spPr>
          <a:xfrm>
            <a:off x="1051560" y="3723640"/>
            <a:ext cx="3520440" cy="45720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成像透镜 = 傅里叶变换透镜</a:t>
            </a:r>
            <a:endParaRPr lang="en-US" sz="1800" dirty="0"/>
          </a:p>
        </p:txBody>
      </p:sp>
      <p:sp>
        <p:nvSpPr>
          <p:cNvPr id="31" name="Shape 14">
            <a:extLst>
              <a:ext uri="{FF2B5EF4-FFF2-40B4-BE49-F238E27FC236}">
                <a16:creationId xmlns:a16="http://schemas.microsoft.com/office/drawing/2014/main" id="{27A8B45A-6248-96BE-6BF5-C18E8D6823FB}"/>
              </a:ext>
            </a:extLst>
          </p:cNvPr>
          <p:cNvSpPr/>
          <p:nvPr/>
        </p:nvSpPr>
        <p:spPr>
          <a:xfrm>
            <a:off x="850392" y="4345432"/>
            <a:ext cx="109728" cy="347472"/>
          </a:xfrm>
          <a:prstGeom prst="rect">
            <a:avLst/>
          </a:prstGeom>
          <a:solidFill>
            <a:srgbClr val="0E7C7B"/>
          </a:solidFill>
          <a:ln w="12700">
            <a:solidFill>
              <a:srgbClr val="0E7C7B"/>
            </a:solidFill>
            <a:prstDash val="solid"/>
          </a:ln>
        </p:spPr>
        <p:txBody>
          <a:bodyPr/>
          <a:lstStyle/>
          <a:p>
            <a:endParaRPr lang="zh-CN" altLang="en-US" sz="2000"/>
          </a:p>
        </p:txBody>
      </p:sp>
      <p:sp>
        <p:nvSpPr>
          <p:cNvPr id="32" name="Text 15">
            <a:extLst>
              <a:ext uri="{FF2B5EF4-FFF2-40B4-BE49-F238E27FC236}">
                <a16:creationId xmlns:a16="http://schemas.microsoft.com/office/drawing/2014/main" id="{EA846B13-EC46-6386-C329-750D8F95E3AB}"/>
              </a:ext>
            </a:extLst>
          </p:cNvPr>
          <p:cNvSpPr/>
          <p:nvPr/>
        </p:nvSpPr>
        <p:spPr>
          <a:xfrm>
            <a:off x="1051560" y="4327144"/>
            <a:ext cx="3520440" cy="457200"/>
          </a:xfrm>
          <a:prstGeom prst="rect">
            <a:avLst/>
          </a:prstGeom>
          <a:noFill/>
        </p:spPr>
        <p:txBody>
          <a:bodyPr wrap="square" lIns="0" tIns="0" rIns="0" bIns="0" rtlCol="0" anchor="ctr"/>
          <a:lstStyle/>
          <a:p>
            <a:pPr marL="0" indent="0">
              <a:buNone/>
            </a:pPr>
            <a:r>
              <a:rPr lang="en-US" sz="1800" dirty="0">
                <a:solidFill>
                  <a:srgbClr val="2D3748"/>
                </a:solidFill>
                <a:latin typeface="微软雅黑" panose="020B0503020204020204" pitchFamily="34" charset="-122"/>
                <a:ea typeface="微软雅黑" panose="020B0503020204020204" pitchFamily="34" charset="-122"/>
                <a:cs typeface="微软雅黑" panose="020B0503020204020204" pitchFamily="34" charset="-120"/>
              </a:rPr>
              <a:t>频谱结构决定最终成像</a:t>
            </a:r>
            <a:endParaRPr lang="en-US" sz="1800" dirty="0"/>
          </a:p>
        </p:txBody>
      </p:sp>
      <p:sp>
        <p:nvSpPr>
          <p:cNvPr id="33" name="Shape 16">
            <a:extLst>
              <a:ext uri="{FF2B5EF4-FFF2-40B4-BE49-F238E27FC236}">
                <a16:creationId xmlns:a16="http://schemas.microsoft.com/office/drawing/2014/main" id="{9615D952-C1DF-0559-DEC5-F60F8F108590}"/>
              </a:ext>
            </a:extLst>
          </p:cNvPr>
          <p:cNvSpPr/>
          <p:nvPr/>
        </p:nvSpPr>
        <p:spPr>
          <a:xfrm>
            <a:off x="6004560" y="1437640"/>
            <a:ext cx="5135880" cy="384048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4" name="Shape 17">
            <a:extLst>
              <a:ext uri="{FF2B5EF4-FFF2-40B4-BE49-F238E27FC236}">
                <a16:creationId xmlns:a16="http://schemas.microsoft.com/office/drawing/2014/main" id="{9605CCD5-B42C-C841-0C71-16C730F31271}"/>
              </a:ext>
            </a:extLst>
          </p:cNvPr>
          <p:cNvSpPr/>
          <p:nvPr/>
        </p:nvSpPr>
        <p:spPr>
          <a:xfrm>
            <a:off x="6004560" y="1437640"/>
            <a:ext cx="5135880" cy="384048"/>
          </a:xfrm>
          <a:prstGeom prst="rect">
            <a:avLst/>
          </a:prstGeom>
          <a:solidFill>
            <a:srgbClr val="F4A261"/>
          </a:solidFill>
          <a:ln w="12700">
            <a:solidFill>
              <a:srgbClr val="F4A261"/>
            </a:solidFill>
            <a:prstDash val="solid"/>
          </a:ln>
        </p:spPr>
        <p:txBody>
          <a:bodyPr/>
          <a:lstStyle/>
          <a:p>
            <a:endParaRPr lang="zh-CN" altLang="en-US" sz="2000"/>
          </a:p>
        </p:txBody>
      </p:sp>
      <p:sp>
        <p:nvSpPr>
          <p:cNvPr id="35" name="Text 18">
            <a:extLst>
              <a:ext uri="{FF2B5EF4-FFF2-40B4-BE49-F238E27FC236}">
                <a16:creationId xmlns:a16="http://schemas.microsoft.com/office/drawing/2014/main" id="{515B7343-53DA-F02C-DF9F-515FCDAFFD24}"/>
              </a:ext>
            </a:extLst>
          </p:cNvPr>
          <p:cNvSpPr/>
          <p:nvPr/>
        </p:nvSpPr>
        <p:spPr>
          <a:xfrm>
            <a:off x="6096000" y="1437640"/>
            <a:ext cx="3977640" cy="384048"/>
          </a:xfrm>
          <a:prstGeom prst="rect">
            <a:avLst/>
          </a:prstGeom>
          <a:noFill/>
        </p:spPr>
        <p:txBody>
          <a:bodyPr wrap="square" lIns="0" tIns="0" rIns="0" bIns="0" rtlCol="0" anchor="ctr"/>
          <a:lstStyle/>
          <a:p>
            <a:pPr marL="0" indent="0">
              <a:buNone/>
            </a:pPr>
            <a:r>
              <a:rPr lang="en-US" sz="2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频谱调制应用</a:t>
            </a:r>
            <a:endParaRPr lang="en-US" sz="2400" dirty="0"/>
          </a:p>
        </p:txBody>
      </p:sp>
      <p:sp>
        <p:nvSpPr>
          <p:cNvPr id="36" name="Shape 19">
            <a:extLst>
              <a:ext uri="{FF2B5EF4-FFF2-40B4-BE49-F238E27FC236}">
                <a16:creationId xmlns:a16="http://schemas.microsoft.com/office/drawing/2014/main" id="{9F89E95D-95A6-67F7-B4A0-F731ACFB4BD0}"/>
              </a:ext>
            </a:extLst>
          </p:cNvPr>
          <p:cNvSpPr/>
          <p:nvPr/>
        </p:nvSpPr>
        <p:spPr>
          <a:xfrm>
            <a:off x="6141720" y="1940560"/>
            <a:ext cx="4998720" cy="914400"/>
          </a:xfrm>
          <a:prstGeom prst="rect">
            <a:avLst/>
          </a:prstGeom>
          <a:solidFill>
            <a:srgbClr val="F0F4F8"/>
          </a:solidFill>
          <a:ln w="12700">
            <a:solidFill>
              <a:srgbClr val="E0E7EF"/>
            </a:solidFill>
            <a:prstDash val="solid"/>
          </a:ln>
        </p:spPr>
        <p:txBody>
          <a:bodyPr/>
          <a:lstStyle/>
          <a:p>
            <a:endParaRPr lang="zh-CN" altLang="en-US" sz="2000"/>
          </a:p>
        </p:txBody>
      </p:sp>
      <p:sp>
        <p:nvSpPr>
          <p:cNvPr id="37" name="Shape 20">
            <a:extLst>
              <a:ext uri="{FF2B5EF4-FFF2-40B4-BE49-F238E27FC236}">
                <a16:creationId xmlns:a16="http://schemas.microsoft.com/office/drawing/2014/main" id="{285E8404-845E-44AA-BDAA-ED6E03B53B5E}"/>
              </a:ext>
            </a:extLst>
          </p:cNvPr>
          <p:cNvSpPr/>
          <p:nvPr/>
        </p:nvSpPr>
        <p:spPr>
          <a:xfrm>
            <a:off x="6214872" y="2077720"/>
            <a:ext cx="594360" cy="594360"/>
          </a:xfrm>
          <a:prstGeom prst="ellipse">
            <a:avLst/>
          </a:prstGeom>
          <a:solidFill>
            <a:srgbClr val="0E7C7B"/>
          </a:solidFill>
          <a:ln w="12700">
            <a:solidFill>
              <a:srgbClr val="0E7C7B"/>
            </a:solidFill>
            <a:prstDash val="solid"/>
          </a:ln>
        </p:spPr>
        <p:txBody>
          <a:bodyPr/>
          <a:lstStyle/>
          <a:p>
            <a:endParaRPr lang="zh-CN" altLang="en-US" sz="2000"/>
          </a:p>
        </p:txBody>
      </p:sp>
      <p:sp>
        <p:nvSpPr>
          <p:cNvPr id="38" name="Text 21">
            <a:extLst>
              <a:ext uri="{FF2B5EF4-FFF2-40B4-BE49-F238E27FC236}">
                <a16:creationId xmlns:a16="http://schemas.microsoft.com/office/drawing/2014/main" id="{5726A6EA-551B-7A6A-E0DD-490A27DD6C3A}"/>
              </a:ext>
            </a:extLst>
          </p:cNvPr>
          <p:cNvSpPr/>
          <p:nvPr/>
        </p:nvSpPr>
        <p:spPr>
          <a:xfrm>
            <a:off x="6214872" y="2068576"/>
            <a:ext cx="594360" cy="594360"/>
          </a:xfrm>
          <a:prstGeom prst="rect">
            <a:avLst/>
          </a:prstGeom>
          <a:noFill/>
        </p:spPr>
        <p:txBody>
          <a:bodyPr wrap="square" lIns="0" tIns="0" rIns="0" bIns="0" rtlCol="0" anchor="ctr"/>
          <a:lstStyle/>
          <a:p>
            <a:pPr marL="0" indent="0" algn="ctr">
              <a:buNone/>
            </a:pPr>
            <a:r>
              <a:rPr lang="en-US" sz="2800" b="1" dirty="0">
                <a:solidFill>
                  <a:srgbClr val="FFFFFF"/>
                </a:solidFill>
              </a:rPr>
              <a:t>→</a:t>
            </a:r>
            <a:endParaRPr lang="en-US" sz="2800" dirty="0"/>
          </a:p>
        </p:txBody>
      </p:sp>
      <p:sp>
        <p:nvSpPr>
          <p:cNvPr id="39" name="Text 22">
            <a:extLst>
              <a:ext uri="{FF2B5EF4-FFF2-40B4-BE49-F238E27FC236}">
                <a16:creationId xmlns:a16="http://schemas.microsoft.com/office/drawing/2014/main" id="{47A163E3-721A-E0BC-7D15-66C16C527997}"/>
              </a:ext>
            </a:extLst>
          </p:cNvPr>
          <p:cNvSpPr/>
          <p:nvPr/>
        </p:nvSpPr>
        <p:spPr>
          <a:xfrm>
            <a:off x="6918960" y="1986280"/>
            <a:ext cx="292608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方向滤波</a:t>
            </a:r>
            <a:endParaRPr lang="en-US" sz="2000" dirty="0"/>
          </a:p>
        </p:txBody>
      </p:sp>
      <p:sp>
        <p:nvSpPr>
          <p:cNvPr id="40" name="Text 23">
            <a:extLst>
              <a:ext uri="{FF2B5EF4-FFF2-40B4-BE49-F238E27FC236}">
                <a16:creationId xmlns:a16="http://schemas.microsoft.com/office/drawing/2014/main" id="{FCA6EEF6-3550-0A5B-0A4F-9ACA5C9EA7CB}"/>
              </a:ext>
            </a:extLst>
          </p:cNvPr>
          <p:cNvSpPr/>
          <p:nvPr/>
        </p:nvSpPr>
        <p:spPr>
          <a:xfrm>
            <a:off x="6918960" y="2324608"/>
            <a:ext cx="3800856" cy="438912"/>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"缝形"滤波器，提取水平/竖直/斜向条纹信息</a:t>
            </a:r>
            <a:endParaRPr lang="en-US" sz="1600" dirty="0"/>
          </a:p>
        </p:txBody>
      </p:sp>
      <p:sp>
        <p:nvSpPr>
          <p:cNvPr id="41" name="Shape 24">
            <a:extLst>
              <a:ext uri="{FF2B5EF4-FFF2-40B4-BE49-F238E27FC236}">
                <a16:creationId xmlns:a16="http://schemas.microsoft.com/office/drawing/2014/main" id="{69D7EDA8-ACCC-449B-4A0C-32138FB7B984}"/>
              </a:ext>
            </a:extLst>
          </p:cNvPr>
          <p:cNvSpPr/>
          <p:nvPr/>
        </p:nvSpPr>
        <p:spPr>
          <a:xfrm>
            <a:off x="6141720" y="2992120"/>
            <a:ext cx="4998720" cy="914400"/>
          </a:xfrm>
          <a:prstGeom prst="rect">
            <a:avLst/>
          </a:prstGeom>
          <a:solidFill>
            <a:srgbClr val="F0F4F8"/>
          </a:solidFill>
          <a:ln w="12700">
            <a:solidFill>
              <a:srgbClr val="E0E7EF"/>
            </a:solidFill>
            <a:prstDash val="solid"/>
          </a:ln>
        </p:spPr>
        <p:txBody>
          <a:bodyPr/>
          <a:lstStyle/>
          <a:p>
            <a:endParaRPr lang="zh-CN" altLang="en-US" sz="2000"/>
          </a:p>
        </p:txBody>
      </p:sp>
      <p:sp>
        <p:nvSpPr>
          <p:cNvPr id="42" name="Shape 25">
            <a:extLst>
              <a:ext uri="{FF2B5EF4-FFF2-40B4-BE49-F238E27FC236}">
                <a16:creationId xmlns:a16="http://schemas.microsoft.com/office/drawing/2014/main" id="{4C0A43F5-B10D-9B12-0886-1E5B84A18EEF}"/>
              </a:ext>
            </a:extLst>
          </p:cNvPr>
          <p:cNvSpPr/>
          <p:nvPr/>
        </p:nvSpPr>
        <p:spPr>
          <a:xfrm>
            <a:off x="6214872" y="3129280"/>
            <a:ext cx="594360" cy="594360"/>
          </a:xfrm>
          <a:prstGeom prst="ellipse">
            <a:avLst/>
          </a:prstGeom>
          <a:solidFill>
            <a:srgbClr val="43AA8B"/>
          </a:solidFill>
          <a:ln w="12700">
            <a:solidFill>
              <a:srgbClr val="43AA8B"/>
            </a:solidFill>
            <a:prstDash val="solid"/>
          </a:ln>
        </p:spPr>
        <p:txBody>
          <a:bodyPr/>
          <a:lstStyle/>
          <a:p>
            <a:endParaRPr lang="zh-CN" altLang="en-US" sz="2000"/>
          </a:p>
        </p:txBody>
      </p:sp>
      <p:sp>
        <p:nvSpPr>
          <p:cNvPr id="43" name="Text 26">
            <a:extLst>
              <a:ext uri="{FF2B5EF4-FFF2-40B4-BE49-F238E27FC236}">
                <a16:creationId xmlns:a16="http://schemas.microsoft.com/office/drawing/2014/main" id="{B8AF4153-E280-7C12-A3C3-0537FC663562}"/>
              </a:ext>
            </a:extLst>
          </p:cNvPr>
          <p:cNvSpPr/>
          <p:nvPr/>
        </p:nvSpPr>
        <p:spPr>
          <a:xfrm>
            <a:off x="6214872" y="3120136"/>
            <a:ext cx="594360" cy="594360"/>
          </a:xfrm>
          <a:prstGeom prst="rect">
            <a:avLst/>
          </a:prstGeom>
          <a:noFill/>
        </p:spPr>
        <p:txBody>
          <a:bodyPr wrap="square" lIns="0" tIns="0" rIns="0" bIns="0" rtlCol="0" anchor="ctr"/>
          <a:lstStyle/>
          <a:p>
            <a:pPr marL="0" indent="0" algn="ctr">
              <a:buNone/>
            </a:pPr>
            <a:r>
              <a:rPr lang="en-US" sz="2800" b="1" dirty="0">
                <a:solidFill>
                  <a:srgbClr val="FFFFFF"/>
                </a:solidFill>
              </a:rPr>
              <a:t>○</a:t>
            </a:r>
            <a:endParaRPr lang="en-US" sz="2800" dirty="0"/>
          </a:p>
        </p:txBody>
      </p:sp>
      <p:sp>
        <p:nvSpPr>
          <p:cNvPr id="44" name="Text 27">
            <a:extLst>
              <a:ext uri="{FF2B5EF4-FFF2-40B4-BE49-F238E27FC236}">
                <a16:creationId xmlns:a16="http://schemas.microsoft.com/office/drawing/2014/main" id="{07CE3A7B-BF1D-3D54-33C0-429AFB1F1275}"/>
              </a:ext>
            </a:extLst>
          </p:cNvPr>
          <p:cNvSpPr/>
          <p:nvPr/>
        </p:nvSpPr>
        <p:spPr>
          <a:xfrm>
            <a:off x="6918960" y="3037840"/>
            <a:ext cx="292608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低通滤波</a:t>
            </a:r>
            <a:endParaRPr lang="en-US" sz="2000" dirty="0"/>
          </a:p>
        </p:txBody>
      </p:sp>
      <p:sp>
        <p:nvSpPr>
          <p:cNvPr id="45" name="Text 28">
            <a:extLst>
              <a:ext uri="{FF2B5EF4-FFF2-40B4-BE49-F238E27FC236}">
                <a16:creationId xmlns:a16="http://schemas.microsoft.com/office/drawing/2014/main" id="{676E8C85-4112-D53B-5066-22CE129BB5AB}"/>
              </a:ext>
            </a:extLst>
          </p:cNvPr>
          <p:cNvSpPr/>
          <p:nvPr/>
        </p:nvSpPr>
        <p:spPr>
          <a:xfrm>
            <a:off x="6918960" y="3376168"/>
            <a:ext cx="4320540" cy="438912"/>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"孔形"小孔，仅通过0级，平滑图像，去除细节</a:t>
            </a:r>
            <a:endParaRPr lang="en-US" sz="1600" dirty="0"/>
          </a:p>
        </p:txBody>
      </p:sp>
      <p:sp>
        <p:nvSpPr>
          <p:cNvPr id="46" name="Shape 29">
            <a:extLst>
              <a:ext uri="{FF2B5EF4-FFF2-40B4-BE49-F238E27FC236}">
                <a16:creationId xmlns:a16="http://schemas.microsoft.com/office/drawing/2014/main" id="{78BBCD44-9B78-B268-A632-7CDB4F79EEF2}"/>
              </a:ext>
            </a:extLst>
          </p:cNvPr>
          <p:cNvSpPr/>
          <p:nvPr/>
        </p:nvSpPr>
        <p:spPr>
          <a:xfrm>
            <a:off x="6141720" y="4043680"/>
            <a:ext cx="4998720" cy="914400"/>
          </a:xfrm>
          <a:prstGeom prst="rect">
            <a:avLst/>
          </a:prstGeom>
          <a:solidFill>
            <a:srgbClr val="F0F4F8"/>
          </a:solidFill>
          <a:ln w="12700">
            <a:solidFill>
              <a:srgbClr val="E0E7EF"/>
            </a:solidFill>
            <a:prstDash val="solid"/>
          </a:ln>
        </p:spPr>
        <p:txBody>
          <a:bodyPr/>
          <a:lstStyle/>
          <a:p>
            <a:endParaRPr lang="zh-CN" altLang="en-US" sz="2000"/>
          </a:p>
        </p:txBody>
      </p:sp>
      <p:sp>
        <p:nvSpPr>
          <p:cNvPr id="47" name="Shape 30">
            <a:extLst>
              <a:ext uri="{FF2B5EF4-FFF2-40B4-BE49-F238E27FC236}">
                <a16:creationId xmlns:a16="http://schemas.microsoft.com/office/drawing/2014/main" id="{A81523FA-813A-BF0C-3FD3-1405905628EA}"/>
              </a:ext>
            </a:extLst>
          </p:cNvPr>
          <p:cNvSpPr/>
          <p:nvPr/>
        </p:nvSpPr>
        <p:spPr>
          <a:xfrm>
            <a:off x="6214872" y="4180840"/>
            <a:ext cx="594360" cy="594360"/>
          </a:xfrm>
          <a:prstGeom prst="ellipse">
            <a:avLst/>
          </a:prstGeom>
          <a:solidFill>
            <a:srgbClr val="E8B84B"/>
          </a:solidFill>
          <a:ln w="12700">
            <a:solidFill>
              <a:srgbClr val="E8B84B"/>
            </a:solidFill>
            <a:prstDash val="solid"/>
          </a:ln>
        </p:spPr>
        <p:txBody>
          <a:bodyPr/>
          <a:lstStyle/>
          <a:p>
            <a:endParaRPr lang="zh-CN" altLang="en-US" sz="2000"/>
          </a:p>
        </p:txBody>
      </p:sp>
      <p:sp>
        <p:nvSpPr>
          <p:cNvPr id="48" name="Text 31">
            <a:extLst>
              <a:ext uri="{FF2B5EF4-FFF2-40B4-BE49-F238E27FC236}">
                <a16:creationId xmlns:a16="http://schemas.microsoft.com/office/drawing/2014/main" id="{FD66C301-4138-6C7C-F03A-9E30AF3DD2AB}"/>
              </a:ext>
            </a:extLst>
          </p:cNvPr>
          <p:cNvSpPr/>
          <p:nvPr/>
        </p:nvSpPr>
        <p:spPr>
          <a:xfrm>
            <a:off x="6214872" y="4171696"/>
            <a:ext cx="594360" cy="594360"/>
          </a:xfrm>
          <a:prstGeom prst="rect">
            <a:avLst/>
          </a:prstGeom>
          <a:noFill/>
        </p:spPr>
        <p:txBody>
          <a:bodyPr wrap="square" lIns="0" tIns="0" rIns="0" bIns="0" rtlCol="0" anchor="ctr"/>
          <a:lstStyle/>
          <a:p>
            <a:pPr marL="0" indent="0" algn="ctr">
              <a:buNone/>
            </a:pPr>
            <a:r>
              <a:rPr lang="en-US" sz="2800" b="1" dirty="0">
                <a:solidFill>
                  <a:srgbClr val="FFFFFF"/>
                </a:solidFill>
              </a:rPr>
              <a:t>◎</a:t>
            </a:r>
            <a:endParaRPr lang="en-US" sz="2800" dirty="0"/>
          </a:p>
        </p:txBody>
      </p:sp>
      <p:sp>
        <p:nvSpPr>
          <p:cNvPr id="49" name="Text 32">
            <a:extLst>
              <a:ext uri="{FF2B5EF4-FFF2-40B4-BE49-F238E27FC236}">
                <a16:creationId xmlns:a16="http://schemas.microsoft.com/office/drawing/2014/main" id="{DED75A5B-7777-4B8D-1F51-DDC120F0EFAA}"/>
              </a:ext>
            </a:extLst>
          </p:cNvPr>
          <p:cNvSpPr/>
          <p:nvPr/>
        </p:nvSpPr>
        <p:spPr>
          <a:xfrm>
            <a:off x="6918960" y="4089400"/>
            <a:ext cx="2926080" cy="320040"/>
          </a:xfrm>
          <a:prstGeom prst="rect">
            <a:avLst/>
          </a:prstGeom>
          <a:noFill/>
        </p:spPr>
        <p:txBody>
          <a:bodyPr wrap="square" lIns="0" tIns="0" rIns="0" bIns="0" rtlCol="0" anchor="ctr"/>
          <a:lstStyle/>
          <a:p>
            <a:pPr marL="0" indent="0">
              <a:buNone/>
            </a:pPr>
            <a:r>
              <a:rPr lang="en-US" sz="20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高通滤波</a:t>
            </a:r>
            <a:endParaRPr lang="en-US" sz="2000" dirty="0"/>
          </a:p>
        </p:txBody>
      </p:sp>
      <p:sp>
        <p:nvSpPr>
          <p:cNvPr id="50" name="Text 33">
            <a:extLst>
              <a:ext uri="{FF2B5EF4-FFF2-40B4-BE49-F238E27FC236}">
                <a16:creationId xmlns:a16="http://schemas.microsoft.com/office/drawing/2014/main" id="{245EB682-C6F4-A664-FD8B-F91B4654C6D6}"/>
              </a:ext>
            </a:extLst>
          </p:cNvPr>
          <p:cNvSpPr/>
          <p:nvPr/>
        </p:nvSpPr>
        <p:spPr>
          <a:xfrm>
            <a:off x="6918960" y="4427728"/>
            <a:ext cx="3800856" cy="438912"/>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选择性通过高频，突出图像边缘与细节</a:t>
            </a:r>
            <a:endParaRPr 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23" name="Shape 0">
            <a:extLst>
              <a:ext uri="{FF2B5EF4-FFF2-40B4-BE49-F238E27FC236}">
                <a16:creationId xmlns:a16="http://schemas.microsoft.com/office/drawing/2014/main" id="{AED3149F-C40F-DB96-5F25-75E785C79765}"/>
              </a:ext>
            </a:extLst>
          </p:cNvPr>
          <p:cNvSpPr/>
          <p:nvPr/>
        </p:nvSpPr>
        <p:spPr>
          <a:xfrm>
            <a:off x="766916" y="884903"/>
            <a:ext cx="9144000" cy="73152"/>
          </a:xfrm>
          <a:prstGeom prst="rect">
            <a:avLst/>
          </a:prstGeom>
          <a:solidFill>
            <a:srgbClr val="0E7C7B"/>
          </a:solidFill>
          <a:ln w="12700">
            <a:solidFill>
              <a:srgbClr val="0E7C7B"/>
            </a:solidFill>
            <a:prstDash val="solid"/>
          </a:ln>
        </p:spPr>
        <p:txBody>
          <a:bodyPr/>
          <a:lstStyle/>
          <a:p>
            <a:endParaRPr lang="zh-CN" altLang="en-US"/>
          </a:p>
        </p:txBody>
      </p:sp>
      <p:sp>
        <p:nvSpPr>
          <p:cNvPr id="24" name="Text 1">
            <a:extLst>
              <a:ext uri="{FF2B5EF4-FFF2-40B4-BE49-F238E27FC236}">
                <a16:creationId xmlns:a16="http://schemas.microsoft.com/office/drawing/2014/main" id="{6B78BE88-875C-56CB-9042-8D61AE0AFB8C}"/>
              </a:ext>
            </a:extLst>
          </p:cNvPr>
          <p:cNvSpPr/>
          <p:nvPr/>
        </p:nvSpPr>
        <p:spPr>
          <a:xfrm>
            <a:off x="1224116" y="994631"/>
            <a:ext cx="8229600" cy="640080"/>
          </a:xfrm>
          <a:prstGeom prst="rect">
            <a:avLst/>
          </a:prstGeom>
          <a:noFill/>
        </p:spPr>
        <p:txBody>
          <a:bodyPr wrap="square" lIns="0" tIns="0" rIns="0" bIns="0" rtlCol="0" anchor="ctr"/>
          <a:lstStyle/>
          <a:p>
            <a:pPr marL="0" indent="0">
              <a:buNone/>
            </a:pPr>
            <a:r>
              <a:rPr 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理论基础 · 4-f 光学系统</a:t>
            </a:r>
            <a:endParaRPr lang="en-US" sz="2800" dirty="0">
              <a:solidFill>
                <a:schemeClr val="tx1"/>
              </a:solidFill>
            </a:endParaRPr>
          </a:p>
        </p:txBody>
      </p:sp>
      <p:sp>
        <p:nvSpPr>
          <p:cNvPr id="25" name="Shape 2">
            <a:extLst>
              <a:ext uri="{FF2B5EF4-FFF2-40B4-BE49-F238E27FC236}">
                <a16:creationId xmlns:a16="http://schemas.microsoft.com/office/drawing/2014/main" id="{7A0B0141-84E3-0F0E-D769-582855F08C41}"/>
              </a:ext>
            </a:extLst>
          </p:cNvPr>
          <p:cNvSpPr/>
          <p:nvPr/>
        </p:nvSpPr>
        <p:spPr>
          <a:xfrm>
            <a:off x="766916" y="1634711"/>
            <a:ext cx="9913784" cy="3130674"/>
          </a:xfrm>
          <a:prstGeom prst="rect">
            <a:avLst/>
          </a:prstGeom>
          <a:solidFill>
            <a:srgbClr val="1A2E44"/>
          </a:solidFill>
          <a:ln w="12700">
            <a:solidFill>
              <a:srgbClr val="0E7C7B"/>
            </a:solidFill>
            <a:prstDash val="solid"/>
          </a:ln>
        </p:spPr>
        <p:txBody>
          <a:bodyPr/>
          <a:lstStyle/>
          <a:p>
            <a:endParaRPr lang="zh-CN" altLang="en-US" sz="1800"/>
          </a:p>
        </p:txBody>
      </p:sp>
      <p:sp>
        <p:nvSpPr>
          <p:cNvPr id="26" name="Shape 3">
            <a:extLst>
              <a:ext uri="{FF2B5EF4-FFF2-40B4-BE49-F238E27FC236}">
                <a16:creationId xmlns:a16="http://schemas.microsoft.com/office/drawing/2014/main" id="{440652C6-3B45-90D2-B350-4880A3E48943}"/>
              </a:ext>
            </a:extLst>
          </p:cNvPr>
          <p:cNvSpPr/>
          <p:nvPr/>
        </p:nvSpPr>
        <p:spPr>
          <a:xfrm>
            <a:off x="1803236" y="2293333"/>
            <a:ext cx="109728" cy="1920240"/>
          </a:xfrm>
          <a:prstGeom prst="rect">
            <a:avLst/>
          </a:prstGeom>
          <a:solidFill>
            <a:srgbClr val="E8B84B"/>
          </a:solidFill>
          <a:ln w="12700">
            <a:solidFill>
              <a:srgbClr val="E8B84B"/>
            </a:solidFill>
            <a:prstDash val="solid"/>
          </a:ln>
        </p:spPr>
        <p:txBody>
          <a:bodyPr/>
          <a:lstStyle/>
          <a:p>
            <a:endParaRPr lang="zh-CN" altLang="en-US" sz="1800"/>
          </a:p>
        </p:txBody>
      </p:sp>
      <p:sp>
        <p:nvSpPr>
          <p:cNvPr id="27" name="Text 4">
            <a:extLst>
              <a:ext uri="{FF2B5EF4-FFF2-40B4-BE49-F238E27FC236}">
                <a16:creationId xmlns:a16="http://schemas.microsoft.com/office/drawing/2014/main" id="{2889B0AD-15EF-6439-4A68-E7F112241ABB}"/>
              </a:ext>
            </a:extLst>
          </p:cNvPr>
          <p:cNvSpPr/>
          <p:nvPr/>
        </p:nvSpPr>
        <p:spPr>
          <a:xfrm>
            <a:off x="1346036" y="4259293"/>
            <a:ext cx="1005840" cy="274320"/>
          </a:xfrm>
          <a:prstGeom prst="rect">
            <a:avLst/>
          </a:prstGeom>
          <a:noFill/>
        </p:spPr>
        <p:txBody>
          <a:bodyPr wrap="square" lIns="0" tIns="0" rIns="0" bIns="0" rtlCol="0" anchor="ctr"/>
          <a:lstStyle/>
          <a:p>
            <a:pPr marL="0" indent="0" algn="ctr">
              <a:buNone/>
            </a:pPr>
            <a:r>
              <a:rPr lang="en-US" b="1"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光源 I</a:t>
            </a:r>
            <a:endParaRPr lang="en-US" dirty="0"/>
          </a:p>
        </p:txBody>
      </p:sp>
      <p:sp>
        <p:nvSpPr>
          <p:cNvPr id="28" name="Text 5">
            <a:extLst>
              <a:ext uri="{FF2B5EF4-FFF2-40B4-BE49-F238E27FC236}">
                <a16:creationId xmlns:a16="http://schemas.microsoft.com/office/drawing/2014/main" id="{9004F380-C6DE-D567-4C09-191B0EE15317}"/>
              </a:ext>
            </a:extLst>
          </p:cNvPr>
          <p:cNvSpPr/>
          <p:nvPr/>
        </p:nvSpPr>
        <p:spPr>
          <a:xfrm>
            <a:off x="1346036" y="4484083"/>
            <a:ext cx="1005840" cy="274320"/>
          </a:xfrm>
          <a:prstGeom prst="rect">
            <a:avLst/>
          </a:prstGeom>
          <a:noFill/>
        </p:spPr>
        <p:txBody>
          <a:bodyPr wrap="square" lIns="0" tIns="0" rIns="0" bIns="0" rtlCol="0" anchor="ctr"/>
          <a:lstStyle/>
          <a:p>
            <a:pPr marL="0" indent="0" algn="ctr">
              <a:buNone/>
            </a:pPr>
            <a:r>
              <a:rPr lang="en-US" sz="1050" dirty="0">
                <a:solidFill>
                  <a:srgbClr val="B0BEC5"/>
                </a:solidFill>
                <a:latin typeface="微软雅黑" panose="020B0503020204020204" pitchFamily="34" charset="-122"/>
                <a:ea typeface="微软雅黑" panose="020B0503020204020204" pitchFamily="34" charset="-122"/>
                <a:cs typeface="微软雅黑" panose="020B0503020204020204" pitchFamily="34" charset="-120"/>
              </a:rPr>
              <a:t>扩束准直</a:t>
            </a:r>
            <a:endParaRPr lang="en-US" sz="1050" dirty="0"/>
          </a:p>
        </p:txBody>
      </p:sp>
      <p:sp>
        <p:nvSpPr>
          <p:cNvPr id="29" name="Shape 6">
            <a:extLst>
              <a:ext uri="{FF2B5EF4-FFF2-40B4-BE49-F238E27FC236}">
                <a16:creationId xmlns:a16="http://schemas.microsoft.com/office/drawing/2014/main" id="{9CDE5EC8-9FDF-3000-55D2-9FE1DFF330E2}"/>
              </a:ext>
            </a:extLst>
          </p:cNvPr>
          <p:cNvSpPr/>
          <p:nvPr/>
        </p:nvSpPr>
        <p:spPr>
          <a:xfrm>
            <a:off x="3083396" y="2293333"/>
            <a:ext cx="109728" cy="1920240"/>
          </a:xfrm>
          <a:prstGeom prst="rect">
            <a:avLst/>
          </a:prstGeom>
          <a:solidFill>
            <a:srgbClr val="FFFFFF"/>
          </a:solidFill>
          <a:ln w="12700">
            <a:solidFill>
              <a:srgbClr val="FFFFFF"/>
            </a:solidFill>
            <a:prstDash val="solid"/>
          </a:ln>
        </p:spPr>
        <p:txBody>
          <a:bodyPr/>
          <a:lstStyle/>
          <a:p>
            <a:endParaRPr lang="zh-CN" altLang="en-US" sz="1800"/>
          </a:p>
        </p:txBody>
      </p:sp>
      <p:sp>
        <p:nvSpPr>
          <p:cNvPr id="30" name="Text 7">
            <a:extLst>
              <a:ext uri="{FF2B5EF4-FFF2-40B4-BE49-F238E27FC236}">
                <a16:creationId xmlns:a16="http://schemas.microsoft.com/office/drawing/2014/main" id="{A0F9C3F5-8CAE-3B27-A18A-FCE1959F2033}"/>
              </a:ext>
            </a:extLst>
          </p:cNvPr>
          <p:cNvSpPr/>
          <p:nvPr/>
        </p:nvSpPr>
        <p:spPr>
          <a:xfrm>
            <a:off x="2626196" y="4259293"/>
            <a:ext cx="1005840" cy="274320"/>
          </a:xfrm>
          <a:prstGeom prst="rect">
            <a:avLst/>
          </a:prstGeom>
          <a:noFill/>
        </p:spPr>
        <p:txBody>
          <a:bodyPr wrap="square" lIns="0" tIns="0" rIns="0" bIns="0" rtlCol="0" anchor="ctr"/>
          <a:lstStyle/>
          <a:p>
            <a:pPr marL="0" indent="0" algn="ctr">
              <a:buNone/>
            </a:pPr>
            <a:r>
              <a:rPr lang="en-US"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物面 P₁</a:t>
            </a:r>
            <a:endParaRPr lang="en-US" dirty="0"/>
          </a:p>
        </p:txBody>
      </p:sp>
      <p:sp>
        <p:nvSpPr>
          <p:cNvPr id="31" name="Text 8">
            <a:extLst>
              <a:ext uri="{FF2B5EF4-FFF2-40B4-BE49-F238E27FC236}">
                <a16:creationId xmlns:a16="http://schemas.microsoft.com/office/drawing/2014/main" id="{BF177C95-4A39-A1A9-4215-7CA9ACF366D1}"/>
              </a:ext>
            </a:extLst>
          </p:cNvPr>
          <p:cNvSpPr/>
          <p:nvPr/>
        </p:nvSpPr>
        <p:spPr>
          <a:xfrm>
            <a:off x="2626196" y="4484083"/>
            <a:ext cx="1005840" cy="274320"/>
          </a:xfrm>
          <a:prstGeom prst="rect">
            <a:avLst/>
          </a:prstGeom>
          <a:noFill/>
        </p:spPr>
        <p:txBody>
          <a:bodyPr wrap="square" lIns="0" tIns="0" rIns="0" bIns="0" rtlCol="0" anchor="ctr"/>
          <a:lstStyle/>
          <a:p>
            <a:pPr marL="0" indent="0" algn="ctr">
              <a:buNone/>
            </a:pPr>
            <a:r>
              <a:rPr lang="en-US" sz="1050" dirty="0">
                <a:solidFill>
                  <a:srgbClr val="B0BEC5"/>
                </a:solidFill>
                <a:latin typeface="微软雅黑" panose="020B0503020204020204" pitchFamily="34" charset="-122"/>
                <a:ea typeface="微软雅黑" panose="020B0503020204020204" pitchFamily="34" charset="-122"/>
                <a:cs typeface="微软雅黑" panose="020B0503020204020204" pitchFamily="34" charset="-120"/>
              </a:rPr>
              <a:t>输入面</a:t>
            </a:r>
            <a:endParaRPr lang="en-US" sz="1050" dirty="0"/>
          </a:p>
        </p:txBody>
      </p:sp>
      <p:sp>
        <p:nvSpPr>
          <p:cNvPr id="32" name="Shape 9">
            <a:extLst>
              <a:ext uri="{FF2B5EF4-FFF2-40B4-BE49-F238E27FC236}">
                <a16:creationId xmlns:a16="http://schemas.microsoft.com/office/drawing/2014/main" id="{8E043709-D717-244A-1FD3-47D6871729F0}"/>
              </a:ext>
            </a:extLst>
          </p:cNvPr>
          <p:cNvSpPr/>
          <p:nvPr/>
        </p:nvSpPr>
        <p:spPr>
          <a:xfrm>
            <a:off x="4487254" y="2247613"/>
            <a:ext cx="274320" cy="2011680"/>
          </a:xfrm>
          <a:prstGeom prst="ellipse">
            <a:avLst/>
          </a:prstGeom>
          <a:solidFill>
            <a:srgbClr val="17A99A">
              <a:alpha val="60000"/>
            </a:srgbClr>
          </a:solidFill>
          <a:ln w="25400">
            <a:solidFill>
              <a:srgbClr val="17A99A"/>
            </a:solidFill>
            <a:prstDash val="solid"/>
          </a:ln>
        </p:spPr>
        <p:txBody>
          <a:bodyPr/>
          <a:lstStyle/>
          <a:p>
            <a:endParaRPr lang="zh-CN" altLang="en-US" sz="1800"/>
          </a:p>
        </p:txBody>
      </p:sp>
      <p:sp>
        <p:nvSpPr>
          <p:cNvPr id="33" name="Text 10">
            <a:extLst>
              <a:ext uri="{FF2B5EF4-FFF2-40B4-BE49-F238E27FC236}">
                <a16:creationId xmlns:a16="http://schemas.microsoft.com/office/drawing/2014/main" id="{CAA9B6B6-3448-2AB5-71A1-D6887B3205CA}"/>
              </a:ext>
            </a:extLst>
          </p:cNvPr>
          <p:cNvSpPr/>
          <p:nvPr/>
        </p:nvSpPr>
        <p:spPr>
          <a:xfrm>
            <a:off x="4409276" y="4259293"/>
            <a:ext cx="457200" cy="274320"/>
          </a:xfrm>
          <a:prstGeom prst="rect">
            <a:avLst/>
          </a:prstGeom>
          <a:noFill/>
        </p:spPr>
        <p:txBody>
          <a:bodyPr wrap="square" lIns="0" tIns="0" rIns="0" bIns="0" rtlCol="0" anchor="ctr"/>
          <a:lstStyle/>
          <a:p>
            <a:pPr marL="0" indent="0" algn="ctr">
              <a:buNone/>
            </a:pPr>
            <a:r>
              <a:rPr lang="en-US" sz="1600" b="1" dirty="0">
                <a:solidFill>
                  <a:srgbClr val="17A99A"/>
                </a:solidFill>
              </a:rPr>
              <a:t>L₁</a:t>
            </a:r>
            <a:endParaRPr lang="en-US" sz="1600" dirty="0"/>
          </a:p>
        </p:txBody>
      </p:sp>
      <p:sp>
        <p:nvSpPr>
          <p:cNvPr id="34" name="Text 11">
            <a:extLst>
              <a:ext uri="{FF2B5EF4-FFF2-40B4-BE49-F238E27FC236}">
                <a16:creationId xmlns:a16="http://schemas.microsoft.com/office/drawing/2014/main" id="{7BB39564-4E57-9E84-582D-93254F280F74}"/>
              </a:ext>
            </a:extLst>
          </p:cNvPr>
          <p:cNvSpPr/>
          <p:nvPr/>
        </p:nvSpPr>
        <p:spPr>
          <a:xfrm>
            <a:off x="4226396" y="4484083"/>
            <a:ext cx="822960" cy="274320"/>
          </a:xfrm>
          <a:prstGeom prst="rect">
            <a:avLst/>
          </a:prstGeom>
          <a:noFill/>
        </p:spPr>
        <p:txBody>
          <a:bodyPr wrap="square" lIns="0" tIns="0" rIns="0" bIns="0" rtlCol="0" anchor="ctr"/>
          <a:lstStyle/>
          <a:p>
            <a:pPr marL="0" indent="0" algn="ctr">
              <a:buNone/>
            </a:pPr>
            <a:r>
              <a:rPr lang="en-US" sz="1050" dirty="0">
                <a:solidFill>
                  <a:srgbClr val="B0BEC5"/>
                </a:solidFill>
                <a:latin typeface="微软雅黑" panose="020B0503020204020204" pitchFamily="34" charset="-122"/>
                <a:ea typeface="微软雅黑" panose="020B0503020204020204" pitchFamily="34" charset="-122"/>
                <a:cs typeface="微软雅黑" panose="020B0503020204020204" pitchFamily="34" charset="-120"/>
              </a:rPr>
              <a:t>变换透镜</a:t>
            </a:r>
            <a:endParaRPr lang="en-US" sz="1050" dirty="0"/>
          </a:p>
        </p:txBody>
      </p:sp>
      <p:sp>
        <p:nvSpPr>
          <p:cNvPr id="35" name="Shape 12">
            <a:extLst>
              <a:ext uri="{FF2B5EF4-FFF2-40B4-BE49-F238E27FC236}">
                <a16:creationId xmlns:a16="http://schemas.microsoft.com/office/drawing/2014/main" id="{EA08E121-8080-E2C6-D10F-20F434441655}"/>
              </a:ext>
            </a:extLst>
          </p:cNvPr>
          <p:cNvSpPr/>
          <p:nvPr/>
        </p:nvSpPr>
        <p:spPr>
          <a:xfrm>
            <a:off x="6055704" y="2293333"/>
            <a:ext cx="109220" cy="1920240"/>
          </a:xfrm>
          <a:prstGeom prst="rect">
            <a:avLst/>
          </a:prstGeom>
          <a:solidFill>
            <a:srgbClr val="F4A261"/>
          </a:solidFill>
          <a:ln w="12700">
            <a:solidFill>
              <a:srgbClr val="F4A261"/>
            </a:solidFill>
            <a:prstDash val="solid"/>
          </a:ln>
        </p:spPr>
        <p:txBody>
          <a:bodyPr/>
          <a:lstStyle/>
          <a:p>
            <a:endParaRPr lang="zh-CN" altLang="en-US" sz="1800"/>
          </a:p>
        </p:txBody>
      </p:sp>
      <p:sp>
        <p:nvSpPr>
          <p:cNvPr id="36" name="Text 13">
            <a:extLst>
              <a:ext uri="{FF2B5EF4-FFF2-40B4-BE49-F238E27FC236}">
                <a16:creationId xmlns:a16="http://schemas.microsoft.com/office/drawing/2014/main" id="{0DB7C359-295A-6737-5BD1-B4909F880806}"/>
              </a:ext>
            </a:extLst>
          </p:cNvPr>
          <p:cNvSpPr/>
          <p:nvPr/>
        </p:nvSpPr>
        <p:spPr>
          <a:xfrm>
            <a:off x="5552276" y="4259293"/>
            <a:ext cx="1005840" cy="274320"/>
          </a:xfrm>
          <a:prstGeom prst="rect">
            <a:avLst/>
          </a:prstGeom>
          <a:noFill/>
        </p:spPr>
        <p:txBody>
          <a:bodyPr wrap="square" lIns="0" tIns="0" rIns="0" bIns="0" rtlCol="0" anchor="ctr"/>
          <a:lstStyle/>
          <a:p>
            <a:pPr marL="0" indent="0" algn="ctr">
              <a:buNone/>
            </a:pPr>
            <a:r>
              <a:rPr lang="en-US" b="1" dirty="0">
                <a:solidFill>
                  <a:srgbClr val="F4A261"/>
                </a:solidFill>
                <a:latin typeface="微软雅黑" panose="020B0503020204020204" pitchFamily="34" charset="-122"/>
                <a:ea typeface="微软雅黑" panose="020B0503020204020204" pitchFamily="34" charset="-122"/>
                <a:cs typeface="微软雅黑" panose="020B0503020204020204" pitchFamily="34" charset="-120"/>
              </a:rPr>
              <a:t>频谱面 P₂</a:t>
            </a:r>
            <a:endParaRPr lang="en-US" dirty="0"/>
          </a:p>
        </p:txBody>
      </p:sp>
      <p:sp>
        <p:nvSpPr>
          <p:cNvPr id="37" name="Text 14">
            <a:extLst>
              <a:ext uri="{FF2B5EF4-FFF2-40B4-BE49-F238E27FC236}">
                <a16:creationId xmlns:a16="http://schemas.microsoft.com/office/drawing/2014/main" id="{34771524-DA09-23EA-BB5B-A9D8D83635F4}"/>
              </a:ext>
            </a:extLst>
          </p:cNvPr>
          <p:cNvSpPr/>
          <p:nvPr/>
        </p:nvSpPr>
        <p:spPr>
          <a:xfrm>
            <a:off x="5552276" y="4484083"/>
            <a:ext cx="1005840" cy="274320"/>
          </a:xfrm>
          <a:prstGeom prst="rect">
            <a:avLst/>
          </a:prstGeom>
          <a:noFill/>
        </p:spPr>
        <p:txBody>
          <a:bodyPr wrap="square" lIns="0" tIns="0" rIns="0" bIns="0" rtlCol="0" anchor="ctr"/>
          <a:lstStyle/>
          <a:p>
            <a:pPr marL="0" indent="0" algn="ctr">
              <a:buNone/>
            </a:pPr>
            <a:r>
              <a:rPr lang="en-US" sz="1050" dirty="0">
                <a:solidFill>
                  <a:srgbClr val="B0BEC5"/>
                </a:solidFill>
                <a:latin typeface="微软雅黑" panose="020B0503020204020204" pitchFamily="34" charset="-122"/>
                <a:ea typeface="微软雅黑" panose="020B0503020204020204" pitchFamily="34" charset="-122"/>
                <a:cs typeface="微软雅黑" panose="020B0503020204020204" pitchFamily="34" charset="-120"/>
              </a:rPr>
              <a:t>滤波器位置</a:t>
            </a:r>
            <a:endParaRPr lang="en-US" sz="1050" dirty="0"/>
          </a:p>
        </p:txBody>
      </p:sp>
      <p:sp>
        <p:nvSpPr>
          <p:cNvPr id="38" name="Shape 15">
            <a:extLst>
              <a:ext uri="{FF2B5EF4-FFF2-40B4-BE49-F238E27FC236}">
                <a16:creationId xmlns:a16="http://schemas.microsoft.com/office/drawing/2014/main" id="{B6F5C4E9-5628-585E-AF18-04D35C1C0B2E}"/>
              </a:ext>
            </a:extLst>
          </p:cNvPr>
          <p:cNvSpPr/>
          <p:nvPr/>
        </p:nvSpPr>
        <p:spPr>
          <a:xfrm>
            <a:off x="7459054" y="2247613"/>
            <a:ext cx="274320" cy="2011680"/>
          </a:xfrm>
          <a:prstGeom prst="ellipse">
            <a:avLst/>
          </a:prstGeom>
          <a:solidFill>
            <a:srgbClr val="17A99A">
              <a:alpha val="60000"/>
            </a:srgbClr>
          </a:solidFill>
          <a:ln w="25400">
            <a:solidFill>
              <a:srgbClr val="17A99A"/>
            </a:solidFill>
            <a:prstDash val="solid"/>
          </a:ln>
        </p:spPr>
        <p:txBody>
          <a:bodyPr/>
          <a:lstStyle/>
          <a:p>
            <a:endParaRPr lang="zh-CN" altLang="en-US" sz="1800"/>
          </a:p>
        </p:txBody>
      </p:sp>
      <p:sp>
        <p:nvSpPr>
          <p:cNvPr id="39" name="Text 16">
            <a:extLst>
              <a:ext uri="{FF2B5EF4-FFF2-40B4-BE49-F238E27FC236}">
                <a16:creationId xmlns:a16="http://schemas.microsoft.com/office/drawing/2014/main" id="{B6AD932D-9C1A-B1BF-163C-6F4399EACE7D}"/>
              </a:ext>
            </a:extLst>
          </p:cNvPr>
          <p:cNvSpPr/>
          <p:nvPr/>
        </p:nvSpPr>
        <p:spPr>
          <a:xfrm>
            <a:off x="7426796" y="4259293"/>
            <a:ext cx="457200" cy="274320"/>
          </a:xfrm>
          <a:prstGeom prst="rect">
            <a:avLst/>
          </a:prstGeom>
          <a:noFill/>
        </p:spPr>
        <p:txBody>
          <a:bodyPr wrap="square" lIns="0" tIns="0" rIns="0" bIns="0" rtlCol="0" anchor="ctr"/>
          <a:lstStyle/>
          <a:p>
            <a:pPr marL="0" indent="0" algn="ctr">
              <a:buNone/>
            </a:pPr>
            <a:r>
              <a:rPr lang="en-US" sz="1600" b="1" dirty="0">
                <a:solidFill>
                  <a:srgbClr val="17A99A"/>
                </a:solidFill>
              </a:rPr>
              <a:t>L₂</a:t>
            </a:r>
            <a:endParaRPr lang="en-US" sz="1600" dirty="0"/>
          </a:p>
        </p:txBody>
      </p:sp>
      <p:sp>
        <p:nvSpPr>
          <p:cNvPr id="40" name="Text 17">
            <a:extLst>
              <a:ext uri="{FF2B5EF4-FFF2-40B4-BE49-F238E27FC236}">
                <a16:creationId xmlns:a16="http://schemas.microsoft.com/office/drawing/2014/main" id="{3B86DFA5-490A-FA9D-C188-AB0E4F68993D}"/>
              </a:ext>
            </a:extLst>
          </p:cNvPr>
          <p:cNvSpPr/>
          <p:nvPr/>
        </p:nvSpPr>
        <p:spPr>
          <a:xfrm>
            <a:off x="7243916" y="4484083"/>
            <a:ext cx="822960" cy="274320"/>
          </a:xfrm>
          <a:prstGeom prst="rect">
            <a:avLst/>
          </a:prstGeom>
          <a:noFill/>
        </p:spPr>
        <p:txBody>
          <a:bodyPr wrap="square" lIns="0" tIns="0" rIns="0" bIns="0" rtlCol="0" anchor="ctr"/>
          <a:lstStyle/>
          <a:p>
            <a:pPr marL="0" indent="0" algn="ctr">
              <a:buNone/>
            </a:pPr>
            <a:r>
              <a:rPr lang="en-US" sz="1050" dirty="0">
                <a:solidFill>
                  <a:srgbClr val="B0BEC5"/>
                </a:solidFill>
                <a:latin typeface="微软雅黑" panose="020B0503020204020204" pitchFamily="34" charset="-122"/>
                <a:ea typeface="微软雅黑" panose="020B0503020204020204" pitchFamily="34" charset="-122"/>
                <a:cs typeface="微软雅黑" panose="020B0503020204020204" pitchFamily="34" charset="-120"/>
              </a:rPr>
              <a:t>变换透镜</a:t>
            </a:r>
            <a:endParaRPr lang="en-US" sz="1050" dirty="0"/>
          </a:p>
        </p:txBody>
      </p:sp>
      <p:sp>
        <p:nvSpPr>
          <p:cNvPr id="41" name="Shape 18">
            <a:extLst>
              <a:ext uri="{FF2B5EF4-FFF2-40B4-BE49-F238E27FC236}">
                <a16:creationId xmlns:a16="http://schemas.microsoft.com/office/drawing/2014/main" id="{4966BFED-FD84-CAEB-2701-49CB7CE7B40C}"/>
              </a:ext>
            </a:extLst>
          </p:cNvPr>
          <p:cNvSpPr/>
          <p:nvPr/>
        </p:nvSpPr>
        <p:spPr>
          <a:xfrm>
            <a:off x="9027504" y="2293333"/>
            <a:ext cx="109220" cy="1920240"/>
          </a:xfrm>
          <a:prstGeom prst="rect">
            <a:avLst/>
          </a:prstGeom>
          <a:solidFill>
            <a:srgbClr val="43AA8B"/>
          </a:solidFill>
          <a:ln w="12700">
            <a:solidFill>
              <a:srgbClr val="43AA8B"/>
            </a:solidFill>
            <a:prstDash val="solid"/>
          </a:ln>
        </p:spPr>
        <p:txBody>
          <a:bodyPr/>
          <a:lstStyle/>
          <a:p>
            <a:endParaRPr lang="zh-CN" altLang="en-US" sz="1800"/>
          </a:p>
        </p:txBody>
      </p:sp>
      <p:sp>
        <p:nvSpPr>
          <p:cNvPr id="42" name="Text 19">
            <a:extLst>
              <a:ext uri="{FF2B5EF4-FFF2-40B4-BE49-F238E27FC236}">
                <a16:creationId xmlns:a16="http://schemas.microsoft.com/office/drawing/2014/main" id="{5D8E0DDE-42E7-1F24-E7C8-FC17071E4EBB}"/>
              </a:ext>
            </a:extLst>
          </p:cNvPr>
          <p:cNvSpPr/>
          <p:nvPr/>
        </p:nvSpPr>
        <p:spPr>
          <a:xfrm>
            <a:off x="8569796" y="4259293"/>
            <a:ext cx="1005840" cy="274320"/>
          </a:xfrm>
          <a:prstGeom prst="rect">
            <a:avLst/>
          </a:prstGeom>
          <a:noFill/>
        </p:spPr>
        <p:txBody>
          <a:bodyPr wrap="square" lIns="0" tIns="0" rIns="0" bIns="0" rtlCol="0" anchor="ctr"/>
          <a:lstStyle/>
          <a:p>
            <a:pPr marL="0" indent="0" algn="ctr">
              <a:buNone/>
            </a:pPr>
            <a:r>
              <a:rPr lang="en-US" b="1" dirty="0">
                <a:solidFill>
                  <a:srgbClr val="43AA8B"/>
                </a:solidFill>
                <a:latin typeface="微软雅黑" panose="020B0503020204020204" pitchFamily="34" charset="-122"/>
                <a:ea typeface="微软雅黑" panose="020B0503020204020204" pitchFamily="34" charset="-122"/>
                <a:cs typeface="微软雅黑" panose="020B0503020204020204" pitchFamily="34" charset="-120"/>
              </a:rPr>
              <a:t>像面 P₃</a:t>
            </a:r>
            <a:endParaRPr lang="en-US" dirty="0"/>
          </a:p>
        </p:txBody>
      </p:sp>
      <p:sp>
        <p:nvSpPr>
          <p:cNvPr id="43" name="Text 20">
            <a:extLst>
              <a:ext uri="{FF2B5EF4-FFF2-40B4-BE49-F238E27FC236}">
                <a16:creationId xmlns:a16="http://schemas.microsoft.com/office/drawing/2014/main" id="{AFFAADDC-586B-1CF1-20A6-C63D0F1B3683}"/>
              </a:ext>
            </a:extLst>
          </p:cNvPr>
          <p:cNvSpPr/>
          <p:nvPr/>
        </p:nvSpPr>
        <p:spPr>
          <a:xfrm>
            <a:off x="8569796" y="4484083"/>
            <a:ext cx="1005840" cy="274320"/>
          </a:xfrm>
          <a:prstGeom prst="rect">
            <a:avLst/>
          </a:prstGeom>
          <a:noFill/>
        </p:spPr>
        <p:txBody>
          <a:bodyPr wrap="square" lIns="0" tIns="0" rIns="0" bIns="0" rtlCol="0" anchor="ctr"/>
          <a:lstStyle/>
          <a:p>
            <a:pPr marL="0" indent="0" algn="ctr">
              <a:buNone/>
            </a:pPr>
            <a:r>
              <a:rPr lang="en-US" sz="1050" dirty="0">
                <a:solidFill>
                  <a:srgbClr val="B0BEC5"/>
                </a:solidFill>
                <a:latin typeface="微软雅黑" panose="020B0503020204020204" pitchFamily="34" charset="-122"/>
                <a:ea typeface="微软雅黑" panose="020B0503020204020204" pitchFamily="34" charset="-122"/>
                <a:cs typeface="微软雅黑" panose="020B0503020204020204" pitchFamily="34" charset="-120"/>
              </a:rPr>
              <a:t>输出面</a:t>
            </a:r>
            <a:endParaRPr lang="en-US" sz="1050" dirty="0"/>
          </a:p>
        </p:txBody>
      </p:sp>
      <p:sp>
        <p:nvSpPr>
          <p:cNvPr id="44" name="Shape 21">
            <a:extLst>
              <a:ext uri="{FF2B5EF4-FFF2-40B4-BE49-F238E27FC236}">
                <a16:creationId xmlns:a16="http://schemas.microsoft.com/office/drawing/2014/main" id="{30997EF9-8FAF-6FA7-3F11-6028D2F51112}"/>
              </a:ext>
            </a:extLst>
          </p:cNvPr>
          <p:cNvSpPr/>
          <p:nvPr/>
        </p:nvSpPr>
        <p:spPr>
          <a:xfrm>
            <a:off x="1922108" y="3253453"/>
            <a:ext cx="7223760" cy="0"/>
          </a:xfrm>
          <a:prstGeom prst="line">
            <a:avLst/>
          </a:prstGeom>
          <a:noFill/>
          <a:ln w="25400">
            <a:solidFill>
              <a:srgbClr val="E8B84B"/>
            </a:solidFill>
            <a:prstDash val="dash"/>
          </a:ln>
        </p:spPr>
        <p:txBody>
          <a:bodyPr/>
          <a:lstStyle/>
          <a:p>
            <a:endParaRPr lang="zh-CN" altLang="en-US" sz="1800"/>
          </a:p>
        </p:txBody>
      </p:sp>
      <p:sp>
        <p:nvSpPr>
          <p:cNvPr id="45" name="Shape 22">
            <a:extLst>
              <a:ext uri="{FF2B5EF4-FFF2-40B4-BE49-F238E27FC236}">
                <a16:creationId xmlns:a16="http://schemas.microsoft.com/office/drawing/2014/main" id="{297D47AC-989B-4680-686D-39AC5D096E48}"/>
              </a:ext>
            </a:extLst>
          </p:cNvPr>
          <p:cNvSpPr/>
          <p:nvPr/>
        </p:nvSpPr>
        <p:spPr>
          <a:xfrm>
            <a:off x="3235161" y="2201893"/>
            <a:ext cx="1325880" cy="0"/>
          </a:xfrm>
          <a:prstGeom prst="line">
            <a:avLst/>
          </a:prstGeom>
          <a:noFill/>
          <a:ln w="12700">
            <a:solidFill>
              <a:srgbClr val="17A99A"/>
            </a:solidFill>
            <a:prstDash val="sysDash"/>
          </a:ln>
        </p:spPr>
        <p:txBody>
          <a:bodyPr/>
          <a:lstStyle/>
          <a:p>
            <a:endParaRPr lang="zh-CN" altLang="en-US" sz="1800"/>
          </a:p>
        </p:txBody>
      </p:sp>
      <p:sp>
        <p:nvSpPr>
          <p:cNvPr id="46" name="Text 23">
            <a:extLst>
              <a:ext uri="{FF2B5EF4-FFF2-40B4-BE49-F238E27FC236}">
                <a16:creationId xmlns:a16="http://schemas.microsoft.com/office/drawing/2014/main" id="{78F6D52A-C3DD-DF78-EEDC-411C2AC22B08}"/>
              </a:ext>
            </a:extLst>
          </p:cNvPr>
          <p:cNvSpPr/>
          <p:nvPr/>
        </p:nvSpPr>
        <p:spPr>
          <a:xfrm>
            <a:off x="3555201" y="1927573"/>
            <a:ext cx="457200" cy="228600"/>
          </a:xfrm>
          <a:prstGeom prst="rect">
            <a:avLst/>
          </a:prstGeom>
          <a:noFill/>
        </p:spPr>
        <p:txBody>
          <a:bodyPr wrap="square" lIns="0" tIns="0" rIns="0" bIns="0" rtlCol="0" anchor="ctr"/>
          <a:lstStyle/>
          <a:p>
            <a:pPr marL="0" indent="0" algn="ctr">
              <a:buNone/>
            </a:pPr>
            <a:r>
              <a:rPr lang="en-US" b="1" dirty="0">
                <a:solidFill>
                  <a:srgbClr val="17A99A"/>
                </a:solidFill>
              </a:rPr>
              <a:t>f₁</a:t>
            </a:r>
            <a:endParaRPr lang="en-US" dirty="0"/>
          </a:p>
        </p:txBody>
      </p:sp>
      <p:sp>
        <p:nvSpPr>
          <p:cNvPr id="47" name="Shape 24">
            <a:extLst>
              <a:ext uri="{FF2B5EF4-FFF2-40B4-BE49-F238E27FC236}">
                <a16:creationId xmlns:a16="http://schemas.microsoft.com/office/drawing/2014/main" id="{5FF0C7F3-4356-FACE-8F52-FE899A5F9B52}"/>
              </a:ext>
            </a:extLst>
          </p:cNvPr>
          <p:cNvSpPr/>
          <p:nvPr/>
        </p:nvSpPr>
        <p:spPr>
          <a:xfrm>
            <a:off x="4700741" y="2201893"/>
            <a:ext cx="1325880" cy="0"/>
          </a:xfrm>
          <a:prstGeom prst="line">
            <a:avLst/>
          </a:prstGeom>
          <a:noFill/>
          <a:ln w="12700">
            <a:solidFill>
              <a:srgbClr val="17A99A"/>
            </a:solidFill>
            <a:prstDash val="sysDash"/>
          </a:ln>
        </p:spPr>
        <p:txBody>
          <a:bodyPr/>
          <a:lstStyle/>
          <a:p>
            <a:endParaRPr lang="zh-CN" altLang="en-US" sz="1800"/>
          </a:p>
        </p:txBody>
      </p:sp>
      <p:sp>
        <p:nvSpPr>
          <p:cNvPr id="48" name="Text 25">
            <a:extLst>
              <a:ext uri="{FF2B5EF4-FFF2-40B4-BE49-F238E27FC236}">
                <a16:creationId xmlns:a16="http://schemas.microsoft.com/office/drawing/2014/main" id="{35C2218B-3081-6E47-E1FE-07C765B4C346}"/>
              </a:ext>
            </a:extLst>
          </p:cNvPr>
          <p:cNvSpPr/>
          <p:nvPr/>
        </p:nvSpPr>
        <p:spPr>
          <a:xfrm>
            <a:off x="5020781" y="1927573"/>
            <a:ext cx="457200" cy="228600"/>
          </a:xfrm>
          <a:prstGeom prst="rect">
            <a:avLst/>
          </a:prstGeom>
          <a:noFill/>
        </p:spPr>
        <p:txBody>
          <a:bodyPr wrap="square" lIns="0" tIns="0" rIns="0" bIns="0" rtlCol="0" anchor="ctr"/>
          <a:lstStyle/>
          <a:p>
            <a:pPr marL="0" indent="0" algn="ctr">
              <a:buNone/>
            </a:pPr>
            <a:r>
              <a:rPr lang="en-US" b="1" dirty="0">
                <a:solidFill>
                  <a:srgbClr val="17A99A"/>
                </a:solidFill>
              </a:rPr>
              <a:t>f₁</a:t>
            </a:r>
            <a:endParaRPr lang="en-US" dirty="0"/>
          </a:p>
        </p:txBody>
      </p:sp>
      <p:sp>
        <p:nvSpPr>
          <p:cNvPr id="49" name="Shape 26">
            <a:extLst>
              <a:ext uri="{FF2B5EF4-FFF2-40B4-BE49-F238E27FC236}">
                <a16:creationId xmlns:a16="http://schemas.microsoft.com/office/drawing/2014/main" id="{2601AFB9-D82E-710A-A0C8-BC7576174B57}"/>
              </a:ext>
            </a:extLst>
          </p:cNvPr>
          <p:cNvSpPr/>
          <p:nvPr/>
        </p:nvSpPr>
        <p:spPr>
          <a:xfrm>
            <a:off x="6180926" y="2201893"/>
            <a:ext cx="1325880" cy="0"/>
          </a:xfrm>
          <a:prstGeom prst="line">
            <a:avLst/>
          </a:prstGeom>
          <a:noFill/>
          <a:ln w="12700">
            <a:solidFill>
              <a:srgbClr val="17A99A"/>
            </a:solidFill>
            <a:prstDash val="sysDash"/>
          </a:ln>
        </p:spPr>
        <p:txBody>
          <a:bodyPr/>
          <a:lstStyle/>
          <a:p>
            <a:endParaRPr lang="zh-CN" altLang="en-US" sz="1800"/>
          </a:p>
        </p:txBody>
      </p:sp>
      <p:sp>
        <p:nvSpPr>
          <p:cNvPr id="50" name="Text 27">
            <a:extLst>
              <a:ext uri="{FF2B5EF4-FFF2-40B4-BE49-F238E27FC236}">
                <a16:creationId xmlns:a16="http://schemas.microsoft.com/office/drawing/2014/main" id="{960ADC2B-74D2-237A-DD88-F1F6553BB14C}"/>
              </a:ext>
            </a:extLst>
          </p:cNvPr>
          <p:cNvSpPr/>
          <p:nvPr/>
        </p:nvSpPr>
        <p:spPr>
          <a:xfrm>
            <a:off x="6500966" y="1927573"/>
            <a:ext cx="457200" cy="228600"/>
          </a:xfrm>
          <a:prstGeom prst="rect">
            <a:avLst/>
          </a:prstGeom>
          <a:noFill/>
        </p:spPr>
        <p:txBody>
          <a:bodyPr wrap="square" lIns="0" tIns="0" rIns="0" bIns="0" rtlCol="0" anchor="ctr"/>
          <a:lstStyle/>
          <a:p>
            <a:pPr marL="0" indent="0" algn="ctr">
              <a:buNone/>
            </a:pPr>
            <a:r>
              <a:rPr lang="en-US" b="1" dirty="0">
                <a:solidFill>
                  <a:srgbClr val="17A99A"/>
                </a:solidFill>
              </a:rPr>
              <a:t>f₂</a:t>
            </a:r>
            <a:endParaRPr lang="en-US" dirty="0"/>
          </a:p>
        </p:txBody>
      </p:sp>
      <p:sp>
        <p:nvSpPr>
          <p:cNvPr id="51" name="Shape 28">
            <a:extLst>
              <a:ext uri="{FF2B5EF4-FFF2-40B4-BE49-F238E27FC236}">
                <a16:creationId xmlns:a16="http://schemas.microsoft.com/office/drawing/2014/main" id="{2D4DDB8D-131B-A869-7706-665203730FB4}"/>
              </a:ext>
            </a:extLst>
          </p:cNvPr>
          <p:cNvSpPr/>
          <p:nvPr/>
        </p:nvSpPr>
        <p:spPr>
          <a:xfrm>
            <a:off x="7694766" y="2201893"/>
            <a:ext cx="1325880" cy="0"/>
          </a:xfrm>
          <a:prstGeom prst="line">
            <a:avLst/>
          </a:prstGeom>
          <a:noFill/>
          <a:ln w="12700">
            <a:solidFill>
              <a:srgbClr val="17A99A"/>
            </a:solidFill>
            <a:prstDash val="sysDash"/>
          </a:ln>
        </p:spPr>
        <p:txBody>
          <a:bodyPr/>
          <a:lstStyle/>
          <a:p>
            <a:endParaRPr lang="zh-CN" altLang="en-US" sz="1800"/>
          </a:p>
        </p:txBody>
      </p:sp>
      <p:sp>
        <p:nvSpPr>
          <p:cNvPr id="52" name="Text 29">
            <a:extLst>
              <a:ext uri="{FF2B5EF4-FFF2-40B4-BE49-F238E27FC236}">
                <a16:creationId xmlns:a16="http://schemas.microsoft.com/office/drawing/2014/main" id="{43B75AC7-D673-60A2-B6BF-9BB2083EBA9A}"/>
              </a:ext>
            </a:extLst>
          </p:cNvPr>
          <p:cNvSpPr/>
          <p:nvPr/>
        </p:nvSpPr>
        <p:spPr>
          <a:xfrm>
            <a:off x="8014806" y="1927573"/>
            <a:ext cx="457200" cy="228600"/>
          </a:xfrm>
          <a:prstGeom prst="rect">
            <a:avLst/>
          </a:prstGeom>
          <a:noFill/>
        </p:spPr>
        <p:txBody>
          <a:bodyPr wrap="square" lIns="0" tIns="0" rIns="0" bIns="0" rtlCol="0" anchor="ctr"/>
          <a:lstStyle/>
          <a:p>
            <a:pPr marL="0" indent="0" algn="ctr">
              <a:buNone/>
            </a:pPr>
            <a:r>
              <a:rPr lang="en-US" b="1" dirty="0">
                <a:solidFill>
                  <a:srgbClr val="17A99A"/>
                </a:solidFill>
              </a:rPr>
              <a:t>f₂</a:t>
            </a:r>
            <a:endParaRPr lang="en-US" dirty="0"/>
          </a:p>
        </p:txBody>
      </p:sp>
      <p:sp>
        <p:nvSpPr>
          <p:cNvPr id="53" name="Shape 30">
            <a:extLst>
              <a:ext uri="{FF2B5EF4-FFF2-40B4-BE49-F238E27FC236}">
                <a16:creationId xmlns:a16="http://schemas.microsoft.com/office/drawing/2014/main" id="{A2647E37-0A65-B65F-36A5-30FAA2B1E780}"/>
              </a:ext>
            </a:extLst>
          </p:cNvPr>
          <p:cNvSpPr/>
          <p:nvPr/>
        </p:nvSpPr>
        <p:spPr>
          <a:xfrm>
            <a:off x="3129116" y="1939130"/>
            <a:ext cx="6035040" cy="0"/>
          </a:xfrm>
          <a:prstGeom prst="line">
            <a:avLst/>
          </a:prstGeom>
          <a:noFill/>
          <a:ln w="12700">
            <a:solidFill>
              <a:srgbClr val="0E7C7B"/>
            </a:solidFill>
            <a:prstDash val="sysDash"/>
          </a:ln>
        </p:spPr>
        <p:txBody>
          <a:bodyPr/>
          <a:lstStyle/>
          <a:p>
            <a:endParaRPr lang="zh-CN" altLang="en-US" sz="1800"/>
          </a:p>
        </p:txBody>
      </p:sp>
      <p:sp>
        <p:nvSpPr>
          <p:cNvPr id="54" name="Text 31">
            <a:extLst>
              <a:ext uri="{FF2B5EF4-FFF2-40B4-BE49-F238E27FC236}">
                <a16:creationId xmlns:a16="http://schemas.microsoft.com/office/drawing/2014/main" id="{6B764282-E143-68C1-61EA-6D4CCC8C5192}"/>
              </a:ext>
            </a:extLst>
          </p:cNvPr>
          <p:cNvSpPr/>
          <p:nvPr/>
        </p:nvSpPr>
        <p:spPr>
          <a:xfrm>
            <a:off x="3129116" y="1717896"/>
            <a:ext cx="6035040" cy="256032"/>
          </a:xfrm>
          <a:prstGeom prst="rect">
            <a:avLst/>
          </a:prstGeom>
          <a:noFill/>
        </p:spPr>
        <p:txBody>
          <a:bodyPr wrap="square" lIns="0" tIns="0" rIns="0" bIns="0" rtlCol="0" anchor="ctr"/>
          <a:lstStyle/>
          <a:p>
            <a:pPr marL="0" indent="0" algn="ctr">
              <a:buNone/>
            </a:pPr>
            <a:r>
              <a:rPr lang="en-US"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 总长度 4f （标准4-f系统）→</a:t>
            </a:r>
            <a:endParaRPr lang="en-US" dirty="0"/>
          </a:p>
        </p:txBody>
      </p:sp>
      <p:sp>
        <p:nvSpPr>
          <p:cNvPr id="55" name="Shape 32">
            <a:extLst>
              <a:ext uri="{FF2B5EF4-FFF2-40B4-BE49-F238E27FC236}">
                <a16:creationId xmlns:a16="http://schemas.microsoft.com/office/drawing/2014/main" id="{ED5E86C6-69AE-89CE-4C64-5C9D7421CC06}"/>
              </a:ext>
            </a:extLst>
          </p:cNvPr>
          <p:cNvSpPr/>
          <p:nvPr/>
        </p:nvSpPr>
        <p:spPr>
          <a:xfrm>
            <a:off x="1574636" y="4926043"/>
            <a:ext cx="2057400" cy="1097280"/>
          </a:xfrm>
          <a:prstGeom prst="rect">
            <a:avLst/>
          </a:prstGeom>
          <a:solidFill>
            <a:srgbClr val="1E3048"/>
          </a:solidFill>
          <a:ln w="12700">
            <a:solidFill>
              <a:srgbClr val="17A99A"/>
            </a:solidFill>
            <a:prstDash val="solid"/>
          </a:ln>
        </p:spPr>
        <p:txBody>
          <a:bodyPr/>
          <a:lstStyle/>
          <a:p>
            <a:endParaRPr lang="zh-CN" altLang="en-US" sz="1800"/>
          </a:p>
        </p:txBody>
      </p:sp>
      <p:sp>
        <p:nvSpPr>
          <p:cNvPr id="56" name="Text 33">
            <a:extLst>
              <a:ext uri="{FF2B5EF4-FFF2-40B4-BE49-F238E27FC236}">
                <a16:creationId xmlns:a16="http://schemas.microsoft.com/office/drawing/2014/main" id="{662AA819-ED56-BDFC-AFC4-8CC02B0E4FC7}"/>
              </a:ext>
            </a:extLst>
          </p:cNvPr>
          <p:cNvSpPr/>
          <p:nvPr/>
        </p:nvSpPr>
        <p:spPr>
          <a:xfrm>
            <a:off x="1666076" y="4999195"/>
            <a:ext cx="1874520" cy="347472"/>
          </a:xfrm>
          <a:prstGeom prst="rect">
            <a:avLst/>
          </a:prstGeom>
          <a:noFill/>
        </p:spPr>
        <p:txBody>
          <a:bodyPr wrap="square" lIns="0" tIns="0" rIns="0" bIns="0" rtlCol="0" anchor="ctr"/>
          <a:lstStyle/>
          <a:p>
            <a:pPr marL="0" indent="0">
              <a:buNone/>
            </a:pPr>
            <a:r>
              <a:rPr lang="en-US" sz="1800" b="1"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傅里叶变换</a:t>
            </a:r>
            <a:endParaRPr lang="en-US" sz="1800" dirty="0"/>
          </a:p>
        </p:txBody>
      </p:sp>
      <p:sp>
        <p:nvSpPr>
          <p:cNvPr id="57" name="Text 34">
            <a:extLst>
              <a:ext uri="{FF2B5EF4-FFF2-40B4-BE49-F238E27FC236}">
                <a16:creationId xmlns:a16="http://schemas.microsoft.com/office/drawing/2014/main" id="{A58353F6-9C45-E9A6-D9CF-ED9333DFBCB5}"/>
              </a:ext>
            </a:extLst>
          </p:cNvPr>
          <p:cNvSpPr/>
          <p:nvPr/>
        </p:nvSpPr>
        <p:spPr>
          <a:xfrm>
            <a:off x="1666076" y="5364828"/>
            <a:ext cx="1966595" cy="548640"/>
          </a:xfrm>
          <a:prstGeom prst="rect">
            <a:avLst/>
          </a:prstGeom>
          <a:noFill/>
        </p:spPr>
        <p:txBody>
          <a:bodyPr wrap="square" lIns="0" tIns="0" rIns="0" bIns="0" rtlCol="0" anchor="ctr"/>
          <a:lstStyle/>
          <a:p>
            <a:pPr marL="0" indent="0">
              <a:buNone/>
            </a:pPr>
            <a:r>
              <a:rPr lang="en-US"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L₁将物平面信息转换为频率域</a:t>
            </a:r>
            <a:endParaRPr lang="en-US" dirty="0"/>
          </a:p>
        </p:txBody>
      </p:sp>
      <p:sp>
        <p:nvSpPr>
          <p:cNvPr id="58" name="Shape 35">
            <a:extLst>
              <a:ext uri="{FF2B5EF4-FFF2-40B4-BE49-F238E27FC236}">
                <a16:creationId xmlns:a16="http://schemas.microsoft.com/office/drawing/2014/main" id="{B681C82E-5A40-A92E-7CFC-A24996702100}"/>
              </a:ext>
            </a:extLst>
          </p:cNvPr>
          <p:cNvSpPr/>
          <p:nvPr/>
        </p:nvSpPr>
        <p:spPr>
          <a:xfrm>
            <a:off x="3769196" y="4926043"/>
            <a:ext cx="2057400" cy="1097280"/>
          </a:xfrm>
          <a:prstGeom prst="rect">
            <a:avLst/>
          </a:prstGeom>
          <a:solidFill>
            <a:srgbClr val="1E3048"/>
          </a:solidFill>
          <a:ln w="12700">
            <a:solidFill>
              <a:srgbClr val="17A99A"/>
            </a:solidFill>
            <a:prstDash val="solid"/>
          </a:ln>
        </p:spPr>
        <p:txBody>
          <a:bodyPr/>
          <a:lstStyle/>
          <a:p>
            <a:endParaRPr lang="zh-CN" altLang="en-US" sz="1800"/>
          </a:p>
        </p:txBody>
      </p:sp>
      <p:sp>
        <p:nvSpPr>
          <p:cNvPr id="59" name="Text 36">
            <a:extLst>
              <a:ext uri="{FF2B5EF4-FFF2-40B4-BE49-F238E27FC236}">
                <a16:creationId xmlns:a16="http://schemas.microsoft.com/office/drawing/2014/main" id="{33E03EA1-923E-F0DE-979B-931006AC2890}"/>
              </a:ext>
            </a:extLst>
          </p:cNvPr>
          <p:cNvSpPr/>
          <p:nvPr/>
        </p:nvSpPr>
        <p:spPr>
          <a:xfrm>
            <a:off x="3860636" y="4999195"/>
            <a:ext cx="1874520" cy="347472"/>
          </a:xfrm>
          <a:prstGeom prst="rect">
            <a:avLst/>
          </a:prstGeom>
          <a:noFill/>
        </p:spPr>
        <p:txBody>
          <a:bodyPr wrap="square" lIns="0" tIns="0" rIns="0" bIns="0" rtlCol="0" anchor="ctr"/>
          <a:lstStyle/>
          <a:p>
            <a:pPr marL="0" indent="0">
              <a:buNone/>
            </a:pPr>
            <a:r>
              <a:rPr lang="en-US" sz="1800" b="1"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频谱处理</a:t>
            </a:r>
            <a:endParaRPr lang="en-US" sz="1800" dirty="0"/>
          </a:p>
        </p:txBody>
      </p:sp>
      <p:sp>
        <p:nvSpPr>
          <p:cNvPr id="60" name="Text 37">
            <a:extLst>
              <a:ext uri="{FF2B5EF4-FFF2-40B4-BE49-F238E27FC236}">
                <a16:creationId xmlns:a16="http://schemas.microsoft.com/office/drawing/2014/main" id="{5583E715-3294-390A-3704-4E4C536261C5}"/>
              </a:ext>
            </a:extLst>
          </p:cNvPr>
          <p:cNvSpPr/>
          <p:nvPr/>
        </p:nvSpPr>
        <p:spPr>
          <a:xfrm>
            <a:off x="3860636" y="5364955"/>
            <a:ext cx="1874520" cy="548640"/>
          </a:xfrm>
          <a:prstGeom prst="rect">
            <a:avLst/>
          </a:prstGeom>
          <a:noFill/>
        </p:spPr>
        <p:txBody>
          <a:bodyPr wrap="square" lIns="0" tIns="0" rIns="0" bIns="0" rtlCol="0" anchor="ctr"/>
          <a:lstStyle/>
          <a:p>
            <a:pPr marL="0" indent="0">
              <a:buNone/>
            </a:pPr>
            <a:r>
              <a:rPr lang="en-US"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P₂面引入滤波器调制频谱</a:t>
            </a:r>
            <a:endParaRPr lang="en-US" dirty="0"/>
          </a:p>
        </p:txBody>
      </p:sp>
      <p:sp>
        <p:nvSpPr>
          <p:cNvPr id="61" name="Shape 38">
            <a:extLst>
              <a:ext uri="{FF2B5EF4-FFF2-40B4-BE49-F238E27FC236}">
                <a16:creationId xmlns:a16="http://schemas.microsoft.com/office/drawing/2014/main" id="{1911E037-6940-1C24-8723-69BEAFA4D73A}"/>
              </a:ext>
            </a:extLst>
          </p:cNvPr>
          <p:cNvSpPr/>
          <p:nvPr/>
        </p:nvSpPr>
        <p:spPr>
          <a:xfrm>
            <a:off x="5963756" y="4926043"/>
            <a:ext cx="2057400" cy="1097280"/>
          </a:xfrm>
          <a:prstGeom prst="rect">
            <a:avLst/>
          </a:prstGeom>
          <a:solidFill>
            <a:srgbClr val="1E3048"/>
          </a:solidFill>
          <a:ln w="12700">
            <a:solidFill>
              <a:srgbClr val="17A99A"/>
            </a:solidFill>
            <a:prstDash val="solid"/>
          </a:ln>
        </p:spPr>
        <p:txBody>
          <a:bodyPr/>
          <a:lstStyle/>
          <a:p>
            <a:endParaRPr lang="zh-CN" altLang="en-US" sz="1800"/>
          </a:p>
        </p:txBody>
      </p:sp>
      <p:sp>
        <p:nvSpPr>
          <p:cNvPr id="62" name="Text 39">
            <a:extLst>
              <a:ext uri="{FF2B5EF4-FFF2-40B4-BE49-F238E27FC236}">
                <a16:creationId xmlns:a16="http://schemas.microsoft.com/office/drawing/2014/main" id="{C7DBF61C-D5F0-36CC-4D8A-16A21ACF2793}"/>
              </a:ext>
            </a:extLst>
          </p:cNvPr>
          <p:cNvSpPr/>
          <p:nvPr/>
        </p:nvSpPr>
        <p:spPr>
          <a:xfrm>
            <a:off x="6055196" y="4999195"/>
            <a:ext cx="1874520" cy="347472"/>
          </a:xfrm>
          <a:prstGeom prst="rect">
            <a:avLst/>
          </a:prstGeom>
          <a:noFill/>
        </p:spPr>
        <p:txBody>
          <a:bodyPr wrap="square" lIns="0" tIns="0" rIns="0" bIns="0" rtlCol="0" anchor="ctr"/>
          <a:lstStyle/>
          <a:p>
            <a:pPr marL="0" indent="0">
              <a:buNone/>
            </a:pPr>
            <a:r>
              <a:rPr lang="en-US" sz="1800" b="1"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逆变换成像</a:t>
            </a:r>
            <a:endParaRPr lang="en-US" sz="1800" dirty="0"/>
          </a:p>
        </p:txBody>
      </p:sp>
      <p:sp>
        <p:nvSpPr>
          <p:cNvPr id="63" name="Text 40">
            <a:extLst>
              <a:ext uri="{FF2B5EF4-FFF2-40B4-BE49-F238E27FC236}">
                <a16:creationId xmlns:a16="http://schemas.microsoft.com/office/drawing/2014/main" id="{A384AF1E-F4AB-226E-4917-6FFE68B0B1BF}"/>
              </a:ext>
            </a:extLst>
          </p:cNvPr>
          <p:cNvSpPr/>
          <p:nvPr/>
        </p:nvSpPr>
        <p:spPr>
          <a:xfrm>
            <a:off x="6055196" y="5364955"/>
            <a:ext cx="1874520" cy="548640"/>
          </a:xfrm>
          <a:prstGeom prst="rect">
            <a:avLst/>
          </a:prstGeom>
          <a:noFill/>
        </p:spPr>
        <p:txBody>
          <a:bodyPr wrap="square" lIns="0" tIns="0" rIns="0" bIns="0" rtlCol="0" anchor="ctr"/>
          <a:lstStyle/>
          <a:p>
            <a:pPr marL="0" indent="0">
              <a:buNone/>
            </a:pPr>
            <a:r>
              <a:rPr lang="en-US"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L₂将频域信息还原为空间像</a:t>
            </a:r>
            <a:endParaRPr lang="en-US" dirty="0"/>
          </a:p>
        </p:txBody>
      </p:sp>
      <p:sp>
        <p:nvSpPr>
          <p:cNvPr id="64" name="Shape 41">
            <a:extLst>
              <a:ext uri="{FF2B5EF4-FFF2-40B4-BE49-F238E27FC236}">
                <a16:creationId xmlns:a16="http://schemas.microsoft.com/office/drawing/2014/main" id="{45D3D369-51B7-9110-7AB0-D41770E11A17}"/>
              </a:ext>
            </a:extLst>
          </p:cNvPr>
          <p:cNvSpPr/>
          <p:nvPr/>
        </p:nvSpPr>
        <p:spPr>
          <a:xfrm>
            <a:off x="8158316" y="4926043"/>
            <a:ext cx="2057400" cy="1097280"/>
          </a:xfrm>
          <a:prstGeom prst="rect">
            <a:avLst/>
          </a:prstGeom>
          <a:solidFill>
            <a:srgbClr val="1E3048"/>
          </a:solidFill>
          <a:ln w="12700">
            <a:solidFill>
              <a:srgbClr val="17A99A"/>
            </a:solidFill>
            <a:prstDash val="solid"/>
          </a:ln>
        </p:spPr>
        <p:txBody>
          <a:bodyPr/>
          <a:lstStyle/>
          <a:p>
            <a:endParaRPr lang="zh-CN" altLang="en-US" sz="1800"/>
          </a:p>
        </p:txBody>
      </p:sp>
      <p:sp>
        <p:nvSpPr>
          <p:cNvPr id="65" name="Text 42">
            <a:extLst>
              <a:ext uri="{FF2B5EF4-FFF2-40B4-BE49-F238E27FC236}">
                <a16:creationId xmlns:a16="http://schemas.microsoft.com/office/drawing/2014/main" id="{B9E697A1-6EF0-3971-8F9F-DA32C6886024}"/>
              </a:ext>
            </a:extLst>
          </p:cNvPr>
          <p:cNvSpPr/>
          <p:nvPr/>
        </p:nvSpPr>
        <p:spPr>
          <a:xfrm>
            <a:off x="8249756" y="4999195"/>
            <a:ext cx="1874520" cy="347472"/>
          </a:xfrm>
          <a:prstGeom prst="rect">
            <a:avLst/>
          </a:prstGeom>
          <a:noFill/>
        </p:spPr>
        <p:txBody>
          <a:bodyPr wrap="square" lIns="0" tIns="0" rIns="0" bIns="0" rtlCol="0" anchor="ctr"/>
          <a:lstStyle/>
          <a:p>
            <a:pPr marL="0" indent="0">
              <a:buNone/>
            </a:pPr>
            <a:r>
              <a:rPr lang="en-US" sz="1800" b="1"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1:1成像比</a:t>
            </a:r>
            <a:endParaRPr lang="en-US" sz="1800" dirty="0"/>
          </a:p>
        </p:txBody>
      </p:sp>
      <p:sp>
        <p:nvSpPr>
          <p:cNvPr id="66" name="Text 43">
            <a:extLst>
              <a:ext uri="{FF2B5EF4-FFF2-40B4-BE49-F238E27FC236}">
                <a16:creationId xmlns:a16="http://schemas.microsoft.com/office/drawing/2014/main" id="{1D9A213C-96EE-D055-20EA-1E01792A2FF2}"/>
              </a:ext>
            </a:extLst>
          </p:cNvPr>
          <p:cNvSpPr/>
          <p:nvPr/>
        </p:nvSpPr>
        <p:spPr>
          <a:xfrm>
            <a:off x="8249756" y="5364955"/>
            <a:ext cx="1874520" cy="548640"/>
          </a:xfrm>
          <a:prstGeom prst="rect">
            <a:avLst/>
          </a:prstGeom>
          <a:noFill/>
        </p:spPr>
        <p:txBody>
          <a:bodyPr wrap="square" lIns="0" tIns="0" rIns="0" bIns="0" rtlCol="0" anchor="ctr"/>
          <a:lstStyle/>
          <a:p>
            <a:pPr marL="0" indent="0">
              <a:buNone/>
            </a:pPr>
            <a:r>
              <a:rPr lang="en-US"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f₁=f₂时物像等大</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16" name="Text 1">
            <a:extLst>
              <a:ext uri="{FF2B5EF4-FFF2-40B4-BE49-F238E27FC236}">
                <a16:creationId xmlns:a16="http://schemas.microsoft.com/office/drawing/2014/main" id="{7486B1C0-D2C0-5686-9939-12928DD78C4E}"/>
              </a:ext>
            </a:extLst>
          </p:cNvPr>
          <p:cNvSpPr/>
          <p:nvPr/>
        </p:nvSpPr>
        <p:spPr>
          <a:xfrm>
            <a:off x="1394460" y="355600"/>
            <a:ext cx="8229600" cy="914400"/>
          </a:xfrm>
          <a:prstGeom prst="rect">
            <a:avLst/>
          </a:prstGeom>
          <a:noFill/>
        </p:spPr>
        <p:txBody>
          <a:bodyPr wrap="square" lIns="0" tIns="0" rIns="0" bIns="0" rtlCol="0" anchor="ctr"/>
          <a:lstStyle/>
          <a:p>
            <a:pPr marL="0" indent="0">
              <a:buNone/>
            </a:pPr>
            <a:r>
              <a:rPr lang="en-US" sz="27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理论基础 · θ 调制假彩色编码</a:t>
            </a:r>
            <a:endParaRPr lang="en-US" sz="2700" dirty="0">
              <a:solidFill>
                <a:schemeClr val="tx1"/>
              </a:solidFill>
            </a:endParaRPr>
          </a:p>
        </p:txBody>
      </p:sp>
      <p:sp>
        <p:nvSpPr>
          <p:cNvPr id="17" name="Shape 2">
            <a:extLst>
              <a:ext uri="{FF2B5EF4-FFF2-40B4-BE49-F238E27FC236}">
                <a16:creationId xmlns:a16="http://schemas.microsoft.com/office/drawing/2014/main" id="{1DD06A8B-4BBC-EE1F-F4FB-035B08D23B51}"/>
              </a:ext>
            </a:extLst>
          </p:cNvPr>
          <p:cNvSpPr/>
          <p:nvPr/>
        </p:nvSpPr>
        <p:spPr>
          <a:xfrm>
            <a:off x="1028700" y="538480"/>
            <a:ext cx="54864" cy="548640"/>
          </a:xfrm>
          <a:prstGeom prst="rect">
            <a:avLst/>
          </a:prstGeom>
          <a:solidFill>
            <a:srgbClr val="E8B84B"/>
          </a:solidFill>
          <a:ln w="12700">
            <a:solidFill>
              <a:srgbClr val="E8B84B"/>
            </a:solidFill>
            <a:prstDash val="solid"/>
          </a:ln>
        </p:spPr>
        <p:txBody>
          <a:bodyPr/>
          <a:lstStyle/>
          <a:p>
            <a:endParaRPr lang="zh-CN" altLang="en-US"/>
          </a:p>
        </p:txBody>
      </p:sp>
      <p:sp>
        <p:nvSpPr>
          <p:cNvPr id="18" name="Shape 3">
            <a:extLst>
              <a:ext uri="{FF2B5EF4-FFF2-40B4-BE49-F238E27FC236}">
                <a16:creationId xmlns:a16="http://schemas.microsoft.com/office/drawing/2014/main" id="{162FF361-971E-8ABC-14D8-23703FBB9F37}"/>
              </a:ext>
            </a:extLst>
          </p:cNvPr>
          <p:cNvSpPr/>
          <p:nvPr/>
        </p:nvSpPr>
        <p:spPr>
          <a:xfrm>
            <a:off x="1247140" y="1577340"/>
            <a:ext cx="8938260" cy="777240"/>
          </a:xfrm>
          <a:prstGeom prst="rect">
            <a:avLst/>
          </a:prstGeom>
          <a:solidFill>
            <a:srgbClr val="0E7C7B">
              <a:alpha val="15000"/>
            </a:srgbClr>
          </a:solidFill>
          <a:ln w="12700">
            <a:solidFill>
              <a:srgbClr val="0E7C7B"/>
            </a:solidFill>
            <a:prstDash val="solid"/>
          </a:ln>
        </p:spPr>
        <p:txBody>
          <a:bodyPr/>
          <a:lstStyle/>
          <a:p>
            <a:endParaRPr lang="zh-CN" altLang="en-US" sz="1800"/>
          </a:p>
        </p:txBody>
      </p:sp>
      <p:sp>
        <p:nvSpPr>
          <p:cNvPr id="19" name="Shape 4">
            <a:extLst>
              <a:ext uri="{FF2B5EF4-FFF2-40B4-BE49-F238E27FC236}">
                <a16:creationId xmlns:a16="http://schemas.microsoft.com/office/drawing/2014/main" id="{F729DC21-4858-5484-B28E-829843424214}"/>
              </a:ext>
            </a:extLst>
          </p:cNvPr>
          <p:cNvSpPr/>
          <p:nvPr/>
        </p:nvSpPr>
        <p:spPr>
          <a:xfrm>
            <a:off x="1247140" y="1577340"/>
            <a:ext cx="54864" cy="777240"/>
          </a:xfrm>
          <a:prstGeom prst="rect">
            <a:avLst/>
          </a:prstGeom>
          <a:solidFill>
            <a:srgbClr val="0E7C7B"/>
          </a:solidFill>
          <a:ln w="12700">
            <a:solidFill>
              <a:srgbClr val="0E7C7B"/>
            </a:solidFill>
            <a:prstDash val="solid"/>
          </a:ln>
        </p:spPr>
        <p:txBody>
          <a:bodyPr/>
          <a:lstStyle/>
          <a:p>
            <a:endParaRPr lang="zh-CN" altLang="en-US" sz="1800"/>
          </a:p>
        </p:txBody>
      </p:sp>
      <p:sp>
        <p:nvSpPr>
          <p:cNvPr id="20" name="Text 5">
            <a:extLst>
              <a:ext uri="{FF2B5EF4-FFF2-40B4-BE49-F238E27FC236}">
                <a16:creationId xmlns:a16="http://schemas.microsoft.com/office/drawing/2014/main" id="{0C309BCF-64EC-E5C5-F5D9-0341B7CF62DF}"/>
              </a:ext>
            </a:extLst>
          </p:cNvPr>
          <p:cNvSpPr/>
          <p:nvPr/>
        </p:nvSpPr>
        <p:spPr>
          <a:xfrm>
            <a:off x="1384300" y="1595628"/>
            <a:ext cx="8699500" cy="731520"/>
          </a:xfrm>
          <a:prstGeom prst="rect">
            <a:avLst/>
          </a:prstGeom>
          <a:noFill/>
        </p:spPr>
        <p:txBody>
          <a:bodyPr wrap="square" lIns="0" tIns="0" rIns="0" bIns="0" rtlCol="0" anchor="ctr"/>
          <a:lstStyle/>
          <a:p>
            <a:pPr marL="0" indent="0">
              <a:buNone/>
            </a:pPr>
            <a:r>
              <a:rPr lang="en-US" sz="1600"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假彩色编码：将灰度图像的不同区域映射为彩色，利用人眼对色彩（上百种）比灰度（15-20级）更高的分辨能力，大幅提升图像可辨识度。</a:t>
            </a:r>
            <a:endParaRPr lang="en-US" sz="1600" dirty="0"/>
          </a:p>
        </p:txBody>
      </p:sp>
      <p:sp>
        <p:nvSpPr>
          <p:cNvPr id="21" name="Shape 6">
            <a:extLst>
              <a:ext uri="{FF2B5EF4-FFF2-40B4-BE49-F238E27FC236}">
                <a16:creationId xmlns:a16="http://schemas.microsoft.com/office/drawing/2014/main" id="{700996FB-258F-4905-509E-38AD645D2B38}"/>
              </a:ext>
            </a:extLst>
          </p:cNvPr>
          <p:cNvSpPr/>
          <p:nvPr/>
        </p:nvSpPr>
        <p:spPr>
          <a:xfrm>
            <a:off x="1247140" y="2537460"/>
            <a:ext cx="8938260" cy="841248"/>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1800"/>
          </a:p>
        </p:txBody>
      </p:sp>
      <p:sp>
        <p:nvSpPr>
          <p:cNvPr id="22" name="Shape 7">
            <a:extLst>
              <a:ext uri="{FF2B5EF4-FFF2-40B4-BE49-F238E27FC236}">
                <a16:creationId xmlns:a16="http://schemas.microsoft.com/office/drawing/2014/main" id="{C86747A7-3753-405A-78BB-E3C7FF5E96A0}"/>
              </a:ext>
            </a:extLst>
          </p:cNvPr>
          <p:cNvSpPr/>
          <p:nvPr/>
        </p:nvSpPr>
        <p:spPr>
          <a:xfrm>
            <a:off x="1247140" y="2537460"/>
            <a:ext cx="1005840" cy="841248"/>
          </a:xfrm>
          <a:prstGeom prst="rect">
            <a:avLst/>
          </a:prstGeom>
          <a:solidFill>
            <a:srgbClr val="0E7C7B"/>
          </a:solidFill>
          <a:ln w="12700">
            <a:solidFill>
              <a:srgbClr val="0E7C7B"/>
            </a:solidFill>
            <a:prstDash val="solid"/>
          </a:ln>
        </p:spPr>
        <p:txBody>
          <a:bodyPr/>
          <a:lstStyle/>
          <a:p>
            <a:endParaRPr lang="zh-CN" altLang="en-US" sz="1800"/>
          </a:p>
        </p:txBody>
      </p:sp>
      <p:sp>
        <p:nvSpPr>
          <p:cNvPr id="23" name="Text 8">
            <a:extLst>
              <a:ext uri="{FF2B5EF4-FFF2-40B4-BE49-F238E27FC236}">
                <a16:creationId xmlns:a16="http://schemas.microsoft.com/office/drawing/2014/main" id="{1BA7132C-61AE-576F-C627-C8DFEC3CED7B}"/>
              </a:ext>
            </a:extLst>
          </p:cNvPr>
          <p:cNvSpPr/>
          <p:nvPr/>
        </p:nvSpPr>
        <p:spPr>
          <a:xfrm>
            <a:off x="1247140" y="2793492"/>
            <a:ext cx="1005840" cy="320040"/>
          </a:xfrm>
          <a:prstGeom prst="rect">
            <a:avLst/>
          </a:prstGeom>
          <a:noFill/>
        </p:spPr>
        <p:txBody>
          <a:bodyPr wrap="square" lIns="0" tIns="0" rIns="0" bIns="0" rtlCol="0" anchor="ctr"/>
          <a:lstStyle/>
          <a:p>
            <a:pPr marL="0" indent="0" algn="ctr">
              <a:buNone/>
            </a:pPr>
            <a:r>
              <a:rPr lang="en-US"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STEP 1</a:t>
            </a:r>
            <a:endParaRPr lang="en-US" dirty="0"/>
          </a:p>
        </p:txBody>
      </p:sp>
      <p:sp>
        <p:nvSpPr>
          <p:cNvPr id="24" name="Text 9">
            <a:extLst>
              <a:ext uri="{FF2B5EF4-FFF2-40B4-BE49-F238E27FC236}">
                <a16:creationId xmlns:a16="http://schemas.microsoft.com/office/drawing/2014/main" id="{D108A50B-A438-45A8-2A88-C45CCDE814CA}"/>
              </a:ext>
            </a:extLst>
          </p:cNvPr>
          <p:cNvSpPr/>
          <p:nvPr/>
        </p:nvSpPr>
        <p:spPr>
          <a:xfrm>
            <a:off x="2390140" y="2592324"/>
            <a:ext cx="7132320" cy="329184"/>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物体预调制</a:t>
            </a:r>
            <a:endParaRPr lang="en-US" sz="1800" dirty="0"/>
          </a:p>
        </p:txBody>
      </p:sp>
      <p:sp>
        <p:nvSpPr>
          <p:cNvPr id="25" name="Text 10">
            <a:extLst>
              <a:ext uri="{FF2B5EF4-FFF2-40B4-BE49-F238E27FC236}">
                <a16:creationId xmlns:a16="http://schemas.microsoft.com/office/drawing/2014/main" id="{25FAD085-6759-469C-4267-A22C6928F091}"/>
              </a:ext>
            </a:extLst>
          </p:cNvPr>
          <p:cNvSpPr/>
          <p:nvPr/>
        </p:nvSpPr>
        <p:spPr>
          <a:xfrm>
            <a:off x="2390140" y="2939796"/>
            <a:ext cx="7132320" cy="384048"/>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对图像不同区域分别覆盖取向不同的光栅（方位角θ各异）进行多次曝光</a:t>
            </a:r>
            <a:endParaRPr lang="en-US" sz="1600" dirty="0"/>
          </a:p>
        </p:txBody>
      </p:sp>
      <p:sp>
        <p:nvSpPr>
          <p:cNvPr id="26" name="Shape 11">
            <a:extLst>
              <a:ext uri="{FF2B5EF4-FFF2-40B4-BE49-F238E27FC236}">
                <a16:creationId xmlns:a16="http://schemas.microsoft.com/office/drawing/2014/main" id="{614EFC4D-BA97-A930-BA92-38C7C6546246}"/>
              </a:ext>
            </a:extLst>
          </p:cNvPr>
          <p:cNvSpPr/>
          <p:nvPr/>
        </p:nvSpPr>
        <p:spPr>
          <a:xfrm>
            <a:off x="1247140" y="3497580"/>
            <a:ext cx="8938260" cy="841248"/>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1800"/>
          </a:p>
        </p:txBody>
      </p:sp>
      <p:sp>
        <p:nvSpPr>
          <p:cNvPr id="27" name="Shape 12">
            <a:extLst>
              <a:ext uri="{FF2B5EF4-FFF2-40B4-BE49-F238E27FC236}">
                <a16:creationId xmlns:a16="http://schemas.microsoft.com/office/drawing/2014/main" id="{9C3170A4-7A95-2A2A-AA04-DF1CB296F068}"/>
              </a:ext>
            </a:extLst>
          </p:cNvPr>
          <p:cNvSpPr/>
          <p:nvPr/>
        </p:nvSpPr>
        <p:spPr>
          <a:xfrm>
            <a:off x="1247140" y="3497580"/>
            <a:ext cx="1005840" cy="841248"/>
          </a:xfrm>
          <a:prstGeom prst="rect">
            <a:avLst/>
          </a:prstGeom>
          <a:solidFill>
            <a:srgbClr val="F4A261"/>
          </a:solidFill>
          <a:ln w="12700">
            <a:solidFill>
              <a:srgbClr val="F4A261"/>
            </a:solidFill>
            <a:prstDash val="solid"/>
          </a:ln>
        </p:spPr>
        <p:txBody>
          <a:bodyPr/>
          <a:lstStyle/>
          <a:p>
            <a:endParaRPr lang="zh-CN" altLang="en-US" sz="1800"/>
          </a:p>
        </p:txBody>
      </p:sp>
      <p:sp>
        <p:nvSpPr>
          <p:cNvPr id="28" name="Text 13">
            <a:extLst>
              <a:ext uri="{FF2B5EF4-FFF2-40B4-BE49-F238E27FC236}">
                <a16:creationId xmlns:a16="http://schemas.microsoft.com/office/drawing/2014/main" id="{EA679D7A-0525-66CD-9378-EE5CD2F9B8D5}"/>
              </a:ext>
            </a:extLst>
          </p:cNvPr>
          <p:cNvSpPr/>
          <p:nvPr/>
        </p:nvSpPr>
        <p:spPr>
          <a:xfrm>
            <a:off x="1247140" y="3753612"/>
            <a:ext cx="1005840" cy="320040"/>
          </a:xfrm>
          <a:prstGeom prst="rect">
            <a:avLst/>
          </a:prstGeom>
          <a:noFill/>
        </p:spPr>
        <p:txBody>
          <a:bodyPr wrap="square" lIns="0" tIns="0" rIns="0" bIns="0" rtlCol="0" anchor="ctr"/>
          <a:lstStyle/>
          <a:p>
            <a:pPr marL="0" indent="0" algn="ctr">
              <a:buNone/>
            </a:pPr>
            <a:r>
              <a:rPr lang="en-US"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STEP 2</a:t>
            </a:r>
            <a:endParaRPr lang="en-US" dirty="0"/>
          </a:p>
        </p:txBody>
      </p:sp>
      <p:sp>
        <p:nvSpPr>
          <p:cNvPr id="29" name="Text 14">
            <a:extLst>
              <a:ext uri="{FF2B5EF4-FFF2-40B4-BE49-F238E27FC236}">
                <a16:creationId xmlns:a16="http://schemas.microsoft.com/office/drawing/2014/main" id="{1BC414D9-D858-00BD-188D-71549A2363F1}"/>
              </a:ext>
            </a:extLst>
          </p:cNvPr>
          <p:cNvSpPr/>
          <p:nvPr/>
        </p:nvSpPr>
        <p:spPr>
          <a:xfrm>
            <a:off x="2390140" y="3552444"/>
            <a:ext cx="7132320" cy="329184"/>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白光照明与色散</a:t>
            </a:r>
            <a:endParaRPr lang="en-US" sz="1800" dirty="0"/>
          </a:p>
        </p:txBody>
      </p:sp>
      <p:sp>
        <p:nvSpPr>
          <p:cNvPr id="30" name="Text 15">
            <a:extLst>
              <a:ext uri="{FF2B5EF4-FFF2-40B4-BE49-F238E27FC236}">
                <a16:creationId xmlns:a16="http://schemas.microsoft.com/office/drawing/2014/main" id="{7540C0B8-4246-E63A-0280-D09319D3429E}"/>
              </a:ext>
            </a:extLst>
          </p:cNvPr>
          <p:cNvSpPr/>
          <p:nvPr/>
        </p:nvSpPr>
        <p:spPr>
          <a:xfrm>
            <a:off x="2390140" y="3899916"/>
            <a:ext cx="8023860" cy="384048"/>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将调制片置于4-f系统，用白光照明，各方向光栅在频谱面产生取向不同的彩色衍射带</a:t>
            </a:r>
            <a:endParaRPr lang="en-US" sz="1600" dirty="0"/>
          </a:p>
        </p:txBody>
      </p:sp>
      <p:sp>
        <p:nvSpPr>
          <p:cNvPr id="31" name="Shape 16">
            <a:extLst>
              <a:ext uri="{FF2B5EF4-FFF2-40B4-BE49-F238E27FC236}">
                <a16:creationId xmlns:a16="http://schemas.microsoft.com/office/drawing/2014/main" id="{FCDBDAD4-E2E8-455D-FE7C-523EA37F6417}"/>
              </a:ext>
            </a:extLst>
          </p:cNvPr>
          <p:cNvSpPr/>
          <p:nvPr/>
        </p:nvSpPr>
        <p:spPr>
          <a:xfrm>
            <a:off x="1247140" y="4457700"/>
            <a:ext cx="8938260" cy="841248"/>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1800"/>
          </a:p>
        </p:txBody>
      </p:sp>
      <p:sp>
        <p:nvSpPr>
          <p:cNvPr id="32" name="Shape 17">
            <a:extLst>
              <a:ext uri="{FF2B5EF4-FFF2-40B4-BE49-F238E27FC236}">
                <a16:creationId xmlns:a16="http://schemas.microsoft.com/office/drawing/2014/main" id="{D15910EA-03A8-07E3-8484-EADF02B2444F}"/>
              </a:ext>
            </a:extLst>
          </p:cNvPr>
          <p:cNvSpPr/>
          <p:nvPr/>
        </p:nvSpPr>
        <p:spPr>
          <a:xfrm>
            <a:off x="1247140" y="4457700"/>
            <a:ext cx="1005840" cy="841248"/>
          </a:xfrm>
          <a:prstGeom prst="rect">
            <a:avLst/>
          </a:prstGeom>
          <a:solidFill>
            <a:srgbClr val="43AA8B"/>
          </a:solidFill>
          <a:ln w="12700">
            <a:solidFill>
              <a:srgbClr val="43AA8B"/>
            </a:solidFill>
            <a:prstDash val="solid"/>
          </a:ln>
        </p:spPr>
        <p:txBody>
          <a:bodyPr/>
          <a:lstStyle/>
          <a:p>
            <a:endParaRPr lang="zh-CN" altLang="en-US" sz="1800"/>
          </a:p>
        </p:txBody>
      </p:sp>
      <p:sp>
        <p:nvSpPr>
          <p:cNvPr id="33" name="Text 18">
            <a:extLst>
              <a:ext uri="{FF2B5EF4-FFF2-40B4-BE49-F238E27FC236}">
                <a16:creationId xmlns:a16="http://schemas.microsoft.com/office/drawing/2014/main" id="{A069598B-930A-E143-7955-B9DCB41FD5CC}"/>
              </a:ext>
            </a:extLst>
          </p:cNvPr>
          <p:cNvSpPr/>
          <p:nvPr/>
        </p:nvSpPr>
        <p:spPr>
          <a:xfrm>
            <a:off x="1247140" y="4713732"/>
            <a:ext cx="1005840" cy="320040"/>
          </a:xfrm>
          <a:prstGeom prst="rect">
            <a:avLst/>
          </a:prstGeom>
          <a:noFill/>
        </p:spPr>
        <p:txBody>
          <a:bodyPr wrap="square" lIns="0" tIns="0" rIns="0" bIns="0" rtlCol="0" anchor="ctr"/>
          <a:lstStyle/>
          <a:p>
            <a:pPr marL="0" indent="0" algn="ctr">
              <a:buNone/>
            </a:pPr>
            <a:r>
              <a:rPr lang="en-US"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STEP 3</a:t>
            </a:r>
            <a:endParaRPr lang="en-US" dirty="0"/>
          </a:p>
        </p:txBody>
      </p:sp>
      <p:sp>
        <p:nvSpPr>
          <p:cNvPr id="34" name="Text 19">
            <a:extLst>
              <a:ext uri="{FF2B5EF4-FFF2-40B4-BE49-F238E27FC236}">
                <a16:creationId xmlns:a16="http://schemas.microsoft.com/office/drawing/2014/main" id="{20D696CA-CCCF-92A9-EFE8-1CD34DD11669}"/>
              </a:ext>
            </a:extLst>
          </p:cNvPr>
          <p:cNvSpPr/>
          <p:nvPr/>
        </p:nvSpPr>
        <p:spPr>
          <a:xfrm>
            <a:off x="2390140" y="4512564"/>
            <a:ext cx="7132320" cy="329184"/>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空间滤波选色</a:t>
            </a:r>
            <a:endParaRPr lang="en-US" sz="1800" dirty="0"/>
          </a:p>
        </p:txBody>
      </p:sp>
      <p:sp>
        <p:nvSpPr>
          <p:cNvPr id="35" name="Text 20">
            <a:extLst>
              <a:ext uri="{FF2B5EF4-FFF2-40B4-BE49-F238E27FC236}">
                <a16:creationId xmlns:a16="http://schemas.microsoft.com/office/drawing/2014/main" id="{8FFE9B85-62BD-107A-CDD8-E8F95EEF37D2}"/>
              </a:ext>
            </a:extLst>
          </p:cNvPr>
          <p:cNvSpPr/>
          <p:nvPr/>
        </p:nvSpPr>
        <p:spPr>
          <a:xfrm>
            <a:off x="2390140" y="4860036"/>
            <a:ext cx="8023860" cy="384048"/>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在频谱面对应位置打孔，为不同区域选取特定颜色（红/绿/蓝），输出面获得假彩色像</a:t>
            </a:r>
            <a:endParaRPr lang="en-US" sz="1600" dirty="0"/>
          </a:p>
        </p:txBody>
      </p:sp>
      <p:sp>
        <p:nvSpPr>
          <p:cNvPr id="36" name="Shape 21">
            <a:extLst>
              <a:ext uri="{FF2B5EF4-FFF2-40B4-BE49-F238E27FC236}">
                <a16:creationId xmlns:a16="http://schemas.microsoft.com/office/drawing/2014/main" id="{91799D45-836B-5087-AC61-AB51591205B0}"/>
              </a:ext>
            </a:extLst>
          </p:cNvPr>
          <p:cNvSpPr/>
          <p:nvPr/>
        </p:nvSpPr>
        <p:spPr>
          <a:xfrm>
            <a:off x="1247140" y="5390388"/>
            <a:ext cx="8503920" cy="274320"/>
          </a:xfrm>
          <a:prstGeom prst="rect">
            <a:avLst/>
          </a:prstGeom>
          <a:solidFill>
            <a:srgbClr val="1A2E44"/>
          </a:solidFill>
          <a:ln w="12700">
            <a:solidFill>
              <a:srgbClr val="1A2E44"/>
            </a:solidFill>
            <a:prstDash val="solid"/>
          </a:ln>
        </p:spPr>
        <p:txBody>
          <a:bodyPr/>
          <a:lstStyle/>
          <a:p>
            <a:endParaRPr lang="zh-CN" altLang="en-US" sz="1800"/>
          </a:p>
        </p:txBody>
      </p:sp>
      <p:sp>
        <p:nvSpPr>
          <p:cNvPr id="37" name="Text 22">
            <a:extLst>
              <a:ext uri="{FF2B5EF4-FFF2-40B4-BE49-F238E27FC236}">
                <a16:creationId xmlns:a16="http://schemas.microsoft.com/office/drawing/2014/main" id="{EC60FA2C-8FC8-4794-FFA9-8B2D448EE61F}"/>
              </a:ext>
            </a:extLst>
          </p:cNvPr>
          <p:cNvSpPr/>
          <p:nvPr/>
        </p:nvSpPr>
        <p:spPr>
          <a:xfrm>
            <a:off x="1384300" y="5390388"/>
            <a:ext cx="8229600" cy="274320"/>
          </a:xfrm>
          <a:prstGeom prst="rect">
            <a:avLst/>
          </a:prstGeom>
          <a:noFill/>
        </p:spPr>
        <p:txBody>
          <a:bodyPr wrap="square" lIns="0" tIns="0" rIns="0" bIns="0" rtlCol="0" anchor="ctr"/>
          <a:lstStyle/>
          <a:p>
            <a:pPr marL="0" indent="0">
              <a:buNone/>
            </a:pPr>
            <a:r>
              <a:rPr lang="zh-CN" altLang="en-US"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建筑物</a:t>
            </a:r>
            <a:r>
              <a:rPr lang="en-US"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示例：</a:t>
            </a:r>
            <a:r>
              <a:rPr lang="zh-CN" altLang="en-US"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建筑物</a:t>
            </a:r>
            <a:r>
              <a:rPr lang="en-US"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→红色（竖直光栅），天空→蓝色（左倾45°光栅），草地→绿色（右倾45°光栅）</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28" name="Shape 0">
            <a:extLst>
              <a:ext uri="{FF2B5EF4-FFF2-40B4-BE49-F238E27FC236}">
                <a16:creationId xmlns:a16="http://schemas.microsoft.com/office/drawing/2014/main" id="{0D160071-8629-BB26-F63E-C26CDEFF8214}"/>
              </a:ext>
            </a:extLst>
          </p:cNvPr>
          <p:cNvSpPr/>
          <p:nvPr/>
        </p:nvSpPr>
        <p:spPr>
          <a:xfrm>
            <a:off x="0" y="0"/>
            <a:ext cx="9144000" cy="73152"/>
          </a:xfrm>
          <a:prstGeom prst="rect">
            <a:avLst/>
          </a:prstGeom>
          <a:solidFill>
            <a:srgbClr val="0E7C7B"/>
          </a:solidFill>
          <a:ln w="12700">
            <a:solidFill>
              <a:srgbClr val="0E7C7B"/>
            </a:solidFill>
            <a:prstDash val="solid"/>
          </a:ln>
        </p:spPr>
        <p:txBody>
          <a:bodyPr/>
          <a:lstStyle/>
          <a:p>
            <a:endParaRPr lang="zh-CN" altLang="en-US"/>
          </a:p>
        </p:txBody>
      </p:sp>
      <p:sp>
        <p:nvSpPr>
          <p:cNvPr id="29" name="Text 1">
            <a:extLst>
              <a:ext uri="{FF2B5EF4-FFF2-40B4-BE49-F238E27FC236}">
                <a16:creationId xmlns:a16="http://schemas.microsoft.com/office/drawing/2014/main" id="{47ABF913-3B13-9E89-7E0E-1C763FC13BDA}"/>
              </a:ext>
            </a:extLst>
          </p:cNvPr>
          <p:cNvSpPr/>
          <p:nvPr/>
        </p:nvSpPr>
        <p:spPr>
          <a:xfrm>
            <a:off x="457200" y="91440"/>
            <a:ext cx="8229600" cy="640080"/>
          </a:xfrm>
          <a:prstGeom prst="rect">
            <a:avLst/>
          </a:prstGeom>
          <a:noFill/>
        </p:spPr>
        <p:txBody>
          <a:bodyPr wrap="square" lIns="0" tIns="0" rIns="0" bIns="0" rtlCol="0" anchor="ctr"/>
          <a:lstStyle/>
          <a:p>
            <a:pPr marL="0" indent="0">
              <a:buNone/>
            </a:pPr>
            <a:r>
              <a:rPr 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实验内容一 · 空间滤波实验</a:t>
            </a:r>
            <a:endParaRPr lang="en-US" sz="2800" dirty="0">
              <a:solidFill>
                <a:schemeClr val="tx1"/>
              </a:solidFill>
            </a:endParaRPr>
          </a:p>
        </p:txBody>
      </p:sp>
      <p:sp>
        <p:nvSpPr>
          <p:cNvPr id="30" name="Shape 2">
            <a:extLst>
              <a:ext uri="{FF2B5EF4-FFF2-40B4-BE49-F238E27FC236}">
                <a16:creationId xmlns:a16="http://schemas.microsoft.com/office/drawing/2014/main" id="{82DD94BD-1189-5DA7-973A-A6D1C38670A3}"/>
              </a:ext>
            </a:extLst>
          </p:cNvPr>
          <p:cNvSpPr/>
          <p:nvPr/>
        </p:nvSpPr>
        <p:spPr>
          <a:xfrm>
            <a:off x="1516380" y="1617980"/>
            <a:ext cx="1005840" cy="1280160"/>
          </a:xfrm>
          <a:prstGeom prst="rect">
            <a:avLst/>
          </a:prstGeom>
          <a:solidFill>
            <a:srgbClr val="1E3048"/>
          </a:solidFill>
          <a:ln w="19050">
            <a:solidFill>
              <a:srgbClr val="E8B84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1" name="Text 3">
            <a:extLst>
              <a:ext uri="{FF2B5EF4-FFF2-40B4-BE49-F238E27FC236}">
                <a16:creationId xmlns:a16="http://schemas.microsoft.com/office/drawing/2014/main" id="{2D06132E-CD2F-6CF8-3B2A-E484E2BEA455}"/>
              </a:ext>
            </a:extLst>
          </p:cNvPr>
          <p:cNvSpPr/>
          <p:nvPr/>
        </p:nvSpPr>
        <p:spPr>
          <a:xfrm>
            <a:off x="1516380" y="1709420"/>
            <a:ext cx="1005840" cy="1097280"/>
          </a:xfrm>
          <a:prstGeom prst="rect">
            <a:avLst/>
          </a:prstGeom>
          <a:noFill/>
        </p:spPr>
        <p:txBody>
          <a:bodyPr wrap="square" lIns="0" tIns="0" rIns="0" bIns="0" rtlCol="0" anchor="ctr"/>
          <a:lstStyle/>
          <a:p>
            <a:pPr marL="0" indent="0" algn="ctr">
              <a:buNone/>
            </a:pPr>
            <a:r>
              <a:rPr lang="en-US" sz="1600"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激光器</a:t>
            </a:r>
            <a:endParaRPr lang="en-US" sz="1600" dirty="0"/>
          </a:p>
          <a:p>
            <a:pPr marL="0" indent="0" algn="ctr">
              <a:buNone/>
            </a:pPr>
            <a:r>
              <a:rPr lang="en-US" sz="1600"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650nm, 10mW</a:t>
            </a:r>
            <a:endParaRPr lang="en-US" sz="1600" dirty="0"/>
          </a:p>
        </p:txBody>
      </p:sp>
      <p:sp>
        <p:nvSpPr>
          <p:cNvPr id="32" name="Shape 4">
            <a:extLst>
              <a:ext uri="{FF2B5EF4-FFF2-40B4-BE49-F238E27FC236}">
                <a16:creationId xmlns:a16="http://schemas.microsoft.com/office/drawing/2014/main" id="{F59FAFCA-293D-D7C5-9EF3-0AE00D42254D}"/>
              </a:ext>
            </a:extLst>
          </p:cNvPr>
          <p:cNvSpPr/>
          <p:nvPr/>
        </p:nvSpPr>
        <p:spPr>
          <a:xfrm>
            <a:off x="2522220" y="2258060"/>
            <a:ext cx="91440" cy="0"/>
          </a:xfrm>
          <a:prstGeom prst="line">
            <a:avLst/>
          </a:prstGeom>
          <a:noFill/>
          <a:ln w="25400">
            <a:solidFill>
              <a:srgbClr val="E8B84B"/>
            </a:solidFill>
            <a:prstDash val="solid"/>
          </a:ln>
        </p:spPr>
        <p:txBody>
          <a:bodyPr/>
          <a:lstStyle/>
          <a:p>
            <a:endParaRPr lang="zh-CN" altLang="en-US" sz="2000"/>
          </a:p>
        </p:txBody>
      </p:sp>
      <p:sp>
        <p:nvSpPr>
          <p:cNvPr id="33" name="Shape 5">
            <a:extLst>
              <a:ext uri="{FF2B5EF4-FFF2-40B4-BE49-F238E27FC236}">
                <a16:creationId xmlns:a16="http://schemas.microsoft.com/office/drawing/2014/main" id="{8972FCC3-86BC-6DFA-A05D-FBB476BEAF84}"/>
              </a:ext>
            </a:extLst>
          </p:cNvPr>
          <p:cNvSpPr/>
          <p:nvPr/>
        </p:nvSpPr>
        <p:spPr>
          <a:xfrm>
            <a:off x="2613660" y="1617980"/>
            <a:ext cx="1005840" cy="1280160"/>
          </a:xfrm>
          <a:prstGeom prst="rect">
            <a:avLst/>
          </a:prstGeom>
          <a:solidFill>
            <a:srgbClr val="1E3048"/>
          </a:solidFill>
          <a:ln w="19050">
            <a:solidFill>
              <a:srgbClr val="17A99A"/>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4" name="Text 6">
            <a:extLst>
              <a:ext uri="{FF2B5EF4-FFF2-40B4-BE49-F238E27FC236}">
                <a16:creationId xmlns:a16="http://schemas.microsoft.com/office/drawing/2014/main" id="{045F771B-8D57-CEE5-883E-174B98388257}"/>
              </a:ext>
            </a:extLst>
          </p:cNvPr>
          <p:cNvSpPr/>
          <p:nvPr/>
        </p:nvSpPr>
        <p:spPr>
          <a:xfrm>
            <a:off x="2613660" y="1709420"/>
            <a:ext cx="1005840" cy="1097280"/>
          </a:xfrm>
          <a:prstGeom prst="rect">
            <a:avLst/>
          </a:prstGeom>
          <a:noFill/>
        </p:spPr>
        <p:txBody>
          <a:bodyPr wrap="square" lIns="0" tIns="0" rIns="0" bIns="0" rtlCol="0" anchor="ctr"/>
          <a:lstStyle/>
          <a:p>
            <a:pPr marL="0" indent="0" algn="ctr">
              <a:buNone/>
            </a:pPr>
            <a:r>
              <a:rPr lang="en-US" sz="160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扩束镜</a:t>
            </a:r>
            <a:endParaRPr lang="en-US" sz="1600" dirty="0"/>
          </a:p>
          <a:p>
            <a:pPr marL="0" indent="0" algn="ctr">
              <a:buNone/>
            </a:pPr>
            <a:r>
              <a:rPr lang="en-US" sz="160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f=9.8mm</a:t>
            </a:r>
            <a:endParaRPr lang="en-US" sz="1600" dirty="0"/>
          </a:p>
        </p:txBody>
      </p:sp>
      <p:sp>
        <p:nvSpPr>
          <p:cNvPr id="35" name="Shape 7">
            <a:extLst>
              <a:ext uri="{FF2B5EF4-FFF2-40B4-BE49-F238E27FC236}">
                <a16:creationId xmlns:a16="http://schemas.microsoft.com/office/drawing/2014/main" id="{10929D92-AC6C-623D-AA23-D5F1D98EB994}"/>
              </a:ext>
            </a:extLst>
          </p:cNvPr>
          <p:cNvSpPr/>
          <p:nvPr/>
        </p:nvSpPr>
        <p:spPr>
          <a:xfrm>
            <a:off x="3619500" y="2258060"/>
            <a:ext cx="91440" cy="0"/>
          </a:xfrm>
          <a:prstGeom prst="line">
            <a:avLst/>
          </a:prstGeom>
          <a:noFill/>
          <a:ln w="25400">
            <a:solidFill>
              <a:srgbClr val="E8B84B"/>
            </a:solidFill>
            <a:prstDash val="solid"/>
          </a:ln>
        </p:spPr>
        <p:txBody>
          <a:bodyPr/>
          <a:lstStyle/>
          <a:p>
            <a:endParaRPr lang="zh-CN" altLang="en-US" sz="2000"/>
          </a:p>
        </p:txBody>
      </p:sp>
      <p:sp>
        <p:nvSpPr>
          <p:cNvPr id="36" name="Shape 8">
            <a:extLst>
              <a:ext uri="{FF2B5EF4-FFF2-40B4-BE49-F238E27FC236}">
                <a16:creationId xmlns:a16="http://schemas.microsoft.com/office/drawing/2014/main" id="{76128E43-A078-8032-E02E-8A37ECA85CCD}"/>
              </a:ext>
            </a:extLst>
          </p:cNvPr>
          <p:cNvSpPr/>
          <p:nvPr/>
        </p:nvSpPr>
        <p:spPr>
          <a:xfrm>
            <a:off x="3710940" y="1617980"/>
            <a:ext cx="1005840" cy="1280160"/>
          </a:xfrm>
          <a:prstGeom prst="rect">
            <a:avLst/>
          </a:prstGeom>
          <a:solidFill>
            <a:srgbClr val="1E3048"/>
          </a:solidFill>
          <a:ln w="19050">
            <a:solidFill>
              <a:srgbClr val="17A99A"/>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7" name="Text 9">
            <a:extLst>
              <a:ext uri="{FF2B5EF4-FFF2-40B4-BE49-F238E27FC236}">
                <a16:creationId xmlns:a16="http://schemas.microsoft.com/office/drawing/2014/main" id="{744E7391-CC42-B5DE-9044-EDAD35C3A9BA}"/>
              </a:ext>
            </a:extLst>
          </p:cNvPr>
          <p:cNvSpPr/>
          <p:nvPr/>
        </p:nvSpPr>
        <p:spPr>
          <a:xfrm>
            <a:off x="3710940" y="1709420"/>
            <a:ext cx="1005840" cy="1097280"/>
          </a:xfrm>
          <a:prstGeom prst="rect">
            <a:avLst/>
          </a:prstGeom>
          <a:noFill/>
        </p:spPr>
        <p:txBody>
          <a:bodyPr wrap="square" lIns="0" tIns="0" rIns="0" bIns="0" rtlCol="0" anchor="ctr"/>
          <a:lstStyle/>
          <a:p>
            <a:pPr marL="0" indent="0" algn="ctr">
              <a:buNone/>
            </a:pPr>
            <a:r>
              <a:rPr lang="en-US" sz="160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准直镜</a:t>
            </a:r>
            <a:endParaRPr lang="en-US" sz="1600" dirty="0"/>
          </a:p>
          <a:p>
            <a:pPr marL="0" indent="0" algn="ctr">
              <a:buNone/>
            </a:pPr>
            <a:r>
              <a:rPr lang="en-US" sz="160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f=100mm</a:t>
            </a:r>
            <a:endParaRPr lang="en-US" sz="1600" dirty="0"/>
          </a:p>
        </p:txBody>
      </p:sp>
      <p:sp>
        <p:nvSpPr>
          <p:cNvPr id="38" name="Shape 10">
            <a:extLst>
              <a:ext uri="{FF2B5EF4-FFF2-40B4-BE49-F238E27FC236}">
                <a16:creationId xmlns:a16="http://schemas.microsoft.com/office/drawing/2014/main" id="{D299855C-7D42-0E0C-C6CF-2A3DC0CBE915}"/>
              </a:ext>
            </a:extLst>
          </p:cNvPr>
          <p:cNvSpPr/>
          <p:nvPr/>
        </p:nvSpPr>
        <p:spPr>
          <a:xfrm>
            <a:off x="4716780" y="2258060"/>
            <a:ext cx="91440" cy="0"/>
          </a:xfrm>
          <a:prstGeom prst="line">
            <a:avLst/>
          </a:prstGeom>
          <a:noFill/>
          <a:ln w="25400">
            <a:solidFill>
              <a:srgbClr val="E8B84B"/>
            </a:solidFill>
            <a:prstDash val="solid"/>
          </a:ln>
        </p:spPr>
        <p:txBody>
          <a:bodyPr/>
          <a:lstStyle/>
          <a:p>
            <a:endParaRPr lang="zh-CN" altLang="en-US" sz="2000"/>
          </a:p>
        </p:txBody>
      </p:sp>
      <p:sp>
        <p:nvSpPr>
          <p:cNvPr id="39" name="Shape 11">
            <a:extLst>
              <a:ext uri="{FF2B5EF4-FFF2-40B4-BE49-F238E27FC236}">
                <a16:creationId xmlns:a16="http://schemas.microsoft.com/office/drawing/2014/main" id="{4D05DB04-76F2-3A9A-A0E0-22B3930442DD}"/>
              </a:ext>
            </a:extLst>
          </p:cNvPr>
          <p:cNvSpPr/>
          <p:nvPr/>
        </p:nvSpPr>
        <p:spPr>
          <a:xfrm>
            <a:off x="4808220" y="1617980"/>
            <a:ext cx="1005840" cy="1280160"/>
          </a:xfrm>
          <a:prstGeom prst="rect">
            <a:avLst/>
          </a:prstGeom>
          <a:solidFill>
            <a:srgbClr val="1E3048"/>
          </a:solidFill>
          <a:ln w="19050">
            <a:solidFill>
              <a:srgbClr val="FFFFF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40" name="Text 12">
            <a:extLst>
              <a:ext uri="{FF2B5EF4-FFF2-40B4-BE49-F238E27FC236}">
                <a16:creationId xmlns:a16="http://schemas.microsoft.com/office/drawing/2014/main" id="{BA956D7E-A13C-4FAA-C44D-3D0CF1CD4F2F}"/>
              </a:ext>
            </a:extLst>
          </p:cNvPr>
          <p:cNvSpPr/>
          <p:nvPr/>
        </p:nvSpPr>
        <p:spPr>
          <a:xfrm>
            <a:off x="4808220" y="1709420"/>
            <a:ext cx="1005840" cy="1097280"/>
          </a:xfrm>
          <a:prstGeom prst="rect">
            <a:avLst/>
          </a:prstGeom>
          <a:noFill/>
        </p:spPr>
        <p:txBody>
          <a:bodyPr wrap="square" lIns="0" tIns="0" rIns="0" bIns="0" rtlCol="0" anchor="ctr"/>
          <a:lstStyle/>
          <a:p>
            <a:pPr marL="0" indent="0" algn="ctr">
              <a:buNone/>
            </a:pPr>
            <a:r>
              <a:rPr 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目标物</a:t>
            </a:r>
            <a:endParaRPr lang="en-US" sz="1600" dirty="0"/>
          </a:p>
          <a:p>
            <a:pPr marL="0" indent="0" algn="ctr">
              <a:buNone/>
            </a:pPr>
            <a:r>
              <a:rPr lang="en-US" sz="16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(光栅字)</a:t>
            </a:r>
            <a:endParaRPr lang="en-US" sz="1600" dirty="0"/>
          </a:p>
        </p:txBody>
      </p:sp>
      <p:sp>
        <p:nvSpPr>
          <p:cNvPr id="41" name="Shape 13">
            <a:extLst>
              <a:ext uri="{FF2B5EF4-FFF2-40B4-BE49-F238E27FC236}">
                <a16:creationId xmlns:a16="http://schemas.microsoft.com/office/drawing/2014/main" id="{D286E846-D27E-7BD8-1B7C-E20AB936E67B}"/>
              </a:ext>
            </a:extLst>
          </p:cNvPr>
          <p:cNvSpPr/>
          <p:nvPr/>
        </p:nvSpPr>
        <p:spPr>
          <a:xfrm>
            <a:off x="5814060" y="2258060"/>
            <a:ext cx="91440" cy="0"/>
          </a:xfrm>
          <a:prstGeom prst="line">
            <a:avLst/>
          </a:prstGeom>
          <a:noFill/>
          <a:ln w="25400">
            <a:solidFill>
              <a:srgbClr val="E8B84B"/>
            </a:solidFill>
            <a:prstDash val="solid"/>
          </a:ln>
        </p:spPr>
        <p:txBody>
          <a:bodyPr/>
          <a:lstStyle/>
          <a:p>
            <a:endParaRPr lang="zh-CN" altLang="en-US" sz="2000"/>
          </a:p>
        </p:txBody>
      </p:sp>
      <p:sp>
        <p:nvSpPr>
          <p:cNvPr id="42" name="Shape 14">
            <a:extLst>
              <a:ext uri="{FF2B5EF4-FFF2-40B4-BE49-F238E27FC236}">
                <a16:creationId xmlns:a16="http://schemas.microsoft.com/office/drawing/2014/main" id="{837CE16A-83BD-84BB-7211-14E3A76C73CB}"/>
              </a:ext>
            </a:extLst>
          </p:cNvPr>
          <p:cNvSpPr/>
          <p:nvPr/>
        </p:nvSpPr>
        <p:spPr>
          <a:xfrm>
            <a:off x="5905500" y="1617980"/>
            <a:ext cx="1005840" cy="1280160"/>
          </a:xfrm>
          <a:prstGeom prst="rect">
            <a:avLst/>
          </a:prstGeom>
          <a:solidFill>
            <a:srgbClr val="1E3048"/>
          </a:solidFill>
          <a:ln w="19050">
            <a:solidFill>
              <a:srgbClr val="0E7C7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43" name="Text 15">
            <a:extLst>
              <a:ext uri="{FF2B5EF4-FFF2-40B4-BE49-F238E27FC236}">
                <a16:creationId xmlns:a16="http://schemas.microsoft.com/office/drawing/2014/main" id="{44B7BF89-195D-AA1B-05A3-063D49B399F3}"/>
              </a:ext>
            </a:extLst>
          </p:cNvPr>
          <p:cNvSpPr/>
          <p:nvPr/>
        </p:nvSpPr>
        <p:spPr>
          <a:xfrm>
            <a:off x="5905500" y="1709420"/>
            <a:ext cx="1005840" cy="1097280"/>
          </a:xfrm>
          <a:prstGeom prst="rect">
            <a:avLst/>
          </a:prstGeom>
          <a:noFill/>
        </p:spPr>
        <p:txBody>
          <a:bodyPr wrap="square" lIns="0" tIns="0" rIns="0" bIns="0" rtlCol="0" anchor="ctr"/>
          <a:lstStyle/>
          <a:p>
            <a:pPr marL="0" indent="0" algn="ctr">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变换镜1</a:t>
            </a:r>
            <a:endParaRPr lang="en-US" sz="1600" dirty="0"/>
          </a:p>
          <a:p>
            <a:pPr marL="0" indent="0" algn="ctr">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f=200mm</a:t>
            </a:r>
            <a:endParaRPr lang="en-US" sz="1600" dirty="0"/>
          </a:p>
        </p:txBody>
      </p:sp>
      <p:sp>
        <p:nvSpPr>
          <p:cNvPr id="44" name="Shape 16">
            <a:extLst>
              <a:ext uri="{FF2B5EF4-FFF2-40B4-BE49-F238E27FC236}">
                <a16:creationId xmlns:a16="http://schemas.microsoft.com/office/drawing/2014/main" id="{FDE0E08F-063F-CBD9-B61B-E8DF3E72D057}"/>
              </a:ext>
            </a:extLst>
          </p:cNvPr>
          <p:cNvSpPr/>
          <p:nvPr/>
        </p:nvSpPr>
        <p:spPr>
          <a:xfrm>
            <a:off x="6911340" y="2258060"/>
            <a:ext cx="91440" cy="0"/>
          </a:xfrm>
          <a:prstGeom prst="line">
            <a:avLst/>
          </a:prstGeom>
          <a:noFill/>
          <a:ln w="25400">
            <a:solidFill>
              <a:srgbClr val="E8B84B"/>
            </a:solidFill>
            <a:prstDash val="solid"/>
          </a:ln>
        </p:spPr>
        <p:txBody>
          <a:bodyPr/>
          <a:lstStyle/>
          <a:p>
            <a:endParaRPr lang="zh-CN" altLang="en-US" sz="2000"/>
          </a:p>
        </p:txBody>
      </p:sp>
      <p:sp>
        <p:nvSpPr>
          <p:cNvPr id="45" name="Shape 17">
            <a:extLst>
              <a:ext uri="{FF2B5EF4-FFF2-40B4-BE49-F238E27FC236}">
                <a16:creationId xmlns:a16="http://schemas.microsoft.com/office/drawing/2014/main" id="{12B0EBAD-BB20-3F9D-23BF-19490FFB00E8}"/>
              </a:ext>
            </a:extLst>
          </p:cNvPr>
          <p:cNvSpPr/>
          <p:nvPr/>
        </p:nvSpPr>
        <p:spPr>
          <a:xfrm>
            <a:off x="7002780" y="1617980"/>
            <a:ext cx="1005840" cy="1280160"/>
          </a:xfrm>
          <a:prstGeom prst="rect">
            <a:avLst/>
          </a:prstGeom>
          <a:solidFill>
            <a:srgbClr val="1E3048"/>
          </a:solidFill>
          <a:ln w="19050">
            <a:solidFill>
              <a:srgbClr val="F4A261"/>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46" name="Text 18">
            <a:extLst>
              <a:ext uri="{FF2B5EF4-FFF2-40B4-BE49-F238E27FC236}">
                <a16:creationId xmlns:a16="http://schemas.microsoft.com/office/drawing/2014/main" id="{1B35DCAD-ED00-7BCE-8C96-F991EB8FC56D}"/>
              </a:ext>
            </a:extLst>
          </p:cNvPr>
          <p:cNvSpPr/>
          <p:nvPr/>
        </p:nvSpPr>
        <p:spPr>
          <a:xfrm>
            <a:off x="7002780" y="1709420"/>
            <a:ext cx="1005840" cy="1097280"/>
          </a:xfrm>
          <a:prstGeom prst="rect">
            <a:avLst/>
          </a:prstGeom>
          <a:noFill/>
        </p:spPr>
        <p:txBody>
          <a:bodyPr wrap="square" lIns="0" tIns="0" rIns="0" bIns="0" rtlCol="0" anchor="ctr"/>
          <a:lstStyle/>
          <a:p>
            <a:pPr marL="0" indent="0" algn="ctr">
              <a:buNone/>
            </a:pPr>
            <a:r>
              <a:rPr lang="en-US" sz="1600" dirty="0">
                <a:solidFill>
                  <a:srgbClr val="F4A261"/>
                </a:solidFill>
                <a:latin typeface="微软雅黑" panose="020B0503020204020204" pitchFamily="34" charset="-122"/>
                <a:ea typeface="微软雅黑" panose="020B0503020204020204" pitchFamily="34" charset="-122"/>
                <a:cs typeface="微软雅黑" panose="020B0503020204020204" pitchFamily="34" charset="-120"/>
              </a:rPr>
              <a:t>滤波器</a:t>
            </a:r>
            <a:endParaRPr lang="en-US" sz="1600" dirty="0"/>
          </a:p>
        </p:txBody>
      </p:sp>
      <p:sp>
        <p:nvSpPr>
          <p:cNvPr id="47" name="Shape 19">
            <a:extLst>
              <a:ext uri="{FF2B5EF4-FFF2-40B4-BE49-F238E27FC236}">
                <a16:creationId xmlns:a16="http://schemas.microsoft.com/office/drawing/2014/main" id="{764B23E9-E151-A49D-6D96-B87C5CED9021}"/>
              </a:ext>
            </a:extLst>
          </p:cNvPr>
          <p:cNvSpPr/>
          <p:nvPr/>
        </p:nvSpPr>
        <p:spPr>
          <a:xfrm>
            <a:off x="8008620" y="2258060"/>
            <a:ext cx="91440" cy="0"/>
          </a:xfrm>
          <a:prstGeom prst="line">
            <a:avLst/>
          </a:prstGeom>
          <a:noFill/>
          <a:ln w="25400">
            <a:solidFill>
              <a:srgbClr val="E8B84B"/>
            </a:solidFill>
            <a:prstDash val="solid"/>
          </a:ln>
        </p:spPr>
        <p:txBody>
          <a:bodyPr/>
          <a:lstStyle/>
          <a:p>
            <a:endParaRPr lang="zh-CN" altLang="en-US" sz="2000"/>
          </a:p>
        </p:txBody>
      </p:sp>
      <p:sp>
        <p:nvSpPr>
          <p:cNvPr id="48" name="Shape 20">
            <a:extLst>
              <a:ext uri="{FF2B5EF4-FFF2-40B4-BE49-F238E27FC236}">
                <a16:creationId xmlns:a16="http://schemas.microsoft.com/office/drawing/2014/main" id="{94C11C26-B2EE-6A8A-DB89-DC476A422738}"/>
              </a:ext>
            </a:extLst>
          </p:cNvPr>
          <p:cNvSpPr/>
          <p:nvPr/>
        </p:nvSpPr>
        <p:spPr>
          <a:xfrm>
            <a:off x="8100060" y="1617980"/>
            <a:ext cx="1005840" cy="1280160"/>
          </a:xfrm>
          <a:prstGeom prst="rect">
            <a:avLst/>
          </a:prstGeom>
          <a:solidFill>
            <a:srgbClr val="1E3048"/>
          </a:solidFill>
          <a:ln w="19050">
            <a:solidFill>
              <a:srgbClr val="0E7C7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49" name="Text 21">
            <a:extLst>
              <a:ext uri="{FF2B5EF4-FFF2-40B4-BE49-F238E27FC236}">
                <a16:creationId xmlns:a16="http://schemas.microsoft.com/office/drawing/2014/main" id="{B7AC20F0-4192-810D-0D9F-D7E0C80C2C9C}"/>
              </a:ext>
            </a:extLst>
          </p:cNvPr>
          <p:cNvSpPr/>
          <p:nvPr/>
        </p:nvSpPr>
        <p:spPr>
          <a:xfrm>
            <a:off x="8100060" y="1709420"/>
            <a:ext cx="1005840" cy="1097280"/>
          </a:xfrm>
          <a:prstGeom prst="rect">
            <a:avLst/>
          </a:prstGeom>
          <a:noFill/>
        </p:spPr>
        <p:txBody>
          <a:bodyPr wrap="square" lIns="0" tIns="0" rIns="0" bIns="0" rtlCol="0" anchor="ctr"/>
          <a:lstStyle/>
          <a:p>
            <a:pPr marL="0" indent="0" algn="ctr">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变换镜2</a:t>
            </a:r>
            <a:endParaRPr lang="en-US" sz="1600" dirty="0"/>
          </a:p>
          <a:p>
            <a:pPr marL="0" indent="0" algn="ctr">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f=80mm</a:t>
            </a:r>
            <a:endParaRPr lang="en-US" sz="1600" dirty="0"/>
          </a:p>
        </p:txBody>
      </p:sp>
      <p:sp>
        <p:nvSpPr>
          <p:cNvPr id="50" name="Shape 22">
            <a:extLst>
              <a:ext uri="{FF2B5EF4-FFF2-40B4-BE49-F238E27FC236}">
                <a16:creationId xmlns:a16="http://schemas.microsoft.com/office/drawing/2014/main" id="{CF0BAAEC-7FFB-1361-53A0-3DCFF07B1EC6}"/>
              </a:ext>
            </a:extLst>
          </p:cNvPr>
          <p:cNvSpPr/>
          <p:nvPr/>
        </p:nvSpPr>
        <p:spPr>
          <a:xfrm>
            <a:off x="9105900" y="2258060"/>
            <a:ext cx="91440" cy="0"/>
          </a:xfrm>
          <a:prstGeom prst="line">
            <a:avLst/>
          </a:prstGeom>
          <a:noFill/>
          <a:ln w="25400">
            <a:solidFill>
              <a:srgbClr val="E8B84B"/>
            </a:solidFill>
            <a:prstDash val="solid"/>
          </a:ln>
        </p:spPr>
        <p:txBody>
          <a:bodyPr/>
          <a:lstStyle/>
          <a:p>
            <a:endParaRPr lang="zh-CN" altLang="en-US" sz="2000"/>
          </a:p>
        </p:txBody>
      </p:sp>
      <p:sp>
        <p:nvSpPr>
          <p:cNvPr id="51" name="Shape 23">
            <a:extLst>
              <a:ext uri="{FF2B5EF4-FFF2-40B4-BE49-F238E27FC236}">
                <a16:creationId xmlns:a16="http://schemas.microsoft.com/office/drawing/2014/main" id="{5D6AF73A-2A44-72C6-091C-1C697C23084A}"/>
              </a:ext>
            </a:extLst>
          </p:cNvPr>
          <p:cNvSpPr/>
          <p:nvPr/>
        </p:nvSpPr>
        <p:spPr>
          <a:xfrm>
            <a:off x="9197340" y="1617980"/>
            <a:ext cx="1005840" cy="1280160"/>
          </a:xfrm>
          <a:prstGeom prst="rect">
            <a:avLst/>
          </a:prstGeom>
          <a:solidFill>
            <a:srgbClr val="1E3048"/>
          </a:solidFill>
          <a:ln w="19050">
            <a:solidFill>
              <a:srgbClr val="43AA8B"/>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52" name="Text 24">
            <a:extLst>
              <a:ext uri="{FF2B5EF4-FFF2-40B4-BE49-F238E27FC236}">
                <a16:creationId xmlns:a16="http://schemas.microsoft.com/office/drawing/2014/main" id="{A3101D08-470C-80BB-7BDD-E73B72496343}"/>
              </a:ext>
            </a:extLst>
          </p:cNvPr>
          <p:cNvSpPr/>
          <p:nvPr/>
        </p:nvSpPr>
        <p:spPr>
          <a:xfrm>
            <a:off x="9197340" y="1709420"/>
            <a:ext cx="1005840" cy="1097280"/>
          </a:xfrm>
          <a:prstGeom prst="rect">
            <a:avLst/>
          </a:prstGeom>
          <a:noFill/>
        </p:spPr>
        <p:txBody>
          <a:bodyPr wrap="square" lIns="0" tIns="0" rIns="0" bIns="0" rtlCol="0" anchor="ctr"/>
          <a:lstStyle/>
          <a:p>
            <a:pPr marL="0" indent="0" algn="ctr">
              <a:buNone/>
            </a:pPr>
            <a:r>
              <a:rPr lang="en-US" sz="1600" dirty="0">
                <a:solidFill>
                  <a:srgbClr val="43AA8B"/>
                </a:solidFill>
                <a:latin typeface="微软雅黑" panose="020B0503020204020204" pitchFamily="34" charset="-122"/>
                <a:ea typeface="微软雅黑" panose="020B0503020204020204" pitchFamily="34" charset="-122"/>
                <a:cs typeface="微软雅黑" panose="020B0503020204020204" pitchFamily="34" charset="-120"/>
              </a:rPr>
              <a:t>CCD相机</a:t>
            </a:r>
            <a:endParaRPr lang="en-US" sz="1600" dirty="0"/>
          </a:p>
        </p:txBody>
      </p:sp>
      <p:sp>
        <p:nvSpPr>
          <p:cNvPr id="53" name="Text 25">
            <a:extLst>
              <a:ext uri="{FF2B5EF4-FFF2-40B4-BE49-F238E27FC236}">
                <a16:creationId xmlns:a16="http://schemas.microsoft.com/office/drawing/2014/main" id="{E708268F-84AC-4E55-3CCB-84B421031CAC}"/>
              </a:ext>
            </a:extLst>
          </p:cNvPr>
          <p:cNvSpPr/>
          <p:nvPr/>
        </p:nvSpPr>
        <p:spPr>
          <a:xfrm>
            <a:off x="320040" y="3035300"/>
            <a:ext cx="3657600" cy="347472"/>
          </a:xfrm>
          <a:prstGeom prst="rect">
            <a:avLst/>
          </a:prstGeom>
          <a:noFill/>
        </p:spPr>
        <p:txBody>
          <a:bodyPr wrap="square" lIns="0" tIns="0" rIns="0" bIns="0" rtlCol="0" anchor="ctr"/>
          <a:lstStyle/>
          <a:p>
            <a:pPr marL="0" indent="0">
              <a:buNone/>
            </a:pPr>
            <a:r>
              <a:rPr lang="en-US" sz="2400" b="1"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搭建步骤</a:t>
            </a:r>
            <a:endParaRPr lang="en-US" sz="2400" dirty="0"/>
          </a:p>
        </p:txBody>
      </p:sp>
      <p:sp>
        <p:nvSpPr>
          <p:cNvPr id="54" name="Shape 26">
            <a:extLst>
              <a:ext uri="{FF2B5EF4-FFF2-40B4-BE49-F238E27FC236}">
                <a16:creationId xmlns:a16="http://schemas.microsoft.com/office/drawing/2014/main" id="{9453DB73-196E-DD4F-261B-019A5587ED38}"/>
              </a:ext>
            </a:extLst>
          </p:cNvPr>
          <p:cNvSpPr/>
          <p:nvPr/>
        </p:nvSpPr>
        <p:spPr>
          <a:xfrm>
            <a:off x="-10161" y="3474212"/>
            <a:ext cx="6120823" cy="457200"/>
          </a:xfrm>
          <a:prstGeom prst="rect">
            <a:avLst/>
          </a:prstGeom>
          <a:solidFill>
            <a:srgbClr val="1E3048"/>
          </a:solidFill>
          <a:ln w="12700">
            <a:solidFill>
              <a:srgbClr val="1A2E44"/>
            </a:solidFill>
            <a:prstDash val="solid"/>
          </a:ln>
        </p:spPr>
        <p:txBody>
          <a:bodyPr/>
          <a:lstStyle/>
          <a:p>
            <a:endParaRPr lang="zh-CN" altLang="en-US" sz="2000"/>
          </a:p>
        </p:txBody>
      </p:sp>
      <p:sp>
        <p:nvSpPr>
          <p:cNvPr id="55" name="Text 27">
            <a:extLst>
              <a:ext uri="{FF2B5EF4-FFF2-40B4-BE49-F238E27FC236}">
                <a16:creationId xmlns:a16="http://schemas.microsoft.com/office/drawing/2014/main" id="{68236BB0-365E-DB88-F870-6C97A16839D5}"/>
              </a:ext>
            </a:extLst>
          </p:cNvPr>
          <p:cNvSpPr/>
          <p:nvPr/>
        </p:nvSpPr>
        <p:spPr>
          <a:xfrm>
            <a:off x="111847" y="3474212"/>
            <a:ext cx="9114703"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① 安装激光器：调整高低与俯仰，使激光与台面平行</a:t>
            </a:r>
            <a:endParaRPr lang="en-US" sz="1800" dirty="0"/>
          </a:p>
        </p:txBody>
      </p:sp>
      <p:sp>
        <p:nvSpPr>
          <p:cNvPr id="56" name="Shape 28">
            <a:extLst>
              <a:ext uri="{FF2B5EF4-FFF2-40B4-BE49-F238E27FC236}">
                <a16:creationId xmlns:a16="http://schemas.microsoft.com/office/drawing/2014/main" id="{BF65CCC3-01CD-1972-4C2C-0A79659FAAAA}"/>
              </a:ext>
            </a:extLst>
          </p:cNvPr>
          <p:cNvSpPr/>
          <p:nvPr/>
        </p:nvSpPr>
        <p:spPr>
          <a:xfrm>
            <a:off x="-10161" y="4022852"/>
            <a:ext cx="6120823" cy="457200"/>
          </a:xfrm>
          <a:prstGeom prst="rect">
            <a:avLst/>
          </a:prstGeom>
          <a:solidFill>
            <a:srgbClr val="1E3048"/>
          </a:solidFill>
          <a:ln w="12700">
            <a:solidFill>
              <a:srgbClr val="1A2E44"/>
            </a:solidFill>
            <a:prstDash val="solid"/>
          </a:ln>
        </p:spPr>
        <p:txBody>
          <a:bodyPr/>
          <a:lstStyle/>
          <a:p>
            <a:endParaRPr lang="zh-CN" altLang="en-US" sz="2000"/>
          </a:p>
        </p:txBody>
      </p:sp>
      <p:sp>
        <p:nvSpPr>
          <p:cNvPr id="57" name="Text 29">
            <a:extLst>
              <a:ext uri="{FF2B5EF4-FFF2-40B4-BE49-F238E27FC236}">
                <a16:creationId xmlns:a16="http://schemas.microsoft.com/office/drawing/2014/main" id="{E0D7AB73-7C83-DCC2-7D87-FC990DBD45F7}"/>
              </a:ext>
            </a:extLst>
          </p:cNvPr>
          <p:cNvSpPr/>
          <p:nvPr/>
        </p:nvSpPr>
        <p:spPr>
          <a:xfrm>
            <a:off x="81279" y="4022852"/>
            <a:ext cx="5987761"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② 安装扩束镜：使扩束光斑中心与参考中心重合</a:t>
            </a:r>
            <a:endParaRPr lang="en-US" sz="1800" dirty="0"/>
          </a:p>
        </p:txBody>
      </p:sp>
      <p:sp>
        <p:nvSpPr>
          <p:cNvPr id="58" name="Shape 30">
            <a:extLst>
              <a:ext uri="{FF2B5EF4-FFF2-40B4-BE49-F238E27FC236}">
                <a16:creationId xmlns:a16="http://schemas.microsoft.com/office/drawing/2014/main" id="{3121CCD3-C78A-9098-BB28-9109666E0F40}"/>
              </a:ext>
            </a:extLst>
          </p:cNvPr>
          <p:cNvSpPr/>
          <p:nvPr/>
        </p:nvSpPr>
        <p:spPr>
          <a:xfrm>
            <a:off x="-10161" y="4571492"/>
            <a:ext cx="6120823" cy="457200"/>
          </a:xfrm>
          <a:prstGeom prst="rect">
            <a:avLst/>
          </a:prstGeom>
          <a:solidFill>
            <a:srgbClr val="1E3048"/>
          </a:solidFill>
          <a:ln w="12700">
            <a:solidFill>
              <a:srgbClr val="1A2E44"/>
            </a:solidFill>
            <a:prstDash val="solid"/>
          </a:ln>
        </p:spPr>
        <p:txBody>
          <a:bodyPr/>
          <a:lstStyle/>
          <a:p>
            <a:endParaRPr lang="zh-CN" altLang="en-US" sz="2000"/>
          </a:p>
        </p:txBody>
      </p:sp>
      <p:sp>
        <p:nvSpPr>
          <p:cNvPr id="59" name="Text 31">
            <a:extLst>
              <a:ext uri="{FF2B5EF4-FFF2-40B4-BE49-F238E27FC236}">
                <a16:creationId xmlns:a16="http://schemas.microsoft.com/office/drawing/2014/main" id="{7A64EB7F-554D-8120-545B-B713B8D04BBB}"/>
              </a:ext>
            </a:extLst>
          </p:cNvPr>
          <p:cNvSpPr/>
          <p:nvPr/>
        </p:nvSpPr>
        <p:spPr>
          <a:xfrm>
            <a:off x="81279" y="4571492"/>
            <a:ext cx="6039544"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③ 安装准直镜：距扩束镜约90mm（共焦调整）获得平行光</a:t>
            </a:r>
            <a:endParaRPr lang="en-US" sz="1800" dirty="0"/>
          </a:p>
        </p:txBody>
      </p:sp>
      <p:sp>
        <p:nvSpPr>
          <p:cNvPr id="60" name="Shape 32">
            <a:extLst>
              <a:ext uri="{FF2B5EF4-FFF2-40B4-BE49-F238E27FC236}">
                <a16:creationId xmlns:a16="http://schemas.microsoft.com/office/drawing/2014/main" id="{A29E3560-D636-1343-C533-C83EC4CD3357}"/>
              </a:ext>
            </a:extLst>
          </p:cNvPr>
          <p:cNvSpPr/>
          <p:nvPr/>
        </p:nvSpPr>
        <p:spPr>
          <a:xfrm>
            <a:off x="-10161" y="5120132"/>
            <a:ext cx="6120823" cy="457200"/>
          </a:xfrm>
          <a:prstGeom prst="rect">
            <a:avLst/>
          </a:prstGeom>
          <a:solidFill>
            <a:srgbClr val="1E3048"/>
          </a:solidFill>
          <a:ln w="12700">
            <a:solidFill>
              <a:srgbClr val="1A2E44"/>
            </a:solidFill>
            <a:prstDash val="solid"/>
          </a:ln>
        </p:spPr>
        <p:txBody>
          <a:bodyPr/>
          <a:lstStyle/>
          <a:p>
            <a:endParaRPr lang="zh-CN" altLang="en-US" sz="2000"/>
          </a:p>
        </p:txBody>
      </p:sp>
      <p:sp>
        <p:nvSpPr>
          <p:cNvPr id="61" name="Text 33">
            <a:extLst>
              <a:ext uri="{FF2B5EF4-FFF2-40B4-BE49-F238E27FC236}">
                <a16:creationId xmlns:a16="http://schemas.microsoft.com/office/drawing/2014/main" id="{779016F0-E682-D9D9-042F-B1BEC50ED849}"/>
              </a:ext>
            </a:extLst>
          </p:cNvPr>
          <p:cNvSpPr/>
          <p:nvPr/>
        </p:nvSpPr>
        <p:spPr>
          <a:xfrm>
            <a:off x="81279" y="5120132"/>
            <a:ext cx="5987761"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④ 安装光栅字：调整高度使光斑正入射"光"字</a:t>
            </a:r>
            <a:endParaRPr lang="en-US" sz="1800" dirty="0"/>
          </a:p>
        </p:txBody>
      </p:sp>
      <p:sp>
        <p:nvSpPr>
          <p:cNvPr id="62" name="Shape 34">
            <a:extLst>
              <a:ext uri="{FF2B5EF4-FFF2-40B4-BE49-F238E27FC236}">
                <a16:creationId xmlns:a16="http://schemas.microsoft.com/office/drawing/2014/main" id="{03333738-6CF1-9D52-562D-F284F07DDC56}"/>
              </a:ext>
            </a:extLst>
          </p:cNvPr>
          <p:cNvSpPr/>
          <p:nvPr/>
        </p:nvSpPr>
        <p:spPr>
          <a:xfrm>
            <a:off x="6207759" y="3474212"/>
            <a:ext cx="5987761" cy="457200"/>
          </a:xfrm>
          <a:prstGeom prst="rect">
            <a:avLst/>
          </a:prstGeom>
          <a:solidFill>
            <a:srgbClr val="1E3048"/>
          </a:solidFill>
          <a:ln w="12700">
            <a:solidFill>
              <a:srgbClr val="1A2E44"/>
            </a:solidFill>
            <a:prstDash val="solid"/>
          </a:ln>
        </p:spPr>
        <p:txBody>
          <a:bodyPr/>
          <a:lstStyle/>
          <a:p>
            <a:endParaRPr lang="zh-CN" altLang="en-US" sz="2000"/>
          </a:p>
        </p:txBody>
      </p:sp>
      <p:sp>
        <p:nvSpPr>
          <p:cNvPr id="63" name="Text 35">
            <a:extLst>
              <a:ext uri="{FF2B5EF4-FFF2-40B4-BE49-F238E27FC236}">
                <a16:creationId xmlns:a16="http://schemas.microsoft.com/office/drawing/2014/main" id="{44E4E414-DA5A-7906-8159-8ADC11C72B75}"/>
              </a:ext>
            </a:extLst>
          </p:cNvPr>
          <p:cNvSpPr/>
          <p:nvPr/>
        </p:nvSpPr>
        <p:spPr>
          <a:xfrm>
            <a:off x="6299200" y="3474212"/>
            <a:ext cx="5854700"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⑤ 安装变换透镜1：距目标物200±5mm（前焦面上）</a:t>
            </a:r>
            <a:endParaRPr lang="en-US" sz="1800" dirty="0"/>
          </a:p>
        </p:txBody>
      </p:sp>
      <p:sp>
        <p:nvSpPr>
          <p:cNvPr id="64" name="Shape 36">
            <a:extLst>
              <a:ext uri="{FF2B5EF4-FFF2-40B4-BE49-F238E27FC236}">
                <a16:creationId xmlns:a16="http://schemas.microsoft.com/office/drawing/2014/main" id="{97657E55-6C28-CD41-2871-0AC69B436F65}"/>
              </a:ext>
            </a:extLst>
          </p:cNvPr>
          <p:cNvSpPr/>
          <p:nvPr/>
        </p:nvSpPr>
        <p:spPr>
          <a:xfrm>
            <a:off x="6207759" y="4022852"/>
            <a:ext cx="5987761" cy="457200"/>
          </a:xfrm>
          <a:prstGeom prst="rect">
            <a:avLst/>
          </a:prstGeom>
          <a:solidFill>
            <a:srgbClr val="1E3048"/>
          </a:solidFill>
          <a:ln w="12700">
            <a:solidFill>
              <a:srgbClr val="1A2E44"/>
            </a:solidFill>
            <a:prstDash val="solid"/>
          </a:ln>
        </p:spPr>
        <p:txBody>
          <a:bodyPr/>
          <a:lstStyle/>
          <a:p>
            <a:endParaRPr lang="zh-CN" altLang="en-US" sz="2000"/>
          </a:p>
        </p:txBody>
      </p:sp>
      <p:sp>
        <p:nvSpPr>
          <p:cNvPr id="65" name="Text 37">
            <a:extLst>
              <a:ext uri="{FF2B5EF4-FFF2-40B4-BE49-F238E27FC236}">
                <a16:creationId xmlns:a16="http://schemas.microsoft.com/office/drawing/2014/main" id="{AB369DB4-CBB1-B5CF-4612-471FCAF1AB52}"/>
              </a:ext>
            </a:extLst>
          </p:cNvPr>
          <p:cNvSpPr/>
          <p:nvPr/>
        </p:nvSpPr>
        <p:spPr>
          <a:xfrm>
            <a:off x="6299200" y="4022852"/>
            <a:ext cx="5854700"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⑥ 安装变换透镜2：距频谱点约80mm（前焦面上）</a:t>
            </a:r>
            <a:endParaRPr lang="en-US" sz="1800" dirty="0"/>
          </a:p>
        </p:txBody>
      </p:sp>
      <p:sp>
        <p:nvSpPr>
          <p:cNvPr id="66" name="Shape 38">
            <a:extLst>
              <a:ext uri="{FF2B5EF4-FFF2-40B4-BE49-F238E27FC236}">
                <a16:creationId xmlns:a16="http://schemas.microsoft.com/office/drawing/2014/main" id="{064AA18E-1AEB-34C2-2DFE-A0AEEBCA7164}"/>
              </a:ext>
            </a:extLst>
          </p:cNvPr>
          <p:cNvSpPr/>
          <p:nvPr/>
        </p:nvSpPr>
        <p:spPr>
          <a:xfrm>
            <a:off x="6207759" y="4571492"/>
            <a:ext cx="5987761" cy="457200"/>
          </a:xfrm>
          <a:prstGeom prst="rect">
            <a:avLst/>
          </a:prstGeom>
          <a:solidFill>
            <a:srgbClr val="1E3048"/>
          </a:solidFill>
          <a:ln w="12700">
            <a:solidFill>
              <a:srgbClr val="1A2E44"/>
            </a:solidFill>
            <a:prstDash val="solid"/>
          </a:ln>
        </p:spPr>
        <p:txBody>
          <a:bodyPr/>
          <a:lstStyle/>
          <a:p>
            <a:endParaRPr lang="zh-CN" altLang="en-US" sz="2000"/>
          </a:p>
        </p:txBody>
      </p:sp>
      <p:sp>
        <p:nvSpPr>
          <p:cNvPr id="67" name="Text 39">
            <a:extLst>
              <a:ext uri="{FF2B5EF4-FFF2-40B4-BE49-F238E27FC236}">
                <a16:creationId xmlns:a16="http://schemas.microsoft.com/office/drawing/2014/main" id="{1B861859-C75A-DB0A-7F22-FB509F198FBE}"/>
              </a:ext>
            </a:extLst>
          </p:cNvPr>
          <p:cNvSpPr/>
          <p:nvPr/>
        </p:nvSpPr>
        <p:spPr>
          <a:xfrm>
            <a:off x="6299200" y="4571492"/>
            <a:ext cx="5854700"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⑦ 安装CCD相机：调整位置在变换透镜2后焦面处</a:t>
            </a:r>
            <a:endParaRPr lang="en-US" sz="1800" dirty="0"/>
          </a:p>
        </p:txBody>
      </p:sp>
      <p:sp>
        <p:nvSpPr>
          <p:cNvPr id="68" name="Shape 40">
            <a:extLst>
              <a:ext uri="{FF2B5EF4-FFF2-40B4-BE49-F238E27FC236}">
                <a16:creationId xmlns:a16="http://schemas.microsoft.com/office/drawing/2014/main" id="{5F65B4EC-6F63-0318-2423-F30B9A42E0F5}"/>
              </a:ext>
            </a:extLst>
          </p:cNvPr>
          <p:cNvSpPr/>
          <p:nvPr/>
        </p:nvSpPr>
        <p:spPr>
          <a:xfrm>
            <a:off x="6207759" y="5120132"/>
            <a:ext cx="5987761" cy="457200"/>
          </a:xfrm>
          <a:prstGeom prst="rect">
            <a:avLst/>
          </a:prstGeom>
          <a:solidFill>
            <a:srgbClr val="1E3048"/>
          </a:solidFill>
          <a:ln w="12700">
            <a:solidFill>
              <a:srgbClr val="1A2E44"/>
            </a:solidFill>
            <a:prstDash val="solid"/>
          </a:ln>
        </p:spPr>
        <p:txBody>
          <a:bodyPr/>
          <a:lstStyle/>
          <a:p>
            <a:endParaRPr lang="zh-CN" altLang="en-US" sz="2000"/>
          </a:p>
        </p:txBody>
      </p:sp>
      <p:sp>
        <p:nvSpPr>
          <p:cNvPr id="69" name="Text 41">
            <a:extLst>
              <a:ext uri="{FF2B5EF4-FFF2-40B4-BE49-F238E27FC236}">
                <a16:creationId xmlns:a16="http://schemas.microsoft.com/office/drawing/2014/main" id="{877637D3-A800-219F-4FDF-CDF722A2902C}"/>
              </a:ext>
            </a:extLst>
          </p:cNvPr>
          <p:cNvSpPr/>
          <p:nvPr/>
        </p:nvSpPr>
        <p:spPr>
          <a:xfrm>
            <a:off x="6299200" y="5120132"/>
            <a:ext cx="5854700" cy="45720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⑧ 安装滤波器：沿导轨移动至变换透镜1频谱面</a:t>
            </a:r>
            <a:endParaRPr lang="en-US"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24" name="Text 1">
            <a:extLst>
              <a:ext uri="{FF2B5EF4-FFF2-40B4-BE49-F238E27FC236}">
                <a16:creationId xmlns:a16="http://schemas.microsoft.com/office/drawing/2014/main" id="{D46644DE-5322-7B83-C7C1-E698F7F310D0}"/>
              </a:ext>
            </a:extLst>
          </p:cNvPr>
          <p:cNvSpPr/>
          <p:nvPr/>
        </p:nvSpPr>
        <p:spPr>
          <a:xfrm>
            <a:off x="596900" y="0"/>
            <a:ext cx="8229600" cy="914400"/>
          </a:xfrm>
          <a:prstGeom prst="rect">
            <a:avLst/>
          </a:prstGeom>
          <a:noFill/>
        </p:spPr>
        <p:txBody>
          <a:bodyPr wrap="square" lIns="0" tIns="0" rIns="0" bIns="0" rtlCol="0" anchor="ctr"/>
          <a:lstStyle/>
          <a:p>
            <a:pPr marL="0" indent="0">
              <a:buNone/>
            </a:pPr>
            <a:r>
              <a:rPr 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空间滤波 · 实验效果展示</a:t>
            </a:r>
            <a:endParaRPr lang="en-US" sz="2800" dirty="0">
              <a:solidFill>
                <a:schemeClr val="tx1"/>
              </a:solidFill>
            </a:endParaRPr>
          </a:p>
        </p:txBody>
      </p:sp>
      <p:sp>
        <p:nvSpPr>
          <p:cNvPr id="25" name="Shape 2">
            <a:extLst>
              <a:ext uri="{FF2B5EF4-FFF2-40B4-BE49-F238E27FC236}">
                <a16:creationId xmlns:a16="http://schemas.microsoft.com/office/drawing/2014/main" id="{C5C8697A-8732-9643-1176-4754D8A4EF34}"/>
              </a:ext>
            </a:extLst>
          </p:cNvPr>
          <p:cNvSpPr/>
          <p:nvPr/>
        </p:nvSpPr>
        <p:spPr>
          <a:xfrm>
            <a:off x="457200" y="182880"/>
            <a:ext cx="54864" cy="548640"/>
          </a:xfrm>
          <a:prstGeom prst="rect">
            <a:avLst/>
          </a:prstGeom>
          <a:solidFill>
            <a:srgbClr val="E8B84B"/>
          </a:solidFill>
          <a:ln w="12700">
            <a:solidFill>
              <a:srgbClr val="E8B84B"/>
            </a:solidFill>
            <a:prstDash val="solid"/>
          </a:ln>
        </p:spPr>
        <p:txBody>
          <a:bodyPr/>
          <a:lstStyle/>
          <a:p>
            <a:endParaRPr lang="zh-CN" altLang="en-US"/>
          </a:p>
        </p:txBody>
      </p:sp>
      <p:sp>
        <p:nvSpPr>
          <p:cNvPr id="26" name="Shape 3">
            <a:extLst>
              <a:ext uri="{FF2B5EF4-FFF2-40B4-BE49-F238E27FC236}">
                <a16:creationId xmlns:a16="http://schemas.microsoft.com/office/drawing/2014/main" id="{B9565FD1-61C1-2764-9780-2BBCED2F4231}"/>
              </a:ext>
            </a:extLst>
          </p:cNvPr>
          <p:cNvSpPr/>
          <p:nvPr/>
        </p:nvSpPr>
        <p:spPr>
          <a:xfrm>
            <a:off x="1849120" y="1623060"/>
            <a:ext cx="4206240" cy="114300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27" name="Shape 4">
            <a:extLst>
              <a:ext uri="{FF2B5EF4-FFF2-40B4-BE49-F238E27FC236}">
                <a16:creationId xmlns:a16="http://schemas.microsoft.com/office/drawing/2014/main" id="{9D3557A3-3B31-E1E0-C4AD-339B00FD6A8F}"/>
              </a:ext>
            </a:extLst>
          </p:cNvPr>
          <p:cNvSpPr/>
          <p:nvPr/>
        </p:nvSpPr>
        <p:spPr>
          <a:xfrm>
            <a:off x="1849120" y="1623060"/>
            <a:ext cx="640080" cy="1143000"/>
          </a:xfrm>
          <a:prstGeom prst="rect">
            <a:avLst/>
          </a:prstGeom>
          <a:solidFill>
            <a:srgbClr val="0E7C7B"/>
          </a:solidFill>
          <a:ln w="12700">
            <a:solidFill>
              <a:srgbClr val="0E7C7B"/>
            </a:solidFill>
            <a:prstDash val="solid"/>
          </a:ln>
        </p:spPr>
        <p:txBody>
          <a:bodyPr/>
          <a:lstStyle/>
          <a:p>
            <a:endParaRPr lang="zh-CN" altLang="en-US" sz="2000"/>
          </a:p>
        </p:txBody>
      </p:sp>
      <p:sp>
        <p:nvSpPr>
          <p:cNvPr id="28" name="Text 5">
            <a:extLst>
              <a:ext uri="{FF2B5EF4-FFF2-40B4-BE49-F238E27FC236}">
                <a16:creationId xmlns:a16="http://schemas.microsoft.com/office/drawing/2014/main" id="{E1A7189D-4A44-25CE-F1EA-832028CEDC98}"/>
              </a:ext>
            </a:extLst>
          </p:cNvPr>
          <p:cNvSpPr/>
          <p:nvPr/>
        </p:nvSpPr>
        <p:spPr>
          <a:xfrm>
            <a:off x="1849120" y="1970532"/>
            <a:ext cx="640080" cy="457200"/>
          </a:xfrm>
          <a:prstGeom prst="rect">
            <a:avLst/>
          </a:prstGeom>
          <a:noFill/>
        </p:spPr>
        <p:txBody>
          <a:bodyPr wrap="square" lIns="0" tIns="0" rIns="0" bIns="0" rtlCol="0" anchor="ctr"/>
          <a:lstStyle/>
          <a:p>
            <a:pPr marL="0" indent="0" algn="ctr">
              <a:buNone/>
            </a:pPr>
            <a:r>
              <a:rPr lang="en-US" sz="3200" b="1" dirty="0">
                <a:solidFill>
                  <a:srgbClr val="FFFFFF"/>
                </a:solidFill>
              </a:rPr>
              <a:t>═</a:t>
            </a:r>
            <a:endParaRPr lang="en-US" sz="3200" dirty="0"/>
          </a:p>
        </p:txBody>
      </p:sp>
      <p:sp>
        <p:nvSpPr>
          <p:cNvPr id="29" name="Text 6">
            <a:extLst>
              <a:ext uri="{FF2B5EF4-FFF2-40B4-BE49-F238E27FC236}">
                <a16:creationId xmlns:a16="http://schemas.microsoft.com/office/drawing/2014/main" id="{C7C200C3-35DC-CD1F-7691-71AB9554B75C}"/>
              </a:ext>
            </a:extLst>
          </p:cNvPr>
          <p:cNvSpPr/>
          <p:nvPr/>
        </p:nvSpPr>
        <p:spPr>
          <a:xfrm>
            <a:off x="2580640" y="1696212"/>
            <a:ext cx="3337560" cy="347472"/>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水平滤波（"缝"水平）</a:t>
            </a:r>
            <a:endParaRPr lang="en-US" sz="1800" dirty="0"/>
          </a:p>
        </p:txBody>
      </p:sp>
      <p:sp>
        <p:nvSpPr>
          <p:cNvPr id="30" name="Text 7">
            <a:extLst>
              <a:ext uri="{FF2B5EF4-FFF2-40B4-BE49-F238E27FC236}">
                <a16:creationId xmlns:a16="http://schemas.microsoft.com/office/drawing/2014/main" id="{BE0EC5FE-5CCA-D612-5B09-6D7FE8619B19}"/>
              </a:ext>
            </a:extLst>
          </p:cNvPr>
          <p:cNvSpPr/>
          <p:nvPr/>
        </p:nvSpPr>
        <p:spPr>
          <a:xfrm>
            <a:off x="2580640" y="2061972"/>
            <a:ext cx="3337560" cy="274320"/>
          </a:xfrm>
          <a:prstGeom prst="rect">
            <a:avLst/>
          </a:prstGeom>
          <a:noFill/>
        </p:spPr>
        <p:txBody>
          <a:bodyPr wrap="square" lIns="0" tIns="0" rIns="0" bIns="0" rtlCol="0" anchor="ctr"/>
          <a:lstStyle/>
          <a:p>
            <a:pPr marL="0" indent="0">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水平方向一排频谱点通过</a:t>
            </a:r>
            <a:endParaRPr lang="en-US" sz="1600" dirty="0"/>
          </a:p>
        </p:txBody>
      </p:sp>
      <p:sp>
        <p:nvSpPr>
          <p:cNvPr id="31" name="Text 8">
            <a:extLst>
              <a:ext uri="{FF2B5EF4-FFF2-40B4-BE49-F238E27FC236}">
                <a16:creationId xmlns:a16="http://schemas.microsoft.com/office/drawing/2014/main" id="{94C3B088-FD1B-2735-CCA0-F5F49549A60A}"/>
              </a:ext>
            </a:extLst>
          </p:cNvPr>
          <p:cNvSpPr/>
          <p:nvPr/>
        </p:nvSpPr>
        <p:spPr>
          <a:xfrm>
            <a:off x="2580640" y="2354580"/>
            <a:ext cx="3337560" cy="32004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 "光"字像中充满竖向条纹</a:t>
            </a:r>
            <a:endParaRPr lang="en-US" sz="1600" dirty="0"/>
          </a:p>
        </p:txBody>
      </p:sp>
      <p:sp>
        <p:nvSpPr>
          <p:cNvPr id="32" name="Shape 9">
            <a:extLst>
              <a:ext uri="{FF2B5EF4-FFF2-40B4-BE49-F238E27FC236}">
                <a16:creationId xmlns:a16="http://schemas.microsoft.com/office/drawing/2014/main" id="{75BF58EB-9BDE-5419-5F15-55578847934E}"/>
              </a:ext>
            </a:extLst>
          </p:cNvPr>
          <p:cNvSpPr/>
          <p:nvPr/>
        </p:nvSpPr>
        <p:spPr>
          <a:xfrm>
            <a:off x="1849120" y="2884932"/>
            <a:ext cx="4206240" cy="114300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3" name="Shape 10">
            <a:extLst>
              <a:ext uri="{FF2B5EF4-FFF2-40B4-BE49-F238E27FC236}">
                <a16:creationId xmlns:a16="http://schemas.microsoft.com/office/drawing/2014/main" id="{6CB3A2B9-BA06-A20B-F984-9FA445B4F86D}"/>
              </a:ext>
            </a:extLst>
          </p:cNvPr>
          <p:cNvSpPr/>
          <p:nvPr/>
        </p:nvSpPr>
        <p:spPr>
          <a:xfrm>
            <a:off x="1849120" y="2884932"/>
            <a:ext cx="640080" cy="1143000"/>
          </a:xfrm>
          <a:prstGeom prst="rect">
            <a:avLst/>
          </a:prstGeom>
          <a:solidFill>
            <a:srgbClr val="F4A261"/>
          </a:solidFill>
          <a:ln w="12700">
            <a:solidFill>
              <a:srgbClr val="F4A261"/>
            </a:solidFill>
            <a:prstDash val="solid"/>
          </a:ln>
        </p:spPr>
        <p:txBody>
          <a:bodyPr/>
          <a:lstStyle/>
          <a:p>
            <a:endParaRPr lang="zh-CN" altLang="en-US" sz="2000"/>
          </a:p>
        </p:txBody>
      </p:sp>
      <p:sp>
        <p:nvSpPr>
          <p:cNvPr id="34" name="Text 11">
            <a:extLst>
              <a:ext uri="{FF2B5EF4-FFF2-40B4-BE49-F238E27FC236}">
                <a16:creationId xmlns:a16="http://schemas.microsoft.com/office/drawing/2014/main" id="{94E1CC6D-D2B2-537C-0B61-EEE364471627}"/>
              </a:ext>
            </a:extLst>
          </p:cNvPr>
          <p:cNvSpPr/>
          <p:nvPr/>
        </p:nvSpPr>
        <p:spPr>
          <a:xfrm>
            <a:off x="1849120" y="3232404"/>
            <a:ext cx="640080" cy="457200"/>
          </a:xfrm>
          <a:prstGeom prst="rect">
            <a:avLst/>
          </a:prstGeom>
          <a:noFill/>
        </p:spPr>
        <p:txBody>
          <a:bodyPr wrap="square" lIns="0" tIns="0" rIns="0" bIns="0" rtlCol="0" anchor="ctr"/>
          <a:lstStyle/>
          <a:p>
            <a:pPr marL="0" indent="0" algn="ctr">
              <a:buNone/>
            </a:pPr>
            <a:r>
              <a:rPr lang="en-US" sz="3200" b="1" dirty="0">
                <a:solidFill>
                  <a:srgbClr val="FFFFFF"/>
                </a:solidFill>
              </a:rPr>
              <a:t>║</a:t>
            </a:r>
            <a:endParaRPr lang="en-US" sz="3200" dirty="0"/>
          </a:p>
        </p:txBody>
      </p:sp>
      <p:sp>
        <p:nvSpPr>
          <p:cNvPr id="35" name="Text 12">
            <a:extLst>
              <a:ext uri="{FF2B5EF4-FFF2-40B4-BE49-F238E27FC236}">
                <a16:creationId xmlns:a16="http://schemas.microsoft.com/office/drawing/2014/main" id="{F73BF912-2F80-C1CD-36C8-3938289E75B0}"/>
              </a:ext>
            </a:extLst>
          </p:cNvPr>
          <p:cNvSpPr/>
          <p:nvPr/>
        </p:nvSpPr>
        <p:spPr>
          <a:xfrm>
            <a:off x="2580640" y="2958084"/>
            <a:ext cx="3337560" cy="347472"/>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竖直滤波（"缝"竖直）</a:t>
            </a:r>
            <a:endParaRPr lang="en-US" sz="1800" dirty="0"/>
          </a:p>
        </p:txBody>
      </p:sp>
      <p:sp>
        <p:nvSpPr>
          <p:cNvPr id="36" name="Text 13">
            <a:extLst>
              <a:ext uri="{FF2B5EF4-FFF2-40B4-BE49-F238E27FC236}">
                <a16:creationId xmlns:a16="http://schemas.microsoft.com/office/drawing/2014/main" id="{11389057-692A-1726-3A75-2C2EF3CB9606}"/>
              </a:ext>
            </a:extLst>
          </p:cNvPr>
          <p:cNvSpPr/>
          <p:nvPr/>
        </p:nvSpPr>
        <p:spPr>
          <a:xfrm>
            <a:off x="2580640" y="3323844"/>
            <a:ext cx="3337560" cy="274320"/>
          </a:xfrm>
          <a:prstGeom prst="rect">
            <a:avLst/>
          </a:prstGeom>
          <a:noFill/>
        </p:spPr>
        <p:txBody>
          <a:bodyPr wrap="square" lIns="0" tIns="0" rIns="0" bIns="0" rtlCol="0" anchor="ctr"/>
          <a:lstStyle/>
          <a:p>
            <a:pPr marL="0" indent="0">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竖直方向一排频谱点通过</a:t>
            </a:r>
            <a:endParaRPr lang="en-US" sz="1600" dirty="0"/>
          </a:p>
        </p:txBody>
      </p:sp>
      <p:sp>
        <p:nvSpPr>
          <p:cNvPr id="37" name="Text 14">
            <a:extLst>
              <a:ext uri="{FF2B5EF4-FFF2-40B4-BE49-F238E27FC236}">
                <a16:creationId xmlns:a16="http://schemas.microsoft.com/office/drawing/2014/main" id="{72E8090A-3248-0F55-4FF1-037A7941BC2C}"/>
              </a:ext>
            </a:extLst>
          </p:cNvPr>
          <p:cNvSpPr/>
          <p:nvPr/>
        </p:nvSpPr>
        <p:spPr>
          <a:xfrm>
            <a:off x="2580640" y="3616452"/>
            <a:ext cx="3337560" cy="32004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 "光"字像中充满横向条纹</a:t>
            </a:r>
            <a:endParaRPr lang="en-US" sz="1600" dirty="0"/>
          </a:p>
        </p:txBody>
      </p:sp>
      <p:sp>
        <p:nvSpPr>
          <p:cNvPr id="38" name="Shape 15">
            <a:extLst>
              <a:ext uri="{FF2B5EF4-FFF2-40B4-BE49-F238E27FC236}">
                <a16:creationId xmlns:a16="http://schemas.microsoft.com/office/drawing/2014/main" id="{D60FA1FE-64F8-006C-49DD-684DFA6F2EA8}"/>
              </a:ext>
            </a:extLst>
          </p:cNvPr>
          <p:cNvSpPr/>
          <p:nvPr/>
        </p:nvSpPr>
        <p:spPr>
          <a:xfrm>
            <a:off x="1849120" y="4146804"/>
            <a:ext cx="4206240" cy="114300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39" name="Shape 16">
            <a:extLst>
              <a:ext uri="{FF2B5EF4-FFF2-40B4-BE49-F238E27FC236}">
                <a16:creationId xmlns:a16="http://schemas.microsoft.com/office/drawing/2014/main" id="{D9A22C93-BF5C-DB2A-70DB-9BBD4AB14FB5}"/>
              </a:ext>
            </a:extLst>
          </p:cNvPr>
          <p:cNvSpPr/>
          <p:nvPr/>
        </p:nvSpPr>
        <p:spPr>
          <a:xfrm>
            <a:off x="1849120" y="4146804"/>
            <a:ext cx="640080" cy="1143000"/>
          </a:xfrm>
          <a:prstGeom prst="rect">
            <a:avLst/>
          </a:prstGeom>
          <a:solidFill>
            <a:srgbClr val="43AA8B"/>
          </a:solidFill>
          <a:ln w="12700">
            <a:solidFill>
              <a:srgbClr val="43AA8B"/>
            </a:solidFill>
            <a:prstDash val="solid"/>
          </a:ln>
        </p:spPr>
        <p:txBody>
          <a:bodyPr/>
          <a:lstStyle/>
          <a:p>
            <a:endParaRPr lang="zh-CN" altLang="en-US" sz="2000"/>
          </a:p>
        </p:txBody>
      </p:sp>
      <p:sp>
        <p:nvSpPr>
          <p:cNvPr id="40" name="Text 17">
            <a:extLst>
              <a:ext uri="{FF2B5EF4-FFF2-40B4-BE49-F238E27FC236}">
                <a16:creationId xmlns:a16="http://schemas.microsoft.com/office/drawing/2014/main" id="{30430EE7-E440-F60F-03C5-A7AFC798CAF6}"/>
              </a:ext>
            </a:extLst>
          </p:cNvPr>
          <p:cNvSpPr/>
          <p:nvPr/>
        </p:nvSpPr>
        <p:spPr>
          <a:xfrm>
            <a:off x="1849120" y="4494276"/>
            <a:ext cx="640080" cy="457200"/>
          </a:xfrm>
          <a:prstGeom prst="rect">
            <a:avLst/>
          </a:prstGeom>
          <a:noFill/>
        </p:spPr>
        <p:txBody>
          <a:bodyPr wrap="square" lIns="0" tIns="0" rIns="0" bIns="0" rtlCol="0" anchor="ctr"/>
          <a:lstStyle/>
          <a:p>
            <a:pPr marL="0" indent="0" algn="ctr">
              <a:buNone/>
            </a:pPr>
            <a:r>
              <a:rPr lang="en-US" sz="3200" b="1" dirty="0">
                <a:solidFill>
                  <a:srgbClr val="FFFFFF"/>
                </a:solidFill>
              </a:rPr>
              <a:t>╲</a:t>
            </a:r>
            <a:endParaRPr lang="en-US" sz="3200" dirty="0"/>
          </a:p>
        </p:txBody>
      </p:sp>
      <p:sp>
        <p:nvSpPr>
          <p:cNvPr id="41" name="Text 18">
            <a:extLst>
              <a:ext uri="{FF2B5EF4-FFF2-40B4-BE49-F238E27FC236}">
                <a16:creationId xmlns:a16="http://schemas.microsoft.com/office/drawing/2014/main" id="{F9208AB3-EC69-D363-9A9B-CF2629534BD6}"/>
              </a:ext>
            </a:extLst>
          </p:cNvPr>
          <p:cNvSpPr/>
          <p:nvPr/>
        </p:nvSpPr>
        <p:spPr>
          <a:xfrm>
            <a:off x="2580640" y="4219956"/>
            <a:ext cx="3337560" cy="347472"/>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45°方向滤波</a:t>
            </a:r>
            <a:endParaRPr lang="en-US" sz="1800" dirty="0"/>
          </a:p>
        </p:txBody>
      </p:sp>
      <p:sp>
        <p:nvSpPr>
          <p:cNvPr id="42" name="Text 19">
            <a:extLst>
              <a:ext uri="{FF2B5EF4-FFF2-40B4-BE49-F238E27FC236}">
                <a16:creationId xmlns:a16="http://schemas.microsoft.com/office/drawing/2014/main" id="{81A932A1-7F69-262F-4546-1D4975CF2609}"/>
              </a:ext>
            </a:extLst>
          </p:cNvPr>
          <p:cNvSpPr/>
          <p:nvPr/>
        </p:nvSpPr>
        <p:spPr>
          <a:xfrm>
            <a:off x="2580640" y="4585716"/>
            <a:ext cx="3337560" cy="274320"/>
          </a:xfrm>
          <a:prstGeom prst="rect">
            <a:avLst/>
          </a:prstGeom>
          <a:noFill/>
        </p:spPr>
        <p:txBody>
          <a:bodyPr wrap="square" lIns="0" tIns="0" rIns="0" bIns="0" rtlCol="0" anchor="ctr"/>
          <a:lstStyle/>
          <a:p>
            <a:pPr marL="0" indent="0">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斜向一排频谱点通过</a:t>
            </a:r>
            <a:endParaRPr lang="en-US" sz="1600" dirty="0"/>
          </a:p>
        </p:txBody>
      </p:sp>
      <p:sp>
        <p:nvSpPr>
          <p:cNvPr id="43" name="Text 20">
            <a:extLst>
              <a:ext uri="{FF2B5EF4-FFF2-40B4-BE49-F238E27FC236}">
                <a16:creationId xmlns:a16="http://schemas.microsoft.com/office/drawing/2014/main" id="{FD97C60C-B589-CB5D-809A-DD1E37E62B7F}"/>
              </a:ext>
            </a:extLst>
          </p:cNvPr>
          <p:cNvSpPr/>
          <p:nvPr/>
        </p:nvSpPr>
        <p:spPr>
          <a:xfrm>
            <a:off x="2580640" y="4878324"/>
            <a:ext cx="3337560" cy="32004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 图像中呈现斜向条纹</a:t>
            </a:r>
            <a:endParaRPr lang="en-US" sz="1600" dirty="0"/>
          </a:p>
        </p:txBody>
      </p:sp>
      <p:sp>
        <p:nvSpPr>
          <p:cNvPr id="44" name="Shape 21">
            <a:extLst>
              <a:ext uri="{FF2B5EF4-FFF2-40B4-BE49-F238E27FC236}">
                <a16:creationId xmlns:a16="http://schemas.microsoft.com/office/drawing/2014/main" id="{F09B7D1F-EEBB-207A-9DAC-5B17026593F6}"/>
              </a:ext>
            </a:extLst>
          </p:cNvPr>
          <p:cNvSpPr/>
          <p:nvPr/>
        </p:nvSpPr>
        <p:spPr>
          <a:xfrm>
            <a:off x="6238240" y="1623060"/>
            <a:ext cx="4206240" cy="114300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45" name="Shape 22">
            <a:extLst>
              <a:ext uri="{FF2B5EF4-FFF2-40B4-BE49-F238E27FC236}">
                <a16:creationId xmlns:a16="http://schemas.microsoft.com/office/drawing/2014/main" id="{AF3722CD-C803-4B6B-C2F3-959DF1DA694B}"/>
              </a:ext>
            </a:extLst>
          </p:cNvPr>
          <p:cNvSpPr/>
          <p:nvPr/>
        </p:nvSpPr>
        <p:spPr>
          <a:xfrm>
            <a:off x="6238240" y="1623060"/>
            <a:ext cx="640080" cy="1143000"/>
          </a:xfrm>
          <a:prstGeom prst="rect">
            <a:avLst/>
          </a:prstGeom>
          <a:solidFill>
            <a:srgbClr val="17A99A"/>
          </a:solidFill>
          <a:ln w="12700">
            <a:solidFill>
              <a:srgbClr val="17A99A"/>
            </a:solidFill>
            <a:prstDash val="solid"/>
          </a:ln>
        </p:spPr>
        <p:txBody>
          <a:bodyPr/>
          <a:lstStyle/>
          <a:p>
            <a:endParaRPr lang="zh-CN" altLang="en-US" sz="2000"/>
          </a:p>
        </p:txBody>
      </p:sp>
      <p:sp>
        <p:nvSpPr>
          <p:cNvPr id="46" name="Text 23">
            <a:extLst>
              <a:ext uri="{FF2B5EF4-FFF2-40B4-BE49-F238E27FC236}">
                <a16:creationId xmlns:a16="http://schemas.microsoft.com/office/drawing/2014/main" id="{8D7914BF-7675-1EEC-8E42-92FE9E817499}"/>
              </a:ext>
            </a:extLst>
          </p:cNvPr>
          <p:cNvSpPr/>
          <p:nvPr/>
        </p:nvSpPr>
        <p:spPr>
          <a:xfrm>
            <a:off x="6238240" y="1970532"/>
            <a:ext cx="640080" cy="457200"/>
          </a:xfrm>
          <a:prstGeom prst="rect">
            <a:avLst/>
          </a:prstGeom>
          <a:noFill/>
        </p:spPr>
        <p:txBody>
          <a:bodyPr wrap="square" lIns="0" tIns="0" rIns="0" bIns="0" rtlCol="0" anchor="ctr"/>
          <a:lstStyle/>
          <a:p>
            <a:pPr marL="0" indent="0" algn="ctr">
              <a:buNone/>
            </a:pPr>
            <a:r>
              <a:rPr lang="en-US" sz="3200" b="1" dirty="0">
                <a:solidFill>
                  <a:srgbClr val="FFFFFF"/>
                </a:solidFill>
              </a:rPr>
              <a:t>●</a:t>
            </a:r>
            <a:endParaRPr lang="en-US" sz="3200" dirty="0"/>
          </a:p>
        </p:txBody>
      </p:sp>
      <p:sp>
        <p:nvSpPr>
          <p:cNvPr id="47" name="Text 24">
            <a:extLst>
              <a:ext uri="{FF2B5EF4-FFF2-40B4-BE49-F238E27FC236}">
                <a16:creationId xmlns:a16="http://schemas.microsoft.com/office/drawing/2014/main" id="{9A14428E-61B2-84BF-5FAB-4C6DA1FA2CFD}"/>
              </a:ext>
            </a:extLst>
          </p:cNvPr>
          <p:cNvSpPr/>
          <p:nvPr/>
        </p:nvSpPr>
        <p:spPr>
          <a:xfrm>
            <a:off x="6969760" y="1696212"/>
            <a:ext cx="3337560" cy="347472"/>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低通滤波（"孔"中心）</a:t>
            </a:r>
            <a:endParaRPr lang="en-US" sz="1800" dirty="0"/>
          </a:p>
        </p:txBody>
      </p:sp>
      <p:sp>
        <p:nvSpPr>
          <p:cNvPr id="48" name="Text 25">
            <a:extLst>
              <a:ext uri="{FF2B5EF4-FFF2-40B4-BE49-F238E27FC236}">
                <a16:creationId xmlns:a16="http://schemas.microsoft.com/office/drawing/2014/main" id="{2217156E-99B8-03F6-4722-FFABE65345B3}"/>
              </a:ext>
            </a:extLst>
          </p:cNvPr>
          <p:cNvSpPr/>
          <p:nvPr/>
        </p:nvSpPr>
        <p:spPr>
          <a:xfrm>
            <a:off x="6969760" y="2061972"/>
            <a:ext cx="3337560" cy="274320"/>
          </a:xfrm>
          <a:prstGeom prst="rect">
            <a:avLst/>
          </a:prstGeom>
          <a:noFill/>
        </p:spPr>
        <p:txBody>
          <a:bodyPr wrap="square" lIns="0" tIns="0" rIns="0" bIns="0" rtlCol="0" anchor="ctr"/>
          <a:lstStyle/>
          <a:p>
            <a:pPr marL="0" indent="0">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仅0级频谱通过</a:t>
            </a:r>
            <a:endParaRPr lang="en-US" sz="1600" dirty="0"/>
          </a:p>
        </p:txBody>
      </p:sp>
      <p:sp>
        <p:nvSpPr>
          <p:cNvPr id="49" name="Text 26">
            <a:extLst>
              <a:ext uri="{FF2B5EF4-FFF2-40B4-BE49-F238E27FC236}">
                <a16:creationId xmlns:a16="http://schemas.microsoft.com/office/drawing/2014/main" id="{054F2B48-9A91-BAAD-4283-81EBCD05B0BF}"/>
              </a:ext>
            </a:extLst>
          </p:cNvPr>
          <p:cNvSpPr/>
          <p:nvPr/>
        </p:nvSpPr>
        <p:spPr>
          <a:xfrm>
            <a:off x="6969760" y="2354580"/>
            <a:ext cx="3337560" cy="32004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 字像无条纹，呈平滑状</a:t>
            </a:r>
            <a:endParaRPr lang="en-US" sz="1600" dirty="0"/>
          </a:p>
        </p:txBody>
      </p:sp>
      <p:sp>
        <p:nvSpPr>
          <p:cNvPr id="50" name="Shape 27">
            <a:extLst>
              <a:ext uri="{FF2B5EF4-FFF2-40B4-BE49-F238E27FC236}">
                <a16:creationId xmlns:a16="http://schemas.microsoft.com/office/drawing/2014/main" id="{BFF79E99-DE2A-2BD0-0234-33D04641A562}"/>
              </a:ext>
            </a:extLst>
          </p:cNvPr>
          <p:cNvSpPr/>
          <p:nvPr/>
        </p:nvSpPr>
        <p:spPr>
          <a:xfrm>
            <a:off x="6238240" y="2884932"/>
            <a:ext cx="4206240" cy="1143000"/>
          </a:xfrm>
          <a:prstGeom prst="rect">
            <a:avLst/>
          </a:prstGeom>
          <a:solidFill>
            <a:srgbClr val="FFFFFF"/>
          </a:solidFill>
          <a:ln w="12700">
            <a:solidFill>
              <a:srgbClr val="E0E7EF"/>
            </a:solidFill>
            <a:prstDash val="solid"/>
          </a:ln>
          <a:effectLst>
            <a:outerShdw blurRad="101600" dist="38100" dir="8100000" algn="bl" rotWithShape="0">
              <a:srgbClr val="000000">
                <a:alpha val="20000"/>
              </a:srgbClr>
            </a:outerShdw>
          </a:effectLst>
        </p:spPr>
        <p:txBody>
          <a:bodyPr/>
          <a:lstStyle/>
          <a:p>
            <a:endParaRPr lang="zh-CN" altLang="en-US" sz="2000"/>
          </a:p>
        </p:txBody>
      </p:sp>
      <p:sp>
        <p:nvSpPr>
          <p:cNvPr id="51" name="Shape 28">
            <a:extLst>
              <a:ext uri="{FF2B5EF4-FFF2-40B4-BE49-F238E27FC236}">
                <a16:creationId xmlns:a16="http://schemas.microsoft.com/office/drawing/2014/main" id="{3F0B5ED1-E847-FE94-10F4-E3393C047E0D}"/>
              </a:ext>
            </a:extLst>
          </p:cNvPr>
          <p:cNvSpPr/>
          <p:nvPr/>
        </p:nvSpPr>
        <p:spPr>
          <a:xfrm>
            <a:off x="6238240" y="2884932"/>
            <a:ext cx="640080" cy="1143000"/>
          </a:xfrm>
          <a:prstGeom prst="rect">
            <a:avLst/>
          </a:prstGeom>
          <a:solidFill>
            <a:srgbClr val="E8B84B"/>
          </a:solidFill>
          <a:ln w="12700">
            <a:solidFill>
              <a:srgbClr val="E8B84B"/>
            </a:solidFill>
            <a:prstDash val="solid"/>
          </a:ln>
        </p:spPr>
        <p:txBody>
          <a:bodyPr/>
          <a:lstStyle/>
          <a:p>
            <a:endParaRPr lang="zh-CN" altLang="en-US" sz="2000"/>
          </a:p>
        </p:txBody>
      </p:sp>
      <p:sp>
        <p:nvSpPr>
          <p:cNvPr id="52" name="Text 29">
            <a:extLst>
              <a:ext uri="{FF2B5EF4-FFF2-40B4-BE49-F238E27FC236}">
                <a16:creationId xmlns:a16="http://schemas.microsoft.com/office/drawing/2014/main" id="{28A64014-A65B-CE52-46AE-F7541C87C0EE}"/>
              </a:ext>
            </a:extLst>
          </p:cNvPr>
          <p:cNvSpPr/>
          <p:nvPr/>
        </p:nvSpPr>
        <p:spPr>
          <a:xfrm>
            <a:off x="6238240" y="3232404"/>
            <a:ext cx="640080" cy="457200"/>
          </a:xfrm>
          <a:prstGeom prst="rect">
            <a:avLst/>
          </a:prstGeom>
          <a:noFill/>
        </p:spPr>
        <p:txBody>
          <a:bodyPr wrap="square" lIns="0" tIns="0" rIns="0" bIns="0" rtlCol="0" anchor="ctr"/>
          <a:lstStyle/>
          <a:p>
            <a:pPr marL="0" indent="0" algn="ctr">
              <a:buNone/>
            </a:pPr>
            <a:r>
              <a:rPr lang="en-US" sz="3200" b="1" dirty="0">
                <a:solidFill>
                  <a:srgbClr val="FFFFFF"/>
                </a:solidFill>
              </a:rPr>
              <a:t>◎</a:t>
            </a:r>
            <a:endParaRPr lang="en-US" sz="3200" dirty="0"/>
          </a:p>
        </p:txBody>
      </p:sp>
      <p:sp>
        <p:nvSpPr>
          <p:cNvPr id="53" name="Text 30">
            <a:extLst>
              <a:ext uri="{FF2B5EF4-FFF2-40B4-BE49-F238E27FC236}">
                <a16:creationId xmlns:a16="http://schemas.microsoft.com/office/drawing/2014/main" id="{EC4AB122-5054-8709-952C-F0DC74E7FD46}"/>
              </a:ext>
            </a:extLst>
          </p:cNvPr>
          <p:cNvSpPr/>
          <p:nvPr/>
        </p:nvSpPr>
        <p:spPr>
          <a:xfrm>
            <a:off x="6969760" y="2958084"/>
            <a:ext cx="3337560" cy="347472"/>
          </a:xfrm>
          <a:prstGeom prst="rect">
            <a:avLst/>
          </a:prstGeom>
          <a:noFill/>
        </p:spPr>
        <p:txBody>
          <a:bodyPr wrap="square" lIns="0" tIns="0" rIns="0" bIns="0" rtlCol="0" anchor="ctr"/>
          <a:lstStyle/>
          <a:p>
            <a:pPr marL="0" indent="0">
              <a:buNone/>
            </a:pPr>
            <a:r>
              <a:rPr lang="en-US" sz="1800" b="1" dirty="0">
                <a:solidFill>
                  <a:srgbClr val="1A2E44"/>
                </a:solidFill>
                <a:latin typeface="微软雅黑" panose="020B0503020204020204" pitchFamily="34" charset="-122"/>
                <a:ea typeface="微软雅黑" panose="020B0503020204020204" pitchFamily="34" charset="-122"/>
                <a:cs typeface="微软雅黑" panose="020B0503020204020204" pitchFamily="34" charset="-120"/>
              </a:rPr>
              <a:t>高通滤波（"孔"偏移）</a:t>
            </a:r>
            <a:endParaRPr lang="en-US" sz="1800" dirty="0"/>
          </a:p>
        </p:txBody>
      </p:sp>
      <p:sp>
        <p:nvSpPr>
          <p:cNvPr id="54" name="Text 31">
            <a:extLst>
              <a:ext uri="{FF2B5EF4-FFF2-40B4-BE49-F238E27FC236}">
                <a16:creationId xmlns:a16="http://schemas.microsoft.com/office/drawing/2014/main" id="{CED8CFC7-C667-D2BE-0301-A6F99EDC7077}"/>
              </a:ext>
            </a:extLst>
          </p:cNvPr>
          <p:cNvSpPr/>
          <p:nvPr/>
        </p:nvSpPr>
        <p:spPr>
          <a:xfrm>
            <a:off x="6969760" y="3323844"/>
            <a:ext cx="3337560" cy="274320"/>
          </a:xfrm>
          <a:prstGeom prst="rect">
            <a:avLst/>
          </a:prstGeom>
          <a:noFill/>
        </p:spPr>
        <p:txBody>
          <a:bodyPr wrap="square" lIns="0" tIns="0" rIns="0" bIns="0" rtlCol="0" anchor="ctr"/>
          <a:lstStyle/>
          <a:p>
            <a:pPr marL="0" indent="0">
              <a:buNone/>
            </a:pPr>
            <a:r>
              <a:rPr lang="en-US" sz="1600" dirty="0">
                <a:solidFill>
                  <a:srgbClr val="0E7C7B"/>
                </a:solidFill>
                <a:latin typeface="微软雅黑" panose="020B0503020204020204" pitchFamily="34" charset="-122"/>
                <a:ea typeface="微软雅黑" panose="020B0503020204020204" pitchFamily="34" charset="-122"/>
                <a:cs typeface="微软雅黑" panose="020B0503020204020204" pitchFamily="34" charset="-120"/>
              </a:rPr>
              <a:t>高频分量通过</a:t>
            </a:r>
            <a:endParaRPr lang="en-US" sz="1600" dirty="0"/>
          </a:p>
        </p:txBody>
      </p:sp>
      <p:sp>
        <p:nvSpPr>
          <p:cNvPr id="55" name="Text 32">
            <a:extLst>
              <a:ext uri="{FF2B5EF4-FFF2-40B4-BE49-F238E27FC236}">
                <a16:creationId xmlns:a16="http://schemas.microsoft.com/office/drawing/2014/main" id="{BD86CCFF-F685-87BC-5849-F9ADDCFCE16C}"/>
              </a:ext>
            </a:extLst>
          </p:cNvPr>
          <p:cNvSpPr/>
          <p:nvPr/>
        </p:nvSpPr>
        <p:spPr>
          <a:xfrm>
            <a:off x="6969760" y="3616452"/>
            <a:ext cx="3337560" cy="320040"/>
          </a:xfrm>
          <a:prstGeom prst="rect">
            <a:avLst/>
          </a:prstGeom>
          <a:noFill/>
        </p:spPr>
        <p:txBody>
          <a:bodyPr wrap="square" lIns="0" tIns="0" rIns="0" bIns="0" rtlCol="0" anchor="ctr"/>
          <a:lstStyle/>
          <a:p>
            <a:pPr marL="0" indent="0">
              <a:buNone/>
            </a:pPr>
            <a:r>
              <a:rPr lang="en-US" sz="1600" dirty="0">
                <a:solidFill>
                  <a:srgbClr val="4A5568"/>
                </a:solidFill>
                <a:latin typeface="微软雅黑" panose="020B0503020204020204" pitchFamily="34" charset="-122"/>
                <a:ea typeface="微软雅黑" panose="020B0503020204020204" pitchFamily="34" charset="-122"/>
                <a:cs typeface="微软雅黑" panose="020B0503020204020204" pitchFamily="34" charset="-120"/>
              </a:rPr>
              <a:t>→ 中心暗，边缘突出增强</a:t>
            </a:r>
            <a:endParaRPr lang="en-US" sz="1600" dirty="0"/>
          </a:p>
        </p:txBody>
      </p:sp>
      <p:sp>
        <p:nvSpPr>
          <p:cNvPr id="56" name="Shape 33">
            <a:extLst>
              <a:ext uri="{FF2B5EF4-FFF2-40B4-BE49-F238E27FC236}">
                <a16:creationId xmlns:a16="http://schemas.microsoft.com/office/drawing/2014/main" id="{ED3E1CEE-CD56-A621-38FB-7D1E3119A333}"/>
              </a:ext>
            </a:extLst>
          </p:cNvPr>
          <p:cNvSpPr/>
          <p:nvPr/>
        </p:nvSpPr>
        <p:spPr>
          <a:xfrm>
            <a:off x="6238240" y="2884932"/>
            <a:ext cx="4556760" cy="1143000"/>
          </a:xfrm>
          <a:prstGeom prst="rect">
            <a:avLst/>
          </a:prstGeom>
          <a:solidFill>
            <a:srgbClr val="1A2E44"/>
          </a:solidFill>
          <a:ln w="12700">
            <a:solidFill>
              <a:srgbClr val="17A99A"/>
            </a:solidFill>
            <a:prstDash val="solid"/>
          </a:ln>
        </p:spPr>
        <p:txBody>
          <a:bodyPr/>
          <a:lstStyle/>
          <a:p>
            <a:endParaRPr lang="zh-CN" altLang="en-US" sz="2000"/>
          </a:p>
        </p:txBody>
      </p:sp>
      <p:sp>
        <p:nvSpPr>
          <p:cNvPr id="57" name="Text 34">
            <a:extLst>
              <a:ext uri="{FF2B5EF4-FFF2-40B4-BE49-F238E27FC236}">
                <a16:creationId xmlns:a16="http://schemas.microsoft.com/office/drawing/2014/main" id="{1FD2FDB9-DB78-2D4D-E019-942DD30EF552}"/>
              </a:ext>
            </a:extLst>
          </p:cNvPr>
          <p:cNvSpPr/>
          <p:nvPr/>
        </p:nvSpPr>
        <p:spPr>
          <a:xfrm>
            <a:off x="6329680" y="2948940"/>
            <a:ext cx="4023360" cy="347472"/>
          </a:xfrm>
          <a:prstGeom prst="rect">
            <a:avLst/>
          </a:prstGeom>
          <a:noFill/>
        </p:spPr>
        <p:txBody>
          <a:bodyPr wrap="square" lIns="0" tIns="0" rIns="0" bIns="0" rtlCol="0" anchor="ctr"/>
          <a:lstStyle/>
          <a:p>
            <a:pPr marL="0" indent="0">
              <a:buNone/>
            </a:pPr>
            <a:r>
              <a:rPr lang="en-US" sz="2000" b="1"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关键结论</a:t>
            </a:r>
            <a:endParaRPr lang="en-US" sz="2000" dirty="0"/>
          </a:p>
        </p:txBody>
      </p:sp>
      <p:sp>
        <p:nvSpPr>
          <p:cNvPr id="58" name="Text 35">
            <a:extLst>
              <a:ext uri="{FF2B5EF4-FFF2-40B4-BE49-F238E27FC236}">
                <a16:creationId xmlns:a16="http://schemas.microsoft.com/office/drawing/2014/main" id="{2AA4583E-A547-131B-3BEC-BA66E857DAA5}"/>
              </a:ext>
            </a:extLst>
          </p:cNvPr>
          <p:cNvSpPr/>
          <p:nvPr/>
        </p:nvSpPr>
        <p:spPr>
          <a:xfrm>
            <a:off x="6329680" y="3314700"/>
            <a:ext cx="4160520" cy="594360"/>
          </a:xfrm>
          <a:prstGeom prst="rect">
            <a:avLst/>
          </a:prstGeom>
          <a:noFill/>
        </p:spPr>
        <p:txBody>
          <a:bodyPr wrap="square" lIns="0" tIns="0" rIns="0" bIns="0" rtlCol="0" anchor="ctr"/>
          <a:lstStyle/>
          <a:p>
            <a:pPr marL="0" indent="0">
              <a:buNone/>
            </a:pPr>
            <a:r>
              <a:rPr lang="en-US" sz="18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图像的形成直接依赖于频谱分布，通过改变频谱组成可实现对图像的精确调控。</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2E114-0F40-C3AA-715F-3896B4FFF1E2}"/>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32433AF4-5FA1-0ED7-01A7-5D5BE710C9A2}"/>
              </a:ext>
            </a:extLst>
          </p:cNvPr>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Shape 0">
            <a:extLst>
              <a:ext uri="{FF2B5EF4-FFF2-40B4-BE49-F238E27FC236}">
                <a16:creationId xmlns:a16="http://schemas.microsoft.com/office/drawing/2014/main" id="{E92273E7-6848-8F6D-4278-2003075A28D4}"/>
              </a:ext>
            </a:extLst>
          </p:cNvPr>
          <p:cNvSpPr/>
          <p:nvPr/>
        </p:nvSpPr>
        <p:spPr>
          <a:xfrm>
            <a:off x="0" y="0"/>
            <a:ext cx="9144000" cy="73152"/>
          </a:xfrm>
          <a:prstGeom prst="rect">
            <a:avLst/>
          </a:prstGeom>
          <a:solidFill>
            <a:srgbClr val="0E7C7B"/>
          </a:solidFill>
          <a:ln w="12700">
            <a:solidFill>
              <a:srgbClr val="0E7C7B"/>
            </a:solidFill>
            <a:prstDash val="solid"/>
          </a:ln>
        </p:spPr>
        <p:txBody>
          <a:bodyPr/>
          <a:lstStyle/>
          <a:p>
            <a:endParaRPr lang="zh-CN" altLang="en-US"/>
          </a:p>
        </p:txBody>
      </p:sp>
      <p:sp>
        <p:nvSpPr>
          <p:cNvPr id="4" name="Text 1">
            <a:extLst>
              <a:ext uri="{FF2B5EF4-FFF2-40B4-BE49-F238E27FC236}">
                <a16:creationId xmlns:a16="http://schemas.microsoft.com/office/drawing/2014/main" id="{F55CE85C-1AA3-5DEF-BF2F-5780C5FED904}"/>
              </a:ext>
            </a:extLst>
          </p:cNvPr>
          <p:cNvSpPr/>
          <p:nvPr/>
        </p:nvSpPr>
        <p:spPr>
          <a:xfrm>
            <a:off x="457200" y="91440"/>
            <a:ext cx="8229600" cy="640080"/>
          </a:xfrm>
          <a:prstGeom prst="rect">
            <a:avLst/>
          </a:prstGeom>
          <a:noFill/>
        </p:spPr>
        <p:txBody>
          <a:bodyPr wrap="square" lIns="0" tIns="0" rIns="0" bIns="0" rtlCol="0" anchor="ctr"/>
          <a:lstStyle/>
          <a:p>
            <a:pPr marL="0" indent="0">
              <a:buNone/>
            </a:pPr>
            <a:r>
              <a:rPr lang="en-US"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0"/>
              </a:rPr>
              <a:t>实验内容二 · θ调制假彩色编码实验</a:t>
            </a:r>
            <a:endParaRPr lang="en-US" sz="2600" dirty="0">
              <a:solidFill>
                <a:schemeClr val="tx1"/>
              </a:solidFill>
            </a:endParaRPr>
          </a:p>
        </p:txBody>
      </p:sp>
      <p:sp>
        <p:nvSpPr>
          <p:cNvPr id="5" name="Text 2">
            <a:extLst>
              <a:ext uri="{FF2B5EF4-FFF2-40B4-BE49-F238E27FC236}">
                <a16:creationId xmlns:a16="http://schemas.microsoft.com/office/drawing/2014/main" id="{FC5D8C7B-0638-D59B-0750-AD8A8AC5EAC4}"/>
              </a:ext>
            </a:extLst>
          </p:cNvPr>
          <p:cNvSpPr/>
          <p:nvPr/>
        </p:nvSpPr>
        <p:spPr>
          <a:xfrm>
            <a:off x="1737360" y="1097280"/>
            <a:ext cx="4572000" cy="292608"/>
          </a:xfrm>
          <a:prstGeom prst="rect">
            <a:avLst/>
          </a:prstGeom>
          <a:noFill/>
        </p:spPr>
        <p:txBody>
          <a:bodyPr wrap="square" lIns="0" tIns="0" rIns="0" bIns="0" rtlCol="0" anchor="ctr"/>
          <a:lstStyle/>
          <a:p>
            <a:pPr marL="0" indent="0">
              <a:buNone/>
            </a:pPr>
            <a:r>
              <a:rPr lang="en-US" sz="1800" b="1"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所需器件（从左到右）</a:t>
            </a:r>
            <a:endParaRPr lang="en-US" sz="1800" dirty="0"/>
          </a:p>
        </p:txBody>
      </p:sp>
      <p:sp>
        <p:nvSpPr>
          <p:cNvPr id="6" name="Shape 3">
            <a:extLst>
              <a:ext uri="{FF2B5EF4-FFF2-40B4-BE49-F238E27FC236}">
                <a16:creationId xmlns:a16="http://schemas.microsoft.com/office/drawing/2014/main" id="{0913E185-908E-0984-895F-B1B077F6F8E9}"/>
              </a:ext>
            </a:extLst>
          </p:cNvPr>
          <p:cNvSpPr/>
          <p:nvPr/>
        </p:nvSpPr>
        <p:spPr>
          <a:xfrm>
            <a:off x="1737360" y="1389888"/>
            <a:ext cx="1051560" cy="502920"/>
          </a:xfrm>
          <a:prstGeom prst="ellipse">
            <a:avLst/>
          </a:prstGeom>
          <a:solidFill>
            <a:srgbClr val="1E3048"/>
          </a:solidFill>
          <a:ln w="12700">
            <a:solidFill>
              <a:srgbClr val="17A99A"/>
            </a:solidFill>
            <a:prstDash val="solid"/>
          </a:ln>
        </p:spPr>
        <p:txBody>
          <a:bodyPr/>
          <a:lstStyle/>
          <a:p>
            <a:endParaRPr lang="zh-CN" altLang="en-US" sz="1800"/>
          </a:p>
        </p:txBody>
      </p:sp>
      <p:sp>
        <p:nvSpPr>
          <p:cNvPr id="7" name="Text 4">
            <a:extLst>
              <a:ext uri="{FF2B5EF4-FFF2-40B4-BE49-F238E27FC236}">
                <a16:creationId xmlns:a16="http://schemas.microsoft.com/office/drawing/2014/main" id="{E76DD426-39C9-425D-8E97-805FCD703194}"/>
              </a:ext>
            </a:extLst>
          </p:cNvPr>
          <p:cNvSpPr/>
          <p:nvPr/>
        </p:nvSpPr>
        <p:spPr>
          <a:xfrm>
            <a:off x="1737360" y="1389888"/>
            <a:ext cx="1051560" cy="502920"/>
          </a:xfrm>
          <a:prstGeom prst="rect">
            <a:avLst/>
          </a:prstGeom>
          <a:noFill/>
        </p:spPr>
        <p:txBody>
          <a:bodyPr wrap="square" lIns="0" tIns="0" rIns="0" bIns="0" rtlCol="0" anchor="ctr"/>
          <a:lstStyle/>
          <a:p>
            <a:pPr marL="0" indent="0" algn="ctr">
              <a:buNone/>
            </a:pPr>
            <a:r>
              <a:rPr lang="en-US" sz="105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白光LED光源</a:t>
            </a:r>
            <a:endParaRPr lang="en-US" sz="1050" dirty="0"/>
          </a:p>
        </p:txBody>
      </p:sp>
      <p:sp>
        <p:nvSpPr>
          <p:cNvPr id="8" name="Shape 5">
            <a:extLst>
              <a:ext uri="{FF2B5EF4-FFF2-40B4-BE49-F238E27FC236}">
                <a16:creationId xmlns:a16="http://schemas.microsoft.com/office/drawing/2014/main" id="{7AA061EF-6C36-5B7D-AB9F-72296EC7097A}"/>
              </a:ext>
            </a:extLst>
          </p:cNvPr>
          <p:cNvSpPr/>
          <p:nvPr/>
        </p:nvSpPr>
        <p:spPr>
          <a:xfrm>
            <a:off x="2788920" y="1636776"/>
            <a:ext cx="182880" cy="0"/>
          </a:xfrm>
          <a:prstGeom prst="line">
            <a:avLst/>
          </a:prstGeom>
          <a:noFill/>
          <a:ln w="19050">
            <a:solidFill>
              <a:srgbClr val="E8B84B"/>
            </a:solidFill>
            <a:prstDash val="solid"/>
          </a:ln>
        </p:spPr>
        <p:txBody>
          <a:bodyPr/>
          <a:lstStyle/>
          <a:p>
            <a:endParaRPr lang="zh-CN" altLang="en-US" sz="1800"/>
          </a:p>
        </p:txBody>
      </p:sp>
      <p:sp>
        <p:nvSpPr>
          <p:cNvPr id="9" name="Shape 6">
            <a:extLst>
              <a:ext uri="{FF2B5EF4-FFF2-40B4-BE49-F238E27FC236}">
                <a16:creationId xmlns:a16="http://schemas.microsoft.com/office/drawing/2014/main" id="{B9C8B1DB-E559-54C6-D138-889D45A79862}"/>
              </a:ext>
            </a:extLst>
          </p:cNvPr>
          <p:cNvSpPr/>
          <p:nvPr/>
        </p:nvSpPr>
        <p:spPr>
          <a:xfrm>
            <a:off x="2971800" y="1389888"/>
            <a:ext cx="1051560" cy="502920"/>
          </a:xfrm>
          <a:prstGeom prst="ellipse">
            <a:avLst/>
          </a:prstGeom>
          <a:solidFill>
            <a:srgbClr val="1E3048"/>
          </a:solidFill>
          <a:ln w="12700">
            <a:solidFill>
              <a:srgbClr val="17A99A"/>
            </a:solidFill>
            <a:prstDash val="solid"/>
          </a:ln>
        </p:spPr>
        <p:txBody>
          <a:bodyPr/>
          <a:lstStyle/>
          <a:p>
            <a:endParaRPr lang="zh-CN" altLang="en-US" sz="1800"/>
          </a:p>
        </p:txBody>
      </p:sp>
      <p:sp>
        <p:nvSpPr>
          <p:cNvPr id="10" name="Text 7">
            <a:extLst>
              <a:ext uri="{FF2B5EF4-FFF2-40B4-BE49-F238E27FC236}">
                <a16:creationId xmlns:a16="http://schemas.microsoft.com/office/drawing/2014/main" id="{6F3221BA-4B3F-CB74-862E-87AB00759D62}"/>
              </a:ext>
            </a:extLst>
          </p:cNvPr>
          <p:cNvSpPr/>
          <p:nvPr/>
        </p:nvSpPr>
        <p:spPr>
          <a:xfrm>
            <a:off x="2971800" y="1389888"/>
            <a:ext cx="1051560" cy="502920"/>
          </a:xfrm>
          <a:prstGeom prst="rect">
            <a:avLst/>
          </a:prstGeom>
          <a:noFill/>
        </p:spPr>
        <p:txBody>
          <a:bodyPr wrap="square" lIns="0" tIns="0" rIns="0" bIns="0" rtlCol="0" anchor="ctr"/>
          <a:lstStyle/>
          <a:p>
            <a:pPr marL="0" indent="0" algn="ctr">
              <a:buNone/>
            </a:pPr>
            <a:r>
              <a:rPr lang="en-US" sz="105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准直镜 f100mm</a:t>
            </a:r>
            <a:endParaRPr lang="en-US" sz="1050" dirty="0"/>
          </a:p>
        </p:txBody>
      </p:sp>
      <p:sp>
        <p:nvSpPr>
          <p:cNvPr id="11" name="Shape 8">
            <a:extLst>
              <a:ext uri="{FF2B5EF4-FFF2-40B4-BE49-F238E27FC236}">
                <a16:creationId xmlns:a16="http://schemas.microsoft.com/office/drawing/2014/main" id="{B84889F4-1666-DD05-FC65-8403D211A769}"/>
              </a:ext>
            </a:extLst>
          </p:cNvPr>
          <p:cNvSpPr/>
          <p:nvPr/>
        </p:nvSpPr>
        <p:spPr>
          <a:xfrm>
            <a:off x="4023360" y="1636776"/>
            <a:ext cx="182880" cy="0"/>
          </a:xfrm>
          <a:prstGeom prst="line">
            <a:avLst/>
          </a:prstGeom>
          <a:noFill/>
          <a:ln w="19050">
            <a:solidFill>
              <a:srgbClr val="E8B84B"/>
            </a:solidFill>
            <a:prstDash val="solid"/>
          </a:ln>
        </p:spPr>
        <p:txBody>
          <a:bodyPr/>
          <a:lstStyle/>
          <a:p>
            <a:endParaRPr lang="zh-CN" altLang="en-US" sz="1800"/>
          </a:p>
        </p:txBody>
      </p:sp>
      <p:sp>
        <p:nvSpPr>
          <p:cNvPr id="12" name="Shape 9">
            <a:extLst>
              <a:ext uri="{FF2B5EF4-FFF2-40B4-BE49-F238E27FC236}">
                <a16:creationId xmlns:a16="http://schemas.microsoft.com/office/drawing/2014/main" id="{EF48F9E8-338E-4ACE-7830-14D44EE54D23}"/>
              </a:ext>
            </a:extLst>
          </p:cNvPr>
          <p:cNvSpPr/>
          <p:nvPr/>
        </p:nvSpPr>
        <p:spPr>
          <a:xfrm>
            <a:off x="4206240" y="1389888"/>
            <a:ext cx="1051560" cy="502920"/>
          </a:xfrm>
          <a:prstGeom prst="ellipse">
            <a:avLst/>
          </a:prstGeom>
          <a:solidFill>
            <a:srgbClr val="1E3048"/>
          </a:solidFill>
          <a:ln w="12700">
            <a:solidFill>
              <a:srgbClr val="17A99A"/>
            </a:solidFill>
            <a:prstDash val="solid"/>
          </a:ln>
        </p:spPr>
        <p:txBody>
          <a:bodyPr/>
          <a:lstStyle/>
          <a:p>
            <a:endParaRPr lang="zh-CN" altLang="en-US" sz="1800"/>
          </a:p>
        </p:txBody>
      </p:sp>
      <p:sp>
        <p:nvSpPr>
          <p:cNvPr id="13" name="Text 10">
            <a:extLst>
              <a:ext uri="{FF2B5EF4-FFF2-40B4-BE49-F238E27FC236}">
                <a16:creationId xmlns:a16="http://schemas.microsoft.com/office/drawing/2014/main" id="{C08FA6AC-A2D0-EF38-EB4E-B8A347ACB905}"/>
              </a:ext>
            </a:extLst>
          </p:cNvPr>
          <p:cNvSpPr/>
          <p:nvPr/>
        </p:nvSpPr>
        <p:spPr>
          <a:xfrm>
            <a:off x="4206240" y="1389888"/>
            <a:ext cx="1051560" cy="502920"/>
          </a:xfrm>
          <a:prstGeom prst="rect">
            <a:avLst/>
          </a:prstGeom>
          <a:noFill/>
        </p:spPr>
        <p:txBody>
          <a:bodyPr wrap="square" lIns="0" tIns="0" rIns="0" bIns="0" rtlCol="0" anchor="ctr"/>
          <a:lstStyle/>
          <a:p>
            <a:pPr marL="0" indent="0" algn="ctr">
              <a:buNone/>
            </a:pPr>
            <a:r>
              <a:rPr lang="en-US" sz="105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天安门光栅</a:t>
            </a:r>
            <a:endParaRPr lang="en-US" sz="1050" dirty="0"/>
          </a:p>
        </p:txBody>
      </p:sp>
      <p:sp>
        <p:nvSpPr>
          <p:cNvPr id="14" name="Shape 11">
            <a:extLst>
              <a:ext uri="{FF2B5EF4-FFF2-40B4-BE49-F238E27FC236}">
                <a16:creationId xmlns:a16="http://schemas.microsoft.com/office/drawing/2014/main" id="{8B2922ED-83C3-84A7-577B-BB28FC532798}"/>
              </a:ext>
            </a:extLst>
          </p:cNvPr>
          <p:cNvSpPr/>
          <p:nvPr/>
        </p:nvSpPr>
        <p:spPr>
          <a:xfrm>
            <a:off x="5257800" y="1636776"/>
            <a:ext cx="182880" cy="0"/>
          </a:xfrm>
          <a:prstGeom prst="line">
            <a:avLst/>
          </a:prstGeom>
          <a:noFill/>
          <a:ln w="19050">
            <a:solidFill>
              <a:srgbClr val="E8B84B"/>
            </a:solidFill>
            <a:prstDash val="solid"/>
          </a:ln>
        </p:spPr>
        <p:txBody>
          <a:bodyPr/>
          <a:lstStyle/>
          <a:p>
            <a:endParaRPr lang="zh-CN" altLang="en-US" sz="1800"/>
          </a:p>
        </p:txBody>
      </p:sp>
      <p:sp>
        <p:nvSpPr>
          <p:cNvPr id="15" name="Shape 12">
            <a:extLst>
              <a:ext uri="{FF2B5EF4-FFF2-40B4-BE49-F238E27FC236}">
                <a16:creationId xmlns:a16="http://schemas.microsoft.com/office/drawing/2014/main" id="{C25587DB-24B0-12FB-5F44-AB3F885374A1}"/>
              </a:ext>
            </a:extLst>
          </p:cNvPr>
          <p:cNvSpPr/>
          <p:nvPr/>
        </p:nvSpPr>
        <p:spPr>
          <a:xfrm>
            <a:off x="5440680" y="1389888"/>
            <a:ext cx="1051560" cy="502920"/>
          </a:xfrm>
          <a:prstGeom prst="ellipse">
            <a:avLst/>
          </a:prstGeom>
          <a:solidFill>
            <a:srgbClr val="1E3048"/>
          </a:solidFill>
          <a:ln w="12700">
            <a:solidFill>
              <a:srgbClr val="17A99A"/>
            </a:solidFill>
            <a:prstDash val="solid"/>
          </a:ln>
        </p:spPr>
        <p:txBody>
          <a:bodyPr/>
          <a:lstStyle/>
          <a:p>
            <a:endParaRPr lang="zh-CN" altLang="en-US" sz="1800"/>
          </a:p>
        </p:txBody>
      </p:sp>
      <p:sp>
        <p:nvSpPr>
          <p:cNvPr id="16" name="Text 13">
            <a:extLst>
              <a:ext uri="{FF2B5EF4-FFF2-40B4-BE49-F238E27FC236}">
                <a16:creationId xmlns:a16="http://schemas.microsoft.com/office/drawing/2014/main" id="{5623A723-8830-6E56-8865-293DC9EDE483}"/>
              </a:ext>
            </a:extLst>
          </p:cNvPr>
          <p:cNvSpPr/>
          <p:nvPr/>
        </p:nvSpPr>
        <p:spPr>
          <a:xfrm>
            <a:off x="5440680" y="1389888"/>
            <a:ext cx="1051560" cy="502920"/>
          </a:xfrm>
          <a:prstGeom prst="rect">
            <a:avLst/>
          </a:prstGeom>
          <a:noFill/>
        </p:spPr>
        <p:txBody>
          <a:bodyPr wrap="square" lIns="0" tIns="0" rIns="0" bIns="0" rtlCol="0" anchor="ctr"/>
          <a:lstStyle/>
          <a:p>
            <a:pPr marL="0" indent="0" algn="ctr">
              <a:buNone/>
            </a:pPr>
            <a:r>
              <a:rPr lang="en-US" sz="105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变换镜1 f200mm</a:t>
            </a:r>
            <a:endParaRPr lang="en-US" sz="1050" dirty="0"/>
          </a:p>
        </p:txBody>
      </p:sp>
      <p:sp>
        <p:nvSpPr>
          <p:cNvPr id="17" name="Shape 14">
            <a:extLst>
              <a:ext uri="{FF2B5EF4-FFF2-40B4-BE49-F238E27FC236}">
                <a16:creationId xmlns:a16="http://schemas.microsoft.com/office/drawing/2014/main" id="{CDD9042C-83E6-FF50-B35F-7B5C0B2B9B08}"/>
              </a:ext>
            </a:extLst>
          </p:cNvPr>
          <p:cNvSpPr/>
          <p:nvPr/>
        </p:nvSpPr>
        <p:spPr>
          <a:xfrm>
            <a:off x="6492240" y="1636776"/>
            <a:ext cx="182880" cy="0"/>
          </a:xfrm>
          <a:prstGeom prst="line">
            <a:avLst/>
          </a:prstGeom>
          <a:noFill/>
          <a:ln w="19050">
            <a:solidFill>
              <a:srgbClr val="E8B84B"/>
            </a:solidFill>
            <a:prstDash val="solid"/>
          </a:ln>
        </p:spPr>
        <p:txBody>
          <a:bodyPr/>
          <a:lstStyle/>
          <a:p>
            <a:endParaRPr lang="zh-CN" altLang="en-US" sz="1800"/>
          </a:p>
        </p:txBody>
      </p:sp>
      <p:sp>
        <p:nvSpPr>
          <p:cNvPr id="18" name="Shape 15">
            <a:extLst>
              <a:ext uri="{FF2B5EF4-FFF2-40B4-BE49-F238E27FC236}">
                <a16:creationId xmlns:a16="http://schemas.microsoft.com/office/drawing/2014/main" id="{D54A749A-C3DF-1B55-56F1-1A29B1F70319}"/>
              </a:ext>
            </a:extLst>
          </p:cNvPr>
          <p:cNvSpPr/>
          <p:nvPr/>
        </p:nvSpPr>
        <p:spPr>
          <a:xfrm>
            <a:off x="6675120" y="1389888"/>
            <a:ext cx="1051560" cy="502920"/>
          </a:xfrm>
          <a:prstGeom prst="ellipse">
            <a:avLst/>
          </a:prstGeom>
          <a:solidFill>
            <a:srgbClr val="1E3048"/>
          </a:solidFill>
          <a:ln w="12700">
            <a:solidFill>
              <a:srgbClr val="17A99A"/>
            </a:solidFill>
            <a:prstDash val="solid"/>
          </a:ln>
        </p:spPr>
        <p:txBody>
          <a:bodyPr/>
          <a:lstStyle/>
          <a:p>
            <a:endParaRPr lang="zh-CN" altLang="en-US" sz="1800"/>
          </a:p>
        </p:txBody>
      </p:sp>
      <p:sp>
        <p:nvSpPr>
          <p:cNvPr id="19" name="Text 16">
            <a:extLst>
              <a:ext uri="{FF2B5EF4-FFF2-40B4-BE49-F238E27FC236}">
                <a16:creationId xmlns:a16="http://schemas.microsoft.com/office/drawing/2014/main" id="{C6ADCCD1-855B-173E-0595-57B39BF0482C}"/>
              </a:ext>
            </a:extLst>
          </p:cNvPr>
          <p:cNvSpPr/>
          <p:nvPr/>
        </p:nvSpPr>
        <p:spPr>
          <a:xfrm>
            <a:off x="6675120" y="1389888"/>
            <a:ext cx="1051560" cy="502920"/>
          </a:xfrm>
          <a:prstGeom prst="rect">
            <a:avLst/>
          </a:prstGeom>
          <a:noFill/>
        </p:spPr>
        <p:txBody>
          <a:bodyPr wrap="square" lIns="0" tIns="0" rIns="0" bIns="0" rtlCol="0" anchor="ctr"/>
          <a:lstStyle/>
          <a:p>
            <a:pPr marL="0" indent="0" algn="ctr">
              <a:buNone/>
            </a:pPr>
            <a:r>
              <a:rPr lang="en-US" sz="105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θ滤波器</a:t>
            </a:r>
            <a:endParaRPr lang="en-US" sz="1050" dirty="0"/>
          </a:p>
        </p:txBody>
      </p:sp>
      <p:sp>
        <p:nvSpPr>
          <p:cNvPr id="20" name="Shape 17">
            <a:extLst>
              <a:ext uri="{FF2B5EF4-FFF2-40B4-BE49-F238E27FC236}">
                <a16:creationId xmlns:a16="http://schemas.microsoft.com/office/drawing/2014/main" id="{45028724-A110-42AE-1EE6-70C8E026AE3E}"/>
              </a:ext>
            </a:extLst>
          </p:cNvPr>
          <p:cNvSpPr/>
          <p:nvPr/>
        </p:nvSpPr>
        <p:spPr>
          <a:xfrm>
            <a:off x="7726680" y="1636776"/>
            <a:ext cx="182880" cy="0"/>
          </a:xfrm>
          <a:prstGeom prst="line">
            <a:avLst/>
          </a:prstGeom>
          <a:noFill/>
          <a:ln w="19050">
            <a:solidFill>
              <a:srgbClr val="E8B84B"/>
            </a:solidFill>
            <a:prstDash val="solid"/>
          </a:ln>
        </p:spPr>
        <p:txBody>
          <a:bodyPr/>
          <a:lstStyle/>
          <a:p>
            <a:endParaRPr lang="zh-CN" altLang="en-US" sz="1800"/>
          </a:p>
        </p:txBody>
      </p:sp>
      <p:sp>
        <p:nvSpPr>
          <p:cNvPr id="21" name="Shape 18">
            <a:extLst>
              <a:ext uri="{FF2B5EF4-FFF2-40B4-BE49-F238E27FC236}">
                <a16:creationId xmlns:a16="http://schemas.microsoft.com/office/drawing/2014/main" id="{0224A6DD-4BA1-2961-28FB-727E481095D9}"/>
              </a:ext>
            </a:extLst>
          </p:cNvPr>
          <p:cNvSpPr/>
          <p:nvPr/>
        </p:nvSpPr>
        <p:spPr>
          <a:xfrm>
            <a:off x="7909560" y="1389888"/>
            <a:ext cx="1051560" cy="502920"/>
          </a:xfrm>
          <a:prstGeom prst="ellipse">
            <a:avLst/>
          </a:prstGeom>
          <a:solidFill>
            <a:srgbClr val="1E3048"/>
          </a:solidFill>
          <a:ln w="12700">
            <a:solidFill>
              <a:srgbClr val="17A99A"/>
            </a:solidFill>
            <a:prstDash val="solid"/>
          </a:ln>
        </p:spPr>
        <p:txBody>
          <a:bodyPr/>
          <a:lstStyle/>
          <a:p>
            <a:endParaRPr lang="zh-CN" altLang="en-US" sz="1800"/>
          </a:p>
        </p:txBody>
      </p:sp>
      <p:sp>
        <p:nvSpPr>
          <p:cNvPr id="22" name="Text 19">
            <a:extLst>
              <a:ext uri="{FF2B5EF4-FFF2-40B4-BE49-F238E27FC236}">
                <a16:creationId xmlns:a16="http://schemas.microsoft.com/office/drawing/2014/main" id="{FD1E9BA5-9048-5250-0594-927E6E5425DE}"/>
              </a:ext>
            </a:extLst>
          </p:cNvPr>
          <p:cNvSpPr/>
          <p:nvPr/>
        </p:nvSpPr>
        <p:spPr>
          <a:xfrm>
            <a:off x="7909560" y="1389888"/>
            <a:ext cx="1051560" cy="502920"/>
          </a:xfrm>
          <a:prstGeom prst="rect">
            <a:avLst/>
          </a:prstGeom>
          <a:noFill/>
        </p:spPr>
        <p:txBody>
          <a:bodyPr wrap="square" lIns="0" tIns="0" rIns="0" bIns="0" rtlCol="0" anchor="ctr"/>
          <a:lstStyle/>
          <a:p>
            <a:pPr marL="0" indent="0" algn="ctr">
              <a:buNone/>
            </a:pPr>
            <a:r>
              <a:rPr lang="en-US" sz="105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变换镜2 f200mm</a:t>
            </a:r>
            <a:endParaRPr lang="en-US" sz="1050" dirty="0"/>
          </a:p>
        </p:txBody>
      </p:sp>
      <p:sp>
        <p:nvSpPr>
          <p:cNvPr id="23" name="Shape 20">
            <a:extLst>
              <a:ext uri="{FF2B5EF4-FFF2-40B4-BE49-F238E27FC236}">
                <a16:creationId xmlns:a16="http://schemas.microsoft.com/office/drawing/2014/main" id="{70D6E794-DFFB-CE8B-90B6-8DC37B73DF08}"/>
              </a:ext>
            </a:extLst>
          </p:cNvPr>
          <p:cNvSpPr/>
          <p:nvPr/>
        </p:nvSpPr>
        <p:spPr>
          <a:xfrm>
            <a:off x="8961120" y="1636776"/>
            <a:ext cx="182880" cy="0"/>
          </a:xfrm>
          <a:prstGeom prst="line">
            <a:avLst/>
          </a:prstGeom>
          <a:noFill/>
          <a:ln w="19050">
            <a:solidFill>
              <a:srgbClr val="E8B84B"/>
            </a:solidFill>
            <a:prstDash val="solid"/>
          </a:ln>
        </p:spPr>
        <p:txBody>
          <a:bodyPr/>
          <a:lstStyle/>
          <a:p>
            <a:endParaRPr lang="zh-CN" altLang="en-US" sz="1800"/>
          </a:p>
        </p:txBody>
      </p:sp>
      <p:sp>
        <p:nvSpPr>
          <p:cNvPr id="59" name="Shape 21">
            <a:extLst>
              <a:ext uri="{FF2B5EF4-FFF2-40B4-BE49-F238E27FC236}">
                <a16:creationId xmlns:a16="http://schemas.microsoft.com/office/drawing/2014/main" id="{CEC3297A-BDD6-FC85-ED2C-0B62FE907385}"/>
              </a:ext>
            </a:extLst>
          </p:cNvPr>
          <p:cNvSpPr/>
          <p:nvPr/>
        </p:nvSpPr>
        <p:spPr>
          <a:xfrm>
            <a:off x="9144000" y="1389888"/>
            <a:ext cx="1051560" cy="502920"/>
          </a:xfrm>
          <a:prstGeom prst="ellipse">
            <a:avLst/>
          </a:prstGeom>
          <a:solidFill>
            <a:srgbClr val="1E3048"/>
          </a:solidFill>
          <a:ln w="12700">
            <a:solidFill>
              <a:srgbClr val="17A99A"/>
            </a:solidFill>
            <a:prstDash val="solid"/>
          </a:ln>
        </p:spPr>
        <p:txBody>
          <a:bodyPr/>
          <a:lstStyle/>
          <a:p>
            <a:endParaRPr lang="zh-CN" altLang="en-US" sz="1800"/>
          </a:p>
        </p:txBody>
      </p:sp>
      <p:sp>
        <p:nvSpPr>
          <p:cNvPr id="60" name="Text 22">
            <a:extLst>
              <a:ext uri="{FF2B5EF4-FFF2-40B4-BE49-F238E27FC236}">
                <a16:creationId xmlns:a16="http://schemas.microsoft.com/office/drawing/2014/main" id="{468AD88E-7061-F161-9020-4D4E36B96B5B}"/>
              </a:ext>
            </a:extLst>
          </p:cNvPr>
          <p:cNvSpPr/>
          <p:nvPr/>
        </p:nvSpPr>
        <p:spPr>
          <a:xfrm>
            <a:off x="9144000" y="1389888"/>
            <a:ext cx="1051560" cy="502920"/>
          </a:xfrm>
          <a:prstGeom prst="rect">
            <a:avLst/>
          </a:prstGeom>
          <a:noFill/>
        </p:spPr>
        <p:txBody>
          <a:bodyPr wrap="square" lIns="0" tIns="0" rIns="0" bIns="0" rtlCol="0" anchor="ctr"/>
          <a:lstStyle/>
          <a:p>
            <a:pPr marL="0" indent="0" algn="ctr">
              <a:buNone/>
            </a:pPr>
            <a:r>
              <a:rPr lang="en-US" sz="1050"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白屏</a:t>
            </a:r>
            <a:endParaRPr lang="en-US" sz="1050" dirty="0"/>
          </a:p>
        </p:txBody>
      </p:sp>
      <p:sp>
        <p:nvSpPr>
          <p:cNvPr id="61" name="Text 23">
            <a:extLst>
              <a:ext uri="{FF2B5EF4-FFF2-40B4-BE49-F238E27FC236}">
                <a16:creationId xmlns:a16="http://schemas.microsoft.com/office/drawing/2014/main" id="{232B35C2-F38E-DF63-7177-4250D6A57597}"/>
              </a:ext>
            </a:extLst>
          </p:cNvPr>
          <p:cNvSpPr/>
          <p:nvPr/>
        </p:nvSpPr>
        <p:spPr>
          <a:xfrm>
            <a:off x="1737360" y="2029968"/>
            <a:ext cx="4572000" cy="320040"/>
          </a:xfrm>
          <a:prstGeom prst="rect">
            <a:avLst/>
          </a:prstGeom>
          <a:noFill/>
        </p:spPr>
        <p:txBody>
          <a:bodyPr wrap="square" lIns="0" tIns="0" rIns="0" bIns="0" rtlCol="0" anchor="ctr"/>
          <a:lstStyle/>
          <a:p>
            <a:pPr marL="0" indent="0">
              <a:buNone/>
            </a:pPr>
            <a:r>
              <a:rPr lang="en-US" sz="1800" b="1" dirty="0">
                <a:solidFill>
                  <a:srgbClr val="17A99A"/>
                </a:solidFill>
                <a:latin typeface="微软雅黑" panose="020B0503020204020204" pitchFamily="34" charset="-122"/>
                <a:ea typeface="微软雅黑" panose="020B0503020204020204" pitchFamily="34" charset="-122"/>
                <a:cs typeface="微软雅黑" panose="020B0503020204020204" pitchFamily="34" charset="-120"/>
              </a:rPr>
              <a:t>搭建步骤</a:t>
            </a:r>
            <a:endParaRPr lang="en-US" sz="1800" dirty="0"/>
          </a:p>
        </p:txBody>
      </p:sp>
      <p:sp>
        <p:nvSpPr>
          <p:cNvPr id="62" name="Shape 24">
            <a:extLst>
              <a:ext uri="{FF2B5EF4-FFF2-40B4-BE49-F238E27FC236}">
                <a16:creationId xmlns:a16="http://schemas.microsoft.com/office/drawing/2014/main" id="{EE4DFADF-ABBD-D119-5D36-229630CBC946}"/>
              </a:ext>
            </a:extLst>
          </p:cNvPr>
          <p:cNvSpPr/>
          <p:nvPr/>
        </p:nvSpPr>
        <p:spPr>
          <a:xfrm>
            <a:off x="1691640" y="2441448"/>
            <a:ext cx="4206240" cy="530352"/>
          </a:xfrm>
          <a:prstGeom prst="rect">
            <a:avLst/>
          </a:prstGeom>
          <a:solidFill>
            <a:srgbClr val="1E3048"/>
          </a:solidFill>
          <a:ln w="12700">
            <a:solidFill>
              <a:srgbClr val="2A4060"/>
            </a:solidFill>
            <a:prstDash val="solid"/>
          </a:ln>
        </p:spPr>
        <p:txBody>
          <a:bodyPr/>
          <a:lstStyle/>
          <a:p>
            <a:endParaRPr lang="zh-CN" altLang="en-US" sz="1800"/>
          </a:p>
        </p:txBody>
      </p:sp>
      <p:sp>
        <p:nvSpPr>
          <p:cNvPr id="63" name="Text 25">
            <a:extLst>
              <a:ext uri="{FF2B5EF4-FFF2-40B4-BE49-F238E27FC236}">
                <a16:creationId xmlns:a16="http://schemas.microsoft.com/office/drawing/2014/main" id="{02780C7A-B36D-3A9D-5B1A-82F07969139A}"/>
              </a:ext>
            </a:extLst>
          </p:cNvPr>
          <p:cNvSpPr/>
          <p:nvPr/>
        </p:nvSpPr>
        <p:spPr>
          <a:xfrm>
            <a:off x="1783080" y="2441448"/>
            <a:ext cx="4114800" cy="530352"/>
          </a:xfrm>
          <a:prstGeom prst="rect">
            <a:avLst/>
          </a:prstGeom>
          <a:noFill/>
        </p:spPr>
        <p:txBody>
          <a:bodyPr wrap="square" lIns="0" tIns="0" rIns="0" bIns="0" rtlCol="0" anchor="ctr"/>
          <a:lstStyle/>
          <a:p>
            <a:pPr marL="0" indent="0">
              <a:buNone/>
            </a:pPr>
            <a:r>
              <a:rPr lang="en-US" sz="16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① 安装LED及准直透镜至合适高度，固定导轨</a:t>
            </a:r>
            <a:endParaRPr lang="en-US" sz="1600" dirty="0"/>
          </a:p>
        </p:txBody>
      </p:sp>
      <p:sp>
        <p:nvSpPr>
          <p:cNvPr id="64" name="Shape 26">
            <a:extLst>
              <a:ext uri="{FF2B5EF4-FFF2-40B4-BE49-F238E27FC236}">
                <a16:creationId xmlns:a16="http://schemas.microsoft.com/office/drawing/2014/main" id="{A852D5F2-488E-5927-FCCA-1869D4FCC387}"/>
              </a:ext>
            </a:extLst>
          </p:cNvPr>
          <p:cNvSpPr/>
          <p:nvPr/>
        </p:nvSpPr>
        <p:spPr>
          <a:xfrm>
            <a:off x="1691640" y="3063240"/>
            <a:ext cx="4206240" cy="530352"/>
          </a:xfrm>
          <a:prstGeom prst="rect">
            <a:avLst/>
          </a:prstGeom>
          <a:solidFill>
            <a:srgbClr val="1E3048"/>
          </a:solidFill>
          <a:ln w="12700">
            <a:solidFill>
              <a:srgbClr val="2A4060"/>
            </a:solidFill>
            <a:prstDash val="solid"/>
          </a:ln>
        </p:spPr>
        <p:txBody>
          <a:bodyPr/>
          <a:lstStyle/>
          <a:p>
            <a:endParaRPr lang="zh-CN" altLang="en-US" sz="1800"/>
          </a:p>
        </p:txBody>
      </p:sp>
      <p:sp>
        <p:nvSpPr>
          <p:cNvPr id="65" name="Text 27">
            <a:extLst>
              <a:ext uri="{FF2B5EF4-FFF2-40B4-BE49-F238E27FC236}">
                <a16:creationId xmlns:a16="http://schemas.microsoft.com/office/drawing/2014/main" id="{12C02A68-0975-80A0-9759-9F5E0BDC9D65}"/>
              </a:ext>
            </a:extLst>
          </p:cNvPr>
          <p:cNvSpPr/>
          <p:nvPr/>
        </p:nvSpPr>
        <p:spPr>
          <a:xfrm>
            <a:off x="1783080" y="3063240"/>
            <a:ext cx="4114800" cy="530352"/>
          </a:xfrm>
          <a:prstGeom prst="rect">
            <a:avLst/>
          </a:prstGeom>
          <a:noFill/>
        </p:spPr>
        <p:txBody>
          <a:bodyPr wrap="square" lIns="0" tIns="0" rIns="0" bIns="0" rtlCol="0" anchor="ctr"/>
          <a:lstStyle/>
          <a:p>
            <a:pPr marL="0" indent="0">
              <a:buNone/>
            </a:pPr>
            <a:r>
              <a:rPr lang="en-US" sz="16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② 调整准直镜距LED约100mm，获得约50mm光斑</a:t>
            </a:r>
            <a:endParaRPr lang="en-US" sz="1600" dirty="0"/>
          </a:p>
        </p:txBody>
      </p:sp>
      <p:sp>
        <p:nvSpPr>
          <p:cNvPr id="66" name="Shape 28">
            <a:extLst>
              <a:ext uri="{FF2B5EF4-FFF2-40B4-BE49-F238E27FC236}">
                <a16:creationId xmlns:a16="http://schemas.microsoft.com/office/drawing/2014/main" id="{3973407B-2D26-058C-DE52-B826477BB528}"/>
              </a:ext>
            </a:extLst>
          </p:cNvPr>
          <p:cNvSpPr/>
          <p:nvPr/>
        </p:nvSpPr>
        <p:spPr>
          <a:xfrm>
            <a:off x="1691640" y="3685032"/>
            <a:ext cx="4206240" cy="530352"/>
          </a:xfrm>
          <a:prstGeom prst="rect">
            <a:avLst/>
          </a:prstGeom>
          <a:solidFill>
            <a:srgbClr val="1E3048"/>
          </a:solidFill>
          <a:ln w="12700">
            <a:solidFill>
              <a:srgbClr val="2A4060"/>
            </a:solidFill>
            <a:prstDash val="solid"/>
          </a:ln>
        </p:spPr>
        <p:txBody>
          <a:bodyPr/>
          <a:lstStyle/>
          <a:p>
            <a:endParaRPr lang="zh-CN" altLang="en-US" sz="1800"/>
          </a:p>
        </p:txBody>
      </p:sp>
      <p:sp>
        <p:nvSpPr>
          <p:cNvPr id="67" name="Text 29">
            <a:extLst>
              <a:ext uri="{FF2B5EF4-FFF2-40B4-BE49-F238E27FC236}">
                <a16:creationId xmlns:a16="http://schemas.microsoft.com/office/drawing/2014/main" id="{0CBFCD90-4407-37A2-E5F1-1D830981F645}"/>
              </a:ext>
            </a:extLst>
          </p:cNvPr>
          <p:cNvSpPr/>
          <p:nvPr/>
        </p:nvSpPr>
        <p:spPr>
          <a:xfrm>
            <a:off x="1783080" y="3685032"/>
            <a:ext cx="4114800" cy="530352"/>
          </a:xfrm>
          <a:prstGeom prst="rect">
            <a:avLst/>
          </a:prstGeom>
          <a:noFill/>
        </p:spPr>
        <p:txBody>
          <a:bodyPr wrap="square" lIns="0" tIns="0" rIns="0" bIns="0" rtlCol="0" anchor="ctr"/>
          <a:lstStyle/>
          <a:p>
            <a:pPr marL="0" indent="0">
              <a:buNone/>
            </a:pPr>
            <a:r>
              <a:rPr lang="en-US" sz="16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③ 安装天安门光栅，调整高度使光斑正入射</a:t>
            </a:r>
            <a:endParaRPr lang="en-US" sz="1600" dirty="0"/>
          </a:p>
        </p:txBody>
      </p:sp>
      <p:sp>
        <p:nvSpPr>
          <p:cNvPr id="68" name="Shape 30">
            <a:extLst>
              <a:ext uri="{FF2B5EF4-FFF2-40B4-BE49-F238E27FC236}">
                <a16:creationId xmlns:a16="http://schemas.microsoft.com/office/drawing/2014/main" id="{25372191-0D08-94F3-847D-84E69C24CD20}"/>
              </a:ext>
            </a:extLst>
          </p:cNvPr>
          <p:cNvSpPr/>
          <p:nvPr/>
        </p:nvSpPr>
        <p:spPr>
          <a:xfrm>
            <a:off x="1691640" y="4306824"/>
            <a:ext cx="4206240" cy="530352"/>
          </a:xfrm>
          <a:prstGeom prst="rect">
            <a:avLst/>
          </a:prstGeom>
          <a:solidFill>
            <a:srgbClr val="1E3048"/>
          </a:solidFill>
          <a:ln w="12700">
            <a:solidFill>
              <a:srgbClr val="2A4060"/>
            </a:solidFill>
            <a:prstDash val="solid"/>
          </a:ln>
        </p:spPr>
        <p:txBody>
          <a:bodyPr/>
          <a:lstStyle/>
          <a:p>
            <a:endParaRPr lang="zh-CN" altLang="en-US" sz="1800"/>
          </a:p>
        </p:txBody>
      </p:sp>
      <p:sp>
        <p:nvSpPr>
          <p:cNvPr id="69" name="Text 31">
            <a:extLst>
              <a:ext uri="{FF2B5EF4-FFF2-40B4-BE49-F238E27FC236}">
                <a16:creationId xmlns:a16="http://schemas.microsoft.com/office/drawing/2014/main" id="{A798EBC9-6F59-3B73-96E8-04F8248924FF}"/>
              </a:ext>
            </a:extLst>
          </p:cNvPr>
          <p:cNvSpPr/>
          <p:nvPr/>
        </p:nvSpPr>
        <p:spPr>
          <a:xfrm>
            <a:off x="1783080" y="4306824"/>
            <a:ext cx="4114800" cy="530352"/>
          </a:xfrm>
          <a:prstGeom prst="rect">
            <a:avLst/>
          </a:prstGeom>
          <a:noFill/>
        </p:spPr>
        <p:txBody>
          <a:bodyPr wrap="square" lIns="0" tIns="0" rIns="0" bIns="0" rtlCol="0" anchor="ctr"/>
          <a:lstStyle/>
          <a:p>
            <a:pPr marL="0" indent="0">
              <a:buNone/>
            </a:pPr>
            <a:r>
              <a:rPr lang="en-US" sz="16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④ 安装变换透镜1，距天安门光栅约200mm</a:t>
            </a:r>
            <a:endParaRPr lang="en-US" sz="1600" dirty="0"/>
          </a:p>
        </p:txBody>
      </p:sp>
      <p:sp>
        <p:nvSpPr>
          <p:cNvPr id="70" name="Shape 32">
            <a:extLst>
              <a:ext uri="{FF2B5EF4-FFF2-40B4-BE49-F238E27FC236}">
                <a16:creationId xmlns:a16="http://schemas.microsoft.com/office/drawing/2014/main" id="{605D8E11-7498-76DD-8147-8A0EF0EEDCFC}"/>
              </a:ext>
            </a:extLst>
          </p:cNvPr>
          <p:cNvSpPr/>
          <p:nvPr/>
        </p:nvSpPr>
        <p:spPr>
          <a:xfrm>
            <a:off x="6080760" y="2441448"/>
            <a:ext cx="4206240" cy="530352"/>
          </a:xfrm>
          <a:prstGeom prst="rect">
            <a:avLst/>
          </a:prstGeom>
          <a:solidFill>
            <a:srgbClr val="1E3048"/>
          </a:solidFill>
          <a:ln w="12700">
            <a:solidFill>
              <a:srgbClr val="2A4060"/>
            </a:solidFill>
            <a:prstDash val="solid"/>
          </a:ln>
        </p:spPr>
        <p:txBody>
          <a:bodyPr/>
          <a:lstStyle/>
          <a:p>
            <a:endParaRPr lang="zh-CN" altLang="en-US" sz="1800"/>
          </a:p>
        </p:txBody>
      </p:sp>
      <p:sp>
        <p:nvSpPr>
          <p:cNvPr id="71" name="Text 33">
            <a:extLst>
              <a:ext uri="{FF2B5EF4-FFF2-40B4-BE49-F238E27FC236}">
                <a16:creationId xmlns:a16="http://schemas.microsoft.com/office/drawing/2014/main" id="{23752A49-58C1-4F8D-8611-E06CF4E275C0}"/>
              </a:ext>
            </a:extLst>
          </p:cNvPr>
          <p:cNvSpPr/>
          <p:nvPr/>
        </p:nvSpPr>
        <p:spPr>
          <a:xfrm>
            <a:off x="6172200" y="2441448"/>
            <a:ext cx="4114800" cy="530352"/>
          </a:xfrm>
          <a:prstGeom prst="rect">
            <a:avLst/>
          </a:prstGeom>
          <a:noFill/>
        </p:spPr>
        <p:txBody>
          <a:bodyPr wrap="square" lIns="0" tIns="0" rIns="0" bIns="0" rtlCol="0" anchor="ctr"/>
          <a:lstStyle/>
          <a:p>
            <a:pPr marL="0" indent="0">
              <a:buNone/>
            </a:pPr>
            <a:r>
              <a:rPr lang="en-US" sz="16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⑤ 安装变换透镜2，距变换透镜1约300mm</a:t>
            </a:r>
            <a:endParaRPr lang="en-US" sz="1600" dirty="0"/>
          </a:p>
        </p:txBody>
      </p:sp>
      <p:sp>
        <p:nvSpPr>
          <p:cNvPr id="72" name="Shape 34">
            <a:extLst>
              <a:ext uri="{FF2B5EF4-FFF2-40B4-BE49-F238E27FC236}">
                <a16:creationId xmlns:a16="http://schemas.microsoft.com/office/drawing/2014/main" id="{20FBBF54-3BCB-DA62-11E0-6D5E4A97F3AB}"/>
              </a:ext>
            </a:extLst>
          </p:cNvPr>
          <p:cNvSpPr/>
          <p:nvPr/>
        </p:nvSpPr>
        <p:spPr>
          <a:xfrm>
            <a:off x="6080760" y="3063240"/>
            <a:ext cx="4206240" cy="530352"/>
          </a:xfrm>
          <a:prstGeom prst="rect">
            <a:avLst/>
          </a:prstGeom>
          <a:solidFill>
            <a:srgbClr val="1E3048"/>
          </a:solidFill>
          <a:ln w="12700">
            <a:solidFill>
              <a:srgbClr val="2A4060"/>
            </a:solidFill>
            <a:prstDash val="solid"/>
          </a:ln>
        </p:spPr>
        <p:txBody>
          <a:bodyPr/>
          <a:lstStyle/>
          <a:p>
            <a:endParaRPr lang="zh-CN" altLang="en-US" sz="1800"/>
          </a:p>
        </p:txBody>
      </p:sp>
      <p:sp>
        <p:nvSpPr>
          <p:cNvPr id="73" name="Text 35">
            <a:extLst>
              <a:ext uri="{FF2B5EF4-FFF2-40B4-BE49-F238E27FC236}">
                <a16:creationId xmlns:a16="http://schemas.microsoft.com/office/drawing/2014/main" id="{7894FEF5-A7C7-D91D-1310-40F854EC379F}"/>
              </a:ext>
            </a:extLst>
          </p:cNvPr>
          <p:cNvSpPr/>
          <p:nvPr/>
        </p:nvSpPr>
        <p:spPr>
          <a:xfrm>
            <a:off x="6172200" y="3063240"/>
            <a:ext cx="4114800" cy="530352"/>
          </a:xfrm>
          <a:prstGeom prst="rect">
            <a:avLst/>
          </a:prstGeom>
          <a:noFill/>
        </p:spPr>
        <p:txBody>
          <a:bodyPr wrap="square" lIns="0" tIns="0" rIns="0" bIns="0" rtlCol="0" anchor="ctr"/>
          <a:lstStyle/>
          <a:p>
            <a:pPr marL="0" indent="0">
              <a:buNone/>
            </a:pPr>
            <a:r>
              <a:rPr lang="en-US" sz="16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⑥ 前后移动白屏至变换透镜2后焦面，观察天安门像</a:t>
            </a:r>
            <a:endParaRPr lang="en-US" sz="1600" dirty="0"/>
          </a:p>
        </p:txBody>
      </p:sp>
      <p:sp>
        <p:nvSpPr>
          <p:cNvPr id="74" name="Shape 36">
            <a:extLst>
              <a:ext uri="{FF2B5EF4-FFF2-40B4-BE49-F238E27FC236}">
                <a16:creationId xmlns:a16="http://schemas.microsoft.com/office/drawing/2014/main" id="{649EEBEE-62CF-7825-0082-C7F47DD3F5BB}"/>
              </a:ext>
            </a:extLst>
          </p:cNvPr>
          <p:cNvSpPr/>
          <p:nvPr/>
        </p:nvSpPr>
        <p:spPr>
          <a:xfrm>
            <a:off x="6080760" y="3685032"/>
            <a:ext cx="4206240" cy="530352"/>
          </a:xfrm>
          <a:prstGeom prst="rect">
            <a:avLst/>
          </a:prstGeom>
          <a:solidFill>
            <a:srgbClr val="1E3048"/>
          </a:solidFill>
          <a:ln w="12700">
            <a:solidFill>
              <a:srgbClr val="2A4060"/>
            </a:solidFill>
            <a:prstDash val="solid"/>
          </a:ln>
        </p:spPr>
        <p:txBody>
          <a:bodyPr/>
          <a:lstStyle/>
          <a:p>
            <a:endParaRPr lang="zh-CN" altLang="en-US" sz="1800"/>
          </a:p>
        </p:txBody>
      </p:sp>
      <p:sp>
        <p:nvSpPr>
          <p:cNvPr id="75" name="Text 37">
            <a:extLst>
              <a:ext uri="{FF2B5EF4-FFF2-40B4-BE49-F238E27FC236}">
                <a16:creationId xmlns:a16="http://schemas.microsoft.com/office/drawing/2014/main" id="{45296D0F-5D97-54F3-0F91-55BFFF288E8C}"/>
              </a:ext>
            </a:extLst>
          </p:cNvPr>
          <p:cNvSpPr/>
          <p:nvPr/>
        </p:nvSpPr>
        <p:spPr>
          <a:xfrm>
            <a:off x="6172200" y="3685032"/>
            <a:ext cx="4114800" cy="530352"/>
          </a:xfrm>
          <a:prstGeom prst="rect">
            <a:avLst/>
          </a:prstGeom>
          <a:noFill/>
        </p:spPr>
        <p:txBody>
          <a:bodyPr wrap="square" lIns="0" tIns="0" rIns="0" bIns="0" rtlCol="0" anchor="ctr"/>
          <a:lstStyle/>
          <a:p>
            <a:pPr marL="0" indent="0">
              <a:buNone/>
            </a:pPr>
            <a:r>
              <a:rPr lang="en-US" sz="1600" dirty="0">
                <a:solidFill>
                  <a:srgbClr val="CFD8DC"/>
                </a:solidFill>
                <a:latin typeface="微软雅黑" panose="020B0503020204020204" pitchFamily="34" charset="-122"/>
                <a:ea typeface="微软雅黑" panose="020B0503020204020204" pitchFamily="34" charset="-122"/>
                <a:cs typeface="微软雅黑" panose="020B0503020204020204" pitchFamily="34" charset="-120"/>
              </a:rPr>
              <a:t>⑦ 安装θ调制滤波器于两透镜之间的频谱面位置</a:t>
            </a:r>
            <a:endParaRPr lang="en-US" sz="1600" dirty="0"/>
          </a:p>
        </p:txBody>
      </p:sp>
      <p:sp>
        <p:nvSpPr>
          <p:cNvPr id="76" name="Shape 38">
            <a:extLst>
              <a:ext uri="{FF2B5EF4-FFF2-40B4-BE49-F238E27FC236}">
                <a16:creationId xmlns:a16="http://schemas.microsoft.com/office/drawing/2014/main" id="{060F6E3D-5277-C119-7C84-F25AC47696F7}"/>
              </a:ext>
            </a:extLst>
          </p:cNvPr>
          <p:cNvSpPr/>
          <p:nvPr/>
        </p:nvSpPr>
        <p:spPr>
          <a:xfrm>
            <a:off x="6080760" y="4306824"/>
            <a:ext cx="4206240" cy="1097280"/>
          </a:xfrm>
          <a:prstGeom prst="rect">
            <a:avLst/>
          </a:prstGeom>
          <a:solidFill>
            <a:srgbClr val="0E7C7B">
              <a:alpha val="80000"/>
            </a:srgbClr>
          </a:solidFill>
          <a:ln w="12700">
            <a:solidFill>
              <a:srgbClr val="17A99A"/>
            </a:solidFill>
            <a:prstDash val="solid"/>
          </a:ln>
        </p:spPr>
        <p:txBody>
          <a:bodyPr/>
          <a:lstStyle/>
          <a:p>
            <a:endParaRPr lang="zh-CN" altLang="en-US" sz="1800"/>
          </a:p>
        </p:txBody>
      </p:sp>
      <p:sp>
        <p:nvSpPr>
          <p:cNvPr id="77" name="Text 39">
            <a:extLst>
              <a:ext uri="{FF2B5EF4-FFF2-40B4-BE49-F238E27FC236}">
                <a16:creationId xmlns:a16="http://schemas.microsoft.com/office/drawing/2014/main" id="{89C2E639-DD45-8130-F0F3-AA28329C1A47}"/>
              </a:ext>
            </a:extLst>
          </p:cNvPr>
          <p:cNvSpPr/>
          <p:nvPr/>
        </p:nvSpPr>
        <p:spPr>
          <a:xfrm>
            <a:off x="6172200" y="4361688"/>
            <a:ext cx="4023360" cy="347472"/>
          </a:xfrm>
          <a:prstGeom prst="rect">
            <a:avLst/>
          </a:prstGeom>
          <a:noFill/>
        </p:spPr>
        <p:txBody>
          <a:bodyPr wrap="square" lIns="0" tIns="0" rIns="0" bIns="0" rtlCol="0" anchor="ctr"/>
          <a:lstStyle/>
          <a:p>
            <a:pPr marL="0" indent="0">
              <a:buNone/>
            </a:pPr>
            <a:r>
              <a:rPr lang="en-US" sz="1800" b="1" dirty="0">
                <a:solidFill>
                  <a:srgbClr val="E8B84B"/>
                </a:solidFill>
                <a:latin typeface="微软雅黑" panose="020B0503020204020204" pitchFamily="34" charset="-122"/>
                <a:ea typeface="微软雅黑" panose="020B0503020204020204" pitchFamily="34" charset="-122"/>
                <a:cs typeface="微软雅黑" panose="020B0503020204020204" pitchFamily="34" charset="-120"/>
              </a:rPr>
              <a:t>预期效果</a:t>
            </a:r>
            <a:endParaRPr lang="en-US" sz="1800" dirty="0"/>
          </a:p>
        </p:txBody>
      </p:sp>
      <p:sp>
        <p:nvSpPr>
          <p:cNvPr id="78" name="Text 40">
            <a:extLst>
              <a:ext uri="{FF2B5EF4-FFF2-40B4-BE49-F238E27FC236}">
                <a16:creationId xmlns:a16="http://schemas.microsoft.com/office/drawing/2014/main" id="{9AD07F0A-B614-4621-CE32-538639507478}"/>
              </a:ext>
            </a:extLst>
          </p:cNvPr>
          <p:cNvSpPr/>
          <p:nvPr/>
        </p:nvSpPr>
        <p:spPr>
          <a:xfrm>
            <a:off x="6172200" y="4727448"/>
            <a:ext cx="4023360" cy="566928"/>
          </a:xfrm>
          <a:prstGeom prst="rect">
            <a:avLst/>
          </a:prstGeom>
          <a:noFill/>
        </p:spPr>
        <p:txBody>
          <a:bodyPr wrap="square" lIns="0" tIns="0" rIns="0" bIns="0" rtlCol="0" anchor="ctr"/>
          <a:lstStyle/>
          <a:p>
            <a:pPr marL="0" indent="0">
              <a:buNone/>
            </a:pPr>
            <a:r>
              <a:rPr lang="en-US" sz="1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蓝色天空 + 绿色草地 + 红色</a:t>
            </a:r>
            <a:r>
              <a:rPr lang="zh-CN" altLang="en-US" sz="1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建筑物</a:t>
            </a:r>
          </a:p>
        </p:txBody>
      </p:sp>
    </p:spTree>
    <p:extLst>
      <p:ext uri="{BB962C8B-B14F-4D97-AF65-F5344CB8AC3E}">
        <p14:creationId xmlns:p14="http://schemas.microsoft.com/office/powerpoint/2010/main" val="120366362"/>
      </p:ext>
    </p:extLst>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679</Words>
  <Application>Microsoft Office PowerPoint</Application>
  <PresentationFormat>宽屏</PresentationFormat>
  <Paragraphs>220</Paragraphs>
  <Slides>12</Slides>
  <Notes>12</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12</vt:i4>
      </vt:variant>
    </vt:vector>
  </HeadingPairs>
  <TitlesOfParts>
    <vt:vector size="18" baseType="lpstr">
      <vt:lpstr>Noto Sans SC</vt:lpstr>
      <vt:lpstr>微软雅黑</vt:lpstr>
      <vt:lpstr>Arial</vt:lpstr>
      <vt:lpstr>Consolas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yanli</cp:lastModifiedBy>
  <cp:revision>5</cp:revision>
  <dcterms:modified xsi:type="dcterms:W3CDTF">2026-04-07T13:08:30Z</dcterms:modified>
</cp:coreProperties>
</file>