
<file path=[Content_Types].xml><?xml version="1.0" encoding="utf-8"?>
<Types xmlns="http://schemas.openxmlformats.org/package/2006/content-types">
  <Default Extension="jpeg" ContentType="image/jpe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 id="2147483660" r:id="rId2"/>
  </p:sldMasterIdLst>
  <p:notesMasterIdLst>
    <p:notesMasterId r:id="rId17"/>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75" d="100"/>
          <a:sy n="75" d="100"/>
        </p:scale>
        <p:origin x="1242" y="720"/>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07.04.2026</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大家好，欢迎来到本次光电系统实训课程的最后一个项目：“激光微细加工技术与应用”。今天我们将学习如何利用激光进行微米级的精密加工，内容涵盖系统原理、光路校准、参数设置以及实际的图形雕刻操作。</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现在我们来分析一下各个激光加工参数对加工效果的影响。激光功率、重复频率、扫描速度以及聚焦物镜的参数，都会从不同方面影响刻痕的深度、宽度和质量。理解这些参数的作用，是优化加工工艺、获得理想效果的关键。</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在实验过程中，我们可能会遇到一些问题。这里列举了一些常见的故障及其排查方法，例如图形有缺口、图案颠倒、成像模糊等。掌握这些排查技巧，可以帮助我们快速定位并解决问题，确保实验顺利进行。</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在实验开始前，请大家务必注意以下事项。首先是激光安全，必须严格遵守操作规程。其次，要注意保护好光学器件，正确设置加工参数，并保持环境的清洁和稳定。最后，做好数据记录，以便于后续的分析和总结。</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实验结束后，我们准备了几个思考题，希望能帮助大家深入理解激光微细加工技术的原理和应用。这些问题涵盖了参数选择、系统原理、定位方法以及技术对比等多个方面。欢迎大家积极思考和讨论。</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本次实训到此结束，同时我们整个光电系统实训课程的九个项目也全部完成了。通过这次课程，我们从基础的光学原理出发，逐步学习了光学系统的搭建、精密测量、成像技术，最终到今天的激光微细加工。希望大家通过这一系列的实训，能够切实掌握光电系统的核心技术，并将其应用到未来的学习和工作中。感谢大家的参与！</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本次实训的目的主要有四个方面：首先，了解激光微加工系统的组成和工作原理；其次，掌握从光路校准到图形绘制的完整加工流程；再次，分析不同参数对加工效果的影响；最后，学习使用显微成像系统进行精确定位和尺寸测量。</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首先，我们来学习激光微细加工的基本原理。它利用高能量的激光束在材料表面制造微小的痕迹。</a:t>
            </a:r>
          </a:p>
          <a:p>
            <a:pPr indent="0" algn="l">
              <a:lnSpc>
                <a:spcPct val="100000"/>
              </a:lnSpc>
            </a:pPr>
            <a:r>
              <a:rPr lang="en-US" sz="1400" b="0" i="0" u="none" strike="noStrike">
                <a:solidFill>
                  <a:srgbClr val="000000"/>
                </a:solidFill>
              </a:rPr>
              <a:t>实现高精度加工的关键在于三个方面：</a:t>
            </a:r>
          </a:p>
          <a:p>
            <a:pPr indent="0" algn="l">
              <a:lnSpc>
                <a:spcPct val="100000"/>
              </a:lnSpc>
            </a:pPr>
            <a:r>
              <a:rPr lang="en-US" sz="1400" b="0" i="0" u="none" strike="noStrike">
                <a:solidFill>
                  <a:srgbClr val="000000"/>
                </a:solidFill>
              </a:rPr>
              <a:t>第一，笔画微细。这取决于聚焦光斑的大小，我们可以通过公式d ≈ M²λf/D来估算，通常我们会选择短波长和短焦距的镜片来获得更小的光斑。</a:t>
            </a:r>
          </a:p>
          <a:p>
            <a:pPr indent="0" algn="l">
              <a:lnSpc>
                <a:spcPct val="100000"/>
              </a:lnSpc>
            </a:pPr>
            <a:r>
              <a:rPr lang="en-US" sz="1400" b="0" i="0" u="none" strike="noStrike">
                <a:solidFill>
                  <a:srgbClr val="000000"/>
                </a:solidFill>
              </a:rPr>
              <a:t>第二，精确定位。通过显微成像系统，我们能实时观察并对准加工位置。</a:t>
            </a:r>
          </a:p>
          <a:p>
            <a:pPr indent="0" algn="l">
              <a:lnSpc>
                <a:spcPct val="100000"/>
              </a:lnSpc>
            </a:pPr>
            <a:r>
              <a:rPr lang="en-US" sz="1400" b="0" i="0" u="none" strike="noStrike">
                <a:solidFill>
                  <a:srgbClr val="000000"/>
                </a:solidFill>
              </a:rPr>
              <a:t>第三，图形控制。利用扫描振镜和4-f光学系统，我们可以灵活地扫描出各种复杂图形。</a:t>
            </a:r>
          </a:p>
          <a:p>
            <a:pPr indent="0" algn="l">
              <a:lnSpc>
                <a:spcPct val="100000"/>
              </a:lnSpc>
            </a:pPr>
            <a:r>
              <a:rPr lang="en-US" sz="1400" b="0" i="0" u="none" strike="noStrike">
                <a:solidFill>
                  <a:srgbClr val="000000"/>
                </a:solidFill>
              </a:rPr>
              <a:t>这项技术在工业制造和科研领域都有重要应用，比如钻石编号和芯片标识。</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接下来，我们详细了解系统的光路结构。整个系统由激光光路、显微成像光路和同轴照明光路三部分组成，它们共用聚焦物镜，实现了加工与观察的一体化。其中，4-f镜组是确保激光扫描质量的核心，它保证了激光在扫描过程中始终聚焦在样品表面。同时，为了适应实验环境，我们通过光路折叠技术实现了系统的紧凑化设计。</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现在我们来看看实验系统的具体组成。系统主要包括激光源、扫描振镜、4-f耦合镜组、聚焦物镜、显微成像模块、照明模块、三维载物台以及相应的控制软件。这些组件协同工作，共同完成从激光输出、扫描控制到成像观察的全部功能。</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实验的第一步是软硬件准备和光路校准。我们需要先连接好软件，设置激光器参数，然后进行至关重要的光路校准。光路校准的目的是确保激光束能够准确地通过所有光学元件的中心，并最终聚焦在样品表面。这个过程需要使用光阑辅助，并耐心调节各个反射镜。</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光路校准完成后，我们需要进行Z向定位，找到激光的最佳加工面。方法是通过试加工一个简单图形，观察刻痕效果来判断焦点位置。然后，我们需要调整成像系统，使显微成像的焦面与激光加工面重合，这样才能保证后续定位和测量的准确性。</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接下来，我们需要对显微成像系统进行标定，建立像素与实际尺寸的对应关系。这一步非常关键，因为只有通过标定，我们才能确保软件中绘制的图形尺寸与实际加工在样品上的尺寸是一致的。我们通常使用标准分辨率板，选取已知线宽的线对进行测量计算。</a:t>
            </a:r>
          </a:p>
          <a:p>
            <a:pPr indent="0" algn="l">
              <a:lnSpc>
                <a:spcPct val="100000"/>
              </a:lnSpc>
            </a:pPr>
            <a:r>
              <a:rPr lang="en-US" sz="1400" b="0" i="0" u="none" strike="noStrike">
                <a:solidFill>
                  <a:srgbClr val="000000"/>
                </a:solidFill>
              </a:rPr>
              <a:t>完成标定后，我们就可以在EzCard软件中进行绘图设计了。该软件功能丰富，不仅可以绘制基本的几何图形，还支持输入文字和导入外部矢量图。对于文字刻蚀，建议使用单线字体以获得更好的效果。此外，如果发现加工出的图案方向颠倒，软件也提供了便捷的方向调整功能来纠正。</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在正式加工复杂图形之前，我们需要进行微缩系数的标定，以确保软件中的设计尺寸与实际加工尺寸一致。然后，我们可以尝试加工一个复杂的图案，比如奥运五环，可以选择一次性加工或分次加工。最后，我们还可以更换不同的聚焦物镜，体验不同参数对加工效果的影响。</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标题幻灯片" type="title">
  <p:cSld name="TITLE">
    <p:spTree>
      <p:nvGrpSpPr>
        <p:cNvPr id="1" name="Shape 11"/>
        <p:cNvGrpSpPr/>
        <p:nvPr/>
      </p:nvGrpSpPr>
      <p:grpSpPr>
        <a:xfrm>
          <a:off x="0" y="0"/>
          <a:ext cx="0" cy="0"/>
          <a:chOff x="0" y="0"/>
          <a:chExt cx="0" cy="0"/>
        </a:xfrm>
      </p:grpSpPr>
      <p:sp>
        <p:nvSpPr>
          <p:cNvPr id="12" name="Shape 30"/>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normAutofit/>
          </a:bodyPr>
          <a:lstStyle>
            <a:lvl1pPr lvl="0" algn="ctr">
              <a:lnSpc>
                <a:spcPct val="90000"/>
              </a:lnSpc>
              <a:spcBef>
                <a:spcPts val="0"/>
              </a:spcBef>
              <a:spcAft>
                <a:spcPts val="0"/>
              </a:spcAft>
              <a:buClr>
                <a:schemeClr val="dk1"/>
              </a:buClr>
              <a:buSzPts val="4500"/>
              <a:buFont typeface="Arial"/>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13" name="Shape 31"/>
          <p:cNvSpPr txBox="1">
            <a:spLocks noGrp="1"/>
          </p:cNvSpPr>
          <p:nvPr>
            <p:ph type="subTitle" idx="1"/>
          </p:nvPr>
        </p:nvSpPr>
        <p:spPr>
          <a:xfrm>
            <a:off x="1143000" y="2701528"/>
            <a:ext cx="6858000" cy="1241821"/>
          </a:xfrm>
          <a:prstGeom prst="rect">
            <a:avLst/>
          </a:prstGeom>
          <a:noFill/>
          <a:ln>
            <a:noFill/>
          </a:ln>
        </p:spPr>
        <p:txBody>
          <a:bodyPr spcFirstLastPara="1" wrap="square" lIns="68575" tIns="34275" rIns="68575" bIns="34275" anchor="t" anchorCtr="0">
            <a:normAutofit/>
          </a:bodyPr>
          <a:lstStyle>
            <a:lvl1pPr lvl="0" algn="ctr">
              <a:lnSpc>
                <a:spcPct val="90000"/>
              </a:lnSpc>
              <a:spcBef>
                <a:spcPts val="800"/>
              </a:spcBef>
              <a:spcAft>
                <a:spcPts val="0"/>
              </a:spcAft>
              <a:buClr>
                <a:schemeClr val="dk1"/>
              </a:buClr>
              <a:buSzPts val="1800"/>
              <a:buNone/>
              <a:defRPr sz="1800"/>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a:endParaRPr/>
          </a:p>
        </p:txBody>
      </p:sp>
      <p:sp>
        <p:nvSpPr>
          <p:cNvPr id="14" name="Shape 32"/>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5" name="Shape 33"/>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6" name="Shape 34"/>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标题和竖排文字" type="vertTx">
  <p:cSld name="VERTICAL_TEXT">
    <p:spTree>
      <p:nvGrpSpPr>
        <p:cNvPr id="1" name="Shape 68"/>
        <p:cNvGrpSpPr/>
        <p:nvPr/>
      </p:nvGrpSpPr>
      <p:grpSpPr>
        <a:xfrm>
          <a:off x="0" y="0"/>
          <a:ext cx="0" cy="0"/>
          <a:chOff x="0" y="0"/>
          <a:chExt cx="0" cy="0"/>
        </a:xfrm>
      </p:grpSpPr>
      <p:sp>
        <p:nvSpPr>
          <p:cNvPr id="69" name="Shape 49"/>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70" name="Shape 50"/>
          <p:cNvSpPr txBox="1">
            <a:spLocks noGrp="1"/>
          </p:cNvSpPr>
          <p:nvPr>
            <p:ph type="body" idx="1"/>
          </p:nvPr>
        </p:nvSpPr>
        <p:spPr>
          <a:xfrm rot="5400000">
            <a:off x="2940248" y="-942379"/>
            <a:ext cx="3263504" cy="78867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71" name="Shape 51"/>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2" name="Shape 52"/>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3" name="Shape 53"/>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竖排标题与文本" type="vertTitleAndTx">
  <p:cSld name="VERTICAL_TITLE_AND_VERTICAL_TEXT">
    <p:spTree>
      <p:nvGrpSpPr>
        <p:cNvPr id="1" name="Shape 74"/>
        <p:cNvGrpSpPr/>
        <p:nvPr/>
      </p:nvGrpSpPr>
      <p:grpSpPr>
        <a:xfrm>
          <a:off x="0" y="0"/>
          <a:ext cx="0" cy="0"/>
          <a:chOff x="0" y="0"/>
          <a:chExt cx="0" cy="0"/>
        </a:xfrm>
      </p:grpSpPr>
      <p:sp>
        <p:nvSpPr>
          <p:cNvPr id="75" name="Shape 15"/>
          <p:cNvSpPr txBox="1">
            <a:spLocks noGrp="1"/>
          </p:cNvSpPr>
          <p:nvPr>
            <p:ph type="title"/>
          </p:nvPr>
        </p:nvSpPr>
        <p:spPr>
          <a:xfrm rot="5400000">
            <a:off x="5350073" y="1467445"/>
            <a:ext cx="4358879" cy="1971675"/>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76" name="Shape 16"/>
          <p:cNvSpPr txBox="1">
            <a:spLocks noGrp="1"/>
          </p:cNvSpPr>
          <p:nvPr>
            <p:ph type="body" idx="1"/>
          </p:nvPr>
        </p:nvSpPr>
        <p:spPr>
          <a:xfrm rot="5400000">
            <a:off x="1349573" y="-447080"/>
            <a:ext cx="4358879" cy="5800725"/>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77" name="Shape 17"/>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8" name="Shape 18"/>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9" name="Shape 19"/>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标题和内容" type="obj">
  <p:cSld name="OBJECT">
    <p:spTree>
      <p:nvGrpSpPr>
        <p:cNvPr id="1" name="Shape 17"/>
        <p:cNvGrpSpPr/>
        <p:nvPr/>
      </p:nvGrpSpPr>
      <p:grpSpPr>
        <a:xfrm>
          <a:off x="0" y="0"/>
          <a:ext cx="0" cy="0"/>
          <a:chOff x="0" y="0"/>
          <a:chExt cx="0" cy="0"/>
        </a:xfrm>
      </p:grpSpPr>
      <p:sp>
        <p:nvSpPr>
          <p:cNvPr id="18" name="Shape 54"/>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19" name="Shape 55"/>
          <p:cNvSpPr txBox="1">
            <a:spLocks noGrp="1"/>
          </p:cNvSpPr>
          <p:nvPr>
            <p:ph type="body" idx="1"/>
          </p:nvPr>
        </p:nvSpPr>
        <p:spPr>
          <a:xfrm>
            <a:off x="628650" y="1369219"/>
            <a:ext cx="78867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20" name="Shape 56"/>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21" name="Shape 57"/>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22" name="Shape 58"/>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节标题" type="secHead">
  <p:cSld name="SECTION_HEADER">
    <p:spTree>
      <p:nvGrpSpPr>
        <p:cNvPr id="1" name="Shape 23"/>
        <p:cNvGrpSpPr/>
        <p:nvPr/>
      </p:nvGrpSpPr>
      <p:grpSpPr>
        <a:xfrm>
          <a:off x="0" y="0"/>
          <a:ext cx="0" cy="0"/>
          <a:chOff x="0" y="0"/>
          <a:chExt cx="0" cy="0"/>
        </a:xfrm>
      </p:grpSpPr>
      <p:sp>
        <p:nvSpPr>
          <p:cNvPr id="24" name="Shape 59"/>
          <p:cNvSpPr txBox="1">
            <a:spLocks noGrp="1"/>
          </p:cNvSpPr>
          <p:nvPr>
            <p:ph type="title"/>
          </p:nvPr>
        </p:nvSpPr>
        <p:spPr>
          <a:xfrm>
            <a:off x="623888" y="1282304"/>
            <a:ext cx="7886700" cy="2139553"/>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4500"/>
              <a:buFont typeface="Arial"/>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25" name="Shape 60"/>
          <p:cNvSpPr txBox="1">
            <a:spLocks noGrp="1"/>
          </p:cNvSpPr>
          <p:nvPr>
            <p:ph type="body" idx="1"/>
          </p:nvPr>
        </p:nvSpPr>
        <p:spPr>
          <a:xfrm>
            <a:off x="623888" y="3442097"/>
            <a:ext cx="7886700" cy="1125140"/>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rgbClr val="888888"/>
              </a:buClr>
              <a:buSzPts val="1800"/>
              <a:buNone/>
              <a:defRPr sz="1800">
                <a:solidFill>
                  <a:srgbClr val="888888"/>
                </a:solidFill>
              </a:defRPr>
            </a:lvl1pPr>
            <a:lvl2pPr marL="914400" lvl="1" indent="-228600" algn="l">
              <a:lnSpc>
                <a:spcPct val="90000"/>
              </a:lnSpc>
              <a:spcBef>
                <a:spcPts val="400"/>
              </a:spcBef>
              <a:spcAft>
                <a:spcPts val="0"/>
              </a:spcAft>
              <a:buClr>
                <a:srgbClr val="888888"/>
              </a:buClr>
              <a:buSzPts val="1500"/>
              <a:buNone/>
              <a:defRPr sz="1500">
                <a:solidFill>
                  <a:srgbClr val="888888"/>
                </a:solidFill>
              </a:defRPr>
            </a:lvl2pPr>
            <a:lvl3pPr marL="1371600" lvl="2" indent="-228600" algn="l">
              <a:lnSpc>
                <a:spcPct val="90000"/>
              </a:lnSpc>
              <a:spcBef>
                <a:spcPts val="400"/>
              </a:spcBef>
              <a:spcAft>
                <a:spcPts val="0"/>
              </a:spcAft>
              <a:buClr>
                <a:srgbClr val="888888"/>
              </a:buClr>
              <a:buSzPts val="1400"/>
              <a:buNone/>
              <a:defRPr sz="1400">
                <a:solidFill>
                  <a:srgbClr val="888888"/>
                </a:solidFill>
              </a:defRPr>
            </a:lvl3pPr>
            <a:lvl4pPr marL="1828800" lvl="3" indent="-228600" algn="l">
              <a:lnSpc>
                <a:spcPct val="90000"/>
              </a:lnSpc>
              <a:spcBef>
                <a:spcPts val="400"/>
              </a:spcBef>
              <a:spcAft>
                <a:spcPts val="0"/>
              </a:spcAft>
              <a:buClr>
                <a:srgbClr val="888888"/>
              </a:buClr>
              <a:buSzPts val="1200"/>
              <a:buNone/>
              <a:defRPr sz="1200">
                <a:solidFill>
                  <a:srgbClr val="888888"/>
                </a:solidFill>
              </a:defRPr>
            </a:lvl4pPr>
            <a:lvl5pPr marL="2286000" lvl="4" indent="-228600" algn="l">
              <a:lnSpc>
                <a:spcPct val="90000"/>
              </a:lnSpc>
              <a:spcBef>
                <a:spcPts val="400"/>
              </a:spcBef>
              <a:spcAft>
                <a:spcPts val="0"/>
              </a:spcAft>
              <a:buClr>
                <a:srgbClr val="888888"/>
              </a:buClr>
              <a:buSzPts val="1200"/>
              <a:buNone/>
              <a:defRPr sz="1200">
                <a:solidFill>
                  <a:srgbClr val="888888"/>
                </a:solidFill>
              </a:defRPr>
            </a:lvl5pPr>
            <a:lvl6pPr marL="2743200" lvl="5" indent="-228600" algn="l">
              <a:lnSpc>
                <a:spcPct val="90000"/>
              </a:lnSpc>
              <a:spcBef>
                <a:spcPts val="400"/>
              </a:spcBef>
              <a:spcAft>
                <a:spcPts val="0"/>
              </a:spcAft>
              <a:buClr>
                <a:srgbClr val="888888"/>
              </a:buClr>
              <a:buSzPts val="1200"/>
              <a:buNone/>
              <a:defRPr sz="1200">
                <a:solidFill>
                  <a:srgbClr val="888888"/>
                </a:solidFill>
              </a:defRPr>
            </a:lvl6pPr>
            <a:lvl7pPr marL="3200400" lvl="6" indent="-228600" algn="l">
              <a:lnSpc>
                <a:spcPct val="90000"/>
              </a:lnSpc>
              <a:spcBef>
                <a:spcPts val="400"/>
              </a:spcBef>
              <a:spcAft>
                <a:spcPts val="0"/>
              </a:spcAft>
              <a:buClr>
                <a:srgbClr val="888888"/>
              </a:buClr>
              <a:buSzPts val="1200"/>
              <a:buNone/>
              <a:defRPr sz="1200">
                <a:solidFill>
                  <a:srgbClr val="888888"/>
                </a:solidFill>
              </a:defRPr>
            </a:lvl7pPr>
            <a:lvl8pPr marL="3657600" lvl="7" indent="-228600" algn="l">
              <a:lnSpc>
                <a:spcPct val="90000"/>
              </a:lnSpc>
              <a:spcBef>
                <a:spcPts val="400"/>
              </a:spcBef>
              <a:spcAft>
                <a:spcPts val="0"/>
              </a:spcAft>
              <a:buClr>
                <a:srgbClr val="888888"/>
              </a:buClr>
              <a:buSzPts val="1200"/>
              <a:buNone/>
              <a:defRPr sz="1200">
                <a:solidFill>
                  <a:srgbClr val="888888"/>
                </a:solidFill>
              </a:defRPr>
            </a:lvl8pPr>
            <a:lvl9pPr marL="4114800" lvl="8" indent="-228600" algn="l">
              <a:lnSpc>
                <a:spcPct val="90000"/>
              </a:lnSpc>
              <a:spcBef>
                <a:spcPts val="400"/>
              </a:spcBef>
              <a:spcAft>
                <a:spcPts val="0"/>
              </a:spcAft>
              <a:buClr>
                <a:srgbClr val="888888"/>
              </a:buClr>
              <a:buSzPts val="1200"/>
              <a:buNone/>
              <a:defRPr sz="1200">
                <a:solidFill>
                  <a:srgbClr val="888888"/>
                </a:solidFill>
              </a:defRPr>
            </a:lvl9pPr>
          </a:lstStyle>
          <a:p>
            <a:endParaRPr/>
          </a:p>
        </p:txBody>
      </p:sp>
      <p:sp>
        <p:nvSpPr>
          <p:cNvPr id="26" name="Shape 61"/>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27" name="Shape 62"/>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28" name="Shape 63"/>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两栏内容" type="twoObj">
  <p:cSld name="TWO_OBJECTS">
    <p:spTree>
      <p:nvGrpSpPr>
        <p:cNvPr id="1" name="Shape 29"/>
        <p:cNvGrpSpPr/>
        <p:nvPr/>
      </p:nvGrpSpPr>
      <p:grpSpPr>
        <a:xfrm>
          <a:off x="0" y="0"/>
          <a:ext cx="0" cy="0"/>
          <a:chOff x="0" y="0"/>
          <a:chExt cx="0" cy="0"/>
        </a:xfrm>
      </p:grpSpPr>
      <p:sp>
        <p:nvSpPr>
          <p:cNvPr id="30" name="Shape 9"/>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31" name="Shape 10"/>
          <p:cNvSpPr txBox="1">
            <a:spLocks noGrp="1"/>
          </p:cNvSpPr>
          <p:nvPr>
            <p:ph type="body" idx="1"/>
          </p:nvPr>
        </p:nvSpPr>
        <p:spPr>
          <a:xfrm>
            <a:off x="628650" y="1369219"/>
            <a:ext cx="38862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32" name="Shape 11"/>
          <p:cNvSpPr txBox="1">
            <a:spLocks noGrp="1"/>
          </p:cNvSpPr>
          <p:nvPr>
            <p:ph type="body" idx="2"/>
          </p:nvPr>
        </p:nvSpPr>
        <p:spPr>
          <a:xfrm>
            <a:off x="4629150" y="1369219"/>
            <a:ext cx="38862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33" name="Shape 12"/>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34" name="Shape 13"/>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35" name="Shape 14"/>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比较" type="twoTxTwoObj">
  <p:cSld name="TWO_OBJECTS_WITH_TEXT">
    <p:spTree>
      <p:nvGrpSpPr>
        <p:cNvPr id="1" name="Shape 36"/>
        <p:cNvGrpSpPr/>
        <p:nvPr/>
      </p:nvGrpSpPr>
      <p:grpSpPr>
        <a:xfrm>
          <a:off x="0" y="0"/>
          <a:ext cx="0" cy="0"/>
          <a:chOff x="0" y="0"/>
          <a:chExt cx="0" cy="0"/>
        </a:xfrm>
      </p:grpSpPr>
      <p:sp>
        <p:nvSpPr>
          <p:cNvPr id="37" name="Shape 35"/>
          <p:cNvSpPr txBox="1">
            <a:spLocks noGrp="1"/>
          </p:cNvSpPr>
          <p:nvPr>
            <p:ph type="title"/>
          </p:nvPr>
        </p:nvSpPr>
        <p:spPr>
          <a:xfrm>
            <a:off x="629841"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38" name="Shape 36"/>
          <p:cNvSpPr txBox="1">
            <a:spLocks noGrp="1"/>
          </p:cNvSpPr>
          <p:nvPr>
            <p:ph type="body" idx="1"/>
          </p:nvPr>
        </p:nvSpPr>
        <p:spPr>
          <a:xfrm>
            <a:off x="629841" y="1260872"/>
            <a:ext cx="3868340" cy="617934"/>
          </a:xfrm>
          <a:prstGeom prst="rect">
            <a:avLst/>
          </a:prstGeom>
          <a:noFill/>
          <a:ln>
            <a:noFill/>
          </a:ln>
        </p:spPr>
        <p:txBody>
          <a:bodyPr spcFirstLastPara="1" wrap="square" lIns="68575" tIns="34275" rIns="68575" bIns="34275" anchor="b" anchorCtr="0">
            <a:normAutofit/>
          </a:bodyPr>
          <a:lstStyle>
            <a:lvl1pPr marL="457200" lvl="0" indent="-228600" algn="l">
              <a:lnSpc>
                <a:spcPct val="90000"/>
              </a:lnSpc>
              <a:spcBef>
                <a:spcPts val="800"/>
              </a:spcBef>
              <a:spcAft>
                <a:spcPts val="0"/>
              </a:spcAft>
              <a:buClr>
                <a:schemeClr val="dk1"/>
              </a:buClr>
              <a:buSzPts val="1800"/>
              <a:buNone/>
              <a:defRPr sz="1800" b="1"/>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a:endParaRPr/>
          </a:p>
        </p:txBody>
      </p:sp>
      <p:sp>
        <p:nvSpPr>
          <p:cNvPr id="39" name="Shape 37"/>
          <p:cNvSpPr txBox="1">
            <a:spLocks noGrp="1"/>
          </p:cNvSpPr>
          <p:nvPr>
            <p:ph type="body" idx="2"/>
          </p:nvPr>
        </p:nvSpPr>
        <p:spPr>
          <a:xfrm>
            <a:off x="629841" y="1878806"/>
            <a:ext cx="3868340" cy="2763441"/>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40" name="Shape 38"/>
          <p:cNvSpPr txBox="1">
            <a:spLocks noGrp="1"/>
          </p:cNvSpPr>
          <p:nvPr>
            <p:ph type="body" idx="3"/>
          </p:nvPr>
        </p:nvSpPr>
        <p:spPr>
          <a:xfrm>
            <a:off x="4629150" y="1260872"/>
            <a:ext cx="3887391" cy="617934"/>
          </a:xfrm>
          <a:prstGeom prst="rect">
            <a:avLst/>
          </a:prstGeom>
          <a:noFill/>
          <a:ln>
            <a:noFill/>
          </a:ln>
        </p:spPr>
        <p:txBody>
          <a:bodyPr spcFirstLastPara="1" wrap="square" lIns="68575" tIns="34275" rIns="68575" bIns="34275" anchor="b" anchorCtr="0">
            <a:normAutofit/>
          </a:bodyPr>
          <a:lstStyle>
            <a:lvl1pPr marL="457200" lvl="0" indent="-228600" algn="l">
              <a:lnSpc>
                <a:spcPct val="90000"/>
              </a:lnSpc>
              <a:spcBef>
                <a:spcPts val="800"/>
              </a:spcBef>
              <a:spcAft>
                <a:spcPts val="0"/>
              </a:spcAft>
              <a:buClr>
                <a:schemeClr val="dk1"/>
              </a:buClr>
              <a:buSzPts val="1800"/>
              <a:buNone/>
              <a:defRPr sz="1800" b="1"/>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a:endParaRPr/>
          </a:p>
        </p:txBody>
      </p:sp>
      <p:sp>
        <p:nvSpPr>
          <p:cNvPr id="41" name="Shape 39"/>
          <p:cNvSpPr txBox="1">
            <a:spLocks noGrp="1"/>
          </p:cNvSpPr>
          <p:nvPr>
            <p:ph type="body" idx="4"/>
          </p:nvPr>
        </p:nvSpPr>
        <p:spPr>
          <a:xfrm>
            <a:off x="4629150" y="1878806"/>
            <a:ext cx="3887391" cy="2763441"/>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42" name="Shape 40"/>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43" name="Shape 41"/>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44" name="Shape 42"/>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仅标题" type="titleOnly">
  <p:cSld name="TITLE_ONLY">
    <p:spTree>
      <p:nvGrpSpPr>
        <p:cNvPr id="1" name="Shape 45"/>
        <p:cNvGrpSpPr/>
        <p:nvPr/>
      </p:nvGrpSpPr>
      <p:grpSpPr>
        <a:xfrm>
          <a:off x="0" y="0"/>
          <a:ext cx="0" cy="0"/>
          <a:chOff x="0" y="0"/>
          <a:chExt cx="0" cy="0"/>
        </a:xfrm>
      </p:grpSpPr>
      <p:sp>
        <p:nvSpPr>
          <p:cNvPr id="46" name="Shape 20"/>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47" name="Shape 21"/>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48" name="Shape 22"/>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49" name="Shape 23"/>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空白" type="blank">
  <p:cSld name="BLANK">
    <p:spTree>
      <p:nvGrpSpPr>
        <p:cNvPr id="1" name="Shape 50"/>
        <p:cNvGrpSpPr/>
        <p:nvPr/>
      </p:nvGrpSpPr>
      <p:grpSpPr>
        <a:xfrm>
          <a:off x="0" y="0"/>
          <a:ext cx="0" cy="0"/>
          <a:chOff x="0" y="0"/>
          <a:chExt cx="0" cy="0"/>
        </a:xfrm>
      </p:grpSpPr>
      <p:sp>
        <p:nvSpPr>
          <p:cNvPr id="51" name="Shape 6"/>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52" name="Shape 7"/>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53" name="Shape 8"/>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内容与标题" type="objTx">
  <p:cSld name="OBJECT_WITH_CAPTION_TEXT">
    <p:spTree>
      <p:nvGrpSpPr>
        <p:cNvPr id="1" name="Shape 54"/>
        <p:cNvGrpSpPr/>
        <p:nvPr/>
      </p:nvGrpSpPr>
      <p:grpSpPr>
        <a:xfrm>
          <a:off x="0" y="0"/>
          <a:ext cx="0" cy="0"/>
          <a:chOff x="0" y="0"/>
          <a:chExt cx="0" cy="0"/>
        </a:xfrm>
      </p:grpSpPr>
      <p:sp>
        <p:nvSpPr>
          <p:cNvPr id="55" name="Shape 43"/>
          <p:cNvSpPr txBox="1">
            <a:spLocks noGrp="1"/>
          </p:cNvSpPr>
          <p:nvPr>
            <p:ph type="title"/>
          </p:nvPr>
        </p:nvSpPr>
        <p:spPr>
          <a:xfrm>
            <a:off x="629841" y="342900"/>
            <a:ext cx="2949178" cy="120015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2400"/>
              <a:buFont typeface="Arial"/>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56" name="Shape 44"/>
          <p:cNvSpPr txBox="1">
            <a:spLocks noGrp="1"/>
          </p:cNvSpPr>
          <p:nvPr>
            <p:ph type="body" idx="1"/>
          </p:nvPr>
        </p:nvSpPr>
        <p:spPr>
          <a:xfrm>
            <a:off x="3887391" y="740569"/>
            <a:ext cx="4629150" cy="3655219"/>
          </a:xfrm>
          <a:prstGeom prst="rect">
            <a:avLst/>
          </a:prstGeom>
          <a:noFill/>
          <a:ln>
            <a:noFill/>
          </a:ln>
        </p:spPr>
        <p:txBody>
          <a:bodyPr spcFirstLastPara="1" wrap="square" lIns="68575" tIns="34275" rIns="68575" bIns="34275" anchor="t" anchorCtr="0">
            <a:normAutofit/>
          </a:bodyPr>
          <a:lstStyle>
            <a:lvl1pPr marL="457200" lvl="0" indent="-381000" algn="l">
              <a:lnSpc>
                <a:spcPct val="90000"/>
              </a:lnSpc>
              <a:spcBef>
                <a:spcPts val="800"/>
              </a:spcBef>
              <a:spcAft>
                <a:spcPts val="0"/>
              </a:spcAft>
              <a:buClr>
                <a:schemeClr val="dk1"/>
              </a:buClr>
              <a:buSzPts val="2400"/>
              <a:buChar char="•"/>
              <a:defRPr sz="2400"/>
            </a:lvl1pPr>
            <a:lvl2pPr marL="914400" lvl="1" indent="-361950" algn="l">
              <a:lnSpc>
                <a:spcPct val="90000"/>
              </a:lnSpc>
              <a:spcBef>
                <a:spcPts val="400"/>
              </a:spcBef>
              <a:spcAft>
                <a:spcPts val="0"/>
              </a:spcAft>
              <a:buClr>
                <a:schemeClr val="dk1"/>
              </a:buClr>
              <a:buSzPts val="2100"/>
              <a:buChar char="•"/>
              <a:defRPr sz="2100"/>
            </a:lvl2pPr>
            <a:lvl3pPr marL="1371600" lvl="2" indent="-342900" algn="l">
              <a:lnSpc>
                <a:spcPct val="90000"/>
              </a:lnSpc>
              <a:spcBef>
                <a:spcPts val="400"/>
              </a:spcBef>
              <a:spcAft>
                <a:spcPts val="0"/>
              </a:spcAft>
              <a:buClr>
                <a:schemeClr val="dk1"/>
              </a:buClr>
              <a:buSzPts val="1800"/>
              <a:buChar char="•"/>
              <a:defRPr sz="1800"/>
            </a:lvl3pPr>
            <a:lvl4pPr marL="1828800" lvl="3" indent="-323850" algn="l">
              <a:lnSpc>
                <a:spcPct val="90000"/>
              </a:lnSpc>
              <a:spcBef>
                <a:spcPts val="400"/>
              </a:spcBef>
              <a:spcAft>
                <a:spcPts val="0"/>
              </a:spcAft>
              <a:buClr>
                <a:schemeClr val="dk1"/>
              </a:buClr>
              <a:buSzPts val="1500"/>
              <a:buChar char="•"/>
              <a:defRPr sz="1500"/>
            </a:lvl4pPr>
            <a:lvl5pPr marL="2286000" lvl="4" indent="-323850" algn="l">
              <a:lnSpc>
                <a:spcPct val="90000"/>
              </a:lnSpc>
              <a:spcBef>
                <a:spcPts val="400"/>
              </a:spcBef>
              <a:spcAft>
                <a:spcPts val="0"/>
              </a:spcAft>
              <a:buClr>
                <a:schemeClr val="dk1"/>
              </a:buClr>
              <a:buSzPts val="1500"/>
              <a:buChar char="•"/>
              <a:defRPr sz="1500"/>
            </a:lvl5pPr>
            <a:lvl6pPr marL="2743200" lvl="5" indent="-323850" algn="l">
              <a:lnSpc>
                <a:spcPct val="90000"/>
              </a:lnSpc>
              <a:spcBef>
                <a:spcPts val="400"/>
              </a:spcBef>
              <a:spcAft>
                <a:spcPts val="0"/>
              </a:spcAft>
              <a:buClr>
                <a:schemeClr val="dk1"/>
              </a:buClr>
              <a:buSzPts val="1500"/>
              <a:buChar char="•"/>
              <a:defRPr sz="1500"/>
            </a:lvl6pPr>
            <a:lvl7pPr marL="3200400" lvl="6" indent="-323850" algn="l">
              <a:lnSpc>
                <a:spcPct val="90000"/>
              </a:lnSpc>
              <a:spcBef>
                <a:spcPts val="400"/>
              </a:spcBef>
              <a:spcAft>
                <a:spcPts val="0"/>
              </a:spcAft>
              <a:buClr>
                <a:schemeClr val="dk1"/>
              </a:buClr>
              <a:buSzPts val="1500"/>
              <a:buChar char="•"/>
              <a:defRPr sz="1500"/>
            </a:lvl7pPr>
            <a:lvl8pPr marL="3657600" lvl="7" indent="-323850" algn="l">
              <a:lnSpc>
                <a:spcPct val="90000"/>
              </a:lnSpc>
              <a:spcBef>
                <a:spcPts val="400"/>
              </a:spcBef>
              <a:spcAft>
                <a:spcPts val="0"/>
              </a:spcAft>
              <a:buClr>
                <a:schemeClr val="dk1"/>
              </a:buClr>
              <a:buSzPts val="1500"/>
              <a:buChar char="•"/>
              <a:defRPr sz="1500"/>
            </a:lvl8pPr>
            <a:lvl9pPr marL="4114800" lvl="8" indent="-323850" algn="l">
              <a:lnSpc>
                <a:spcPct val="90000"/>
              </a:lnSpc>
              <a:spcBef>
                <a:spcPts val="400"/>
              </a:spcBef>
              <a:spcAft>
                <a:spcPts val="0"/>
              </a:spcAft>
              <a:buClr>
                <a:schemeClr val="dk1"/>
              </a:buClr>
              <a:buSzPts val="1500"/>
              <a:buChar char="•"/>
              <a:defRPr sz="1500"/>
            </a:lvl9pPr>
          </a:lstStyle>
          <a:p>
            <a:endParaRPr/>
          </a:p>
        </p:txBody>
      </p:sp>
      <p:sp>
        <p:nvSpPr>
          <p:cNvPr id="57" name="Shape 45"/>
          <p:cNvSpPr txBox="1">
            <a:spLocks noGrp="1"/>
          </p:cNvSpPr>
          <p:nvPr>
            <p:ph type="body" idx="2"/>
          </p:nvPr>
        </p:nvSpPr>
        <p:spPr>
          <a:xfrm>
            <a:off x="629841" y="1543050"/>
            <a:ext cx="2949178" cy="2858691"/>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dk1"/>
              </a:buClr>
              <a:buSzPts val="1200"/>
              <a:buNone/>
              <a:defRPr sz="1200"/>
            </a:lvl1pPr>
            <a:lvl2pPr marL="914400" lvl="1" indent="-228600" algn="l">
              <a:lnSpc>
                <a:spcPct val="90000"/>
              </a:lnSpc>
              <a:spcBef>
                <a:spcPts val="400"/>
              </a:spcBef>
              <a:spcAft>
                <a:spcPts val="0"/>
              </a:spcAft>
              <a:buClr>
                <a:schemeClr val="dk1"/>
              </a:buClr>
              <a:buSzPts val="1100"/>
              <a:buNone/>
              <a:defRPr sz="1100"/>
            </a:lvl2pPr>
            <a:lvl3pPr marL="1371600" lvl="2" indent="-228600" algn="l">
              <a:lnSpc>
                <a:spcPct val="90000"/>
              </a:lnSpc>
              <a:spcBef>
                <a:spcPts val="400"/>
              </a:spcBef>
              <a:spcAft>
                <a:spcPts val="0"/>
              </a:spcAft>
              <a:buClr>
                <a:schemeClr val="dk1"/>
              </a:buClr>
              <a:buSzPts val="900"/>
              <a:buNone/>
              <a:defRPr sz="9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a:endParaRPr/>
          </a:p>
        </p:txBody>
      </p:sp>
      <p:sp>
        <p:nvSpPr>
          <p:cNvPr id="58" name="Shape 46"/>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59" name="Shape 47"/>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0" name="Shape 48"/>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图片与标题" type="picTx">
  <p:cSld name="PICTURE_WITH_CAPTION_TEXT">
    <p:spTree>
      <p:nvGrpSpPr>
        <p:cNvPr id="1" name="Shape 61"/>
        <p:cNvGrpSpPr/>
        <p:nvPr/>
      </p:nvGrpSpPr>
      <p:grpSpPr>
        <a:xfrm>
          <a:off x="0" y="0"/>
          <a:ext cx="0" cy="0"/>
          <a:chOff x="0" y="0"/>
          <a:chExt cx="0" cy="0"/>
        </a:xfrm>
      </p:grpSpPr>
      <p:sp>
        <p:nvSpPr>
          <p:cNvPr id="62" name="Shape 24"/>
          <p:cNvSpPr txBox="1">
            <a:spLocks noGrp="1"/>
          </p:cNvSpPr>
          <p:nvPr>
            <p:ph type="title"/>
          </p:nvPr>
        </p:nvSpPr>
        <p:spPr>
          <a:xfrm>
            <a:off x="629841" y="342900"/>
            <a:ext cx="2949178" cy="120015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2400"/>
              <a:buFont typeface="Arial"/>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63" name="Shape 25"/>
          <p:cNvSpPr>
            <a:spLocks noGrp="1"/>
          </p:cNvSpPr>
          <p:nvPr>
            <p:ph type="pic" idx="2"/>
          </p:nvPr>
        </p:nvSpPr>
        <p:spPr>
          <a:xfrm>
            <a:off x="3887391" y="740569"/>
            <a:ext cx="4629150" cy="3655219"/>
          </a:xfrm>
          <a:prstGeom prst="rect">
            <a:avLst/>
          </a:prstGeom>
          <a:noFill/>
          <a:ln>
            <a:noFill/>
          </a:ln>
        </p:spPr>
      </p:sp>
      <p:sp>
        <p:nvSpPr>
          <p:cNvPr id="64" name="Shape 26"/>
          <p:cNvSpPr txBox="1">
            <a:spLocks noGrp="1"/>
          </p:cNvSpPr>
          <p:nvPr>
            <p:ph type="body" idx="1"/>
          </p:nvPr>
        </p:nvSpPr>
        <p:spPr>
          <a:xfrm>
            <a:off x="629841" y="1543050"/>
            <a:ext cx="2949178" cy="2858691"/>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dk1"/>
              </a:buClr>
              <a:buSzPts val="1200"/>
              <a:buNone/>
              <a:defRPr sz="1200"/>
            </a:lvl1pPr>
            <a:lvl2pPr marL="914400" lvl="1" indent="-228600" algn="l">
              <a:lnSpc>
                <a:spcPct val="90000"/>
              </a:lnSpc>
              <a:spcBef>
                <a:spcPts val="400"/>
              </a:spcBef>
              <a:spcAft>
                <a:spcPts val="0"/>
              </a:spcAft>
              <a:buClr>
                <a:schemeClr val="dk1"/>
              </a:buClr>
              <a:buSzPts val="1100"/>
              <a:buNone/>
              <a:defRPr sz="1100"/>
            </a:lvl2pPr>
            <a:lvl3pPr marL="1371600" lvl="2" indent="-228600" algn="l">
              <a:lnSpc>
                <a:spcPct val="90000"/>
              </a:lnSpc>
              <a:spcBef>
                <a:spcPts val="400"/>
              </a:spcBef>
              <a:spcAft>
                <a:spcPts val="0"/>
              </a:spcAft>
              <a:buClr>
                <a:schemeClr val="dk1"/>
              </a:buClr>
              <a:buSzPts val="900"/>
              <a:buNone/>
              <a:defRPr sz="9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a:endParaRPr/>
          </a:p>
        </p:txBody>
      </p:sp>
      <p:sp>
        <p:nvSpPr>
          <p:cNvPr id="65" name="Shape 27"/>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6" name="Shape 28"/>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7" name="Shape 29"/>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Shape 1"/>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marR="0" lvl="0" algn="l" rtl="0">
              <a:lnSpc>
                <a:spcPct val="90000"/>
              </a:lnSpc>
              <a:spcBef>
                <a:spcPts val="0"/>
              </a:spcBef>
              <a:spcAft>
                <a:spcPts val="0"/>
              </a:spcAft>
              <a:buClr>
                <a:schemeClr val="dk1"/>
              </a:buClr>
              <a:buSzPts val="3300"/>
              <a:buFont typeface="Arial"/>
              <a:buNone/>
              <a:defRPr sz="3300" b="0" i="0" u="none" strike="noStrike" cap="none">
                <a:solidFill>
                  <a:schemeClr val="dk1"/>
                </a:solidFill>
                <a:latin typeface="Arial"/>
                <a:ea typeface="Arial"/>
                <a:cs typeface="Arial"/>
                <a:sym typeface="Arial"/>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a:endParaRPr/>
          </a:p>
        </p:txBody>
      </p:sp>
      <p:sp>
        <p:nvSpPr>
          <p:cNvPr id="7" name="Shape 2"/>
          <p:cNvSpPr txBox="1">
            <a:spLocks noGrp="1"/>
          </p:cNvSpPr>
          <p:nvPr>
            <p:ph type="body" idx="1"/>
          </p:nvPr>
        </p:nvSpPr>
        <p:spPr>
          <a:xfrm>
            <a:off x="628650" y="1369219"/>
            <a:ext cx="7886700" cy="3263504"/>
          </a:xfrm>
          <a:prstGeom prst="rect">
            <a:avLst/>
          </a:prstGeom>
          <a:noFill/>
          <a:ln>
            <a:noFill/>
          </a:ln>
        </p:spPr>
        <p:txBody>
          <a:bodyPr spcFirstLastPara="1" wrap="square" lIns="68575" tIns="34275" rIns="68575" bIns="34275" anchor="t" anchorCtr="0">
            <a:normAutofit/>
          </a:bodyPr>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Arial"/>
                <a:ea typeface="Arial"/>
                <a:cs typeface="Arial"/>
                <a:sym typeface="Arial"/>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9pPr>
          </a:lstStyle>
          <a:p>
            <a:endParaRPr/>
          </a:p>
        </p:txBody>
      </p:sp>
      <p:sp>
        <p:nvSpPr>
          <p:cNvPr id="8" name="Shape 3"/>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marR="0" lvl="0" algn="l" rtl="0">
              <a:spcBef>
                <a:spcPts val="0"/>
              </a:spcBef>
              <a:spcAft>
                <a:spcPts val="0"/>
              </a:spcAft>
              <a:buSzPts val="1100"/>
              <a:buNone/>
              <a:defRPr sz="900" b="0" i="0" u="none" strike="noStrike" cap="none">
                <a:solidFill>
                  <a:srgbClr val="888888"/>
                </a:solidFill>
                <a:latin typeface="Arial"/>
                <a:ea typeface="Arial"/>
                <a:cs typeface="Arial"/>
                <a:sym typeface="Arial"/>
              </a:defRPr>
            </a:lvl1pPr>
            <a:lvl2pPr marR="0" lvl="1" algn="l" rtl="0">
              <a:spcBef>
                <a:spcPts val="0"/>
              </a:spcBef>
              <a:spcAft>
                <a:spcPts val="0"/>
              </a:spcAft>
              <a:buSzPts val="1100"/>
              <a:buNone/>
              <a:defRPr sz="1400" b="0" i="0" u="none" strike="noStrike" cap="none">
                <a:solidFill>
                  <a:schemeClr val="dk1"/>
                </a:solidFill>
                <a:latin typeface="Arial"/>
                <a:ea typeface="Arial"/>
                <a:cs typeface="Arial"/>
                <a:sym typeface="Arial"/>
              </a:defRPr>
            </a:lvl2pPr>
            <a:lvl3pPr marR="0" lvl="2" algn="l" rtl="0">
              <a:spcBef>
                <a:spcPts val="0"/>
              </a:spcBef>
              <a:spcAft>
                <a:spcPts val="0"/>
              </a:spcAft>
              <a:buSzPts val="1100"/>
              <a:buNone/>
              <a:defRPr sz="1400" b="0" i="0" u="none" strike="noStrike" cap="none">
                <a:solidFill>
                  <a:schemeClr val="dk1"/>
                </a:solidFill>
                <a:latin typeface="Arial"/>
                <a:ea typeface="Arial"/>
                <a:cs typeface="Arial"/>
                <a:sym typeface="Arial"/>
              </a:defRPr>
            </a:lvl3pPr>
            <a:lvl4pPr marR="0" lvl="3" algn="l" rtl="0">
              <a:spcBef>
                <a:spcPts val="0"/>
              </a:spcBef>
              <a:spcAft>
                <a:spcPts val="0"/>
              </a:spcAft>
              <a:buSzPts val="1100"/>
              <a:buNone/>
              <a:defRPr sz="1400" b="0" i="0" u="none" strike="noStrike" cap="none">
                <a:solidFill>
                  <a:schemeClr val="dk1"/>
                </a:solidFill>
                <a:latin typeface="Arial"/>
                <a:ea typeface="Arial"/>
                <a:cs typeface="Arial"/>
                <a:sym typeface="Arial"/>
              </a:defRPr>
            </a:lvl4pPr>
            <a:lvl5pPr marR="0" lvl="4" algn="l" rtl="0">
              <a:spcBef>
                <a:spcPts val="0"/>
              </a:spcBef>
              <a:spcAft>
                <a:spcPts val="0"/>
              </a:spcAft>
              <a:buSzPts val="1100"/>
              <a:buNone/>
              <a:defRPr sz="1400" b="0" i="0" u="none" strike="noStrike" cap="none">
                <a:solidFill>
                  <a:schemeClr val="dk1"/>
                </a:solidFill>
                <a:latin typeface="Arial"/>
                <a:ea typeface="Arial"/>
                <a:cs typeface="Arial"/>
                <a:sym typeface="Arial"/>
              </a:defRPr>
            </a:lvl5pPr>
            <a:lvl6pPr marR="0" lvl="5" algn="l" rtl="0">
              <a:spcBef>
                <a:spcPts val="0"/>
              </a:spcBef>
              <a:spcAft>
                <a:spcPts val="0"/>
              </a:spcAft>
              <a:buSzPts val="1100"/>
              <a:buNone/>
              <a:defRPr sz="1400" b="0" i="0" u="none" strike="noStrike" cap="none">
                <a:solidFill>
                  <a:schemeClr val="dk1"/>
                </a:solidFill>
                <a:latin typeface="Arial"/>
                <a:ea typeface="Arial"/>
                <a:cs typeface="Arial"/>
                <a:sym typeface="Arial"/>
              </a:defRPr>
            </a:lvl6pPr>
            <a:lvl7pPr marR="0" lvl="6" algn="l" rtl="0">
              <a:spcBef>
                <a:spcPts val="0"/>
              </a:spcBef>
              <a:spcAft>
                <a:spcPts val="0"/>
              </a:spcAft>
              <a:buSzPts val="1100"/>
              <a:buNone/>
              <a:defRPr sz="1400" b="0" i="0" u="none" strike="noStrike" cap="none">
                <a:solidFill>
                  <a:schemeClr val="dk1"/>
                </a:solidFill>
                <a:latin typeface="Arial"/>
                <a:ea typeface="Arial"/>
                <a:cs typeface="Arial"/>
                <a:sym typeface="Arial"/>
              </a:defRPr>
            </a:lvl7pPr>
            <a:lvl8pPr marR="0" lvl="7" algn="l" rtl="0">
              <a:spcBef>
                <a:spcPts val="0"/>
              </a:spcBef>
              <a:spcAft>
                <a:spcPts val="0"/>
              </a:spcAft>
              <a:buSzPts val="1100"/>
              <a:buNone/>
              <a:defRPr sz="1400" b="0" i="0" u="none" strike="noStrike" cap="none">
                <a:solidFill>
                  <a:schemeClr val="dk1"/>
                </a:solidFill>
                <a:latin typeface="Arial"/>
                <a:ea typeface="Arial"/>
                <a:cs typeface="Arial"/>
                <a:sym typeface="Arial"/>
              </a:defRPr>
            </a:lvl8pPr>
            <a:lvl9pPr marR="0" lvl="8" algn="l" rtl="0">
              <a:spcBef>
                <a:spcPts val="0"/>
              </a:spcBef>
              <a:spcAft>
                <a:spcPts val="0"/>
              </a:spcAft>
              <a:buSzPts val="1100"/>
              <a:buNone/>
              <a:defRPr sz="1400" b="0" i="0" u="none" strike="noStrike" cap="none">
                <a:solidFill>
                  <a:schemeClr val="dk1"/>
                </a:solidFill>
                <a:latin typeface="Arial"/>
                <a:ea typeface="Arial"/>
                <a:cs typeface="Arial"/>
                <a:sym typeface="Arial"/>
              </a:defRPr>
            </a:lvl9pPr>
          </a:lstStyle>
          <a:p>
            <a:endParaRPr/>
          </a:p>
        </p:txBody>
      </p:sp>
      <p:sp>
        <p:nvSpPr>
          <p:cNvPr id="9" name="Shape 4"/>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marR="0" lvl="0" algn="ctr" rtl="0">
              <a:spcBef>
                <a:spcPts val="0"/>
              </a:spcBef>
              <a:spcAft>
                <a:spcPts val="0"/>
              </a:spcAft>
              <a:buSzPts val="1100"/>
              <a:buNone/>
              <a:defRPr sz="900" b="0" i="0" u="none" strike="noStrike" cap="none">
                <a:solidFill>
                  <a:srgbClr val="888888"/>
                </a:solidFill>
                <a:latin typeface="Arial"/>
                <a:ea typeface="Arial"/>
                <a:cs typeface="Arial"/>
                <a:sym typeface="Arial"/>
              </a:defRPr>
            </a:lvl1pPr>
            <a:lvl2pPr marR="0" lvl="1" algn="l" rtl="0">
              <a:spcBef>
                <a:spcPts val="0"/>
              </a:spcBef>
              <a:spcAft>
                <a:spcPts val="0"/>
              </a:spcAft>
              <a:buSzPts val="1100"/>
              <a:buNone/>
              <a:defRPr sz="1400" b="0" i="0" u="none" strike="noStrike" cap="none">
                <a:solidFill>
                  <a:schemeClr val="dk1"/>
                </a:solidFill>
                <a:latin typeface="Arial"/>
                <a:ea typeface="Arial"/>
                <a:cs typeface="Arial"/>
                <a:sym typeface="Arial"/>
              </a:defRPr>
            </a:lvl2pPr>
            <a:lvl3pPr marR="0" lvl="2" algn="l" rtl="0">
              <a:spcBef>
                <a:spcPts val="0"/>
              </a:spcBef>
              <a:spcAft>
                <a:spcPts val="0"/>
              </a:spcAft>
              <a:buSzPts val="1100"/>
              <a:buNone/>
              <a:defRPr sz="1400" b="0" i="0" u="none" strike="noStrike" cap="none">
                <a:solidFill>
                  <a:schemeClr val="dk1"/>
                </a:solidFill>
                <a:latin typeface="Arial"/>
                <a:ea typeface="Arial"/>
                <a:cs typeface="Arial"/>
                <a:sym typeface="Arial"/>
              </a:defRPr>
            </a:lvl3pPr>
            <a:lvl4pPr marR="0" lvl="3" algn="l" rtl="0">
              <a:spcBef>
                <a:spcPts val="0"/>
              </a:spcBef>
              <a:spcAft>
                <a:spcPts val="0"/>
              </a:spcAft>
              <a:buSzPts val="1100"/>
              <a:buNone/>
              <a:defRPr sz="1400" b="0" i="0" u="none" strike="noStrike" cap="none">
                <a:solidFill>
                  <a:schemeClr val="dk1"/>
                </a:solidFill>
                <a:latin typeface="Arial"/>
                <a:ea typeface="Arial"/>
                <a:cs typeface="Arial"/>
                <a:sym typeface="Arial"/>
              </a:defRPr>
            </a:lvl4pPr>
            <a:lvl5pPr marR="0" lvl="4" algn="l" rtl="0">
              <a:spcBef>
                <a:spcPts val="0"/>
              </a:spcBef>
              <a:spcAft>
                <a:spcPts val="0"/>
              </a:spcAft>
              <a:buSzPts val="1100"/>
              <a:buNone/>
              <a:defRPr sz="1400" b="0" i="0" u="none" strike="noStrike" cap="none">
                <a:solidFill>
                  <a:schemeClr val="dk1"/>
                </a:solidFill>
                <a:latin typeface="Arial"/>
                <a:ea typeface="Arial"/>
                <a:cs typeface="Arial"/>
                <a:sym typeface="Arial"/>
              </a:defRPr>
            </a:lvl5pPr>
            <a:lvl6pPr marR="0" lvl="5" algn="l" rtl="0">
              <a:spcBef>
                <a:spcPts val="0"/>
              </a:spcBef>
              <a:spcAft>
                <a:spcPts val="0"/>
              </a:spcAft>
              <a:buSzPts val="1100"/>
              <a:buNone/>
              <a:defRPr sz="1400" b="0" i="0" u="none" strike="noStrike" cap="none">
                <a:solidFill>
                  <a:schemeClr val="dk1"/>
                </a:solidFill>
                <a:latin typeface="Arial"/>
                <a:ea typeface="Arial"/>
                <a:cs typeface="Arial"/>
                <a:sym typeface="Arial"/>
              </a:defRPr>
            </a:lvl6pPr>
            <a:lvl7pPr marR="0" lvl="6" algn="l" rtl="0">
              <a:spcBef>
                <a:spcPts val="0"/>
              </a:spcBef>
              <a:spcAft>
                <a:spcPts val="0"/>
              </a:spcAft>
              <a:buSzPts val="1100"/>
              <a:buNone/>
              <a:defRPr sz="1400" b="0" i="0" u="none" strike="noStrike" cap="none">
                <a:solidFill>
                  <a:schemeClr val="dk1"/>
                </a:solidFill>
                <a:latin typeface="Arial"/>
                <a:ea typeface="Arial"/>
                <a:cs typeface="Arial"/>
                <a:sym typeface="Arial"/>
              </a:defRPr>
            </a:lvl7pPr>
            <a:lvl8pPr marR="0" lvl="7" algn="l" rtl="0">
              <a:spcBef>
                <a:spcPts val="0"/>
              </a:spcBef>
              <a:spcAft>
                <a:spcPts val="0"/>
              </a:spcAft>
              <a:buSzPts val="1100"/>
              <a:buNone/>
              <a:defRPr sz="1400" b="0" i="0" u="none" strike="noStrike" cap="none">
                <a:solidFill>
                  <a:schemeClr val="dk1"/>
                </a:solidFill>
                <a:latin typeface="Arial"/>
                <a:ea typeface="Arial"/>
                <a:cs typeface="Arial"/>
                <a:sym typeface="Arial"/>
              </a:defRPr>
            </a:lvl8pPr>
            <a:lvl9pPr marR="0" lvl="8" algn="l" rtl="0">
              <a:spcBef>
                <a:spcPts val="0"/>
              </a:spcBef>
              <a:spcAft>
                <a:spcPts val="0"/>
              </a:spcAft>
              <a:buSzPts val="1100"/>
              <a:buNone/>
              <a:defRPr sz="1400" b="0" i="0" u="none" strike="noStrike" cap="none">
                <a:solidFill>
                  <a:schemeClr val="dk1"/>
                </a:solidFill>
                <a:latin typeface="Arial"/>
                <a:ea typeface="Arial"/>
                <a:cs typeface="Arial"/>
                <a:sym typeface="Arial"/>
              </a:defRPr>
            </a:lvl9pPr>
          </a:lstStyle>
          <a:p>
            <a:endParaRPr/>
          </a:p>
        </p:txBody>
      </p:sp>
      <p:sp>
        <p:nvSpPr>
          <p:cNvPr id="10" name="Shape 5"/>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Arial"/>
                <a:ea typeface="Arial"/>
                <a:cs typeface="Arial"/>
                <a:sym typeface="Arial"/>
              </a:defRPr>
            </a:lvl1pPr>
            <a:lvl2pPr marL="0" marR="0" lvl="1" indent="0" algn="r" rtl="0">
              <a:spcBef>
                <a:spcPts val="0"/>
              </a:spcBef>
              <a:buNone/>
              <a:defRPr sz="900" b="0" i="0" u="none" strike="noStrike" cap="none">
                <a:solidFill>
                  <a:srgbClr val="888888"/>
                </a:solidFill>
                <a:latin typeface="Arial"/>
                <a:ea typeface="Arial"/>
                <a:cs typeface="Arial"/>
                <a:sym typeface="Arial"/>
              </a:defRPr>
            </a:lvl2pPr>
            <a:lvl3pPr marL="0" marR="0" lvl="2" indent="0" algn="r" rtl="0">
              <a:spcBef>
                <a:spcPts val="0"/>
              </a:spcBef>
              <a:buNone/>
              <a:defRPr sz="900" b="0" i="0" u="none" strike="noStrike" cap="none">
                <a:solidFill>
                  <a:srgbClr val="888888"/>
                </a:solidFill>
                <a:latin typeface="Arial"/>
                <a:ea typeface="Arial"/>
                <a:cs typeface="Arial"/>
                <a:sym typeface="Arial"/>
              </a:defRPr>
            </a:lvl3pPr>
            <a:lvl4pPr marL="0" marR="0" lvl="3" indent="0" algn="r" rtl="0">
              <a:spcBef>
                <a:spcPts val="0"/>
              </a:spcBef>
              <a:buNone/>
              <a:defRPr sz="900" b="0" i="0" u="none" strike="noStrike" cap="none">
                <a:solidFill>
                  <a:srgbClr val="888888"/>
                </a:solidFill>
                <a:latin typeface="Arial"/>
                <a:ea typeface="Arial"/>
                <a:cs typeface="Arial"/>
                <a:sym typeface="Arial"/>
              </a:defRPr>
            </a:lvl4pPr>
            <a:lvl5pPr marL="0" marR="0" lvl="4" indent="0" algn="r" rtl="0">
              <a:spcBef>
                <a:spcPts val="0"/>
              </a:spcBef>
              <a:buNone/>
              <a:defRPr sz="900" b="0" i="0" u="none" strike="noStrike" cap="none">
                <a:solidFill>
                  <a:srgbClr val="888888"/>
                </a:solidFill>
                <a:latin typeface="Arial"/>
                <a:ea typeface="Arial"/>
                <a:cs typeface="Arial"/>
                <a:sym typeface="Arial"/>
              </a:defRPr>
            </a:lvl5pPr>
            <a:lvl6pPr marL="0" marR="0" lvl="5" indent="0" algn="r" rtl="0">
              <a:spcBef>
                <a:spcPts val="0"/>
              </a:spcBef>
              <a:buNone/>
              <a:defRPr sz="900" b="0" i="0" u="none" strike="noStrike" cap="none">
                <a:solidFill>
                  <a:srgbClr val="888888"/>
                </a:solidFill>
                <a:latin typeface="Arial"/>
                <a:ea typeface="Arial"/>
                <a:cs typeface="Arial"/>
                <a:sym typeface="Arial"/>
              </a:defRPr>
            </a:lvl6pPr>
            <a:lvl7pPr marL="0" marR="0" lvl="6" indent="0" algn="r" rtl="0">
              <a:spcBef>
                <a:spcPts val="0"/>
              </a:spcBef>
              <a:buNone/>
              <a:defRPr sz="900" b="0" i="0" u="none" strike="noStrike" cap="none">
                <a:solidFill>
                  <a:srgbClr val="888888"/>
                </a:solidFill>
                <a:latin typeface="Arial"/>
                <a:ea typeface="Arial"/>
                <a:cs typeface="Arial"/>
                <a:sym typeface="Arial"/>
              </a:defRPr>
            </a:lvl7pPr>
            <a:lvl8pPr marL="0" marR="0" lvl="7" indent="0" algn="r" rtl="0">
              <a:spcBef>
                <a:spcPts val="0"/>
              </a:spcBef>
              <a:buNone/>
              <a:defRPr sz="900" b="0" i="0" u="none" strike="noStrike" cap="none">
                <a:solidFill>
                  <a:srgbClr val="888888"/>
                </a:solidFill>
                <a:latin typeface="Arial"/>
                <a:ea typeface="Arial"/>
                <a:cs typeface="Arial"/>
                <a:sym typeface="Arial"/>
              </a:defRPr>
            </a:lvl8pPr>
            <a:lvl9pPr marL="0" marR="0" lvl="8" indent="0" algn="r" rtl="0">
              <a:spcBef>
                <a:spcPts val="0"/>
              </a:spcBef>
              <a:buNone/>
              <a:defRPr sz="9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zh-C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默认主题">
    <p:bg>
      <p:bgPr>
        <a:solidFill>
          <a:srgbClr val="FFFFFF">
            <a:alpha val="100000"/>
          </a:srgbClr>
        </a:solidFill>
        <a:effectLst/>
      </p:bgPr>
    </p:bg>
    <p:spTree>
      <p:nvGrpSpPr>
        <p:cNvPr id="1"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57483699"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2.svg"/></Relationships>
</file>

<file path=ppt/slides/_rels/slide10.xml.rels><?xml version="1.0" encoding="UTF-8" standalone="yes"?>
<Relationships xmlns="http://schemas.openxmlformats.org/package/2006/relationships"><Relationship Id="rId8" Type="http://schemas.openxmlformats.org/officeDocument/2006/relationships/image" Target="../media/image3.svg"/><Relationship Id="rId3" Type="http://schemas.openxmlformats.org/officeDocument/2006/relationships/image" Target="../media/image1.jpeg"/><Relationship Id="rId7" Type="http://schemas.openxmlformats.org/officeDocument/2006/relationships/image" Target="../media/image2.svg"/><Relationship Id="rId2" Type="http://schemas.openxmlformats.org/officeDocument/2006/relationships/notesSlide" Target="../notesSlides/notesSlide10.xml"/><Relationship Id="rId1" Type="http://schemas.openxmlformats.org/officeDocument/2006/relationships/slideLayout" Target="../slideLayouts/slideLayout12.xml"/><Relationship Id="rId6" Type="http://schemas.openxmlformats.org/officeDocument/2006/relationships/image" Target="../media/image28.svg"/><Relationship Id="rId5" Type="http://schemas.openxmlformats.org/officeDocument/2006/relationships/image" Target="../media/image27.svg"/><Relationship Id="rId4" Type="http://schemas.openxmlformats.org/officeDocument/2006/relationships/image" Target="../media/image26.svg"/></Relationships>
</file>

<file path=ppt/slides/_rels/slide11.xml.rels><?xml version="1.0" encoding="UTF-8" standalone="yes"?>
<Relationships xmlns="http://schemas.openxmlformats.org/package/2006/relationships"><Relationship Id="rId8" Type="http://schemas.openxmlformats.org/officeDocument/2006/relationships/image" Target="../media/image30.svg"/><Relationship Id="rId3" Type="http://schemas.openxmlformats.org/officeDocument/2006/relationships/image" Target="../media/image1.jpeg"/><Relationship Id="rId7" Type="http://schemas.openxmlformats.org/officeDocument/2006/relationships/image" Target="../media/image12.svg"/><Relationship Id="rId2" Type="http://schemas.openxmlformats.org/officeDocument/2006/relationships/notesSlide" Target="../notesSlides/notesSlide11.xml"/><Relationship Id="rId1" Type="http://schemas.openxmlformats.org/officeDocument/2006/relationships/slideLayout" Target="../slideLayouts/slideLayout12.xml"/><Relationship Id="rId6" Type="http://schemas.openxmlformats.org/officeDocument/2006/relationships/image" Target="../media/image11.svg"/><Relationship Id="rId5" Type="http://schemas.openxmlformats.org/officeDocument/2006/relationships/image" Target="../media/image29.svg"/><Relationship Id="rId4" Type="http://schemas.openxmlformats.org/officeDocument/2006/relationships/image" Target="../media/image20.svg"/><Relationship Id="rId9" Type="http://schemas.openxmlformats.org/officeDocument/2006/relationships/image" Target="../media/image31.svg"/></Relationships>
</file>

<file path=ppt/slides/_rels/slide12.xml.rels><?xml version="1.0" encoding="UTF-8" standalone="yes"?>
<Relationships xmlns="http://schemas.openxmlformats.org/package/2006/relationships"><Relationship Id="rId8" Type="http://schemas.openxmlformats.org/officeDocument/2006/relationships/image" Target="../media/image34.svg"/><Relationship Id="rId3" Type="http://schemas.openxmlformats.org/officeDocument/2006/relationships/image" Target="../media/image1.jpeg"/><Relationship Id="rId7" Type="http://schemas.openxmlformats.org/officeDocument/2006/relationships/image" Target="../media/image20.svg"/><Relationship Id="rId2" Type="http://schemas.openxmlformats.org/officeDocument/2006/relationships/notesSlide" Target="../notesSlides/notesSlide12.xml"/><Relationship Id="rId1" Type="http://schemas.openxmlformats.org/officeDocument/2006/relationships/slideLayout" Target="../slideLayouts/slideLayout12.xml"/><Relationship Id="rId6" Type="http://schemas.openxmlformats.org/officeDocument/2006/relationships/image" Target="../media/image11.svg"/><Relationship Id="rId5" Type="http://schemas.openxmlformats.org/officeDocument/2006/relationships/image" Target="../media/image33.svg"/><Relationship Id="rId4" Type="http://schemas.openxmlformats.org/officeDocument/2006/relationships/image" Target="../media/image32.svg"/><Relationship Id="rId9" Type="http://schemas.openxmlformats.org/officeDocument/2006/relationships/image" Target="../media/image35.svg"/></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4.xml"/><Relationship Id="rId1" Type="http://schemas.openxmlformats.org/officeDocument/2006/relationships/slideLayout" Target="../slideLayouts/slideLayout12.xml"/><Relationship Id="rId6" Type="http://schemas.openxmlformats.org/officeDocument/2006/relationships/image" Target="../media/image38.svg"/><Relationship Id="rId5" Type="http://schemas.openxmlformats.org/officeDocument/2006/relationships/image" Target="../media/image37.svg"/><Relationship Id="rId4" Type="http://schemas.openxmlformats.org/officeDocument/2006/relationships/image" Target="../media/image36.sv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2.sv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5.svg"/><Relationship Id="rId5" Type="http://schemas.openxmlformats.org/officeDocument/2006/relationships/image" Target="../media/image4.svg"/><Relationship Id="rId4" Type="http://schemas.openxmlformats.org/officeDocument/2006/relationships/image" Target="../media/image3.svg"/></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9.svg"/><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image" Target="../media/image8.svg"/><Relationship Id="rId5" Type="http://schemas.openxmlformats.org/officeDocument/2006/relationships/image" Target="../media/image7.svg"/><Relationship Id="rId4" Type="http://schemas.openxmlformats.org/officeDocument/2006/relationships/image" Target="../media/image6.svg"/></Relationships>
</file>

<file path=ppt/slides/_rels/slide4.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image" Target="../media/image1.jpeg"/><Relationship Id="rId7" Type="http://schemas.openxmlformats.org/officeDocument/2006/relationships/image" Target="../media/image13.svg"/><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image" Target="../media/image12.svg"/><Relationship Id="rId5" Type="http://schemas.openxmlformats.org/officeDocument/2006/relationships/image" Target="../media/image11.svg"/><Relationship Id="rId4" Type="http://schemas.openxmlformats.org/officeDocument/2006/relationships/image" Target="../media/image10.svg"/></Relationships>
</file>

<file path=ppt/slides/_rels/slide5.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1.jpeg"/><Relationship Id="rId7" Type="http://schemas.openxmlformats.org/officeDocument/2006/relationships/image" Target="../media/image16.svg"/><Relationship Id="rId2" Type="http://schemas.openxmlformats.org/officeDocument/2006/relationships/notesSlide" Target="../notesSlides/notesSlide5.xml"/><Relationship Id="rId1" Type="http://schemas.openxmlformats.org/officeDocument/2006/relationships/slideLayout" Target="../slideLayouts/slideLayout12.xml"/><Relationship Id="rId6" Type="http://schemas.openxmlformats.org/officeDocument/2006/relationships/image" Target="../media/image13.svg"/><Relationship Id="rId11" Type="http://schemas.openxmlformats.org/officeDocument/2006/relationships/image" Target="../media/image18.svg"/><Relationship Id="rId5" Type="http://schemas.openxmlformats.org/officeDocument/2006/relationships/image" Target="../media/image15.svg"/><Relationship Id="rId10" Type="http://schemas.openxmlformats.org/officeDocument/2006/relationships/image" Target="../media/image17.svg"/><Relationship Id="rId4" Type="http://schemas.openxmlformats.org/officeDocument/2006/relationships/image" Target="../media/image9.svg"/><Relationship Id="rId9" Type="http://schemas.openxmlformats.org/officeDocument/2006/relationships/image" Target="../media/image10.svg"/></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2.svg"/><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13.svg"/><Relationship Id="rId5" Type="http://schemas.openxmlformats.org/officeDocument/2006/relationships/image" Target="../media/image20.svg"/><Relationship Id="rId4" Type="http://schemas.openxmlformats.org/officeDocument/2006/relationships/image" Target="../media/image19.svg"/></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openxmlformats.org/officeDocument/2006/relationships/image" Target="../media/image22.svg"/><Relationship Id="rId5" Type="http://schemas.openxmlformats.org/officeDocument/2006/relationships/image" Target="../media/image2.svg"/><Relationship Id="rId4" Type="http://schemas.openxmlformats.org/officeDocument/2006/relationships/image" Target="../media/image21.svg"/></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xml"/><Relationship Id="rId1" Type="http://schemas.openxmlformats.org/officeDocument/2006/relationships/slideLayout" Target="../slideLayouts/slideLayout12.xml"/><Relationship Id="rId5" Type="http://schemas.openxmlformats.org/officeDocument/2006/relationships/image" Target="../media/image24.svg"/><Relationship Id="rId4" Type="http://schemas.openxmlformats.org/officeDocument/2006/relationships/image" Target="../media/image23.svg"/></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image" Target="../media/image2.svg"/><Relationship Id="rId5" Type="http://schemas.openxmlformats.org/officeDocument/2006/relationships/image" Target="../media/image25.svg"/><Relationship Id="rId4" Type="http://schemas.openxmlformats.org/officeDocument/2006/relationships/image" Target="../media/image23.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5F7FA">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a:stretch>
            <a:fillRect/>
          </a:stretch>
        </p:blipFill>
        <p:spPr>
          <a:xfrm>
            <a:off x="0" y="0"/>
            <a:ext cx="12192000" cy="6858000"/>
          </a:xfrm>
          <a:prstGeom prst="rect">
            <a:avLst/>
          </a:prstGeom>
          <a:noFill/>
          <a:ln w="25400" cap="flat" cmpd="sng">
            <a:noFill/>
            <a:prstDash val="solid"/>
            <a:round/>
          </a:ln>
        </p:spPr>
      </p:pic>
      <p:sp>
        <p:nvSpPr>
          <p:cNvPr id="6" name="AutoShape 6"/>
          <p:cNvSpPr/>
          <p:nvPr/>
        </p:nvSpPr>
        <p:spPr>
          <a:xfrm>
            <a:off x="2032000" y="2794000"/>
            <a:ext cx="8128000" cy="1778000"/>
          </a:xfrm>
          <a:prstGeom prst="roundRect">
            <a:avLst>
              <a:gd name="adj" fmla="val 7142"/>
            </a:avLst>
          </a:prstGeom>
          <a:solidFill>
            <a:srgbClr val="FFFFFF">
              <a:alpha val="80000"/>
            </a:srgbClr>
          </a:solidFill>
          <a:ln w="12700" cap="flat" cmpd="sng">
            <a:solidFill>
              <a:srgbClr val="4A90E2">
                <a:alpha val="30000"/>
              </a:srgbClr>
            </a:solidFill>
            <a:prstDash val="solid"/>
            <a:round/>
          </a:ln>
          <a:effectLst>
            <a:outerShdw blurRad="127000" dist="50800" dir="5400000" algn="tl" rotWithShape="0">
              <a:srgbClr val="000000">
                <a:alpha val="5000"/>
              </a:srgbClr>
            </a:outerShdw>
          </a:effectLst>
        </p:spPr>
        <p:txBody>
          <a:bodyPr vert="horz" wrap="square" lIns="63500" tIns="63500" rIns="63500" bIns="63500" rtlCol="0" anchor="ctr"/>
          <a:lstStyle/>
          <a:p>
            <a:pPr algn="ctr">
              <a:defRPr/>
            </a:pPr>
            <a:endParaRPr/>
          </a:p>
        </p:txBody>
      </p:sp>
      <p:pic>
        <p:nvPicPr>
          <p:cNvPr id="10" name="Picture 10"/>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892800" y="4953000"/>
            <a:ext cx="406400" cy="406400"/>
          </a:xfrm>
          <a:prstGeom prst="rect">
            <a:avLst/>
          </a:prstGeom>
        </p:spPr>
      </p:pic>
      <p:sp>
        <p:nvSpPr>
          <p:cNvPr id="3" name="AutoShape 3"/>
          <p:cNvSpPr/>
          <p:nvPr/>
        </p:nvSpPr>
        <p:spPr>
          <a:xfrm>
            <a:off x="508000" y="3029527"/>
            <a:ext cx="11176000" cy="635000"/>
          </a:xfrm>
          <a:prstGeom prst="rect">
            <a:avLst/>
          </a:prstGeom>
          <a:noFill/>
          <a:ln w="12700" cap="flat" cmpd="sng">
            <a:noFill/>
            <a:prstDash val="solid"/>
            <a:round/>
          </a:ln>
        </p:spPr>
        <p:txBody>
          <a:bodyPr vert="horz" wrap="none" lIns="0" tIns="0" rIns="0" bIns="0" rtlCol="0" anchor="ctr" anchorCtr="0"/>
          <a:lstStyle/>
          <a:p>
            <a:pPr indent="0" algn="ctr">
              <a:lnSpc>
                <a:spcPct val="125000"/>
              </a:lnSpc>
              <a:defRPr/>
            </a:pPr>
            <a:r>
              <a:rPr lang="en-US" sz="3200" b="1" i="0" u="none" strike="noStrike">
                <a:solidFill>
                  <a:srgbClr val="333333"/>
                </a:solidFill>
                <a:latin typeface="Noto Sans SC"/>
                <a:ea typeface="Noto Sans SC"/>
                <a:cs typeface="Noto Sans SC"/>
                <a:sym typeface="Noto Sans SC"/>
              </a:rPr>
              <a:t>实训九：激光微细加工技术与应用</a:t>
            </a:r>
            <a:endParaRPr lang="en-US" sz="1100"/>
          </a:p>
        </p:txBody>
      </p:sp>
      <p:sp>
        <p:nvSpPr>
          <p:cNvPr id="4" name="AutoShape 4"/>
          <p:cNvSpPr/>
          <p:nvPr/>
        </p:nvSpPr>
        <p:spPr>
          <a:xfrm>
            <a:off x="508000" y="3728027"/>
            <a:ext cx="11176000" cy="444500"/>
          </a:xfrm>
          <a:prstGeom prst="rect">
            <a:avLst/>
          </a:prstGeom>
          <a:noFill/>
          <a:ln w="12700" cap="flat" cmpd="sng">
            <a:noFill/>
            <a:prstDash val="solid"/>
            <a:round/>
          </a:ln>
        </p:spPr>
        <p:txBody>
          <a:bodyPr vert="horz" wrap="none" lIns="0" tIns="0" rIns="0" bIns="0" rtlCol="0" anchor="ctr" anchorCtr="0"/>
          <a:lstStyle/>
          <a:p>
            <a:pPr indent="0" algn="ctr">
              <a:lnSpc>
                <a:spcPct val="125000"/>
              </a:lnSpc>
              <a:defRPr/>
            </a:pPr>
            <a:r>
              <a:rPr lang="en-US" sz="2000" b="0" i="0" u="none" strike="noStrike">
                <a:solidFill>
                  <a:srgbClr val="4A90E2"/>
                </a:solidFill>
                <a:latin typeface="Noto Sans SC"/>
                <a:ea typeface="Noto Sans SC"/>
                <a:cs typeface="Noto Sans SC"/>
                <a:sym typeface="Noto Sans SC"/>
              </a:rPr>
              <a:t>4-f耦合 · 扫描振镜 · 显微成像 · 精密刻蚀</a:t>
            </a:r>
            <a:endParaRPr lang="en-US" sz="1100"/>
          </a:p>
        </p:txBody>
      </p:sp>
      <p:sp>
        <p:nvSpPr>
          <p:cNvPr id="5" name="AutoShape 5"/>
          <p:cNvSpPr/>
          <p:nvPr/>
        </p:nvSpPr>
        <p:spPr>
          <a:xfrm>
            <a:off x="5715000" y="4299527"/>
            <a:ext cx="762000" cy="50800"/>
          </a:xfrm>
          <a:prstGeom prst="roundRect">
            <a:avLst>
              <a:gd name="adj" fmla="val 0"/>
            </a:avLst>
          </a:prstGeom>
          <a:solidFill>
            <a:srgbClr val="4A90E2">
              <a:alpha val="100000"/>
            </a:srgbClr>
          </a:solidFill>
          <a:ln w="25400" cap="flat" cmpd="sng">
            <a:noFill/>
            <a:prstDash val="solid"/>
            <a:round/>
          </a:ln>
        </p:spPr>
        <p:txBody>
          <a:bodyPr vert="horz" wrap="square" lIns="63500" tIns="63500" rIns="63500" bIns="63500" rtlCol="0" anchor="ctr"/>
          <a:lstStyle/>
          <a:p>
            <a:pPr algn="ctr">
              <a:defRPr/>
            </a:pP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5F7FA">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a:stretch>
            <a:fillRect/>
          </a:stretch>
        </p:blipFill>
        <p:spPr>
          <a:xfrm>
            <a:off x="0" y="0"/>
            <a:ext cx="12192000" cy="6858000"/>
          </a:xfrm>
          <a:prstGeom prst="rect">
            <a:avLst/>
          </a:prstGeom>
          <a:noFill/>
          <a:ln w="25400" cap="flat" cmpd="sng">
            <a:noFill/>
            <a:prstDash val="solid"/>
            <a:round/>
          </a:ln>
        </p:spPr>
      </p:pic>
      <p:sp>
        <p:nvSpPr>
          <p:cNvPr id="3" name="AutoShape 3"/>
          <p:cNvSpPr/>
          <p:nvPr/>
        </p:nvSpPr>
        <p:spPr>
          <a:xfrm>
            <a:off x="0" y="0"/>
            <a:ext cx="12192000" cy="6858000"/>
          </a:xfrm>
          <a:prstGeom prst="roundRect">
            <a:avLst>
              <a:gd name="adj" fmla="val 0"/>
            </a:avLst>
          </a:prstGeom>
          <a:solidFill>
            <a:srgbClr val="FFFFFF">
              <a:alpha val="90000"/>
            </a:srgbClr>
          </a:solidFill>
          <a:ln w="25400" cap="flat" cmpd="sng">
            <a:noFill/>
            <a:prstDash val="solid"/>
            <a:round/>
          </a:ln>
        </p:spPr>
        <p:txBody>
          <a:bodyPr vert="horz" wrap="square" lIns="63500" tIns="63500" rIns="63500" bIns="63500" rtlCol="0" anchor="ctr"/>
          <a:lstStyle/>
          <a:p>
            <a:pPr algn="ctr">
              <a:defRPr/>
            </a:pPr>
            <a:endParaRPr/>
          </a:p>
        </p:txBody>
      </p:sp>
      <p:sp>
        <p:nvSpPr>
          <p:cNvPr id="4" name="AutoShape 4"/>
          <p:cNvSpPr/>
          <p:nvPr/>
        </p:nvSpPr>
        <p:spPr>
          <a:xfrm>
            <a:off x="762000" y="381000"/>
            <a:ext cx="4064000" cy="508000"/>
          </a:xfrm>
          <a:prstGeom prst="rect">
            <a:avLst/>
          </a:prstGeom>
          <a:noFill/>
          <a:ln w="12700" cap="flat" cmpd="sng">
            <a:noFill/>
            <a:prstDash val="solid"/>
            <a:round/>
          </a:ln>
        </p:spPr>
        <p:txBody>
          <a:bodyPr vert="horz" wrap="none" lIns="0" tIns="0" rIns="0" bIns="0" rtlCol="0" anchor="ctr" anchorCtr="0"/>
          <a:lstStyle/>
          <a:p>
            <a:pPr indent="0" algn="l">
              <a:lnSpc>
                <a:spcPct val="125000"/>
              </a:lnSpc>
              <a:defRPr/>
            </a:pPr>
            <a:r>
              <a:rPr lang="en-US" sz="3600" b="1" i="0" u="none" strike="noStrike">
                <a:solidFill>
                  <a:srgbClr val="333333"/>
                </a:solidFill>
                <a:latin typeface="Noto Sans SC"/>
                <a:ea typeface="Noto Sans SC"/>
                <a:cs typeface="Noto Sans SC"/>
                <a:sym typeface="Noto Sans SC"/>
              </a:rPr>
              <a:t>激光加工参数分析</a:t>
            </a:r>
            <a:endParaRPr lang="en-US" sz="1100"/>
          </a:p>
        </p:txBody>
      </p:sp>
      <p:sp>
        <p:nvSpPr>
          <p:cNvPr id="5" name="AutoShape 5"/>
          <p:cNvSpPr/>
          <p:nvPr/>
        </p:nvSpPr>
        <p:spPr>
          <a:xfrm>
            <a:off x="762000" y="1270000"/>
            <a:ext cx="3378200" cy="1651000"/>
          </a:xfrm>
          <a:prstGeom prst="roundRect">
            <a:avLst>
              <a:gd name="adj" fmla="val 7692"/>
            </a:avLst>
          </a:prstGeom>
          <a:solidFill>
            <a:srgbClr val="FFFFFF">
              <a:alpha val="100000"/>
            </a:srgbClr>
          </a:solidFill>
          <a:ln w="25400" cap="flat" cmpd="sng">
            <a:noFill/>
            <a:prstDash val="solid"/>
            <a:round/>
          </a:ln>
          <a:effectLst>
            <a:outerShdw blurRad="127000" dist="50800" dir="5400000" algn="tl" rotWithShape="0">
              <a:srgbClr val="000000">
                <a:alpha val="8000"/>
              </a:srgbClr>
            </a:outerShdw>
          </a:effectLst>
        </p:spPr>
        <p:txBody>
          <a:bodyPr vert="horz" wrap="square" lIns="63500" tIns="63500" rIns="63500" bIns="63500" rtlCol="0" anchor="ctr"/>
          <a:lstStyle/>
          <a:p>
            <a:pPr algn="ctr">
              <a:defRPr/>
            </a:pPr>
            <a:endParaRPr/>
          </a:p>
        </p:txBody>
      </p:sp>
      <p:sp>
        <p:nvSpPr>
          <p:cNvPr id="6" name="AutoShape 6"/>
          <p:cNvSpPr/>
          <p:nvPr/>
        </p:nvSpPr>
        <p:spPr>
          <a:xfrm>
            <a:off x="762000" y="1270000"/>
            <a:ext cx="3378200" cy="50800"/>
          </a:xfrm>
          <a:prstGeom prst="roundRect">
            <a:avLst>
              <a:gd name="adj" fmla="val 0"/>
            </a:avLst>
          </a:prstGeom>
          <a:solidFill>
            <a:srgbClr val="4A90E2">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7" name="Picture 7"/>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4400" y="1473200"/>
            <a:ext cx="304800" cy="304800"/>
          </a:xfrm>
          <a:prstGeom prst="rect">
            <a:avLst/>
          </a:prstGeom>
        </p:spPr>
      </p:pic>
      <p:sp>
        <p:nvSpPr>
          <p:cNvPr id="8" name="AutoShape 8"/>
          <p:cNvSpPr/>
          <p:nvPr/>
        </p:nvSpPr>
        <p:spPr>
          <a:xfrm>
            <a:off x="1320800" y="1447800"/>
            <a:ext cx="2540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333333"/>
                </a:solidFill>
                <a:latin typeface="Noto Sans SC"/>
                <a:ea typeface="Noto Sans SC"/>
                <a:cs typeface="Noto Sans SC"/>
                <a:sym typeface="Noto Sans SC"/>
              </a:rPr>
              <a:t>激光功率</a:t>
            </a:r>
            <a:endParaRPr lang="en-US" sz="1100"/>
          </a:p>
        </p:txBody>
      </p:sp>
      <p:sp>
        <p:nvSpPr>
          <p:cNvPr id="9" name="AutoShape 9"/>
          <p:cNvSpPr/>
          <p:nvPr/>
        </p:nvSpPr>
        <p:spPr>
          <a:xfrm>
            <a:off x="914400" y="1828800"/>
            <a:ext cx="3073400" cy="1016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400" b="0" i="0" u="none" strike="noStrike">
                <a:solidFill>
                  <a:srgbClr val="555555"/>
                </a:solidFill>
                <a:latin typeface="Noto Sans SC"/>
                <a:ea typeface="Noto Sans SC"/>
                <a:cs typeface="Noto Sans SC"/>
                <a:sym typeface="Noto Sans SC"/>
              </a:rPr>
              <a:t>决定刻痕的深度、宽度和热影响区。功率越大刻痕越深宽，但过大易导致材料熔化、边缘模糊。</a:t>
            </a:r>
            <a:endParaRPr lang="en-US" sz="1100"/>
          </a:p>
        </p:txBody>
      </p:sp>
      <p:sp>
        <p:nvSpPr>
          <p:cNvPr id="10" name="AutoShape 10"/>
          <p:cNvSpPr/>
          <p:nvPr/>
        </p:nvSpPr>
        <p:spPr>
          <a:xfrm>
            <a:off x="4394200" y="1270000"/>
            <a:ext cx="3378200" cy="1651000"/>
          </a:xfrm>
          <a:prstGeom prst="roundRect">
            <a:avLst>
              <a:gd name="adj" fmla="val 7692"/>
            </a:avLst>
          </a:prstGeom>
          <a:solidFill>
            <a:srgbClr val="FFFFFF">
              <a:alpha val="100000"/>
            </a:srgbClr>
          </a:solidFill>
          <a:ln w="25400" cap="flat" cmpd="sng">
            <a:noFill/>
            <a:prstDash val="solid"/>
            <a:round/>
          </a:ln>
          <a:effectLst>
            <a:outerShdw blurRad="127000" dist="50800" dir="5400000" algn="tl" rotWithShape="0">
              <a:srgbClr val="000000">
                <a:alpha val="8000"/>
              </a:srgbClr>
            </a:outerShdw>
          </a:effectLst>
        </p:spPr>
        <p:txBody>
          <a:bodyPr vert="horz" wrap="square" lIns="63500" tIns="63500" rIns="63500" bIns="63500" rtlCol="0" anchor="ctr"/>
          <a:lstStyle/>
          <a:p>
            <a:pPr algn="ctr">
              <a:defRPr/>
            </a:pPr>
            <a:endParaRPr/>
          </a:p>
        </p:txBody>
      </p:sp>
      <p:sp>
        <p:nvSpPr>
          <p:cNvPr id="11" name="AutoShape 11"/>
          <p:cNvSpPr/>
          <p:nvPr/>
        </p:nvSpPr>
        <p:spPr>
          <a:xfrm>
            <a:off x="4394200" y="1270000"/>
            <a:ext cx="3378200" cy="50800"/>
          </a:xfrm>
          <a:prstGeom prst="roundRect">
            <a:avLst>
              <a:gd name="adj" fmla="val 0"/>
            </a:avLst>
          </a:prstGeom>
          <a:solidFill>
            <a:srgbClr val="4A90E2">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12" name="Picture 12"/>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546600" y="1473200"/>
            <a:ext cx="304800" cy="304800"/>
          </a:xfrm>
          <a:prstGeom prst="rect">
            <a:avLst/>
          </a:prstGeom>
        </p:spPr>
      </p:pic>
      <p:sp>
        <p:nvSpPr>
          <p:cNvPr id="13" name="AutoShape 13"/>
          <p:cNvSpPr/>
          <p:nvPr/>
        </p:nvSpPr>
        <p:spPr>
          <a:xfrm>
            <a:off x="4953000" y="1447800"/>
            <a:ext cx="2540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333333"/>
                </a:solidFill>
                <a:latin typeface="Noto Sans SC"/>
                <a:ea typeface="Noto Sans SC"/>
                <a:cs typeface="Noto Sans SC"/>
                <a:sym typeface="Noto Sans SC"/>
              </a:rPr>
              <a:t>激光重复频率</a:t>
            </a:r>
            <a:endParaRPr lang="en-US" sz="1100"/>
          </a:p>
        </p:txBody>
      </p:sp>
      <p:sp>
        <p:nvSpPr>
          <p:cNvPr id="14" name="AutoShape 14"/>
          <p:cNvSpPr/>
          <p:nvPr/>
        </p:nvSpPr>
        <p:spPr>
          <a:xfrm>
            <a:off x="4546600" y="1828800"/>
            <a:ext cx="3073400" cy="1016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400" b="0" i="0" u="none" strike="noStrike">
                <a:solidFill>
                  <a:srgbClr val="555555"/>
                </a:solidFill>
                <a:latin typeface="Noto Sans SC"/>
                <a:ea typeface="Noto Sans SC"/>
                <a:cs typeface="Noto Sans SC"/>
                <a:sym typeface="Noto Sans SC"/>
              </a:rPr>
              <a:t>决定脉冲发射间隔。低频适合点状加工，高频适合连续线条加工，需匹配扫描速度避免能量累积。</a:t>
            </a:r>
            <a:endParaRPr lang="en-US" sz="1100"/>
          </a:p>
        </p:txBody>
      </p:sp>
      <p:sp>
        <p:nvSpPr>
          <p:cNvPr id="15" name="AutoShape 15"/>
          <p:cNvSpPr/>
          <p:nvPr/>
        </p:nvSpPr>
        <p:spPr>
          <a:xfrm>
            <a:off x="8026400" y="1270000"/>
            <a:ext cx="3378200" cy="1651000"/>
          </a:xfrm>
          <a:prstGeom prst="roundRect">
            <a:avLst>
              <a:gd name="adj" fmla="val 7692"/>
            </a:avLst>
          </a:prstGeom>
          <a:solidFill>
            <a:srgbClr val="FFFFFF">
              <a:alpha val="100000"/>
            </a:srgbClr>
          </a:solidFill>
          <a:ln w="25400" cap="flat" cmpd="sng">
            <a:noFill/>
            <a:prstDash val="solid"/>
            <a:round/>
          </a:ln>
          <a:effectLst>
            <a:outerShdw blurRad="127000" dist="50800" dir="5400000" algn="tl" rotWithShape="0">
              <a:srgbClr val="000000">
                <a:alpha val="8000"/>
              </a:srgbClr>
            </a:outerShdw>
          </a:effectLst>
        </p:spPr>
        <p:txBody>
          <a:bodyPr vert="horz" wrap="square" lIns="63500" tIns="63500" rIns="63500" bIns="63500" rtlCol="0" anchor="ctr"/>
          <a:lstStyle/>
          <a:p>
            <a:pPr algn="ctr">
              <a:defRPr/>
            </a:pPr>
            <a:endParaRPr/>
          </a:p>
        </p:txBody>
      </p:sp>
      <p:sp>
        <p:nvSpPr>
          <p:cNvPr id="16" name="AutoShape 16"/>
          <p:cNvSpPr/>
          <p:nvPr/>
        </p:nvSpPr>
        <p:spPr>
          <a:xfrm>
            <a:off x="8026400" y="1270000"/>
            <a:ext cx="3378200" cy="50800"/>
          </a:xfrm>
          <a:prstGeom prst="roundRect">
            <a:avLst>
              <a:gd name="adj" fmla="val 0"/>
            </a:avLst>
          </a:prstGeom>
          <a:solidFill>
            <a:srgbClr val="4A90E2">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17" name="Picture 17"/>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178800" y="1473200"/>
            <a:ext cx="304800" cy="304800"/>
          </a:xfrm>
          <a:prstGeom prst="rect">
            <a:avLst/>
          </a:prstGeom>
        </p:spPr>
      </p:pic>
      <p:sp>
        <p:nvSpPr>
          <p:cNvPr id="18" name="AutoShape 18"/>
          <p:cNvSpPr/>
          <p:nvPr/>
        </p:nvSpPr>
        <p:spPr>
          <a:xfrm>
            <a:off x="8585200" y="1447800"/>
            <a:ext cx="2540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333333"/>
                </a:solidFill>
                <a:latin typeface="Noto Sans SC"/>
                <a:ea typeface="Noto Sans SC"/>
                <a:cs typeface="Noto Sans SC"/>
                <a:sym typeface="Noto Sans SC"/>
              </a:rPr>
              <a:t>扫描速度</a:t>
            </a:r>
            <a:endParaRPr lang="en-US" sz="1100"/>
          </a:p>
        </p:txBody>
      </p:sp>
      <p:sp>
        <p:nvSpPr>
          <p:cNvPr id="19" name="AutoShape 19"/>
          <p:cNvSpPr/>
          <p:nvPr/>
        </p:nvSpPr>
        <p:spPr>
          <a:xfrm>
            <a:off x="8178800" y="1828800"/>
            <a:ext cx="3073400" cy="1016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400" b="0" i="0" u="none" strike="noStrike">
                <a:solidFill>
                  <a:srgbClr val="555555"/>
                </a:solidFill>
                <a:latin typeface="Noto Sans SC"/>
                <a:ea typeface="Noto Sans SC"/>
                <a:cs typeface="Noto Sans SC"/>
                <a:sym typeface="Noto Sans SC"/>
              </a:rPr>
              <a:t>决定激光停留时间。速度越慢能量累积越多、刻痕越深；过快则热影响小但可能导致刻痕不连续。</a:t>
            </a:r>
            <a:endParaRPr lang="en-US" sz="1100"/>
          </a:p>
        </p:txBody>
      </p:sp>
      <p:sp>
        <p:nvSpPr>
          <p:cNvPr id="20" name="AutoShape 20"/>
          <p:cNvSpPr/>
          <p:nvPr/>
        </p:nvSpPr>
        <p:spPr>
          <a:xfrm>
            <a:off x="762000" y="3175000"/>
            <a:ext cx="3378200" cy="1651000"/>
          </a:xfrm>
          <a:prstGeom prst="roundRect">
            <a:avLst>
              <a:gd name="adj" fmla="val 7692"/>
            </a:avLst>
          </a:prstGeom>
          <a:solidFill>
            <a:srgbClr val="FFFFFF">
              <a:alpha val="100000"/>
            </a:srgbClr>
          </a:solidFill>
          <a:ln w="25400" cap="flat" cmpd="sng">
            <a:noFill/>
            <a:prstDash val="solid"/>
            <a:round/>
          </a:ln>
          <a:effectLst>
            <a:outerShdw blurRad="127000" dist="50800" dir="5400000" algn="tl" rotWithShape="0">
              <a:srgbClr val="000000">
                <a:alpha val="8000"/>
              </a:srgbClr>
            </a:outerShdw>
          </a:effectLst>
        </p:spPr>
        <p:txBody>
          <a:bodyPr vert="horz" wrap="square" lIns="63500" tIns="63500" rIns="63500" bIns="63500" rtlCol="0" anchor="ctr"/>
          <a:lstStyle/>
          <a:p>
            <a:pPr algn="ctr">
              <a:defRPr/>
            </a:pPr>
            <a:endParaRPr/>
          </a:p>
        </p:txBody>
      </p:sp>
      <p:sp>
        <p:nvSpPr>
          <p:cNvPr id="21" name="AutoShape 21"/>
          <p:cNvSpPr/>
          <p:nvPr/>
        </p:nvSpPr>
        <p:spPr>
          <a:xfrm>
            <a:off x="762000" y="3175000"/>
            <a:ext cx="3378200" cy="50800"/>
          </a:xfrm>
          <a:prstGeom prst="roundRect">
            <a:avLst>
              <a:gd name="adj" fmla="val 0"/>
            </a:avLst>
          </a:prstGeom>
          <a:solidFill>
            <a:srgbClr val="4A90E2">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22" name="Picture 22"/>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14400" y="3378200"/>
            <a:ext cx="304800" cy="304800"/>
          </a:xfrm>
          <a:prstGeom prst="rect">
            <a:avLst/>
          </a:prstGeom>
        </p:spPr>
      </p:pic>
      <p:sp>
        <p:nvSpPr>
          <p:cNvPr id="23" name="AutoShape 23"/>
          <p:cNvSpPr/>
          <p:nvPr/>
        </p:nvSpPr>
        <p:spPr>
          <a:xfrm>
            <a:off x="1320800" y="3352800"/>
            <a:ext cx="2540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333333"/>
                </a:solidFill>
                <a:latin typeface="Noto Sans SC"/>
                <a:ea typeface="Noto Sans SC"/>
                <a:cs typeface="Noto Sans SC"/>
                <a:sym typeface="Noto Sans SC"/>
              </a:rPr>
              <a:t>聚焦物镜参数</a:t>
            </a:r>
            <a:endParaRPr lang="en-US" sz="1100"/>
          </a:p>
        </p:txBody>
      </p:sp>
      <p:sp>
        <p:nvSpPr>
          <p:cNvPr id="24" name="AutoShape 24"/>
          <p:cNvSpPr/>
          <p:nvPr/>
        </p:nvSpPr>
        <p:spPr>
          <a:xfrm>
            <a:off x="914400" y="3733800"/>
            <a:ext cx="3073400" cy="1016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400" b="0" i="0" u="none" strike="noStrike">
                <a:solidFill>
                  <a:srgbClr val="555555"/>
                </a:solidFill>
                <a:latin typeface="Noto Sans SC"/>
                <a:ea typeface="Noto Sans SC"/>
                <a:cs typeface="Noto Sans SC"/>
                <a:sym typeface="Noto Sans SC"/>
              </a:rPr>
              <a:t>数值孔径(NA)决定光斑大小和焦深。高NA光斑小但焦深浅；低NA光斑大但焦深长，适配粗糙表面。</a:t>
            </a:r>
            <a:endParaRPr lang="en-US" sz="1100"/>
          </a:p>
        </p:txBody>
      </p:sp>
      <p:sp>
        <p:nvSpPr>
          <p:cNvPr id="25" name="AutoShape 25"/>
          <p:cNvSpPr/>
          <p:nvPr/>
        </p:nvSpPr>
        <p:spPr>
          <a:xfrm>
            <a:off x="4394200" y="3175000"/>
            <a:ext cx="3378200" cy="1651000"/>
          </a:xfrm>
          <a:prstGeom prst="roundRect">
            <a:avLst>
              <a:gd name="adj" fmla="val 7692"/>
            </a:avLst>
          </a:prstGeom>
          <a:solidFill>
            <a:srgbClr val="FFFFFF">
              <a:alpha val="100000"/>
            </a:srgbClr>
          </a:solidFill>
          <a:ln w="25400" cap="flat" cmpd="sng">
            <a:noFill/>
            <a:prstDash val="solid"/>
            <a:round/>
          </a:ln>
          <a:effectLst>
            <a:outerShdw blurRad="127000" dist="50800" dir="5400000" algn="tl" rotWithShape="0">
              <a:srgbClr val="000000">
                <a:alpha val="8000"/>
              </a:srgbClr>
            </a:outerShdw>
          </a:effectLst>
        </p:spPr>
        <p:txBody>
          <a:bodyPr vert="horz" wrap="square" lIns="63500" tIns="63500" rIns="63500" bIns="63500" rtlCol="0" anchor="ctr"/>
          <a:lstStyle/>
          <a:p>
            <a:pPr algn="ctr">
              <a:defRPr/>
            </a:pPr>
            <a:endParaRPr/>
          </a:p>
        </p:txBody>
      </p:sp>
      <p:sp>
        <p:nvSpPr>
          <p:cNvPr id="26" name="AutoShape 26"/>
          <p:cNvSpPr/>
          <p:nvPr/>
        </p:nvSpPr>
        <p:spPr>
          <a:xfrm>
            <a:off x="4394200" y="3175000"/>
            <a:ext cx="3378200" cy="50800"/>
          </a:xfrm>
          <a:prstGeom prst="roundRect">
            <a:avLst>
              <a:gd name="adj" fmla="val 0"/>
            </a:avLst>
          </a:prstGeom>
          <a:solidFill>
            <a:srgbClr val="4A90E2">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27" name="Picture 27"/>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4546600" y="3378200"/>
            <a:ext cx="304800" cy="304800"/>
          </a:xfrm>
          <a:prstGeom prst="rect">
            <a:avLst/>
          </a:prstGeom>
        </p:spPr>
      </p:pic>
      <p:sp>
        <p:nvSpPr>
          <p:cNvPr id="28" name="AutoShape 28"/>
          <p:cNvSpPr/>
          <p:nvPr/>
        </p:nvSpPr>
        <p:spPr>
          <a:xfrm>
            <a:off x="4953000" y="3352800"/>
            <a:ext cx="2540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333333"/>
                </a:solidFill>
                <a:latin typeface="Noto Sans SC"/>
                <a:ea typeface="Noto Sans SC"/>
                <a:cs typeface="Noto Sans SC"/>
                <a:sym typeface="Noto Sans SC"/>
              </a:rPr>
              <a:t>参数优化策略</a:t>
            </a:r>
            <a:endParaRPr lang="en-US" sz="1100"/>
          </a:p>
        </p:txBody>
      </p:sp>
      <p:sp>
        <p:nvSpPr>
          <p:cNvPr id="29" name="AutoShape 29"/>
          <p:cNvSpPr/>
          <p:nvPr/>
        </p:nvSpPr>
        <p:spPr>
          <a:xfrm>
            <a:off x="4546600" y="3733800"/>
            <a:ext cx="3073400" cy="1016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400" b="0" i="0" u="none" strike="noStrike">
                <a:solidFill>
                  <a:srgbClr val="555555"/>
                </a:solidFill>
                <a:latin typeface="Noto Sans SC"/>
                <a:ea typeface="Noto Sans SC"/>
                <a:cs typeface="Noto Sans SC"/>
                <a:sym typeface="Noto Sans SC"/>
              </a:rPr>
              <a:t>无绝对最优参数，需根据加工目标（深度、宽度、效率）综合选择，并通过工艺实验确定最佳组合。</a:t>
            </a:r>
            <a:endParaRPr lang="en-US" sz="1100"/>
          </a:p>
        </p:txBody>
      </p:sp>
      <p:sp>
        <p:nvSpPr>
          <p:cNvPr id="30" name="AutoShape 30"/>
          <p:cNvSpPr/>
          <p:nvPr/>
        </p:nvSpPr>
        <p:spPr>
          <a:xfrm>
            <a:off x="762000" y="5334000"/>
            <a:ext cx="10668000" cy="12700"/>
          </a:xfrm>
          <a:prstGeom prst="roundRect">
            <a:avLst>
              <a:gd name="adj" fmla="val 0"/>
            </a:avLst>
          </a:prstGeom>
          <a:solidFill>
            <a:srgbClr val="4A90E2">
              <a:alpha val="30000"/>
            </a:srgbClr>
          </a:solidFill>
          <a:ln w="25400" cap="flat" cmpd="sng">
            <a:noFill/>
            <a:prstDash val="solid"/>
            <a:round/>
          </a:ln>
        </p:spPr>
        <p:txBody>
          <a:bodyPr vert="horz" wrap="square" lIns="63500" tIns="63500" rIns="63500" bIns="63500" rtlCol="0" anchor="ctr"/>
          <a:lstStyle/>
          <a:p>
            <a:pPr algn="ctr">
              <a:defRPr/>
            </a:pPr>
            <a:endParaRPr/>
          </a:p>
        </p:txBody>
      </p:sp>
      <p:sp>
        <p:nvSpPr>
          <p:cNvPr id="31" name="AutoShape 31"/>
          <p:cNvSpPr/>
          <p:nvPr/>
        </p:nvSpPr>
        <p:spPr>
          <a:xfrm>
            <a:off x="762000" y="5461000"/>
            <a:ext cx="10668000" cy="381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400" b="0" i="0" u="none" strike="noStrike">
                <a:solidFill>
                  <a:srgbClr val="969696"/>
                </a:solidFill>
                <a:latin typeface="Noto Sans SC"/>
                <a:ea typeface="Noto Sans SC"/>
                <a:cs typeface="Noto Sans SC"/>
                <a:sym typeface="Noto Sans SC"/>
              </a:rPr>
              <a:t>理解参数作用机制是实现高精度、高质量激光加工的核心前提</a:t>
            </a:r>
            <a:endParaRPr lang="en-US" sz="110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5F7FA">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a:stretch>
            <a:fillRect/>
          </a:stretch>
        </p:blipFill>
        <p:spPr>
          <a:xfrm>
            <a:off x="0" y="0"/>
            <a:ext cx="12192000" cy="6858000"/>
          </a:xfrm>
          <a:prstGeom prst="rect">
            <a:avLst/>
          </a:prstGeom>
          <a:noFill/>
          <a:ln w="25400" cap="flat" cmpd="sng">
            <a:noFill/>
            <a:prstDash val="solid"/>
            <a:round/>
          </a:ln>
        </p:spPr>
      </p:pic>
      <p:sp>
        <p:nvSpPr>
          <p:cNvPr id="3" name="AutoShape 3"/>
          <p:cNvSpPr/>
          <p:nvPr/>
        </p:nvSpPr>
        <p:spPr>
          <a:xfrm>
            <a:off x="762000" y="1016000"/>
            <a:ext cx="4064000" cy="635000"/>
          </a:xfrm>
          <a:prstGeom prst="rect">
            <a:avLst/>
          </a:prstGeom>
          <a:noFill/>
          <a:ln w="12700" cap="flat" cmpd="sng">
            <a:noFill/>
            <a:prstDash val="solid"/>
            <a:round/>
          </a:ln>
        </p:spPr>
        <p:txBody>
          <a:bodyPr vert="horz" wrap="none" lIns="0" tIns="0" rIns="0" bIns="0" rtlCol="0" anchor="ctr" anchorCtr="0"/>
          <a:lstStyle/>
          <a:p>
            <a:pPr indent="0" algn="l">
              <a:lnSpc>
                <a:spcPct val="125000"/>
              </a:lnSpc>
              <a:defRPr/>
            </a:pPr>
            <a:r>
              <a:rPr lang="en-US" sz="3600" b="1" i="0" u="none" strike="noStrike">
                <a:solidFill>
                  <a:srgbClr val="333333"/>
                </a:solidFill>
                <a:latin typeface="Noto Sans SC"/>
                <a:ea typeface="Noto Sans SC"/>
                <a:cs typeface="Noto Sans SC"/>
                <a:sym typeface="Noto Sans SC"/>
              </a:rPr>
              <a:t>常见问题与故障排查</a:t>
            </a:r>
            <a:endParaRPr lang="en-US" sz="1100"/>
          </a:p>
        </p:txBody>
      </p:sp>
      <p:sp>
        <p:nvSpPr>
          <p:cNvPr id="4" name="AutoShape 4"/>
          <p:cNvSpPr/>
          <p:nvPr/>
        </p:nvSpPr>
        <p:spPr>
          <a:xfrm>
            <a:off x="762000" y="1905000"/>
            <a:ext cx="3378200" cy="1651000"/>
          </a:xfrm>
          <a:prstGeom prst="roundRect">
            <a:avLst>
              <a:gd name="adj" fmla="val 7692"/>
            </a:avLst>
          </a:prstGeom>
          <a:solidFill>
            <a:srgbClr val="FFFFFF">
              <a:alpha val="90000"/>
            </a:srgbClr>
          </a:solidFill>
          <a:ln w="25400" cap="flat" cmpd="sng">
            <a:noFill/>
            <a:prstDash val="solid"/>
            <a:round/>
          </a:ln>
          <a:effectLst>
            <a:outerShdw blurRad="127000" dist="50800" dir="5400000" algn="tl" rotWithShape="0">
              <a:srgbClr val="000000">
                <a:alpha val="8000"/>
              </a:srgbClr>
            </a:outerShdw>
          </a:effectLst>
        </p:spPr>
        <p:txBody>
          <a:bodyPr vert="horz" wrap="square" lIns="63500" tIns="63500" rIns="63500" bIns="63500" rtlCol="0" anchor="ctr"/>
          <a:lstStyle/>
          <a:p>
            <a:pPr algn="ctr">
              <a:defRPr/>
            </a:pPr>
            <a:endParaRPr/>
          </a:p>
        </p:txBody>
      </p:sp>
      <p:pic>
        <p:nvPicPr>
          <p:cNvPr id="5" name="Picture 5"/>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65200" y="2108200"/>
            <a:ext cx="304800" cy="304800"/>
          </a:xfrm>
          <a:prstGeom prst="rect">
            <a:avLst/>
          </a:prstGeom>
        </p:spPr>
      </p:pic>
      <p:sp>
        <p:nvSpPr>
          <p:cNvPr id="6" name="AutoShape 6"/>
          <p:cNvSpPr/>
          <p:nvPr/>
        </p:nvSpPr>
        <p:spPr>
          <a:xfrm>
            <a:off x="1371600" y="2057400"/>
            <a:ext cx="2667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333333"/>
                </a:solidFill>
                <a:latin typeface="Noto Sans SC"/>
                <a:ea typeface="Noto Sans SC"/>
                <a:cs typeface="Noto Sans SC"/>
                <a:sym typeface="Noto Sans SC"/>
              </a:rPr>
              <a:t>图形有缺口或深度不均</a:t>
            </a:r>
            <a:endParaRPr lang="en-US" sz="1100"/>
          </a:p>
        </p:txBody>
      </p:sp>
      <p:sp>
        <p:nvSpPr>
          <p:cNvPr id="7" name="AutoShape 7"/>
          <p:cNvSpPr/>
          <p:nvPr/>
        </p:nvSpPr>
        <p:spPr>
          <a:xfrm>
            <a:off x="965200" y="2489200"/>
            <a:ext cx="2971800" cy="889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400" b="0" i="0" u="none" strike="noStrike">
                <a:solidFill>
                  <a:srgbClr val="666666"/>
                </a:solidFill>
                <a:latin typeface="Noto Sans SC"/>
                <a:ea typeface="Noto Sans SC"/>
                <a:cs typeface="Noto Sans SC"/>
                <a:sym typeface="Noto Sans SC"/>
              </a:rPr>
              <a:t>光路未校准或振镜偏移。需重新校准光路，或在软件配置中调整“区域”的偏移X/Y进行补偿。</a:t>
            </a:r>
            <a:endParaRPr lang="en-US" sz="1100"/>
          </a:p>
        </p:txBody>
      </p:sp>
      <p:sp>
        <p:nvSpPr>
          <p:cNvPr id="8" name="AutoShape 8"/>
          <p:cNvSpPr/>
          <p:nvPr/>
        </p:nvSpPr>
        <p:spPr>
          <a:xfrm>
            <a:off x="4394200" y="1905000"/>
            <a:ext cx="3378200" cy="1651000"/>
          </a:xfrm>
          <a:prstGeom prst="roundRect">
            <a:avLst>
              <a:gd name="adj" fmla="val 7692"/>
            </a:avLst>
          </a:prstGeom>
          <a:solidFill>
            <a:srgbClr val="FFFFFF">
              <a:alpha val="90000"/>
            </a:srgbClr>
          </a:solidFill>
          <a:ln w="25400" cap="flat" cmpd="sng">
            <a:noFill/>
            <a:prstDash val="solid"/>
            <a:round/>
          </a:ln>
          <a:effectLst>
            <a:outerShdw blurRad="127000" dist="50800" dir="5400000" algn="tl" rotWithShape="0">
              <a:srgbClr val="000000">
                <a:alpha val="8000"/>
              </a:srgbClr>
            </a:outerShdw>
          </a:effectLst>
        </p:spPr>
        <p:txBody>
          <a:bodyPr vert="horz" wrap="square" lIns="63500" tIns="63500" rIns="63500" bIns="63500" rtlCol="0" anchor="ctr"/>
          <a:lstStyle/>
          <a:p>
            <a:pPr algn="ctr">
              <a:defRPr/>
            </a:pPr>
            <a:endParaRPr/>
          </a:p>
        </p:txBody>
      </p:sp>
      <p:pic>
        <p:nvPicPr>
          <p:cNvPr id="9" name="Picture 9"/>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597400" y="2108200"/>
            <a:ext cx="304800" cy="304800"/>
          </a:xfrm>
          <a:prstGeom prst="rect">
            <a:avLst/>
          </a:prstGeom>
        </p:spPr>
      </p:pic>
      <p:sp>
        <p:nvSpPr>
          <p:cNvPr id="10" name="AutoShape 10"/>
          <p:cNvSpPr/>
          <p:nvPr/>
        </p:nvSpPr>
        <p:spPr>
          <a:xfrm>
            <a:off x="5003800" y="2057400"/>
            <a:ext cx="2667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333333"/>
                </a:solidFill>
                <a:latin typeface="Noto Sans SC"/>
                <a:ea typeface="Noto Sans SC"/>
                <a:cs typeface="Noto Sans SC"/>
                <a:sym typeface="Noto Sans SC"/>
              </a:rPr>
              <a:t>加工图案颠倒</a:t>
            </a:r>
            <a:endParaRPr lang="en-US" sz="1100"/>
          </a:p>
        </p:txBody>
      </p:sp>
      <p:sp>
        <p:nvSpPr>
          <p:cNvPr id="11" name="AutoShape 11"/>
          <p:cNvSpPr/>
          <p:nvPr/>
        </p:nvSpPr>
        <p:spPr>
          <a:xfrm>
            <a:off x="4597400" y="2489200"/>
            <a:ext cx="2971800" cy="889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400" b="0" i="0" u="none" strike="noStrike">
                <a:solidFill>
                  <a:srgbClr val="666666"/>
                </a:solidFill>
                <a:latin typeface="Noto Sans SC"/>
                <a:ea typeface="Noto Sans SC"/>
                <a:cs typeface="Noto Sans SC"/>
                <a:sym typeface="Noto Sans SC"/>
              </a:rPr>
              <a:t>振镜扫描方向设置错误。在软件配置参数中找到方向反向选项并勾选，即可纠正图案方向。</a:t>
            </a:r>
            <a:endParaRPr lang="en-US" sz="1100"/>
          </a:p>
        </p:txBody>
      </p:sp>
      <p:sp>
        <p:nvSpPr>
          <p:cNvPr id="12" name="AutoShape 12"/>
          <p:cNvSpPr/>
          <p:nvPr/>
        </p:nvSpPr>
        <p:spPr>
          <a:xfrm>
            <a:off x="8026400" y="1905000"/>
            <a:ext cx="3378200" cy="1651000"/>
          </a:xfrm>
          <a:prstGeom prst="roundRect">
            <a:avLst>
              <a:gd name="adj" fmla="val 7692"/>
            </a:avLst>
          </a:prstGeom>
          <a:solidFill>
            <a:srgbClr val="FFFFFF">
              <a:alpha val="90000"/>
            </a:srgbClr>
          </a:solidFill>
          <a:ln w="25400" cap="flat" cmpd="sng">
            <a:noFill/>
            <a:prstDash val="solid"/>
            <a:round/>
          </a:ln>
          <a:effectLst>
            <a:outerShdw blurRad="127000" dist="50800" dir="5400000" algn="tl" rotWithShape="0">
              <a:srgbClr val="000000">
                <a:alpha val="8000"/>
              </a:srgbClr>
            </a:outerShdw>
          </a:effectLst>
        </p:spPr>
        <p:txBody>
          <a:bodyPr vert="horz" wrap="square" lIns="63500" tIns="63500" rIns="63500" bIns="63500" rtlCol="0" anchor="ctr"/>
          <a:lstStyle/>
          <a:p>
            <a:pPr algn="ctr">
              <a:defRPr/>
            </a:pPr>
            <a:endParaRPr/>
          </a:p>
        </p:txBody>
      </p:sp>
      <p:pic>
        <p:nvPicPr>
          <p:cNvPr id="13" name="Picture 13"/>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229600" y="2108200"/>
            <a:ext cx="304800" cy="304800"/>
          </a:xfrm>
          <a:prstGeom prst="rect">
            <a:avLst/>
          </a:prstGeom>
        </p:spPr>
      </p:pic>
      <p:sp>
        <p:nvSpPr>
          <p:cNvPr id="14" name="AutoShape 14"/>
          <p:cNvSpPr/>
          <p:nvPr/>
        </p:nvSpPr>
        <p:spPr>
          <a:xfrm>
            <a:off x="8636000" y="2057400"/>
            <a:ext cx="2667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333333"/>
                </a:solidFill>
                <a:latin typeface="Noto Sans SC"/>
                <a:ea typeface="Noto Sans SC"/>
                <a:cs typeface="Noto Sans SC"/>
                <a:sym typeface="Noto Sans SC"/>
              </a:rPr>
              <a:t>成像模糊</a:t>
            </a:r>
            <a:endParaRPr lang="en-US" sz="1100"/>
          </a:p>
        </p:txBody>
      </p:sp>
      <p:sp>
        <p:nvSpPr>
          <p:cNvPr id="15" name="AutoShape 15"/>
          <p:cNvSpPr/>
          <p:nvPr/>
        </p:nvSpPr>
        <p:spPr>
          <a:xfrm>
            <a:off x="8229600" y="2489200"/>
            <a:ext cx="2971800" cy="889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400" b="0" i="0" u="none" strike="noStrike">
                <a:solidFill>
                  <a:srgbClr val="666666"/>
                </a:solidFill>
                <a:latin typeface="Noto Sans SC"/>
                <a:ea typeface="Noto Sans SC"/>
                <a:cs typeface="Noto Sans SC"/>
                <a:sym typeface="Noto Sans SC"/>
              </a:rPr>
              <a:t>物镜与相机间距不当或加工面不共面。检查并调整部件相对位置，确保成像清晰。</a:t>
            </a:r>
            <a:endParaRPr lang="en-US" sz="1100"/>
          </a:p>
        </p:txBody>
      </p:sp>
      <p:sp>
        <p:nvSpPr>
          <p:cNvPr id="16" name="AutoShape 16"/>
          <p:cNvSpPr/>
          <p:nvPr/>
        </p:nvSpPr>
        <p:spPr>
          <a:xfrm>
            <a:off x="762000" y="3810000"/>
            <a:ext cx="3378200" cy="1651000"/>
          </a:xfrm>
          <a:prstGeom prst="roundRect">
            <a:avLst>
              <a:gd name="adj" fmla="val 7692"/>
            </a:avLst>
          </a:prstGeom>
          <a:solidFill>
            <a:srgbClr val="FFFFFF">
              <a:alpha val="90000"/>
            </a:srgbClr>
          </a:solidFill>
          <a:ln w="25400" cap="flat" cmpd="sng">
            <a:noFill/>
            <a:prstDash val="solid"/>
            <a:round/>
          </a:ln>
          <a:effectLst>
            <a:outerShdw blurRad="127000" dist="50800" dir="5400000" algn="tl" rotWithShape="0">
              <a:srgbClr val="000000">
                <a:alpha val="8000"/>
              </a:srgbClr>
            </a:outerShdw>
          </a:effectLst>
        </p:spPr>
        <p:txBody>
          <a:bodyPr vert="horz" wrap="square" lIns="63500" tIns="63500" rIns="63500" bIns="63500" rtlCol="0" anchor="ctr"/>
          <a:lstStyle/>
          <a:p>
            <a:pPr algn="ctr">
              <a:defRPr/>
            </a:pPr>
            <a:endParaRPr/>
          </a:p>
        </p:txBody>
      </p:sp>
      <p:pic>
        <p:nvPicPr>
          <p:cNvPr id="17" name="Picture 17"/>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65200" y="4013200"/>
            <a:ext cx="304800" cy="304800"/>
          </a:xfrm>
          <a:prstGeom prst="rect">
            <a:avLst/>
          </a:prstGeom>
        </p:spPr>
      </p:pic>
      <p:sp>
        <p:nvSpPr>
          <p:cNvPr id="18" name="AutoShape 18"/>
          <p:cNvSpPr/>
          <p:nvPr/>
        </p:nvSpPr>
        <p:spPr>
          <a:xfrm>
            <a:off x="1371600" y="3962400"/>
            <a:ext cx="2667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333333"/>
                </a:solidFill>
                <a:latin typeface="Noto Sans SC"/>
                <a:ea typeface="Noto Sans SC"/>
                <a:cs typeface="Noto Sans SC"/>
                <a:sym typeface="Noto Sans SC"/>
              </a:rPr>
              <a:t>无加工痕迹</a:t>
            </a:r>
            <a:endParaRPr lang="en-US" sz="1100"/>
          </a:p>
        </p:txBody>
      </p:sp>
      <p:sp>
        <p:nvSpPr>
          <p:cNvPr id="19" name="AutoShape 19"/>
          <p:cNvSpPr/>
          <p:nvPr/>
        </p:nvSpPr>
        <p:spPr>
          <a:xfrm>
            <a:off x="965200" y="4394200"/>
            <a:ext cx="2971800" cy="889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400" b="0" i="0" u="none" strike="noStrike">
                <a:solidFill>
                  <a:srgbClr val="666666"/>
                </a:solidFill>
                <a:latin typeface="Noto Sans SC"/>
                <a:ea typeface="Noto Sans SC"/>
                <a:cs typeface="Noto Sans SC"/>
                <a:sym typeface="Noto Sans SC"/>
              </a:rPr>
              <a:t>检查激光功率是否过低或离焦。确认激光器出光正常，光路无遮挡，Z轴位于焦面附近。</a:t>
            </a:r>
            <a:endParaRPr lang="en-US" sz="1100"/>
          </a:p>
        </p:txBody>
      </p:sp>
      <p:sp>
        <p:nvSpPr>
          <p:cNvPr id="20" name="AutoShape 20"/>
          <p:cNvSpPr/>
          <p:nvPr/>
        </p:nvSpPr>
        <p:spPr>
          <a:xfrm>
            <a:off x="4394200" y="3810000"/>
            <a:ext cx="3378200" cy="1651000"/>
          </a:xfrm>
          <a:prstGeom prst="roundRect">
            <a:avLst>
              <a:gd name="adj" fmla="val 7692"/>
            </a:avLst>
          </a:prstGeom>
          <a:solidFill>
            <a:srgbClr val="FFFFFF">
              <a:alpha val="90000"/>
            </a:srgbClr>
          </a:solidFill>
          <a:ln w="25400" cap="flat" cmpd="sng">
            <a:noFill/>
            <a:prstDash val="solid"/>
            <a:round/>
          </a:ln>
          <a:effectLst>
            <a:outerShdw blurRad="127000" dist="50800" dir="5400000" algn="tl" rotWithShape="0">
              <a:srgbClr val="000000">
                <a:alpha val="8000"/>
              </a:srgbClr>
            </a:outerShdw>
          </a:effectLst>
        </p:spPr>
        <p:txBody>
          <a:bodyPr vert="horz" wrap="square" lIns="63500" tIns="63500" rIns="63500" bIns="63500" rtlCol="0" anchor="ctr"/>
          <a:lstStyle/>
          <a:p>
            <a:pPr algn="ctr">
              <a:defRPr/>
            </a:pPr>
            <a:endParaRPr/>
          </a:p>
        </p:txBody>
      </p:sp>
      <p:pic>
        <p:nvPicPr>
          <p:cNvPr id="21" name="Picture 21"/>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4597400" y="4013200"/>
            <a:ext cx="304800" cy="304800"/>
          </a:xfrm>
          <a:prstGeom prst="rect">
            <a:avLst/>
          </a:prstGeom>
        </p:spPr>
      </p:pic>
      <p:sp>
        <p:nvSpPr>
          <p:cNvPr id="22" name="AutoShape 22"/>
          <p:cNvSpPr/>
          <p:nvPr/>
        </p:nvSpPr>
        <p:spPr>
          <a:xfrm>
            <a:off x="5003800" y="3962400"/>
            <a:ext cx="2667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333333"/>
                </a:solidFill>
                <a:latin typeface="Noto Sans SC"/>
                <a:ea typeface="Noto Sans SC"/>
                <a:cs typeface="Noto Sans SC"/>
                <a:sym typeface="Noto Sans SC"/>
              </a:rPr>
              <a:t>干涉条纹干扰</a:t>
            </a:r>
            <a:endParaRPr lang="en-US" sz="1100"/>
          </a:p>
        </p:txBody>
      </p:sp>
      <p:sp>
        <p:nvSpPr>
          <p:cNvPr id="23" name="AutoShape 23"/>
          <p:cNvSpPr/>
          <p:nvPr/>
        </p:nvSpPr>
        <p:spPr>
          <a:xfrm>
            <a:off x="4597400" y="4394200"/>
            <a:ext cx="2971800" cy="889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400" b="0" i="0" u="none" strike="noStrike">
                <a:solidFill>
                  <a:srgbClr val="666666"/>
                </a:solidFill>
                <a:latin typeface="Noto Sans SC"/>
                <a:ea typeface="Noto Sans SC"/>
                <a:cs typeface="Noto Sans SC"/>
                <a:sym typeface="Noto Sans SC"/>
              </a:rPr>
              <a:t>系统存在杂散光或多余反射面。仔细检查光路，消除不必要的反射源以去除条纹。</a:t>
            </a:r>
            <a:endParaRPr lang="en-US" sz="1100"/>
          </a:p>
        </p:txBody>
      </p:sp>
      <p:sp>
        <p:nvSpPr>
          <p:cNvPr id="24" name="AutoShape 24"/>
          <p:cNvSpPr/>
          <p:nvPr/>
        </p:nvSpPr>
        <p:spPr>
          <a:xfrm>
            <a:off x="8026400" y="3810000"/>
            <a:ext cx="3378200" cy="1651000"/>
          </a:xfrm>
          <a:prstGeom prst="roundRect">
            <a:avLst>
              <a:gd name="adj" fmla="val 7692"/>
            </a:avLst>
          </a:prstGeom>
          <a:solidFill>
            <a:srgbClr val="4A90E2">
              <a:alpha val="10000"/>
            </a:srgbClr>
          </a:solidFill>
          <a:ln w="12700" cap="flat" cmpd="sng">
            <a:solidFill>
              <a:srgbClr val="4A90E2">
                <a:alpha val="30000"/>
              </a:srgbClr>
            </a:solidFill>
            <a:prstDash val="dash"/>
            <a:round/>
          </a:ln>
        </p:spPr>
        <p:txBody>
          <a:bodyPr vert="horz" wrap="square" lIns="63500" tIns="63500" rIns="63500" bIns="63500" rtlCol="0" anchor="ctr"/>
          <a:lstStyle/>
          <a:p>
            <a:pPr algn="ctr">
              <a:defRPr/>
            </a:pPr>
            <a:endParaRPr/>
          </a:p>
        </p:txBody>
      </p:sp>
      <p:pic>
        <p:nvPicPr>
          <p:cNvPr id="25" name="Picture 25"/>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9512300" y="4191000"/>
            <a:ext cx="406400" cy="406400"/>
          </a:xfrm>
          <a:prstGeom prst="rect">
            <a:avLst/>
          </a:prstGeom>
        </p:spPr>
      </p:pic>
      <p:sp>
        <p:nvSpPr>
          <p:cNvPr id="26" name="AutoShape 26"/>
          <p:cNvSpPr/>
          <p:nvPr/>
        </p:nvSpPr>
        <p:spPr>
          <a:xfrm>
            <a:off x="8153400" y="4699000"/>
            <a:ext cx="3124200" cy="508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600" b="1" i="0" u="none" strike="noStrike">
                <a:solidFill>
                  <a:srgbClr val="4A90E2"/>
                </a:solidFill>
                <a:latin typeface="Noto Sans SC"/>
                <a:ea typeface="Noto Sans SC"/>
                <a:cs typeface="Noto Sans SC"/>
                <a:sym typeface="Noto Sans SC"/>
              </a:rPr>
              <a:t>提示：定期维护光路清洁</a:t>
            </a:r>
            <a:endParaRPr lang="en-US" sz="110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5F7FA">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a:stretch>
            <a:fillRect/>
          </a:stretch>
        </p:blipFill>
        <p:spPr>
          <a:xfrm>
            <a:off x="0" y="0"/>
            <a:ext cx="12192000" cy="6858000"/>
          </a:xfrm>
          <a:prstGeom prst="rect">
            <a:avLst/>
          </a:prstGeom>
          <a:noFill/>
          <a:ln w="25400" cap="flat" cmpd="sng">
            <a:noFill/>
            <a:prstDash val="solid"/>
            <a:round/>
          </a:ln>
        </p:spPr>
      </p:pic>
      <p:sp>
        <p:nvSpPr>
          <p:cNvPr id="3" name="AutoShape 3"/>
          <p:cNvSpPr/>
          <p:nvPr/>
        </p:nvSpPr>
        <p:spPr>
          <a:xfrm>
            <a:off x="0" y="0"/>
            <a:ext cx="12192000" cy="6858000"/>
          </a:xfrm>
          <a:prstGeom prst="roundRect">
            <a:avLst>
              <a:gd name="adj" fmla="val 0"/>
            </a:avLst>
          </a:prstGeom>
          <a:solidFill>
            <a:srgbClr val="FFFFFF">
              <a:alpha val="88000"/>
            </a:srgbClr>
          </a:solidFill>
          <a:ln w="25400" cap="flat" cmpd="sng">
            <a:noFill/>
            <a:prstDash val="solid"/>
            <a:round/>
          </a:ln>
        </p:spPr>
        <p:txBody>
          <a:bodyPr vert="horz" wrap="square" lIns="63500" tIns="63500" rIns="63500" bIns="63500" rtlCol="0" anchor="ctr"/>
          <a:lstStyle/>
          <a:p>
            <a:pPr algn="ctr">
              <a:defRPr/>
            </a:pPr>
            <a:endParaRPr/>
          </a:p>
        </p:txBody>
      </p:sp>
      <p:sp>
        <p:nvSpPr>
          <p:cNvPr id="4" name="AutoShape 4"/>
          <p:cNvSpPr/>
          <p:nvPr/>
        </p:nvSpPr>
        <p:spPr>
          <a:xfrm>
            <a:off x="762000" y="1016000"/>
            <a:ext cx="2032000" cy="635000"/>
          </a:xfrm>
          <a:prstGeom prst="rect">
            <a:avLst/>
          </a:prstGeom>
          <a:noFill/>
          <a:ln w="12700" cap="flat" cmpd="sng">
            <a:noFill/>
            <a:prstDash val="solid"/>
            <a:round/>
          </a:ln>
        </p:spPr>
        <p:txBody>
          <a:bodyPr vert="horz" wrap="none" lIns="0" tIns="0" rIns="0" bIns="0" rtlCol="0" anchor="ctr" anchorCtr="0"/>
          <a:lstStyle/>
          <a:p>
            <a:pPr indent="0" algn="l">
              <a:lnSpc>
                <a:spcPct val="125000"/>
              </a:lnSpc>
              <a:defRPr/>
            </a:pPr>
            <a:r>
              <a:rPr lang="en-US" sz="3600" b="1" i="0" u="none" strike="noStrike">
                <a:solidFill>
                  <a:srgbClr val="333333"/>
                </a:solidFill>
                <a:latin typeface="Noto Sans SC"/>
                <a:ea typeface="Noto Sans SC"/>
                <a:cs typeface="Noto Sans SC"/>
                <a:sym typeface="Noto Sans SC"/>
              </a:rPr>
              <a:t>注意事项</a:t>
            </a:r>
            <a:endParaRPr lang="en-US" sz="1100"/>
          </a:p>
        </p:txBody>
      </p:sp>
      <p:sp>
        <p:nvSpPr>
          <p:cNvPr id="5" name="AutoShape 5"/>
          <p:cNvSpPr/>
          <p:nvPr/>
        </p:nvSpPr>
        <p:spPr>
          <a:xfrm>
            <a:off x="762000" y="1905000"/>
            <a:ext cx="5080000" cy="1270000"/>
          </a:xfrm>
          <a:prstGeom prst="roundRect">
            <a:avLst>
              <a:gd name="adj" fmla="val 10000"/>
            </a:avLst>
          </a:prstGeom>
          <a:solidFill>
            <a:srgbClr val="FFFFFF">
              <a:alpha val="100000"/>
            </a:srgbClr>
          </a:solidFill>
          <a:ln w="12700" cap="flat" cmpd="sng">
            <a:solidFill>
              <a:srgbClr val="4A90E2">
                <a:alpha val="30000"/>
              </a:srgbClr>
            </a:solidFill>
            <a:prstDash val="solid"/>
            <a:round/>
          </a:ln>
          <a:effectLst>
            <a:outerShdw blurRad="101600" dist="50800" dir="5400000" algn="tl" rotWithShape="0">
              <a:srgbClr val="000000">
                <a:alpha val="5000"/>
              </a:srgbClr>
            </a:outerShdw>
          </a:effectLst>
        </p:spPr>
        <p:txBody>
          <a:bodyPr vert="horz" wrap="square" lIns="63500" tIns="63500" rIns="63500" bIns="63500" rtlCol="0" anchor="ctr"/>
          <a:lstStyle/>
          <a:p>
            <a:pPr algn="ctr">
              <a:defRPr/>
            </a:pPr>
            <a:endParaRPr/>
          </a:p>
        </p:txBody>
      </p:sp>
      <p:pic>
        <p:nvPicPr>
          <p:cNvPr id="6" name="Picture 6"/>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6000" y="2095500"/>
            <a:ext cx="406400" cy="406400"/>
          </a:xfrm>
          <a:prstGeom prst="rect">
            <a:avLst/>
          </a:prstGeom>
        </p:spPr>
      </p:pic>
      <p:sp>
        <p:nvSpPr>
          <p:cNvPr id="7" name="AutoShape 7"/>
          <p:cNvSpPr/>
          <p:nvPr/>
        </p:nvSpPr>
        <p:spPr>
          <a:xfrm>
            <a:off x="1524000" y="2057400"/>
            <a:ext cx="419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333333"/>
                </a:solidFill>
                <a:latin typeface="Noto Sans SC"/>
                <a:ea typeface="Noto Sans SC"/>
                <a:cs typeface="Noto Sans SC"/>
                <a:sym typeface="Noto Sans SC"/>
              </a:rPr>
              <a:t>激光安全</a:t>
            </a:r>
            <a:endParaRPr lang="en-US" sz="1100"/>
          </a:p>
        </p:txBody>
      </p:sp>
      <p:sp>
        <p:nvSpPr>
          <p:cNvPr id="8" name="AutoShape 8"/>
          <p:cNvSpPr/>
          <p:nvPr/>
        </p:nvSpPr>
        <p:spPr>
          <a:xfrm>
            <a:off x="1524000" y="2438400"/>
            <a:ext cx="4191000" cy="635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600" b="0" i="0" u="none" strike="noStrike">
                <a:solidFill>
                  <a:srgbClr val="555555"/>
                </a:solidFill>
                <a:latin typeface="Noto Sans SC"/>
                <a:ea typeface="Noto Sans SC"/>
                <a:cs typeface="Noto Sans SC"/>
                <a:sym typeface="Noto Sans SC"/>
              </a:rPr>
              <a:t>严禁直视激光，必须佩戴防护眼镜；避免激光器强磁铁吸附铁质零件。</a:t>
            </a:r>
            <a:endParaRPr lang="en-US" sz="1100"/>
          </a:p>
        </p:txBody>
      </p:sp>
      <p:sp>
        <p:nvSpPr>
          <p:cNvPr id="9" name="AutoShape 9"/>
          <p:cNvSpPr/>
          <p:nvPr/>
        </p:nvSpPr>
        <p:spPr>
          <a:xfrm>
            <a:off x="6350000" y="1905000"/>
            <a:ext cx="5080000" cy="1270000"/>
          </a:xfrm>
          <a:prstGeom prst="roundRect">
            <a:avLst>
              <a:gd name="adj" fmla="val 10000"/>
            </a:avLst>
          </a:prstGeom>
          <a:solidFill>
            <a:srgbClr val="FFFFFF">
              <a:alpha val="100000"/>
            </a:srgbClr>
          </a:solidFill>
          <a:ln w="12700" cap="flat" cmpd="sng">
            <a:solidFill>
              <a:srgbClr val="4A90E2">
                <a:alpha val="30000"/>
              </a:srgbClr>
            </a:solidFill>
            <a:prstDash val="solid"/>
            <a:round/>
          </a:ln>
          <a:effectLst>
            <a:outerShdw blurRad="101600" dist="50800" dir="5400000" algn="tl" rotWithShape="0">
              <a:srgbClr val="000000">
                <a:alpha val="5000"/>
              </a:srgbClr>
            </a:outerShdw>
          </a:effectLst>
        </p:spPr>
        <p:txBody>
          <a:bodyPr vert="horz" wrap="square" lIns="63500" tIns="63500" rIns="63500" bIns="63500" rtlCol="0" anchor="ctr"/>
          <a:lstStyle/>
          <a:p>
            <a:pPr algn="ctr">
              <a:defRPr/>
            </a:pPr>
            <a:endParaRPr/>
          </a:p>
        </p:txBody>
      </p:sp>
      <p:pic>
        <p:nvPicPr>
          <p:cNvPr id="10" name="Picture 10"/>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604000" y="2095500"/>
            <a:ext cx="406400" cy="406400"/>
          </a:xfrm>
          <a:prstGeom prst="rect">
            <a:avLst/>
          </a:prstGeom>
        </p:spPr>
      </p:pic>
      <p:sp>
        <p:nvSpPr>
          <p:cNvPr id="11" name="AutoShape 11"/>
          <p:cNvSpPr/>
          <p:nvPr/>
        </p:nvSpPr>
        <p:spPr>
          <a:xfrm>
            <a:off x="7112000" y="2057400"/>
            <a:ext cx="419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333333"/>
                </a:solidFill>
                <a:latin typeface="Noto Sans SC"/>
                <a:ea typeface="Noto Sans SC"/>
                <a:cs typeface="Noto Sans SC"/>
                <a:sym typeface="Noto Sans SC"/>
              </a:rPr>
              <a:t>保护器件</a:t>
            </a:r>
            <a:endParaRPr lang="en-US" sz="1100"/>
          </a:p>
        </p:txBody>
      </p:sp>
      <p:sp>
        <p:nvSpPr>
          <p:cNvPr id="12" name="AutoShape 12"/>
          <p:cNvSpPr/>
          <p:nvPr/>
        </p:nvSpPr>
        <p:spPr>
          <a:xfrm>
            <a:off x="7112000" y="2438400"/>
            <a:ext cx="4191000" cy="635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600" b="0" i="0" u="none" strike="noStrike">
                <a:solidFill>
                  <a:srgbClr val="555555"/>
                </a:solidFill>
                <a:latin typeface="Noto Sans SC"/>
                <a:ea typeface="Noto Sans SC"/>
                <a:cs typeface="Noto Sans SC"/>
                <a:sym typeface="Noto Sans SC"/>
              </a:rPr>
              <a:t>实验结束后及时为输出头和振镜装上保护帽，防止灰尘污染光学镜片。</a:t>
            </a:r>
            <a:endParaRPr lang="en-US" sz="1100"/>
          </a:p>
        </p:txBody>
      </p:sp>
      <p:sp>
        <p:nvSpPr>
          <p:cNvPr id="13" name="AutoShape 13"/>
          <p:cNvSpPr/>
          <p:nvPr/>
        </p:nvSpPr>
        <p:spPr>
          <a:xfrm>
            <a:off x="762000" y="3429000"/>
            <a:ext cx="5080000" cy="1270000"/>
          </a:xfrm>
          <a:prstGeom prst="roundRect">
            <a:avLst>
              <a:gd name="adj" fmla="val 10000"/>
            </a:avLst>
          </a:prstGeom>
          <a:solidFill>
            <a:srgbClr val="FFFFFF">
              <a:alpha val="100000"/>
            </a:srgbClr>
          </a:solidFill>
          <a:ln w="12700" cap="flat" cmpd="sng">
            <a:solidFill>
              <a:srgbClr val="4A90E2">
                <a:alpha val="30000"/>
              </a:srgbClr>
            </a:solidFill>
            <a:prstDash val="solid"/>
            <a:round/>
          </a:ln>
          <a:effectLst>
            <a:outerShdw blurRad="101600" dist="50800" dir="5400000" algn="tl" rotWithShape="0">
              <a:srgbClr val="000000">
                <a:alpha val="5000"/>
              </a:srgbClr>
            </a:outerShdw>
          </a:effectLst>
        </p:spPr>
        <p:txBody>
          <a:bodyPr vert="horz" wrap="square" lIns="63500" tIns="63500" rIns="63500" bIns="63500" rtlCol="0" anchor="ctr"/>
          <a:lstStyle/>
          <a:p>
            <a:pPr algn="ctr">
              <a:defRPr/>
            </a:pPr>
            <a:endParaRPr/>
          </a:p>
        </p:txBody>
      </p:sp>
      <p:pic>
        <p:nvPicPr>
          <p:cNvPr id="14" name="Picture 14"/>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6000" y="3619500"/>
            <a:ext cx="406400" cy="406400"/>
          </a:xfrm>
          <a:prstGeom prst="rect">
            <a:avLst/>
          </a:prstGeom>
        </p:spPr>
      </p:pic>
      <p:sp>
        <p:nvSpPr>
          <p:cNvPr id="15" name="AutoShape 15"/>
          <p:cNvSpPr/>
          <p:nvPr/>
        </p:nvSpPr>
        <p:spPr>
          <a:xfrm>
            <a:off x="1524000" y="3581400"/>
            <a:ext cx="419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333333"/>
                </a:solidFill>
                <a:latin typeface="Noto Sans SC"/>
                <a:ea typeface="Noto Sans SC"/>
                <a:cs typeface="Noto Sans SC"/>
                <a:sym typeface="Noto Sans SC"/>
              </a:rPr>
              <a:t>物镜保护</a:t>
            </a:r>
            <a:endParaRPr lang="en-US" sz="1100"/>
          </a:p>
        </p:txBody>
      </p:sp>
      <p:sp>
        <p:nvSpPr>
          <p:cNvPr id="16" name="AutoShape 16"/>
          <p:cNvSpPr/>
          <p:nvPr/>
        </p:nvSpPr>
        <p:spPr>
          <a:xfrm>
            <a:off x="1524000" y="3962400"/>
            <a:ext cx="4191000" cy="635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600" b="0" i="0" u="none" strike="noStrike">
                <a:solidFill>
                  <a:srgbClr val="555555"/>
                </a:solidFill>
                <a:latin typeface="Noto Sans SC"/>
                <a:ea typeface="Noto Sans SC"/>
                <a:cs typeface="Noto Sans SC"/>
                <a:sym typeface="Noto Sans SC"/>
              </a:rPr>
              <a:t>更换物镜时小心操作防碰撞；加工中防止材料飞溅物损伤物镜表面。</a:t>
            </a:r>
            <a:endParaRPr lang="en-US" sz="1100"/>
          </a:p>
        </p:txBody>
      </p:sp>
      <p:sp>
        <p:nvSpPr>
          <p:cNvPr id="17" name="AutoShape 17"/>
          <p:cNvSpPr/>
          <p:nvPr/>
        </p:nvSpPr>
        <p:spPr>
          <a:xfrm>
            <a:off x="6350000" y="3429000"/>
            <a:ext cx="5080000" cy="1270000"/>
          </a:xfrm>
          <a:prstGeom prst="roundRect">
            <a:avLst>
              <a:gd name="adj" fmla="val 10000"/>
            </a:avLst>
          </a:prstGeom>
          <a:solidFill>
            <a:srgbClr val="FFFFFF">
              <a:alpha val="100000"/>
            </a:srgbClr>
          </a:solidFill>
          <a:ln w="12700" cap="flat" cmpd="sng">
            <a:solidFill>
              <a:srgbClr val="4A90E2">
                <a:alpha val="30000"/>
              </a:srgbClr>
            </a:solidFill>
            <a:prstDash val="solid"/>
            <a:round/>
          </a:ln>
          <a:effectLst>
            <a:outerShdw blurRad="101600" dist="50800" dir="5400000" algn="tl" rotWithShape="0">
              <a:srgbClr val="000000">
                <a:alpha val="5000"/>
              </a:srgbClr>
            </a:outerShdw>
          </a:effectLst>
        </p:spPr>
        <p:txBody>
          <a:bodyPr vert="horz" wrap="square" lIns="63500" tIns="63500" rIns="63500" bIns="63500" rtlCol="0" anchor="ctr"/>
          <a:lstStyle/>
          <a:p>
            <a:pPr algn="ctr">
              <a:defRPr/>
            </a:pPr>
            <a:endParaRPr/>
          </a:p>
        </p:txBody>
      </p:sp>
      <p:pic>
        <p:nvPicPr>
          <p:cNvPr id="18" name="Picture 18"/>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604000" y="3619500"/>
            <a:ext cx="406400" cy="406400"/>
          </a:xfrm>
          <a:prstGeom prst="rect">
            <a:avLst/>
          </a:prstGeom>
        </p:spPr>
      </p:pic>
      <p:sp>
        <p:nvSpPr>
          <p:cNvPr id="19" name="AutoShape 19"/>
          <p:cNvSpPr/>
          <p:nvPr/>
        </p:nvSpPr>
        <p:spPr>
          <a:xfrm>
            <a:off x="7112000" y="3581400"/>
            <a:ext cx="419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333333"/>
                </a:solidFill>
                <a:latin typeface="Noto Sans SC"/>
                <a:ea typeface="Noto Sans SC"/>
                <a:cs typeface="Noto Sans SC"/>
                <a:sym typeface="Noto Sans SC"/>
              </a:rPr>
              <a:t>参数设置</a:t>
            </a:r>
            <a:endParaRPr lang="en-US" sz="1100"/>
          </a:p>
        </p:txBody>
      </p:sp>
      <p:sp>
        <p:nvSpPr>
          <p:cNvPr id="20" name="AutoShape 20"/>
          <p:cNvSpPr/>
          <p:nvPr/>
        </p:nvSpPr>
        <p:spPr>
          <a:xfrm>
            <a:off x="7112000" y="3962400"/>
            <a:ext cx="4191000" cy="635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600" b="0" i="0" u="none" strike="noStrike">
                <a:solidFill>
                  <a:srgbClr val="555555"/>
                </a:solidFill>
                <a:latin typeface="Noto Sans SC"/>
                <a:ea typeface="Noto Sans SC"/>
                <a:cs typeface="Noto Sans SC"/>
                <a:sym typeface="Noto Sans SC"/>
              </a:rPr>
              <a:t>初次加工建议从低功率逐步增加，避免功率过高损坏样品或光学元件。</a:t>
            </a:r>
            <a:endParaRPr lang="en-US" sz="1100"/>
          </a:p>
        </p:txBody>
      </p:sp>
      <p:sp>
        <p:nvSpPr>
          <p:cNvPr id="21" name="AutoShape 21"/>
          <p:cNvSpPr/>
          <p:nvPr/>
        </p:nvSpPr>
        <p:spPr>
          <a:xfrm>
            <a:off x="762000" y="4953000"/>
            <a:ext cx="5080000" cy="1270000"/>
          </a:xfrm>
          <a:prstGeom prst="roundRect">
            <a:avLst>
              <a:gd name="adj" fmla="val 10000"/>
            </a:avLst>
          </a:prstGeom>
          <a:solidFill>
            <a:srgbClr val="FFFFFF">
              <a:alpha val="100000"/>
            </a:srgbClr>
          </a:solidFill>
          <a:ln w="12700" cap="flat" cmpd="sng">
            <a:solidFill>
              <a:srgbClr val="4A90E2">
                <a:alpha val="30000"/>
              </a:srgbClr>
            </a:solidFill>
            <a:prstDash val="solid"/>
            <a:round/>
          </a:ln>
          <a:effectLst>
            <a:outerShdw blurRad="101600" dist="50800" dir="5400000" algn="tl" rotWithShape="0">
              <a:srgbClr val="000000">
                <a:alpha val="5000"/>
              </a:srgbClr>
            </a:outerShdw>
          </a:effectLst>
        </p:spPr>
        <p:txBody>
          <a:bodyPr vert="horz" wrap="square" lIns="63500" tIns="63500" rIns="63500" bIns="63500" rtlCol="0" anchor="ctr"/>
          <a:lstStyle/>
          <a:p>
            <a:pPr algn="ctr">
              <a:defRPr/>
            </a:pPr>
            <a:endParaRPr/>
          </a:p>
        </p:txBody>
      </p:sp>
      <p:pic>
        <p:nvPicPr>
          <p:cNvPr id="22" name="Picture 22"/>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16000" y="5143500"/>
            <a:ext cx="406400" cy="406400"/>
          </a:xfrm>
          <a:prstGeom prst="rect">
            <a:avLst/>
          </a:prstGeom>
        </p:spPr>
      </p:pic>
      <p:sp>
        <p:nvSpPr>
          <p:cNvPr id="23" name="AutoShape 23"/>
          <p:cNvSpPr/>
          <p:nvPr/>
        </p:nvSpPr>
        <p:spPr>
          <a:xfrm>
            <a:off x="1524000" y="5105400"/>
            <a:ext cx="419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333333"/>
                </a:solidFill>
                <a:latin typeface="Noto Sans SC"/>
                <a:ea typeface="Noto Sans SC"/>
                <a:cs typeface="Noto Sans SC"/>
                <a:sym typeface="Noto Sans SC"/>
              </a:rPr>
              <a:t>环境控制</a:t>
            </a:r>
            <a:endParaRPr lang="en-US" sz="1100"/>
          </a:p>
        </p:txBody>
      </p:sp>
      <p:sp>
        <p:nvSpPr>
          <p:cNvPr id="24" name="AutoShape 24"/>
          <p:cNvSpPr/>
          <p:nvPr/>
        </p:nvSpPr>
        <p:spPr>
          <a:xfrm>
            <a:off x="1524000" y="5486400"/>
            <a:ext cx="4191000" cy="635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600" b="0" i="0" u="none" strike="noStrike">
                <a:solidFill>
                  <a:srgbClr val="555555"/>
                </a:solidFill>
                <a:latin typeface="Noto Sans SC"/>
                <a:ea typeface="Noto Sans SC"/>
                <a:cs typeface="Noto Sans SC"/>
                <a:sym typeface="Noto Sans SC"/>
              </a:rPr>
              <a:t>保持实验室清洁防尘；确保设备接地良好，防止静电干扰控制系统。</a:t>
            </a:r>
            <a:endParaRPr lang="en-US" sz="1100"/>
          </a:p>
        </p:txBody>
      </p:sp>
      <p:sp>
        <p:nvSpPr>
          <p:cNvPr id="25" name="AutoShape 25"/>
          <p:cNvSpPr/>
          <p:nvPr/>
        </p:nvSpPr>
        <p:spPr>
          <a:xfrm>
            <a:off x="6350000" y="4953000"/>
            <a:ext cx="5080000" cy="1270000"/>
          </a:xfrm>
          <a:prstGeom prst="roundRect">
            <a:avLst>
              <a:gd name="adj" fmla="val 10000"/>
            </a:avLst>
          </a:prstGeom>
          <a:solidFill>
            <a:srgbClr val="FFFFFF">
              <a:alpha val="100000"/>
            </a:srgbClr>
          </a:solidFill>
          <a:ln w="12700" cap="flat" cmpd="sng">
            <a:solidFill>
              <a:srgbClr val="4A90E2">
                <a:alpha val="30000"/>
              </a:srgbClr>
            </a:solidFill>
            <a:prstDash val="solid"/>
            <a:round/>
          </a:ln>
          <a:effectLst>
            <a:outerShdw blurRad="101600" dist="50800" dir="5400000" algn="tl" rotWithShape="0">
              <a:srgbClr val="000000">
                <a:alpha val="5000"/>
              </a:srgbClr>
            </a:outerShdw>
          </a:effectLst>
        </p:spPr>
        <p:txBody>
          <a:bodyPr vert="horz" wrap="square" lIns="63500" tIns="63500" rIns="63500" bIns="63500" rtlCol="0" anchor="ctr"/>
          <a:lstStyle/>
          <a:p>
            <a:pPr algn="ctr">
              <a:defRPr/>
            </a:pPr>
            <a:endParaRPr/>
          </a:p>
        </p:txBody>
      </p:sp>
      <p:pic>
        <p:nvPicPr>
          <p:cNvPr id="26" name="Picture 26"/>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604000" y="5143500"/>
            <a:ext cx="406400" cy="406400"/>
          </a:xfrm>
          <a:prstGeom prst="rect">
            <a:avLst/>
          </a:prstGeom>
        </p:spPr>
      </p:pic>
      <p:sp>
        <p:nvSpPr>
          <p:cNvPr id="27" name="AutoShape 27"/>
          <p:cNvSpPr/>
          <p:nvPr/>
        </p:nvSpPr>
        <p:spPr>
          <a:xfrm>
            <a:off x="7112000" y="5105400"/>
            <a:ext cx="419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333333"/>
                </a:solidFill>
                <a:latin typeface="Noto Sans SC"/>
                <a:ea typeface="Noto Sans SC"/>
                <a:cs typeface="Noto Sans SC"/>
                <a:sym typeface="Noto Sans SC"/>
              </a:rPr>
              <a:t>数据记录</a:t>
            </a:r>
            <a:endParaRPr lang="en-US" sz="1100"/>
          </a:p>
        </p:txBody>
      </p:sp>
      <p:sp>
        <p:nvSpPr>
          <p:cNvPr id="28" name="AutoShape 28"/>
          <p:cNvSpPr/>
          <p:nvPr/>
        </p:nvSpPr>
        <p:spPr>
          <a:xfrm>
            <a:off x="7112000" y="5486400"/>
            <a:ext cx="4191000" cy="635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600" b="0" i="0" u="none" strike="noStrike">
                <a:solidFill>
                  <a:srgbClr val="555555"/>
                </a:solidFill>
                <a:latin typeface="Noto Sans SC"/>
                <a:ea typeface="Noto Sans SC"/>
                <a:cs typeface="Noto Sans SC"/>
                <a:sym typeface="Noto Sans SC"/>
              </a:rPr>
              <a:t>拍照记录加工效果，详细标注功率、频率等参数，便于后续分析优化。</a:t>
            </a:r>
            <a:endParaRPr lang="en-US" sz="110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5F7FA">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a:stretch>
            <a:fillRect/>
          </a:stretch>
        </p:blipFill>
        <p:spPr>
          <a:xfrm>
            <a:off x="0" y="0"/>
            <a:ext cx="12192000" cy="6858000"/>
          </a:xfrm>
          <a:prstGeom prst="rect">
            <a:avLst/>
          </a:prstGeom>
          <a:noFill/>
          <a:ln w="25400" cap="flat" cmpd="sng">
            <a:noFill/>
            <a:prstDash val="solid"/>
            <a:round/>
          </a:ln>
        </p:spPr>
      </p:pic>
      <p:sp>
        <p:nvSpPr>
          <p:cNvPr id="3" name="AutoShape 3"/>
          <p:cNvSpPr/>
          <p:nvPr/>
        </p:nvSpPr>
        <p:spPr>
          <a:xfrm>
            <a:off x="762000" y="1016000"/>
            <a:ext cx="3048000" cy="584200"/>
          </a:xfrm>
          <a:prstGeom prst="rect">
            <a:avLst/>
          </a:prstGeom>
          <a:noFill/>
          <a:ln w="12700" cap="flat" cmpd="sng">
            <a:noFill/>
            <a:prstDash val="solid"/>
            <a:round/>
          </a:ln>
        </p:spPr>
        <p:txBody>
          <a:bodyPr vert="horz" wrap="none" lIns="0" tIns="0" rIns="0" bIns="0" rtlCol="0" anchor="ctr" anchorCtr="0"/>
          <a:lstStyle/>
          <a:p>
            <a:pPr indent="0" algn="l">
              <a:lnSpc>
                <a:spcPct val="125000"/>
              </a:lnSpc>
              <a:defRPr/>
            </a:pPr>
            <a:r>
              <a:rPr lang="en-US" sz="3600" b="1" i="0" u="none" strike="noStrike">
                <a:solidFill>
                  <a:srgbClr val="333333"/>
                </a:solidFill>
                <a:latin typeface="Noto Sans SC"/>
                <a:ea typeface="Noto Sans SC"/>
                <a:cs typeface="Noto Sans SC"/>
                <a:sym typeface="Noto Sans SC"/>
              </a:rPr>
              <a:t>思考与讨论</a:t>
            </a:r>
            <a:endParaRPr lang="en-US" sz="1100"/>
          </a:p>
        </p:txBody>
      </p:sp>
      <p:sp>
        <p:nvSpPr>
          <p:cNvPr id="4" name="AutoShape 4"/>
          <p:cNvSpPr/>
          <p:nvPr/>
        </p:nvSpPr>
        <p:spPr>
          <a:xfrm>
            <a:off x="762000" y="1651000"/>
            <a:ext cx="762000" cy="50800"/>
          </a:xfrm>
          <a:prstGeom prst="roundRect">
            <a:avLst>
              <a:gd name="adj" fmla="val 0"/>
            </a:avLst>
          </a:prstGeom>
          <a:solidFill>
            <a:srgbClr val="4A90E2">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5" name="AutoShape 5"/>
          <p:cNvSpPr/>
          <p:nvPr/>
        </p:nvSpPr>
        <p:spPr>
          <a:xfrm>
            <a:off x="762000" y="1905000"/>
            <a:ext cx="5080000" cy="1143000"/>
          </a:xfrm>
          <a:prstGeom prst="roundRect">
            <a:avLst>
              <a:gd name="adj" fmla="val 11111"/>
            </a:avLst>
          </a:prstGeom>
          <a:solidFill>
            <a:srgbClr val="FFFFFF">
              <a:alpha val="90000"/>
            </a:srgbClr>
          </a:solidFill>
          <a:ln w="25400" cap="flat" cmpd="sng">
            <a:noFill/>
            <a:prstDash val="solid"/>
            <a:round/>
          </a:ln>
          <a:effectLst>
            <a:outerShdw blurRad="127000" dist="50800" dir="5400000" algn="tl" rotWithShape="0">
              <a:srgbClr val="000000">
                <a:alpha val="8000"/>
              </a:srgbClr>
            </a:outerShdw>
          </a:effectLst>
        </p:spPr>
        <p:txBody>
          <a:bodyPr vert="horz" wrap="square" lIns="63500" tIns="63500" rIns="63500" bIns="63500" rtlCol="0" anchor="ctr"/>
          <a:lstStyle/>
          <a:p>
            <a:pPr algn="ctr">
              <a:defRPr/>
            </a:pPr>
            <a:endParaRPr/>
          </a:p>
        </p:txBody>
      </p:sp>
      <p:sp>
        <p:nvSpPr>
          <p:cNvPr id="6" name="AutoShape 6"/>
          <p:cNvSpPr/>
          <p:nvPr/>
        </p:nvSpPr>
        <p:spPr>
          <a:xfrm>
            <a:off x="952500" y="2095500"/>
            <a:ext cx="38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4A90E2"/>
                </a:solidFill>
                <a:latin typeface="Noto Sans SC"/>
                <a:ea typeface="Noto Sans SC"/>
                <a:cs typeface="Noto Sans SC"/>
                <a:sym typeface="Noto Sans SC"/>
              </a:rPr>
              <a:t>01</a:t>
            </a:r>
            <a:endParaRPr lang="en-US" sz="1100"/>
          </a:p>
        </p:txBody>
      </p:sp>
      <p:sp>
        <p:nvSpPr>
          <p:cNvPr id="7" name="AutoShape 7"/>
          <p:cNvSpPr/>
          <p:nvPr/>
        </p:nvSpPr>
        <p:spPr>
          <a:xfrm>
            <a:off x="1397000" y="2032000"/>
            <a:ext cx="4318000" cy="889000"/>
          </a:xfrm>
          <a:prstGeom prst="rect">
            <a:avLst/>
          </a:prstGeom>
          <a:noFill/>
          <a:ln w="12700" cap="flat" cmpd="sng">
            <a:noFill/>
            <a:prstDash val="solid"/>
            <a:round/>
          </a:ln>
        </p:spPr>
        <p:txBody>
          <a:bodyPr vert="horz" wrap="square" lIns="0" tIns="0" rIns="0" bIns="0" rtlCol="0" anchor="t" anchorCtr="0"/>
          <a:lstStyle/>
          <a:p>
            <a:pPr indent="0" algn="l">
              <a:lnSpc>
                <a:spcPct val="100000"/>
              </a:lnSpc>
              <a:defRPr/>
            </a:pPr>
            <a:r>
              <a:rPr lang="en-US" sz="1800" b="0" i="0" u="none" strike="noStrike">
                <a:solidFill>
                  <a:srgbClr val="333333"/>
                </a:solidFill>
                <a:latin typeface="Noto Sans SC"/>
                <a:ea typeface="Noto Sans SC"/>
                <a:cs typeface="Noto Sans SC"/>
                <a:sym typeface="Noto Sans SC"/>
              </a:rPr>
              <a:t>激光加工参数（功率、频率、扫描速度）对加工效果有何影响？如何根据加工需求选择参数？</a:t>
            </a:r>
            <a:endParaRPr lang="en-US" sz="1100"/>
          </a:p>
        </p:txBody>
      </p:sp>
      <p:sp>
        <p:nvSpPr>
          <p:cNvPr id="8" name="AutoShape 8"/>
          <p:cNvSpPr/>
          <p:nvPr/>
        </p:nvSpPr>
        <p:spPr>
          <a:xfrm>
            <a:off x="762000" y="3175000"/>
            <a:ext cx="5080000" cy="1143000"/>
          </a:xfrm>
          <a:prstGeom prst="roundRect">
            <a:avLst>
              <a:gd name="adj" fmla="val 11111"/>
            </a:avLst>
          </a:prstGeom>
          <a:solidFill>
            <a:srgbClr val="FFFFFF">
              <a:alpha val="90000"/>
            </a:srgbClr>
          </a:solidFill>
          <a:ln w="25400" cap="flat" cmpd="sng">
            <a:noFill/>
            <a:prstDash val="solid"/>
            <a:round/>
          </a:ln>
          <a:effectLst>
            <a:outerShdw blurRad="127000" dist="50800" dir="5400000" algn="tl" rotWithShape="0">
              <a:srgbClr val="000000">
                <a:alpha val="8000"/>
              </a:srgbClr>
            </a:outerShdw>
          </a:effectLst>
        </p:spPr>
        <p:txBody>
          <a:bodyPr vert="horz" wrap="square" lIns="63500" tIns="63500" rIns="63500" bIns="63500" rtlCol="0" anchor="ctr"/>
          <a:lstStyle/>
          <a:p>
            <a:pPr algn="ctr">
              <a:defRPr/>
            </a:pPr>
            <a:endParaRPr/>
          </a:p>
        </p:txBody>
      </p:sp>
      <p:sp>
        <p:nvSpPr>
          <p:cNvPr id="9" name="AutoShape 9"/>
          <p:cNvSpPr/>
          <p:nvPr/>
        </p:nvSpPr>
        <p:spPr>
          <a:xfrm>
            <a:off x="952500" y="3365500"/>
            <a:ext cx="38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4A90E2"/>
                </a:solidFill>
                <a:latin typeface="Noto Sans SC"/>
                <a:ea typeface="Noto Sans SC"/>
                <a:cs typeface="Noto Sans SC"/>
                <a:sym typeface="Noto Sans SC"/>
              </a:rPr>
              <a:t>02</a:t>
            </a:r>
            <a:endParaRPr lang="en-US" sz="1100"/>
          </a:p>
        </p:txBody>
      </p:sp>
      <p:sp>
        <p:nvSpPr>
          <p:cNvPr id="10" name="AutoShape 10"/>
          <p:cNvSpPr/>
          <p:nvPr/>
        </p:nvSpPr>
        <p:spPr>
          <a:xfrm>
            <a:off x="1397000" y="3302000"/>
            <a:ext cx="4318000" cy="889000"/>
          </a:xfrm>
          <a:prstGeom prst="rect">
            <a:avLst/>
          </a:prstGeom>
          <a:noFill/>
          <a:ln w="12700" cap="flat" cmpd="sng">
            <a:noFill/>
            <a:prstDash val="solid"/>
            <a:round/>
          </a:ln>
        </p:spPr>
        <p:txBody>
          <a:bodyPr vert="horz" wrap="square" lIns="0" tIns="0" rIns="0" bIns="0" rtlCol="0" anchor="t" anchorCtr="0"/>
          <a:lstStyle/>
          <a:p>
            <a:pPr indent="0" algn="l">
              <a:lnSpc>
                <a:spcPct val="100000"/>
              </a:lnSpc>
              <a:defRPr/>
            </a:pPr>
            <a:r>
              <a:rPr lang="en-US" sz="1800" b="0" i="0" u="none" strike="noStrike">
                <a:solidFill>
                  <a:srgbClr val="333333"/>
                </a:solidFill>
                <a:latin typeface="Noto Sans SC"/>
                <a:ea typeface="Noto Sans SC"/>
                <a:cs typeface="Noto Sans SC"/>
                <a:sym typeface="Noto Sans SC"/>
              </a:rPr>
              <a:t>聚焦物镜参数（焦距、数值孔径）对加工效果有何影响？在微细加工中为什么常选用高数值孔径物镜？</a:t>
            </a:r>
            <a:endParaRPr lang="en-US" sz="1100"/>
          </a:p>
        </p:txBody>
      </p:sp>
      <p:sp>
        <p:nvSpPr>
          <p:cNvPr id="11" name="AutoShape 11"/>
          <p:cNvSpPr/>
          <p:nvPr/>
        </p:nvSpPr>
        <p:spPr>
          <a:xfrm>
            <a:off x="762000" y="4445000"/>
            <a:ext cx="5080000" cy="1143000"/>
          </a:xfrm>
          <a:prstGeom prst="roundRect">
            <a:avLst>
              <a:gd name="adj" fmla="val 11111"/>
            </a:avLst>
          </a:prstGeom>
          <a:solidFill>
            <a:srgbClr val="FFFFFF">
              <a:alpha val="90000"/>
            </a:srgbClr>
          </a:solidFill>
          <a:ln w="25400" cap="flat" cmpd="sng">
            <a:noFill/>
            <a:prstDash val="solid"/>
            <a:round/>
          </a:ln>
          <a:effectLst>
            <a:outerShdw blurRad="127000" dist="50800" dir="5400000" algn="tl" rotWithShape="0">
              <a:srgbClr val="000000">
                <a:alpha val="8000"/>
              </a:srgbClr>
            </a:outerShdw>
          </a:effectLst>
        </p:spPr>
        <p:txBody>
          <a:bodyPr vert="horz" wrap="square" lIns="63500" tIns="63500" rIns="63500" bIns="63500" rtlCol="0" anchor="ctr"/>
          <a:lstStyle/>
          <a:p>
            <a:pPr algn="ctr">
              <a:defRPr/>
            </a:pPr>
            <a:endParaRPr/>
          </a:p>
        </p:txBody>
      </p:sp>
      <p:sp>
        <p:nvSpPr>
          <p:cNvPr id="12" name="AutoShape 12"/>
          <p:cNvSpPr/>
          <p:nvPr/>
        </p:nvSpPr>
        <p:spPr>
          <a:xfrm>
            <a:off x="952500" y="4635500"/>
            <a:ext cx="38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4A90E2"/>
                </a:solidFill>
                <a:latin typeface="Noto Sans SC"/>
                <a:ea typeface="Noto Sans SC"/>
                <a:cs typeface="Noto Sans SC"/>
                <a:sym typeface="Noto Sans SC"/>
              </a:rPr>
              <a:t>03</a:t>
            </a:r>
            <a:endParaRPr lang="en-US" sz="1100"/>
          </a:p>
        </p:txBody>
      </p:sp>
      <p:sp>
        <p:nvSpPr>
          <p:cNvPr id="13" name="AutoShape 13"/>
          <p:cNvSpPr/>
          <p:nvPr/>
        </p:nvSpPr>
        <p:spPr>
          <a:xfrm>
            <a:off x="1397000" y="4572000"/>
            <a:ext cx="4318000" cy="889000"/>
          </a:xfrm>
          <a:prstGeom prst="rect">
            <a:avLst/>
          </a:prstGeom>
          <a:noFill/>
          <a:ln w="12700" cap="flat" cmpd="sng">
            <a:noFill/>
            <a:prstDash val="solid"/>
            <a:round/>
          </a:ln>
        </p:spPr>
        <p:txBody>
          <a:bodyPr vert="horz" wrap="square" lIns="0" tIns="0" rIns="0" bIns="0" rtlCol="0" anchor="t" anchorCtr="0"/>
          <a:lstStyle/>
          <a:p>
            <a:pPr indent="0" algn="l">
              <a:lnSpc>
                <a:spcPct val="100000"/>
              </a:lnSpc>
              <a:defRPr/>
            </a:pPr>
            <a:r>
              <a:rPr lang="en-US" sz="1800" b="0" i="0" u="none" strike="noStrike">
                <a:solidFill>
                  <a:srgbClr val="333333"/>
                </a:solidFill>
                <a:latin typeface="Noto Sans SC"/>
                <a:ea typeface="Noto Sans SC"/>
                <a:cs typeface="Noto Sans SC"/>
                <a:sym typeface="Noto Sans SC"/>
              </a:rPr>
              <a:t>4-f系统在激光微细加工中的作用是什么？为什么需要将振镜与聚焦镜耦合？</a:t>
            </a:r>
            <a:endParaRPr lang="en-US" sz="1100"/>
          </a:p>
        </p:txBody>
      </p:sp>
      <p:sp>
        <p:nvSpPr>
          <p:cNvPr id="14" name="AutoShape 14"/>
          <p:cNvSpPr/>
          <p:nvPr/>
        </p:nvSpPr>
        <p:spPr>
          <a:xfrm>
            <a:off x="6350000" y="1905000"/>
            <a:ext cx="5080000" cy="1143000"/>
          </a:xfrm>
          <a:prstGeom prst="roundRect">
            <a:avLst>
              <a:gd name="adj" fmla="val 11111"/>
            </a:avLst>
          </a:prstGeom>
          <a:solidFill>
            <a:srgbClr val="FFFFFF">
              <a:alpha val="90000"/>
            </a:srgbClr>
          </a:solidFill>
          <a:ln w="25400" cap="flat" cmpd="sng">
            <a:noFill/>
            <a:prstDash val="solid"/>
            <a:round/>
          </a:ln>
          <a:effectLst>
            <a:outerShdw blurRad="127000" dist="50800" dir="5400000" algn="tl" rotWithShape="0">
              <a:srgbClr val="000000">
                <a:alpha val="8000"/>
              </a:srgbClr>
            </a:outerShdw>
          </a:effectLst>
        </p:spPr>
        <p:txBody>
          <a:bodyPr vert="horz" wrap="square" lIns="63500" tIns="63500" rIns="63500" bIns="63500" rtlCol="0" anchor="ctr"/>
          <a:lstStyle/>
          <a:p>
            <a:pPr algn="ctr">
              <a:defRPr/>
            </a:pPr>
            <a:endParaRPr/>
          </a:p>
        </p:txBody>
      </p:sp>
      <p:sp>
        <p:nvSpPr>
          <p:cNvPr id="15" name="AutoShape 15"/>
          <p:cNvSpPr/>
          <p:nvPr/>
        </p:nvSpPr>
        <p:spPr>
          <a:xfrm>
            <a:off x="6540500" y="2095500"/>
            <a:ext cx="38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4A90E2"/>
                </a:solidFill>
                <a:latin typeface="Noto Sans SC"/>
                <a:ea typeface="Noto Sans SC"/>
                <a:cs typeface="Noto Sans SC"/>
                <a:sym typeface="Noto Sans SC"/>
              </a:rPr>
              <a:t>04</a:t>
            </a:r>
            <a:endParaRPr lang="en-US" sz="1100"/>
          </a:p>
        </p:txBody>
      </p:sp>
      <p:sp>
        <p:nvSpPr>
          <p:cNvPr id="16" name="AutoShape 16"/>
          <p:cNvSpPr/>
          <p:nvPr/>
        </p:nvSpPr>
        <p:spPr>
          <a:xfrm>
            <a:off x="6985000" y="2032000"/>
            <a:ext cx="4318000" cy="889000"/>
          </a:xfrm>
          <a:prstGeom prst="rect">
            <a:avLst/>
          </a:prstGeom>
          <a:noFill/>
          <a:ln w="12700" cap="flat" cmpd="sng">
            <a:noFill/>
            <a:prstDash val="solid"/>
            <a:round/>
          </a:ln>
        </p:spPr>
        <p:txBody>
          <a:bodyPr vert="horz" wrap="square" lIns="0" tIns="0" rIns="0" bIns="0" rtlCol="0" anchor="t" anchorCtr="0"/>
          <a:lstStyle/>
          <a:p>
            <a:pPr indent="0" algn="l">
              <a:lnSpc>
                <a:spcPct val="100000"/>
              </a:lnSpc>
              <a:defRPr/>
            </a:pPr>
            <a:r>
              <a:rPr lang="en-US" sz="1800" b="0" i="0" u="none" strike="noStrike">
                <a:solidFill>
                  <a:srgbClr val="333333"/>
                </a:solidFill>
                <a:latin typeface="Noto Sans SC"/>
                <a:ea typeface="Noto Sans SC"/>
                <a:cs typeface="Noto Sans SC"/>
                <a:sym typeface="Noto Sans SC"/>
              </a:rPr>
              <a:t>本实验中如何实现加工面的精确定位？显微成像模块的标定方法是什么？</a:t>
            </a:r>
            <a:endParaRPr lang="en-US" sz="1100"/>
          </a:p>
        </p:txBody>
      </p:sp>
      <p:sp>
        <p:nvSpPr>
          <p:cNvPr id="17" name="AutoShape 17"/>
          <p:cNvSpPr/>
          <p:nvPr/>
        </p:nvSpPr>
        <p:spPr>
          <a:xfrm>
            <a:off x="6350000" y="3175000"/>
            <a:ext cx="5080000" cy="1143000"/>
          </a:xfrm>
          <a:prstGeom prst="roundRect">
            <a:avLst>
              <a:gd name="adj" fmla="val 11111"/>
            </a:avLst>
          </a:prstGeom>
          <a:solidFill>
            <a:srgbClr val="FFFFFF">
              <a:alpha val="90000"/>
            </a:srgbClr>
          </a:solidFill>
          <a:ln w="25400" cap="flat" cmpd="sng">
            <a:noFill/>
            <a:prstDash val="solid"/>
            <a:round/>
          </a:ln>
          <a:effectLst>
            <a:outerShdw blurRad="127000" dist="50800" dir="5400000" algn="tl" rotWithShape="0">
              <a:srgbClr val="000000">
                <a:alpha val="8000"/>
              </a:srgbClr>
            </a:outerShdw>
          </a:effectLst>
        </p:spPr>
        <p:txBody>
          <a:bodyPr vert="horz" wrap="square" lIns="63500" tIns="63500" rIns="63500" bIns="63500" rtlCol="0" anchor="ctr"/>
          <a:lstStyle/>
          <a:p>
            <a:pPr algn="ctr">
              <a:defRPr/>
            </a:pPr>
            <a:endParaRPr/>
          </a:p>
        </p:txBody>
      </p:sp>
      <p:sp>
        <p:nvSpPr>
          <p:cNvPr id="18" name="AutoShape 18"/>
          <p:cNvSpPr/>
          <p:nvPr/>
        </p:nvSpPr>
        <p:spPr>
          <a:xfrm>
            <a:off x="6540500" y="3365500"/>
            <a:ext cx="38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4A90E2"/>
                </a:solidFill>
                <a:latin typeface="Noto Sans SC"/>
                <a:ea typeface="Noto Sans SC"/>
                <a:cs typeface="Noto Sans SC"/>
                <a:sym typeface="Noto Sans SC"/>
              </a:rPr>
              <a:t>05</a:t>
            </a:r>
            <a:endParaRPr lang="en-US" sz="1100"/>
          </a:p>
        </p:txBody>
      </p:sp>
      <p:sp>
        <p:nvSpPr>
          <p:cNvPr id="19" name="AutoShape 19"/>
          <p:cNvSpPr/>
          <p:nvPr/>
        </p:nvSpPr>
        <p:spPr>
          <a:xfrm>
            <a:off x="6985000" y="3302000"/>
            <a:ext cx="4318000" cy="889000"/>
          </a:xfrm>
          <a:prstGeom prst="rect">
            <a:avLst/>
          </a:prstGeom>
          <a:noFill/>
          <a:ln w="12700" cap="flat" cmpd="sng">
            <a:noFill/>
            <a:prstDash val="solid"/>
            <a:round/>
          </a:ln>
        </p:spPr>
        <p:txBody>
          <a:bodyPr vert="horz" wrap="square" lIns="0" tIns="0" rIns="0" bIns="0" rtlCol="0" anchor="t" anchorCtr="0"/>
          <a:lstStyle/>
          <a:p>
            <a:pPr indent="0" algn="l">
              <a:lnSpc>
                <a:spcPct val="100000"/>
              </a:lnSpc>
              <a:defRPr/>
            </a:pPr>
            <a:r>
              <a:rPr lang="en-US" sz="1800" b="0" i="0" u="none" strike="noStrike">
                <a:solidFill>
                  <a:srgbClr val="333333"/>
                </a:solidFill>
                <a:latin typeface="Noto Sans SC"/>
                <a:ea typeface="Noto Sans SC"/>
                <a:cs typeface="Noto Sans SC"/>
                <a:sym typeface="Noto Sans SC"/>
              </a:rPr>
              <a:t>更换不同焦距的辅助成像镜或不同放大倍数的物镜，对显微成像和加工微缩比例有何影响？</a:t>
            </a:r>
            <a:endParaRPr lang="en-US" sz="1100"/>
          </a:p>
        </p:txBody>
      </p:sp>
      <p:sp>
        <p:nvSpPr>
          <p:cNvPr id="20" name="AutoShape 20"/>
          <p:cNvSpPr/>
          <p:nvPr/>
        </p:nvSpPr>
        <p:spPr>
          <a:xfrm>
            <a:off x="6350000" y="4445000"/>
            <a:ext cx="5080000" cy="1143000"/>
          </a:xfrm>
          <a:prstGeom prst="roundRect">
            <a:avLst>
              <a:gd name="adj" fmla="val 11111"/>
            </a:avLst>
          </a:prstGeom>
          <a:solidFill>
            <a:srgbClr val="FFFFFF">
              <a:alpha val="90000"/>
            </a:srgbClr>
          </a:solidFill>
          <a:ln w="25400" cap="flat" cmpd="sng">
            <a:noFill/>
            <a:prstDash val="solid"/>
            <a:round/>
          </a:ln>
          <a:effectLst>
            <a:outerShdw blurRad="127000" dist="50800" dir="5400000" algn="tl" rotWithShape="0">
              <a:srgbClr val="000000">
                <a:alpha val="8000"/>
              </a:srgbClr>
            </a:outerShdw>
          </a:effectLst>
        </p:spPr>
        <p:txBody>
          <a:bodyPr vert="horz" wrap="square" lIns="63500" tIns="63500" rIns="63500" bIns="63500" rtlCol="0" anchor="ctr"/>
          <a:lstStyle/>
          <a:p>
            <a:pPr algn="ctr">
              <a:defRPr/>
            </a:pPr>
            <a:endParaRPr/>
          </a:p>
        </p:txBody>
      </p:sp>
      <p:sp>
        <p:nvSpPr>
          <p:cNvPr id="21" name="AutoShape 21"/>
          <p:cNvSpPr/>
          <p:nvPr/>
        </p:nvSpPr>
        <p:spPr>
          <a:xfrm>
            <a:off x="6540500" y="4635500"/>
            <a:ext cx="38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4A90E2"/>
                </a:solidFill>
                <a:latin typeface="Noto Sans SC"/>
                <a:ea typeface="Noto Sans SC"/>
                <a:cs typeface="Noto Sans SC"/>
                <a:sym typeface="Noto Sans SC"/>
              </a:rPr>
              <a:t>06</a:t>
            </a:r>
            <a:endParaRPr lang="en-US" sz="1100"/>
          </a:p>
        </p:txBody>
      </p:sp>
      <p:sp>
        <p:nvSpPr>
          <p:cNvPr id="22" name="AutoShape 22"/>
          <p:cNvSpPr/>
          <p:nvPr/>
        </p:nvSpPr>
        <p:spPr>
          <a:xfrm>
            <a:off x="6985000" y="4572000"/>
            <a:ext cx="4318000" cy="889000"/>
          </a:xfrm>
          <a:prstGeom prst="rect">
            <a:avLst/>
          </a:prstGeom>
          <a:noFill/>
          <a:ln w="12700" cap="flat" cmpd="sng">
            <a:noFill/>
            <a:prstDash val="solid"/>
            <a:round/>
          </a:ln>
        </p:spPr>
        <p:txBody>
          <a:bodyPr vert="horz" wrap="square" lIns="0" tIns="0" rIns="0" bIns="0" rtlCol="0" anchor="t" anchorCtr="0"/>
          <a:lstStyle/>
          <a:p>
            <a:pPr indent="0" algn="l">
              <a:lnSpc>
                <a:spcPct val="100000"/>
              </a:lnSpc>
              <a:defRPr/>
            </a:pPr>
            <a:r>
              <a:rPr lang="en-US" sz="1800" b="0" i="0" u="none" strike="noStrike">
                <a:solidFill>
                  <a:srgbClr val="333333"/>
                </a:solidFill>
                <a:latin typeface="Noto Sans SC"/>
                <a:ea typeface="Noto Sans SC"/>
                <a:cs typeface="Noto Sans SC"/>
                <a:sym typeface="Noto Sans SC"/>
              </a:rPr>
              <a:t>激光微细加工与传统机械微加工相比有哪些优势和局限性？</a:t>
            </a:r>
            <a:endParaRPr lang="en-US" sz="110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5F7FA">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a:stretch>
            <a:fillRect/>
          </a:stretch>
        </p:blipFill>
        <p:spPr>
          <a:xfrm>
            <a:off x="0" y="0"/>
            <a:ext cx="12192000" cy="6858000"/>
          </a:xfrm>
          <a:prstGeom prst="rect">
            <a:avLst/>
          </a:prstGeom>
          <a:noFill/>
          <a:ln w="25400" cap="flat" cmpd="sng">
            <a:noFill/>
            <a:prstDash val="solid"/>
            <a:round/>
          </a:ln>
        </p:spPr>
      </p:pic>
      <p:sp>
        <p:nvSpPr>
          <p:cNvPr id="3" name="AutoShape 3"/>
          <p:cNvSpPr/>
          <p:nvPr/>
        </p:nvSpPr>
        <p:spPr>
          <a:xfrm>
            <a:off x="4305300" y="381000"/>
            <a:ext cx="3581400" cy="508000"/>
          </a:xfrm>
          <a:prstGeom prst="rect">
            <a:avLst/>
          </a:prstGeom>
          <a:noFill/>
          <a:ln w="12700" cap="flat" cmpd="sng">
            <a:noFill/>
            <a:prstDash val="solid"/>
            <a:round/>
          </a:ln>
        </p:spPr>
        <p:txBody>
          <a:bodyPr vert="horz" wrap="none" lIns="0" tIns="0" rIns="0" bIns="0" rtlCol="0" anchor="ctr" anchorCtr="0"/>
          <a:lstStyle/>
          <a:p>
            <a:pPr indent="0" algn="ctr">
              <a:lnSpc>
                <a:spcPct val="125000"/>
              </a:lnSpc>
              <a:defRPr/>
            </a:pPr>
            <a:r>
              <a:rPr lang="en-US" sz="2400" b="1" i="0" u="none" strike="noStrike">
                <a:solidFill>
                  <a:srgbClr val="333333"/>
                </a:solidFill>
                <a:latin typeface="Noto Sans SC"/>
                <a:ea typeface="Noto Sans SC"/>
                <a:cs typeface="Noto Sans SC"/>
                <a:sym typeface="Noto Sans SC"/>
              </a:rPr>
              <a:t>实训小结与课程总结</a:t>
            </a:r>
            <a:endParaRPr lang="en-US" sz="1100"/>
          </a:p>
        </p:txBody>
      </p:sp>
      <p:sp>
        <p:nvSpPr>
          <p:cNvPr id="4" name="AutoShape 4"/>
          <p:cNvSpPr/>
          <p:nvPr/>
        </p:nvSpPr>
        <p:spPr>
          <a:xfrm>
            <a:off x="635000" y="1143000"/>
            <a:ext cx="5207000" cy="2921000"/>
          </a:xfrm>
          <a:prstGeom prst="roundRect">
            <a:avLst>
              <a:gd name="adj" fmla="val 4347"/>
            </a:avLst>
          </a:prstGeom>
          <a:solidFill>
            <a:srgbClr val="FFFFFF">
              <a:alpha val="95000"/>
            </a:srgbClr>
          </a:solidFill>
          <a:ln w="25400" cap="flat" cmpd="sng">
            <a:noFill/>
            <a:prstDash val="solid"/>
            <a:round/>
          </a:ln>
          <a:effectLst>
            <a:outerShdw blurRad="127000" dist="50800" dir="5400000" algn="tl" rotWithShape="0">
              <a:srgbClr val="000000">
                <a:alpha val="8000"/>
              </a:srgbClr>
            </a:outerShdw>
          </a:effectLst>
        </p:spPr>
        <p:txBody>
          <a:bodyPr vert="horz" wrap="square" lIns="63500" tIns="63500" rIns="63500" bIns="63500" rtlCol="0" anchor="ctr"/>
          <a:lstStyle/>
          <a:p>
            <a:pPr algn="ctr">
              <a:defRPr/>
            </a:pPr>
            <a:endParaRPr/>
          </a:p>
        </p:txBody>
      </p:sp>
      <p:pic>
        <p:nvPicPr>
          <p:cNvPr id="5" name="Picture 5"/>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89000" y="1333500"/>
            <a:ext cx="254000" cy="254000"/>
          </a:xfrm>
          <a:prstGeom prst="rect">
            <a:avLst/>
          </a:prstGeom>
        </p:spPr>
      </p:pic>
      <p:sp>
        <p:nvSpPr>
          <p:cNvPr id="6" name="AutoShape 6"/>
          <p:cNvSpPr/>
          <p:nvPr/>
        </p:nvSpPr>
        <p:spPr>
          <a:xfrm>
            <a:off x="1219200" y="1308100"/>
            <a:ext cx="3810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4A90E2"/>
                </a:solidFill>
                <a:latin typeface="Noto Sans SC"/>
                <a:ea typeface="Noto Sans SC"/>
                <a:cs typeface="Noto Sans SC"/>
                <a:sym typeface="Noto Sans SC"/>
              </a:rPr>
              <a:t>实训小结</a:t>
            </a:r>
            <a:endParaRPr lang="en-US" sz="1100"/>
          </a:p>
        </p:txBody>
      </p:sp>
      <p:sp>
        <p:nvSpPr>
          <p:cNvPr id="7" name="AutoShape 7"/>
          <p:cNvSpPr/>
          <p:nvPr/>
        </p:nvSpPr>
        <p:spPr>
          <a:xfrm>
            <a:off x="889000" y="1714500"/>
            <a:ext cx="4699000" cy="2032000"/>
          </a:xfrm>
          <a:prstGeom prst="rect">
            <a:avLst/>
          </a:prstGeom>
          <a:noFill/>
          <a:ln w="12700" cap="flat" cmpd="sng">
            <a:noFill/>
            <a:prstDash val="solid"/>
            <a:round/>
          </a:ln>
        </p:spPr>
        <p:txBody>
          <a:bodyPr vert="horz" wrap="square" lIns="0" tIns="0" rIns="0" bIns="0" rtlCol="0" anchor="ctr" anchorCtr="0"/>
          <a:lstStyle/>
          <a:p>
            <a:pPr marL="177800" indent="-177800" algn="l">
              <a:lnSpc>
                <a:spcPct val="108333"/>
              </a:lnSpc>
              <a:buClr>
                <a:srgbClr val="333333"/>
              </a:buClr>
              <a:buChar char="•"/>
              <a:defRPr/>
            </a:pPr>
            <a:r>
              <a:rPr lang="en-US" sz="1400" b="0" i="0" u="none" strike="noStrike">
                <a:solidFill>
                  <a:srgbClr val="333333"/>
                </a:solidFill>
                <a:latin typeface="Noto Sans SC"/>
                <a:ea typeface="Noto Sans SC"/>
                <a:cs typeface="Noto Sans SC"/>
                <a:sym typeface="Noto Sans SC"/>
              </a:rPr>
              <a:t>了解了激光微细加工系统的组成与光路结构</a:t>
            </a:r>
            <a:endParaRPr lang="en-US" sz="1100"/>
          </a:p>
          <a:p>
            <a:pPr marL="177800" indent="-177800" algn="l">
              <a:lnSpc>
                <a:spcPct val="108333"/>
              </a:lnSpc>
              <a:buClr>
                <a:srgbClr val="333333"/>
              </a:buClr>
              <a:buChar char="•"/>
            </a:pPr>
            <a:r>
              <a:rPr lang="en-US" sz="1400" b="0" i="0" u="none" strike="noStrike">
                <a:solidFill>
                  <a:srgbClr val="333333"/>
                </a:solidFill>
                <a:latin typeface="Noto Sans SC"/>
                <a:ea typeface="Noto Sans SC"/>
                <a:cs typeface="Noto Sans SC"/>
                <a:sym typeface="Noto Sans SC"/>
              </a:rPr>
              <a:t>掌握了激光光路校准、加工面定位及显微成像标定方法</a:t>
            </a:r>
          </a:p>
          <a:p>
            <a:pPr marL="177800" indent="-177800" algn="l">
              <a:lnSpc>
                <a:spcPct val="108333"/>
              </a:lnSpc>
              <a:buClr>
                <a:srgbClr val="333333"/>
              </a:buClr>
              <a:buChar char="•"/>
            </a:pPr>
            <a:r>
              <a:rPr lang="en-US" sz="1400" b="0" i="0" u="none" strike="noStrike">
                <a:solidFill>
                  <a:srgbClr val="333333"/>
                </a:solidFill>
                <a:latin typeface="Noto Sans SC"/>
                <a:ea typeface="Noto Sans SC"/>
                <a:cs typeface="Noto Sans SC"/>
                <a:sym typeface="Noto Sans SC"/>
              </a:rPr>
              <a:t>学习了加工软件使用，完成微图形雕刻实操</a:t>
            </a:r>
          </a:p>
          <a:p>
            <a:pPr marL="177800" indent="-177800" algn="l">
              <a:lnSpc>
                <a:spcPct val="108333"/>
              </a:lnSpc>
              <a:buClr>
                <a:srgbClr val="333333"/>
              </a:buClr>
              <a:buChar char="•"/>
            </a:pPr>
            <a:r>
              <a:rPr lang="en-US" sz="1400" b="0" i="0" u="none" strike="noStrike">
                <a:solidFill>
                  <a:srgbClr val="333333"/>
                </a:solidFill>
                <a:latin typeface="Noto Sans SC"/>
                <a:ea typeface="Noto Sans SC"/>
                <a:cs typeface="Noto Sans SC"/>
                <a:sym typeface="Noto Sans SC"/>
              </a:rPr>
              <a:t>分析了激光参数和聚焦物镜对加工效果的影响</a:t>
            </a:r>
          </a:p>
        </p:txBody>
      </p:sp>
      <p:sp>
        <p:nvSpPr>
          <p:cNvPr id="8" name="AutoShape 8"/>
          <p:cNvSpPr/>
          <p:nvPr/>
        </p:nvSpPr>
        <p:spPr>
          <a:xfrm>
            <a:off x="6350000" y="1143000"/>
            <a:ext cx="5207000" cy="2921000"/>
          </a:xfrm>
          <a:prstGeom prst="roundRect">
            <a:avLst>
              <a:gd name="adj" fmla="val 4347"/>
            </a:avLst>
          </a:prstGeom>
          <a:solidFill>
            <a:srgbClr val="FFFFFF">
              <a:alpha val="95000"/>
            </a:srgbClr>
          </a:solidFill>
          <a:ln w="25400" cap="flat" cmpd="sng">
            <a:noFill/>
            <a:prstDash val="solid"/>
            <a:round/>
          </a:ln>
          <a:effectLst>
            <a:outerShdw blurRad="127000" dist="50800" dir="5400000" algn="tl" rotWithShape="0">
              <a:srgbClr val="000000">
                <a:alpha val="8000"/>
              </a:srgbClr>
            </a:outerShdw>
          </a:effectLst>
        </p:spPr>
        <p:txBody>
          <a:bodyPr vert="horz" wrap="square" lIns="63500" tIns="63500" rIns="63500" bIns="63500" rtlCol="0" anchor="ctr"/>
          <a:lstStyle/>
          <a:p>
            <a:pPr algn="ctr">
              <a:defRPr/>
            </a:pPr>
            <a:endParaRPr/>
          </a:p>
        </p:txBody>
      </p:sp>
      <p:pic>
        <p:nvPicPr>
          <p:cNvPr id="9" name="Picture 9"/>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604000" y="1333500"/>
            <a:ext cx="254000" cy="254000"/>
          </a:xfrm>
          <a:prstGeom prst="rect">
            <a:avLst/>
          </a:prstGeom>
        </p:spPr>
      </p:pic>
      <p:sp>
        <p:nvSpPr>
          <p:cNvPr id="10" name="AutoShape 10"/>
          <p:cNvSpPr/>
          <p:nvPr/>
        </p:nvSpPr>
        <p:spPr>
          <a:xfrm>
            <a:off x="6934200" y="1308100"/>
            <a:ext cx="3810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4A90E2"/>
                </a:solidFill>
                <a:latin typeface="Noto Sans SC"/>
                <a:ea typeface="Noto Sans SC"/>
                <a:cs typeface="Noto Sans SC"/>
                <a:sym typeface="Noto Sans SC"/>
              </a:rPr>
              <a:t>课程总结</a:t>
            </a:r>
            <a:endParaRPr lang="en-US" sz="1100"/>
          </a:p>
        </p:txBody>
      </p:sp>
      <p:sp>
        <p:nvSpPr>
          <p:cNvPr id="11" name="AutoShape 11"/>
          <p:cNvSpPr/>
          <p:nvPr/>
        </p:nvSpPr>
        <p:spPr>
          <a:xfrm>
            <a:off x="6604000" y="1778000"/>
            <a:ext cx="4699000" cy="1270000"/>
          </a:xfrm>
          <a:prstGeom prst="rect">
            <a:avLst/>
          </a:prstGeom>
          <a:noFill/>
          <a:ln w="12700" cap="flat" cmpd="sng">
            <a:noFill/>
            <a:prstDash val="solid"/>
            <a:round/>
          </a:ln>
        </p:spPr>
        <p:txBody>
          <a:bodyPr vert="horz" wrap="square" lIns="0" tIns="0" rIns="0" bIns="0" rtlCol="0" anchor="ctr" anchorCtr="0"/>
          <a:lstStyle/>
          <a:p>
            <a:pPr indent="0" algn="just">
              <a:lnSpc>
                <a:spcPct val="125000"/>
              </a:lnSpc>
              <a:defRPr/>
            </a:pPr>
            <a:r>
              <a:rPr lang="en-US" sz="1500" b="0" i="0" u="none" strike="noStrike">
                <a:solidFill>
                  <a:srgbClr val="333333"/>
                </a:solidFill>
                <a:latin typeface="Noto Sans SC"/>
                <a:ea typeface="Noto Sans SC"/>
                <a:cs typeface="Noto Sans SC"/>
                <a:sym typeface="Noto Sans SC"/>
              </a:rPr>
              <a:t>本次光电系统实训课程的九个核心项目已全部顺利完成！</a:t>
            </a:r>
            <a:endParaRPr lang="en-US" sz="1100"/>
          </a:p>
          <a:p>
            <a:pPr indent="0" algn="just">
              <a:lnSpc>
                <a:spcPct val="125000"/>
              </a:lnSpc>
            </a:pPr>
            <a:r>
              <a:rPr lang="en-US" sz="1500" b="0" i="0" u="none" strike="noStrike">
                <a:solidFill>
                  <a:srgbClr val="333333"/>
                </a:solidFill>
                <a:latin typeface="Noto Sans SC"/>
                <a:ea typeface="Noto Sans SC"/>
                <a:cs typeface="Noto Sans SC"/>
                <a:sym typeface="Noto Sans SC"/>
              </a:rPr>
              <a:t>通过系统的实操训练，我们不仅巩固了理论知识，更在实践中提升了动手能力与问题解决能力。</a:t>
            </a:r>
          </a:p>
        </p:txBody>
      </p:sp>
      <p:cxnSp>
        <p:nvCxnSpPr>
          <p:cNvPr id="12" name="Connector 12"/>
          <p:cNvCxnSpPr/>
          <p:nvPr/>
        </p:nvCxnSpPr>
        <p:spPr>
          <a:xfrm rot="-9291">
            <a:off x="6604009" y="2914650"/>
            <a:ext cx="4699000" cy="12700"/>
          </a:xfrm>
          <a:prstGeom prst="line">
            <a:avLst/>
          </a:prstGeom>
          <a:solidFill>
            <a:srgbClr val="DEE0E3">
              <a:alpha val="100000"/>
            </a:srgbClr>
          </a:solidFill>
          <a:ln w="12700" cap="flat" cmpd="sng">
            <a:solidFill>
              <a:srgbClr val="4A90E2">
                <a:alpha val="30000"/>
              </a:srgbClr>
            </a:solidFill>
            <a:prstDash val="solid"/>
            <a:round/>
            <a:headEnd type="none" w="med" len="med"/>
            <a:tailEnd type="none" w="med" len="med"/>
          </a:ln>
        </p:spPr>
      </p:cxnSp>
      <p:sp>
        <p:nvSpPr>
          <p:cNvPr id="13" name="AutoShape 13"/>
          <p:cNvSpPr/>
          <p:nvPr/>
        </p:nvSpPr>
        <p:spPr>
          <a:xfrm>
            <a:off x="635000" y="4318000"/>
            <a:ext cx="10922000" cy="1016000"/>
          </a:xfrm>
          <a:prstGeom prst="roundRect">
            <a:avLst>
              <a:gd name="adj" fmla="val 12500"/>
            </a:avLst>
          </a:prstGeom>
          <a:solidFill>
            <a:srgbClr val="FFFFFF">
              <a:alpha val="95000"/>
            </a:srgbClr>
          </a:solidFill>
          <a:ln w="25400" cap="flat" cmpd="sng">
            <a:noFill/>
            <a:prstDash val="solid"/>
            <a:round/>
          </a:ln>
          <a:effectLst>
            <a:outerShdw blurRad="127000" dist="50800" dir="5400000" algn="tl" rotWithShape="0">
              <a:srgbClr val="000000">
                <a:alpha val="8000"/>
              </a:srgbClr>
            </a:outerShdw>
          </a:effectLst>
        </p:spPr>
        <p:txBody>
          <a:bodyPr vert="horz" wrap="square" lIns="63500" tIns="63500" rIns="63500" bIns="63500" rtlCol="0" anchor="ctr"/>
          <a:lstStyle/>
          <a:p>
            <a:pPr algn="ctr">
              <a:defRPr/>
            </a:pPr>
            <a:endParaRPr/>
          </a:p>
        </p:txBody>
      </p:sp>
      <p:pic>
        <p:nvPicPr>
          <p:cNvPr id="14" name="Picture 14"/>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89000" y="4622800"/>
            <a:ext cx="406400" cy="406400"/>
          </a:xfrm>
          <a:prstGeom prst="rect">
            <a:avLst/>
          </a:prstGeom>
        </p:spPr>
      </p:pic>
      <p:sp>
        <p:nvSpPr>
          <p:cNvPr id="15" name="AutoShape 15"/>
          <p:cNvSpPr/>
          <p:nvPr/>
        </p:nvSpPr>
        <p:spPr>
          <a:xfrm>
            <a:off x="1397000" y="4572000"/>
            <a:ext cx="9398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333333"/>
                </a:solidFill>
                <a:latin typeface="Noto Sans SC"/>
                <a:ea typeface="Noto Sans SC"/>
                <a:cs typeface="Noto Sans SC"/>
                <a:sym typeface="Noto Sans SC"/>
              </a:rPr>
              <a:t>结束语：从光学原理到精密加工——掌握光电系统核心技术</a:t>
            </a:r>
            <a:endParaRPr lang="en-US" sz="1100"/>
          </a:p>
        </p:txBody>
      </p:sp>
      <p:sp>
        <p:nvSpPr>
          <p:cNvPr id="16" name="AutoShape 16"/>
          <p:cNvSpPr/>
          <p:nvPr/>
        </p:nvSpPr>
        <p:spPr>
          <a:xfrm>
            <a:off x="0" y="6350000"/>
            <a:ext cx="12192000" cy="254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200" b="0" i="0" u="none" strike="noStrike">
                <a:solidFill>
                  <a:srgbClr val="646464">
                    <a:alpha val="60000"/>
                  </a:srgbClr>
                </a:solidFill>
                <a:latin typeface="Noto Sans SC"/>
                <a:ea typeface="Noto Sans SC"/>
                <a:cs typeface="Noto Sans SC"/>
                <a:sym typeface="Noto Sans SC"/>
              </a:rPr>
              <a:t>2026 光电系统实训课程组 | 感谢聆听</a:t>
            </a:r>
            <a:endParaRPr lang="en-US" sz="110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5F7FA">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a:stretch>
            <a:fillRect/>
          </a:stretch>
        </p:blipFill>
        <p:spPr>
          <a:xfrm>
            <a:off x="0" y="0"/>
            <a:ext cx="12192000" cy="6858000"/>
          </a:xfrm>
          <a:prstGeom prst="rect">
            <a:avLst/>
          </a:prstGeom>
          <a:noFill/>
          <a:ln w="25400" cap="flat" cmpd="sng">
            <a:noFill/>
            <a:prstDash val="solid"/>
            <a:round/>
          </a:ln>
        </p:spPr>
      </p:pic>
      <p:sp>
        <p:nvSpPr>
          <p:cNvPr id="3" name="AutoShape 3"/>
          <p:cNvSpPr/>
          <p:nvPr/>
        </p:nvSpPr>
        <p:spPr>
          <a:xfrm>
            <a:off x="0" y="0"/>
            <a:ext cx="12192000" cy="6858000"/>
          </a:xfrm>
          <a:prstGeom prst="roundRect">
            <a:avLst>
              <a:gd name="adj" fmla="val 0"/>
            </a:avLst>
          </a:prstGeom>
          <a:solidFill>
            <a:srgbClr val="FFFFFF">
              <a:alpha val="90000"/>
            </a:srgbClr>
          </a:solidFill>
          <a:ln w="25400" cap="flat" cmpd="sng">
            <a:noFill/>
            <a:prstDash val="solid"/>
            <a:round/>
          </a:ln>
        </p:spPr>
        <p:txBody>
          <a:bodyPr vert="horz" wrap="square" lIns="63500" tIns="63500" rIns="63500" bIns="63500" rtlCol="0" anchor="ctr"/>
          <a:lstStyle/>
          <a:p>
            <a:pPr algn="ctr">
              <a:defRPr/>
            </a:pPr>
            <a:endParaRPr/>
          </a:p>
        </p:txBody>
      </p:sp>
      <p:sp>
        <p:nvSpPr>
          <p:cNvPr id="4" name="AutoShape 4"/>
          <p:cNvSpPr/>
          <p:nvPr/>
        </p:nvSpPr>
        <p:spPr>
          <a:xfrm>
            <a:off x="762000" y="1016000"/>
            <a:ext cx="2032000" cy="635000"/>
          </a:xfrm>
          <a:prstGeom prst="rect">
            <a:avLst/>
          </a:prstGeom>
          <a:noFill/>
          <a:ln w="12700" cap="flat" cmpd="sng">
            <a:noFill/>
            <a:prstDash val="solid"/>
            <a:round/>
          </a:ln>
        </p:spPr>
        <p:txBody>
          <a:bodyPr vert="horz" wrap="none" lIns="0" tIns="0" rIns="0" bIns="0" rtlCol="0" anchor="ctr" anchorCtr="0"/>
          <a:lstStyle/>
          <a:p>
            <a:pPr indent="0" algn="l">
              <a:lnSpc>
                <a:spcPct val="125000"/>
              </a:lnSpc>
              <a:defRPr/>
            </a:pPr>
            <a:r>
              <a:rPr lang="en-US" sz="3600" b="1" i="0" u="none" strike="noStrike">
                <a:solidFill>
                  <a:srgbClr val="333333"/>
                </a:solidFill>
                <a:latin typeface="Noto Sans SC"/>
                <a:ea typeface="Noto Sans SC"/>
                <a:cs typeface="Noto Sans SC"/>
                <a:sym typeface="Noto Sans SC"/>
              </a:rPr>
              <a:t>实训目的</a:t>
            </a:r>
            <a:endParaRPr lang="en-US" sz="1100"/>
          </a:p>
        </p:txBody>
      </p:sp>
      <p:sp>
        <p:nvSpPr>
          <p:cNvPr id="5" name="AutoShape 5"/>
          <p:cNvSpPr/>
          <p:nvPr/>
        </p:nvSpPr>
        <p:spPr>
          <a:xfrm>
            <a:off x="762000" y="2032000"/>
            <a:ext cx="5080000" cy="1143000"/>
          </a:xfrm>
          <a:prstGeom prst="roundRect">
            <a:avLst>
              <a:gd name="adj" fmla="val 11111"/>
            </a:avLst>
          </a:prstGeom>
          <a:solidFill>
            <a:srgbClr val="FFFFFF">
              <a:alpha val="100000"/>
            </a:srgbClr>
          </a:solidFill>
          <a:ln w="25400" cap="flat" cmpd="sng">
            <a:noFill/>
            <a:prstDash val="solid"/>
            <a:round/>
          </a:ln>
          <a:effectLst>
            <a:outerShdw blurRad="127000" dist="50800" dir="5400000" algn="tl" rotWithShape="0">
              <a:srgbClr val="000000">
                <a:alpha val="8000"/>
              </a:srgbClr>
            </a:outerShdw>
          </a:effectLst>
        </p:spPr>
        <p:txBody>
          <a:bodyPr vert="horz" wrap="square" lIns="63500" tIns="63500" rIns="63500" bIns="63500" rtlCol="0" anchor="ctr"/>
          <a:lstStyle/>
          <a:p>
            <a:pPr algn="ctr">
              <a:defRPr/>
            </a:pPr>
            <a:endParaRPr/>
          </a:p>
        </p:txBody>
      </p:sp>
      <p:pic>
        <p:nvPicPr>
          <p:cNvPr id="6" name="Picture 6"/>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6000" y="2400300"/>
            <a:ext cx="406400" cy="406400"/>
          </a:xfrm>
          <a:prstGeom prst="rect">
            <a:avLst/>
          </a:prstGeom>
        </p:spPr>
      </p:pic>
      <p:sp>
        <p:nvSpPr>
          <p:cNvPr id="7" name="AutoShape 7"/>
          <p:cNvSpPr/>
          <p:nvPr/>
        </p:nvSpPr>
        <p:spPr>
          <a:xfrm>
            <a:off x="1524000" y="2159000"/>
            <a:ext cx="4191000" cy="889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800" b="0" i="0" u="none" strike="noStrike">
                <a:solidFill>
                  <a:srgbClr val="333333"/>
                </a:solidFill>
                <a:latin typeface="Noto Sans SC"/>
                <a:ea typeface="Noto Sans SC"/>
                <a:cs typeface="Noto Sans SC"/>
                <a:sym typeface="Noto Sans SC"/>
              </a:rPr>
              <a:t>了解激光微加工实训系统的构成与工作原理。</a:t>
            </a:r>
            <a:endParaRPr lang="en-US" sz="1100"/>
          </a:p>
        </p:txBody>
      </p:sp>
      <p:sp>
        <p:nvSpPr>
          <p:cNvPr id="8" name="AutoShape 8"/>
          <p:cNvSpPr/>
          <p:nvPr/>
        </p:nvSpPr>
        <p:spPr>
          <a:xfrm>
            <a:off x="6350000" y="2032000"/>
            <a:ext cx="5080000" cy="1143000"/>
          </a:xfrm>
          <a:prstGeom prst="roundRect">
            <a:avLst>
              <a:gd name="adj" fmla="val 11111"/>
            </a:avLst>
          </a:prstGeom>
          <a:solidFill>
            <a:srgbClr val="FFFFFF">
              <a:alpha val="100000"/>
            </a:srgbClr>
          </a:solidFill>
          <a:ln w="25400" cap="flat" cmpd="sng">
            <a:noFill/>
            <a:prstDash val="solid"/>
            <a:round/>
          </a:ln>
          <a:effectLst>
            <a:outerShdw blurRad="127000" dist="50800" dir="5400000" algn="tl" rotWithShape="0">
              <a:srgbClr val="000000">
                <a:alpha val="8000"/>
              </a:srgbClr>
            </a:outerShdw>
          </a:effectLst>
        </p:spPr>
        <p:txBody>
          <a:bodyPr vert="horz" wrap="square" lIns="63500" tIns="63500" rIns="63500" bIns="63500" rtlCol="0" anchor="ctr"/>
          <a:lstStyle/>
          <a:p>
            <a:pPr algn="ctr">
              <a:defRPr/>
            </a:pPr>
            <a:endParaRPr/>
          </a:p>
        </p:txBody>
      </p:sp>
      <p:pic>
        <p:nvPicPr>
          <p:cNvPr id="9" name="Picture 9"/>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604000" y="2400300"/>
            <a:ext cx="406400" cy="406400"/>
          </a:xfrm>
          <a:prstGeom prst="rect">
            <a:avLst/>
          </a:prstGeom>
        </p:spPr>
      </p:pic>
      <p:sp>
        <p:nvSpPr>
          <p:cNvPr id="10" name="AutoShape 10"/>
          <p:cNvSpPr/>
          <p:nvPr/>
        </p:nvSpPr>
        <p:spPr>
          <a:xfrm>
            <a:off x="7112000" y="2159000"/>
            <a:ext cx="4191000" cy="889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800" b="0" i="0" u="none" strike="noStrike">
                <a:solidFill>
                  <a:srgbClr val="333333"/>
                </a:solidFill>
                <a:latin typeface="Noto Sans SC"/>
                <a:ea typeface="Noto Sans SC"/>
                <a:cs typeface="Noto Sans SC"/>
                <a:sym typeface="Noto Sans SC"/>
              </a:rPr>
              <a:t>掌握激光微细加工的基本流程，包括光路校准、参数设置、图形绘制。</a:t>
            </a:r>
            <a:endParaRPr lang="en-US" sz="1100"/>
          </a:p>
        </p:txBody>
      </p:sp>
      <p:sp>
        <p:nvSpPr>
          <p:cNvPr id="11" name="AutoShape 11"/>
          <p:cNvSpPr/>
          <p:nvPr/>
        </p:nvSpPr>
        <p:spPr>
          <a:xfrm>
            <a:off x="762000" y="3429000"/>
            <a:ext cx="5080000" cy="1143000"/>
          </a:xfrm>
          <a:prstGeom prst="roundRect">
            <a:avLst>
              <a:gd name="adj" fmla="val 11111"/>
            </a:avLst>
          </a:prstGeom>
          <a:solidFill>
            <a:srgbClr val="FFFFFF">
              <a:alpha val="100000"/>
            </a:srgbClr>
          </a:solidFill>
          <a:ln w="25400" cap="flat" cmpd="sng">
            <a:noFill/>
            <a:prstDash val="solid"/>
            <a:round/>
          </a:ln>
          <a:effectLst>
            <a:outerShdw blurRad="127000" dist="50800" dir="5400000" algn="tl" rotWithShape="0">
              <a:srgbClr val="000000">
                <a:alpha val="8000"/>
              </a:srgbClr>
            </a:outerShdw>
          </a:effectLst>
        </p:spPr>
        <p:txBody>
          <a:bodyPr vert="horz" wrap="square" lIns="63500" tIns="63500" rIns="63500" bIns="63500" rtlCol="0" anchor="ctr"/>
          <a:lstStyle/>
          <a:p>
            <a:pPr algn="ctr">
              <a:defRPr/>
            </a:pPr>
            <a:endParaRPr/>
          </a:p>
        </p:txBody>
      </p:sp>
      <p:pic>
        <p:nvPicPr>
          <p:cNvPr id="12" name="Picture 12"/>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6000" y="3797300"/>
            <a:ext cx="406400" cy="406400"/>
          </a:xfrm>
          <a:prstGeom prst="rect">
            <a:avLst/>
          </a:prstGeom>
        </p:spPr>
      </p:pic>
      <p:sp>
        <p:nvSpPr>
          <p:cNvPr id="13" name="AutoShape 13"/>
          <p:cNvSpPr/>
          <p:nvPr/>
        </p:nvSpPr>
        <p:spPr>
          <a:xfrm>
            <a:off x="1524000" y="3556000"/>
            <a:ext cx="4191000" cy="889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800" b="0" i="0" u="none" strike="noStrike">
                <a:solidFill>
                  <a:srgbClr val="333333"/>
                </a:solidFill>
                <a:latin typeface="Noto Sans SC"/>
                <a:ea typeface="Noto Sans SC"/>
                <a:cs typeface="Noto Sans SC"/>
                <a:sym typeface="Noto Sans SC"/>
              </a:rPr>
              <a:t>记录激光加工的实验效果，分析激光加工参数及聚焦物镜参数对加工效果的影响。</a:t>
            </a:r>
            <a:endParaRPr lang="en-US" sz="1100"/>
          </a:p>
        </p:txBody>
      </p:sp>
      <p:sp>
        <p:nvSpPr>
          <p:cNvPr id="14" name="AutoShape 14"/>
          <p:cNvSpPr/>
          <p:nvPr/>
        </p:nvSpPr>
        <p:spPr>
          <a:xfrm>
            <a:off x="6350000" y="3429000"/>
            <a:ext cx="5080000" cy="1143000"/>
          </a:xfrm>
          <a:prstGeom prst="roundRect">
            <a:avLst>
              <a:gd name="adj" fmla="val 11111"/>
            </a:avLst>
          </a:prstGeom>
          <a:solidFill>
            <a:srgbClr val="FFFFFF">
              <a:alpha val="100000"/>
            </a:srgbClr>
          </a:solidFill>
          <a:ln w="25400" cap="flat" cmpd="sng">
            <a:noFill/>
            <a:prstDash val="solid"/>
            <a:round/>
          </a:ln>
          <a:effectLst>
            <a:outerShdw blurRad="127000" dist="50800" dir="5400000" algn="tl" rotWithShape="0">
              <a:srgbClr val="000000">
                <a:alpha val="8000"/>
              </a:srgbClr>
            </a:outerShdw>
          </a:effectLst>
        </p:spPr>
        <p:txBody>
          <a:bodyPr vert="horz" wrap="square" lIns="63500" tIns="63500" rIns="63500" bIns="63500" rtlCol="0" anchor="ctr"/>
          <a:lstStyle/>
          <a:p>
            <a:pPr algn="ctr">
              <a:defRPr/>
            </a:pPr>
            <a:endParaRPr/>
          </a:p>
        </p:txBody>
      </p:sp>
      <p:pic>
        <p:nvPicPr>
          <p:cNvPr id="15" name="Picture 15"/>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604000" y="3797300"/>
            <a:ext cx="406400" cy="406400"/>
          </a:xfrm>
          <a:prstGeom prst="rect">
            <a:avLst/>
          </a:prstGeom>
        </p:spPr>
      </p:pic>
      <p:sp>
        <p:nvSpPr>
          <p:cNvPr id="16" name="AutoShape 16"/>
          <p:cNvSpPr/>
          <p:nvPr/>
        </p:nvSpPr>
        <p:spPr>
          <a:xfrm>
            <a:off x="7112000" y="3556000"/>
            <a:ext cx="4191000" cy="889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800" b="0" i="0" u="none" strike="noStrike">
                <a:solidFill>
                  <a:srgbClr val="333333"/>
                </a:solidFill>
                <a:latin typeface="Noto Sans SC"/>
                <a:ea typeface="Noto Sans SC"/>
                <a:cs typeface="Noto Sans SC"/>
                <a:sym typeface="Noto Sans SC"/>
              </a:rPr>
              <a:t>学习利用显微成像模块进行精确定位与尺寸标定。</a:t>
            </a:r>
            <a:endParaRPr lang="en-US" sz="1100"/>
          </a:p>
        </p:txBody>
      </p:sp>
      <p:sp>
        <p:nvSpPr>
          <p:cNvPr id="17" name="AutoShape 17"/>
          <p:cNvSpPr/>
          <p:nvPr/>
        </p:nvSpPr>
        <p:spPr>
          <a:xfrm>
            <a:off x="762000" y="5080000"/>
            <a:ext cx="10668000" cy="25400"/>
          </a:xfrm>
          <a:prstGeom prst="roundRect">
            <a:avLst>
              <a:gd name="adj" fmla="val 0"/>
            </a:avLst>
          </a:prstGeom>
          <a:solidFill>
            <a:srgbClr val="4A90E2">
              <a:alpha val="30000"/>
            </a:srgbClr>
          </a:solidFill>
          <a:ln w="25400" cap="flat" cmpd="sng">
            <a:noFill/>
            <a:prstDash val="solid"/>
            <a:round/>
          </a:ln>
        </p:spPr>
        <p:txBody>
          <a:bodyPr vert="horz" wrap="square" lIns="63500" tIns="63500" rIns="63500" bIns="63500" rtlCol="0" anchor="ctr"/>
          <a:lstStyle/>
          <a:p>
            <a:pPr algn="ctr">
              <a:defRPr/>
            </a:pP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5F7FA">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a:stretch>
            <a:fillRect/>
          </a:stretch>
        </p:blipFill>
        <p:spPr>
          <a:xfrm>
            <a:off x="0" y="0"/>
            <a:ext cx="12192000" cy="6858000"/>
          </a:xfrm>
          <a:prstGeom prst="rect">
            <a:avLst/>
          </a:prstGeom>
          <a:noFill/>
          <a:ln w="25400" cap="flat" cmpd="sng">
            <a:noFill/>
            <a:prstDash val="solid"/>
            <a:round/>
          </a:ln>
        </p:spPr>
      </p:pic>
      <p:sp>
        <p:nvSpPr>
          <p:cNvPr id="3" name="AutoShape 3"/>
          <p:cNvSpPr/>
          <p:nvPr/>
        </p:nvSpPr>
        <p:spPr>
          <a:xfrm>
            <a:off x="0" y="0"/>
            <a:ext cx="12192000" cy="6858000"/>
          </a:xfrm>
          <a:prstGeom prst="roundRect">
            <a:avLst>
              <a:gd name="adj" fmla="val 0"/>
            </a:avLst>
          </a:prstGeom>
          <a:solidFill>
            <a:srgbClr val="FFFFFF">
              <a:alpha val="90000"/>
            </a:srgbClr>
          </a:solidFill>
          <a:ln w="25400" cap="flat" cmpd="sng">
            <a:noFill/>
            <a:prstDash val="solid"/>
            <a:round/>
          </a:ln>
        </p:spPr>
        <p:txBody>
          <a:bodyPr vert="horz" wrap="square" lIns="63500" tIns="63500" rIns="63500" bIns="63500" rtlCol="0" anchor="ctr"/>
          <a:lstStyle/>
          <a:p>
            <a:pPr algn="ctr">
              <a:defRPr/>
            </a:pPr>
            <a:endParaRPr/>
          </a:p>
        </p:txBody>
      </p:sp>
      <p:sp>
        <p:nvSpPr>
          <p:cNvPr id="4" name="AutoShape 4"/>
          <p:cNvSpPr/>
          <p:nvPr/>
        </p:nvSpPr>
        <p:spPr>
          <a:xfrm>
            <a:off x="762000" y="1016000"/>
            <a:ext cx="8559800" cy="635000"/>
          </a:xfrm>
          <a:prstGeom prst="rect">
            <a:avLst/>
          </a:prstGeom>
          <a:noFill/>
          <a:ln w="12700" cap="flat" cmpd="sng">
            <a:noFill/>
            <a:prstDash val="solid"/>
            <a:round/>
          </a:ln>
        </p:spPr>
        <p:txBody>
          <a:bodyPr vert="horz" wrap="none" lIns="0" tIns="0" rIns="0" bIns="0" rtlCol="0" anchor="ctr" anchorCtr="0"/>
          <a:lstStyle/>
          <a:p>
            <a:pPr indent="0" algn="l">
              <a:lnSpc>
                <a:spcPct val="125000"/>
              </a:lnSpc>
              <a:defRPr/>
            </a:pPr>
            <a:r>
              <a:rPr lang="en-US" sz="3600" b="1" i="0" u="none" strike="noStrike">
                <a:solidFill>
                  <a:srgbClr val="333333"/>
                </a:solidFill>
                <a:latin typeface="Noto Sans SC"/>
                <a:ea typeface="Noto Sans SC"/>
                <a:cs typeface="Noto Sans SC"/>
                <a:sym typeface="Noto Sans SC"/>
              </a:rPr>
              <a:t>理论基础（1）—— 激光微细加工原理</a:t>
            </a:r>
            <a:endParaRPr lang="en-US" sz="1100"/>
          </a:p>
        </p:txBody>
      </p:sp>
      <p:sp>
        <p:nvSpPr>
          <p:cNvPr id="5" name="AutoShape 5"/>
          <p:cNvSpPr/>
          <p:nvPr/>
        </p:nvSpPr>
        <p:spPr>
          <a:xfrm>
            <a:off x="762000" y="1778000"/>
            <a:ext cx="10668000" cy="762000"/>
          </a:xfrm>
          <a:prstGeom prst="roundRect">
            <a:avLst>
              <a:gd name="adj" fmla="val 16666"/>
            </a:avLst>
          </a:prstGeom>
          <a:solidFill>
            <a:srgbClr val="4A90E2">
              <a:alpha val="10000"/>
            </a:srgbClr>
          </a:solidFill>
          <a:ln w="12700" cap="flat" cmpd="sng">
            <a:solidFill>
              <a:srgbClr val="4A90E2">
                <a:alpha val="30000"/>
              </a:srgbClr>
            </a:solidFill>
            <a:prstDash val="solid"/>
            <a:round/>
          </a:ln>
        </p:spPr>
        <p:txBody>
          <a:bodyPr vert="horz" wrap="square" lIns="63500" tIns="63500" rIns="63500" bIns="63500" rtlCol="0" anchor="ctr"/>
          <a:lstStyle/>
          <a:p>
            <a:pPr algn="ctr">
              <a:defRPr/>
            </a:pPr>
            <a:endParaRPr/>
          </a:p>
        </p:txBody>
      </p:sp>
      <p:sp>
        <p:nvSpPr>
          <p:cNvPr id="6" name="AutoShape 6"/>
          <p:cNvSpPr/>
          <p:nvPr/>
        </p:nvSpPr>
        <p:spPr>
          <a:xfrm>
            <a:off x="889000" y="1905000"/>
            <a:ext cx="10414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333333"/>
                </a:solidFill>
                <a:latin typeface="Noto Sans SC"/>
                <a:ea typeface="Noto Sans SC"/>
                <a:cs typeface="Noto Sans SC"/>
                <a:sym typeface="Noto Sans SC"/>
              </a:rPr>
              <a:t>基本原理：</a:t>
            </a:r>
            <a:r>
              <a:rPr lang="en-US" sz="1600" b="0" i="0" u="none" strike="noStrike">
                <a:solidFill>
                  <a:srgbClr val="555555"/>
                </a:solidFill>
                <a:latin typeface="Noto Sans SC"/>
                <a:ea typeface="Noto Sans SC"/>
                <a:cs typeface="Noto Sans SC"/>
                <a:sym typeface="Noto Sans SC"/>
              </a:rPr>
              <a:t>利用高度会聚的高能量激光束在样品表面产生局部“损伤”或改性，形成微小图案或结构。</a:t>
            </a:r>
            <a:endParaRPr lang="en-US" sz="1100"/>
          </a:p>
        </p:txBody>
      </p:sp>
      <p:sp>
        <p:nvSpPr>
          <p:cNvPr id="7" name="AutoShape 7"/>
          <p:cNvSpPr/>
          <p:nvPr/>
        </p:nvSpPr>
        <p:spPr>
          <a:xfrm>
            <a:off x="762000" y="2730500"/>
            <a:ext cx="2540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4A90E2"/>
                </a:solidFill>
                <a:latin typeface="Noto Sans SC"/>
                <a:ea typeface="Noto Sans SC"/>
                <a:cs typeface="Noto Sans SC"/>
                <a:sym typeface="Noto Sans SC"/>
              </a:rPr>
              <a:t>关键要素</a:t>
            </a:r>
            <a:endParaRPr lang="en-US" sz="1100"/>
          </a:p>
        </p:txBody>
      </p:sp>
      <p:sp>
        <p:nvSpPr>
          <p:cNvPr id="8" name="AutoShape 8"/>
          <p:cNvSpPr/>
          <p:nvPr/>
        </p:nvSpPr>
        <p:spPr>
          <a:xfrm>
            <a:off x="762000" y="3175000"/>
            <a:ext cx="3429000" cy="1651000"/>
          </a:xfrm>
          <a:prstGeom prst="roundRect">
            <a:avLst>
              <a:gd name="adj" fmla="val 7692"/>
            </a:avLst>
          </a:prstGeom>
          <a:solidFill>
            <a:srgbClr val="FFFFFF">
              <a:alpha val="100000"/>
            </a:srgbClr>
          </a:solidFill>
          <a:ln w="25400" cap="flat" cmpd="sng">
            <a:noFill/>
            <a:prstDash val="solid"/>
            <a:round/>
          </a:ln>
          <a:effectLst>
            <a:outerShdw blurRad="127000" dist="50800" dir="5400000" algn="tl" rotWithShape="0">
              <a:srgbClr val="000000">
                <a:alpha val="8000"/>
              </a:srgbClr>
            </a:outerShdw>
          </a:effectLst>
        </p:spPr>
        <p:txBody>
          <a:bodyPr vert="horz" wrap="square" lIns="63500" tIns="63500" rIns="63500" bIns="63500" rtlCol="0" anchor="ctr"/>
          <a:lstStyle/>
          <a:p>
            <a:pPr algn="ctr">
              <a:defRPr/>
            </a:pPr>
            <a:endParaRPr/>
          </a:p>
        </p:txBody>
      </p:sp>
      <p:pic>
        <p:nvPicPr>
          <p:cNvPr id="9" name="Picture 9"/>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52500" y="3365500"/>
            <a:ext cx="304800" cy="304800"/>
          </a:xfrm>
          <a:prstGeom prst="rect">
            <a:avLst/>
          </a:prstGeom>
        </p:spPr>
      </p:pic>
      <p:sp>
        <p:nvSpPr>
          <p:cNvPr id="10" name="AutoShape 10"/>
          <p:cNvSpPr/>
          <p:nvPr/>
        </p:nvSpPr>
        <p:spPr>
          <a:xfrm>
            <a:off x="1333500" y="3327400"/>
            <a:ext cx="2540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333333"/>
                </a:solidFill>
                <a:latin typeface="Noto Sans SC"/>
                <a:ea typeface="Noto Sans SC"/>
                <a:cs typeface="Noto Sans SC"/>
                <a:sym typeface="Noto Sans SC"/>
              </a:rPr>
              <a:t>笔画微细</a:t>
            </a:r>
            <a:endParaRPr lang="en-US" sz="1100"/>
          </a:p>
        </p:txBody>
      </p:sp>
      <p:sp>
        <p:nvSpPr>
          <p:cNvPr id="11" name="AutoShape 11"/>
          <p:cNvSpPr/>
          <p:nvPr/>
        </p:nvSpPr>
        <p:spPr>
          <a:xfrm>
            <a:off x="952500" y="3746500"/>
            <a:ext cx="3048000" cy="1016000"/>
          </a:xfrm>
          <a:prstGeom prst="rect">
            <a:avLst/>
          </a:prstGeom>
          <a:noFill/>
          <a:ln w="12700" cap="flat" cmpd="sng">
            <a:noFill/>
            <a:prstDash val="solid"/>
            <a:round/>
          </a:ln>
        </p:spPr>
        <p:txBody>
          <a:bodyPr vert="horz" wrap="square" lIns="0" tIns="0" rIns="0" bIns="0" rtlCol="0" anchor="t" anchorCtr="0"/>
          <a:lstStyle/>
          <a:p>
            <a:pPr indent="0" algn="l">
              <a:lnSpc>
                <a:spcPct val="100000"/>
              </a:lnSpc>
              <a:defRPr/>
            </a:pPr>
            <a:r>
              <a:rPr lang="en-US" sz="1400" b="0" i="0" u="none" strike="noStrike">
                <a:solidFill>
                  <a:srgbClr val="666666"/>
                </a:solidFill>
                <a:latin typeface="Noto Sans SC"/>
                <a:ea typeface="Noto Sans SC"/>
                <a:cs typeface="Noto Sans SC"/>
                <a:sym typeface="Noto Sans SC"/>
              </a:rPr>
              <a:t>聚焦光斑尺寸决定分辨率，公式：</a:t>
            </a:r>
            <a:r>
              <a:rPr lang="en-US" sz="1400" b="1" i="0" u="none" strike="noStrike">
                <a:solidFill>
                  <a:srgbClr val="4A90E2"/>
                </a:solidFill>
                <a:latin typeface="Noto Sans SC"/>
                <a:ea typeface="Noto Sans SC"/>
                <a:cs typeface="Noto Sans SC"/>
                <a:sym typeface="Noto Sans SC"/>
              </a:rPr>
              <a:t>d ≈ M²λf/D</a:t>
            </a:r>
            <a:r>
              <a:rPr lang="en-US" sz="1400" b="0" i="0" u="none" strike="noStrike">
                <a:solidFill>
                  <a:srgbClr val="666666"/>
                </a:solidFill>
                <a:latin typeface="Noto Sans SC"/>
                <a:ea typeface="Noto Sans SC"/>
                <a:cs typeface="Noto Sans SC"/>
                <a:sym typeface="Noto Sans SC"/>
              </a:rPr>
              <a:t>。需选用短波长、短焦距聚焦镜。</a:t>
            </a:r>
            <a:endParaRPr lang="en-US" sz="1100"/>
          </a:p>
        </p:txBody>
      </p:sp>
      <p:sp>
        <p:nvSpPr>
          <p:cNvPr id="12" name="AutoShape 12"/>
          <p:cNvSpPr/>
          <p:nvPr/>
        </p:nvSpPr>
        <p:spPr>
          <a:xfrm>
            <a:off x="4381500" y="3175000"/>
            <a:ext cx="3429000" cy="1651000"/>
          </a:xfrm>
          <a:prstGeom prst="roundRect">
            <a:avLst>
              <a:gd name="adj" fmla="val 7692"/>
            </a:avLst>
          </a:prstGeom>
          <a:solidFill>
            <a:srgbClr val="FFFFFF">
              <a:alpha val="100000"/>
            </a:srgbClr>
          </a:solidFill>
          <a:ln w="25400" cap="flat" cmpd="sng">
            <a:noFill/>
            <a:prstDash val="solid"/>
            <a:round/>
          </a:ln>
          <a:effectLst>
            <a:outerShdw blurRad="127000" dist="50800" dir="5400000" algn="tl" rotWithShape="0">
              <a:srgbClr val="000000">
                <a:alpha val="8000"/>
              </a:srgbClr>
            </a:outerShdw>
          </a:effectLst>
        </p:spPr>
        <p:txBody>
          <a:bodyPr vert="horz" wrap="square" lIns="63500" tIns="63500" rIns="63500" bIns="63500" rtlCol="0" anchor="ctr"/>
          <a:lstStyle/>
          <a:p>
            <a:pPr algn="ctr">
              <a:defRPr/>
            </a:pPr>
            <a:endParaRPr/>
          </a:p>
        </p:txBody>
      </p:sp>
      <p:pic>
        <p:nvPicPr>
          <p:cNvPr id="13" name="Picture 13"/>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572000" y="3365500"/>
            <a:ext cx="304800" cy="304800"/>
          </a:xfrm>
          <a:prstGeom prst="rect">
            <a:avLst/>
          </a:prstGeom>
        </p:spPr>
      </p:pic>
      <p:sp>
        <p:nvSpPr>
          <p:cNvPr id="14" name="AutoShape 14"/>
          <p:cNvSpPr/>
          <p:nvPr/>
        </p:nvSpPr>
        <p:spPr>
          <a:xfrm>
            <a:off x="4953000" y="3327400"/>
            <a:ext cx="2540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333333"/>
                </a:solidFill>
                <a:latin typeface="Noto Sans SC"/>
                <a:ea typeface="Noto Sans SC"/>
                <a:cs typeface="Noto Sans SC"/>
                <a:sym typeface="Noto Sans SC"/>
              </a:rPr>
              <a:t>精确定位</a:t>
            </a:r>
            <a:endParaRPr lang="en-US" sz="1100"/>
          </a:p>
        </p:txBody>
      </p:sp>
      <p:sp>
        <p:nvSpPr>
          <p:cNvPr id="15" name="AutoShape 15"/>
          <p:cNvSpPr/>
          <p:nvPr/>
        </p:nvSpPr>
        <p:spPr>
          <a:xfrm>
            <a:off x="4572000" y="3746500"/>
            <a:ext cx="3048000" cy="1016000"/>
          </a:xfrm>
          <a:prstGeom prst="rect">
            <a:avLst/>
          </a:prstGeom>
          <a:noFill/>
          <a:ln w="12700" cap="flat" cmpd="sng">
            <a:noFill/>
            <a:prstDash val="solid"/>
            <a:round/>
          </a:ln>
        </p:spPr>
        <p:txBody>
          <a:bodyPr vert="horz" wrap="square" lIns="0" tIns="0" rIns="0" bIns="0" rtlCol="0" anchor="t" anchorCtr="0"/>
          <a:lstStyle/>
          <a:p>
            <a:pPr indent="0" algn="l">
              <a:lnSpc>
                <a:spcPct val="100000"/>
              </a:lnSpc>
              <a:defRPr/>
            </a:pPr>
            <a:r>
              <a:rPr lang="en-US" sz="1400" b="0" i="0" u="none" strike="noStrike">
                <a:solidFill>
                  <a:srgbClr val="666666"/>
                </a:solidFill>
                <a:latin typeface="Noto Sans SC"/>
                <a:ea typeface="Noto Sans SC"/>
                <a:cs typeface="Noto Sans SC"/>
                <a:sym typeface="Noto Sans SC"/>
              </a:rPr>
              <a:t>叠加显微成像装置，实时观察加工区域，实现位置精确对准与尺寸测量。</a:t>
            </a:r>
            <a:endParaRPr lang="en-US" sz="1100"/>
          </a:p>
        </p:txBody>
      </p:sp>
      <p:sp>
        <p:nvSpPr>
          <p:cNvPr id="16" name="AutoShape 16"/>
          <p:cNvSpPr/>
          <p:nvPr/>
        </p:nvSpPr>
        <p:spPr>
          <a:xfrm>
            <a:off x="8001000" y="3175000"/>
            <a:ext cx="3429000" cy="1651000"/>
          </a:xfrm>
          <a:prstGeom prst="roundRect">
            <a:avLst>
              <a:gd name="adj" fmla="val 7692"/>
            </a:avLst>
          </a:prstGeom>
          <a:solidFill>
            <a:srgbClr val="FFFFFF">
              <a:alpha val="100000"/>
            </a:srgbClr>
          </a:solidFill>
          <a:ln w="25400" cap="flat" cmpd="sng">
            <a:noFill/>
            <a:prstDash val="solid"/>
            <a:round/>
          </a:ln>
          <a:effectLst>
            <a:outerShdw blurRad="127000" dist="50800" dir="5400000" algn="tl" rotWithShape="0">
              <a:srgbClr val="000000">
                <a:alpha val="8000"/>
              </a:srgbClr>
            </a:outerShdw>
          </a:effectLst>
        </p:spPr>
        <p:txBody>
          <a:bodyPr vert="horz" wrap="square" lIns="63500" tIns="63500" rIns="63500" bIns="63500" rtlCol="0" anchor="ctr"/>
          <a:lstStyle/>
          <a:p>
            <a:pPr algn="ctr">
              <a:defRPr/>
            </a:pPr>
            <a:endParaRPr/>
          </a:p>
        </p:txBody>
      </p:sp>
      <p:pic>
        <p:nvPicPr>
          <p:cNvPr id="17" name="Picture 17"/>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191500" y="3365500"/>
            <a:ext cx="304800" cy="304800"/>
          </a:xfrm>
          <a:prstGeom prst="rect">
            <a:avLst/>
          </a:prstGeom>
        </p:spPr>
      </p:pic>
      <p:sp>
        <p:nvSpPr>
          <p:cNvPr id="18" name="AutoShape 18"/>
          <p:cNvSpPr/>
          <p:nvPr/>
        </p:nvSpPr>
        <p:spPr>
          <a:xfrm>
            <a:off x="8572500" y="3327400"/>
            <a:ext cx="2540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333333"/>
                </a:solidFill>
                <a:latin typeface="Noto Sans SC"/>
                <a:ea typeface="Noto Sans SC"/>
                <a:cs typeface="Noto Sans SC"/>
                <a:sym typeface="Noto Sans SC"/>
              </a:rPr>
              <a:t>图形控制</a:t>
            </a:r>
            <a:endParaRPr lang="en-US" sz="1100"/>
          </a:p>
        </p:txBody>
      </p:sp>
      <p:sp>
        <p:nvSpPr>
          <p:cNvPr id="19" name="AutoShape 19"/>
          <p:cNvSpPr/>
          <p:nvPr/>
        </p:nvSpPr>
        <p:spPr>
          <a:xfrm>
            <a:off x="8191500" y="3746500"/>
            <a:ext cx="3048000" cy="1016000"/>
          </a:xfrm>
          <a:prstGeom prst="rect">
            <a:avLst/>
          </a:prstGeom>
          <a:noFill/>
          <a:ln w="12700" cap="flat" cmpd="sng">
            <a:noFill/>
            <a:prstDash val="solid"/>
            <a:round/>
          </a:ln>
        </p:spPr>
        <p:txBody>
          <a:bodyPr vert="horz" wrap="square" lIns="0" tIns="0" rIns="0" bIns="0" rtlCol="0" anchor="t" anchorCtr="0"/>
          <a:lstStyle/>
          <a:p>
            <a:pPr indent="0" algn="l">
              <a:lnSpc>
                <a:spcPct val="100000"/>
              </a:lnSpc>
              <a:defRPr/>
            </a:pPr>
            <a:r>
              <a:rPr lang="en-US" sz="1400" b="0" i="0" u="none" strike="noStrike">
                <a:solidFill>
                  <a:srgbClr val="666666"/>
                </a:solidFill>
                <a:latin typeface="Noto Sans SC"/>
                <a:ea typeface="Noto Sans SC"/>
                <a:cs typeface="Noto Sans SC"/>
                <a:sym typeface="Noto Sans SC"/>
              </a:rPr>
              <a:t>利用二维扫描振镜控制光束偏转，配合4-f光学系统实现扫描与聚焦的耦合。</a:t>
            </a:r>
            <a:endParaRPr lang="en-US" sz="1100"/>
          </a:p>
        </p:txBody>
      </p:sp>
      <p:sp>
        <p:nvSpPr>
          <p:cNvPr id="20" name="AutoShape 20"/>
          <p:cNvSpPr/>
          <p:nvPr/>
        </p:nvSpPr>
        <p:spPr>
          <a:xfrm>
            <a:off x="762000" y="5080000"/>
            <a:ext cx="10668000" cy="635000"/>
          </a:xfrm>
          <a:prstGeom prst="roundRect">
            <a:avLst>
              <a:gd name="adj" fmla="val 20000"/>
            </a:avLst>
          </a:prstGeom>
          <a:solidFill>
            <a:srgbClr val="F5F7FA">
              <a:alpha val="100000"/>
            </a:srgbClr>
          </a:solidFill>
          <a:ln w="12700" cap="flat" cmpd="sng">
            <a:solidFill>
              <a:srgbClr val="DCDCDC">
                <a:alpha val="100000"/>
              </a:srgbClr>
            </a:solidFill>
            <a:prstDash val="solid"/>
            <a:round/>
          </a:ln>
        </p:spPr>
        <p:txBody>
          <a:bodyPr vert="horz" wrap="square" lIns="63500" tIns="63500" rIns="63500" bIns="63500" rtlCol="0" anchor="ctr"/>
          <a:lstStyle/>
          <a:p>
            <a:pPr algn="ctr">
              <a:defRPr/>
            </a:pPr>
            <a:endParaRPr/>
          </a:p>
        </p:txBody>
      </p:sp>
      <p:pic>
        <p:nvPicPr>
          <p:cNvPr id="21" name="Picture 21"/>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52500" y="5270500"/>
            <a:ext cx="254000" cy="254000"/>
          </a:xfrm>
          <a:prstGeom prst="rect">
            <a:avLst/>
          </a:prstGeom>
        </p:spPr>
      </p:pic>
      <p:sp>
        <p:nvSpPr>
          <p:cNvPr id="22" name="AutoShape 22"/>
          <p:cNvSpPr/>
          <p:nvPr/>
        </p:nvSpPr>
        <p:spPr>
          <a:xfrm>
            <a:off x="1270000" y="5245100"/>
            <a:ext cx="1270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333333"/>
                </a:solidFill>
                <a:latin typeface="Noto Sans SC"/>
                <a:ea typeface="Noto Sans SC"/>
                <a:cs typeface="Noto Sans SC"/>
                <a:sym typeface="Noto Sans SC"/>
              </a:rPr>
              <a:t>应用领域：</a:t>
            </a:r>
            <a:endParaRPr lang="en-US" sz="1100"/>
          </a:p>
        </p:txBody>
      </p:sp>
      <p:sp>
        <p:nvSpPr>
          <p:cNvPr id="23" name="AutoShape 23"/>
          <p:cNvSpPr/>
          <p:nvPr/>
        </p:nvSpPr>
        <p:spPr>
          <a:xfrm>
            <a:off x="2413000" y="5245100"/>
            <a:ext cx="7620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555555"/>
                </a:solidFill>
                <a:latin typeface="Noto Sans SC"/>
                <a:ea typeface="Noto Sans SC"/>
                <a:cs typeface="Noto Sans SC"/>
                <a:sym typeface="Noto Sans SC"/>
              </a:rPr>
              <a:t>钻石编号、芯片标识、精密仪器刻度、微纳结构制备等</a:t>
            </a:r>
            <a:endParaRPr lang="en-US" sz="11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5F7FA">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a:stretch>
            <a:fillRect/>
          </a:stretch>
        </p:blipFill>
        <p:spPr>
          <a:xfrm>
            <a:off x="0" y="0"/>
            <a:ext cx="12192000" cy="6858000"/>
          </a:xfrm>
          <a:prstGeom prst="rect">
            <a:avLst/>
          </a:prstGeom>
          <a:noFill/>
          <a:ln w="25400" cap="flat" cmpd="sng">
            <a:noFill/>
            <a:prstDash val="solid"/>
            <a:round/>
          </a:ln>
        </p:spPr>
      </p:pic>
      <p:sp>
        <p:nvSpPr>
          <p:cNvPr id="3" name="AutoShape 3"/>
          <p:cNvSpPr/>
          <p:nvPr/>
        </p:nvSpPr>
        <p:spPr>
          <a:xfrm>
            <a:off x="762000" y="508000"/>
            <a:ext cx="7112000" cy="635000"/>
          </a:xfrm>
          <a:prstGeom prst="rect">
            <a:avLst/>
          </a:prstGeom>
          <a:noFill/>
          <a:ln w="12700" cap="flat" cmpd="sng">
            <a:noFill/>
            <a:prstDash val="solid"/>
            <a:round/>
          </a:ln>
        </p:spPr>
        <p:txBody>
          <a:bodyPr vert="horz" wrap="none" lIns="0" tIns="0" rIns="0" bIns="0" rtlCol="0" anchor="ctr" anchorCtr="0"/>
          <a:lstStyle/>
          <a:p>
            <a:pPr indent="0" algn="l">
              <a:lnSpc>
                <a:spcPct val="125000"/>
              </a:lnSpc>
              <a:defRPr/>
            </a:pPr>
            <a:r>
              <a:rPr lang="en-US" sz="3600" b="1" i="0" u="none" strike="noStrike">
                <a:solidFill>
                  <a:srgbClr val="333333"/>
                </a:solidFill>
                <a:latin typeface="Noto Sans SC"/>
                <a:ea typeface="Noto Sans SC"/>
                <a:cs typeface="Noto Sans SC"/>
                <a:sym typeface="Noto Sans SC"/>
              </a:rPr>
              <a:t>理论基础（2）—— 系统光路结构</a:t>
            </a:r>
            <a:endParaRPr lang="en-US" sz="1100"/>
          </a:p>
        </p:txBody>
      </p:sp>
      <p:sp>
        <p:nvSpPr>
          <p:cNvPr id="4" name="AutoShape 4"/>
          <p:cNvSpPr/>
          <p:nvPr/>
        </p:nvSpPr>
        <p:spPr>
          <a:xfrm>
            <a:off x="762000" y="1397000"/>
            <a:ext cx="3302000" cy="2159000"/>
          </a:xfrm>
          <a:prstGeom prst="roundRect">
            <a:avLst>
              <a:gd name="adj" fmla="val 5882"/>
            </a:avLst>
          </a:prstGeom>
          <a:solidFill>
            <a:srgbClr val="FFFFFF">
              <a:alpha val="95000"/>
            </a:srgbClr>
          </a:solidFill>
          <a:ln w="25400" cap="flat" cmpd="sng">
            <a:noFill/>
            <a:prstDash val="solid"/>
            <a:round/>
          </a:ln>
          <a:effectLst>
            <a:outerShdw blurRad="127000" dist="50800" dir="5400000" algn="tl" rotWithShape="0">
              <a:srgbClr val="000000">
                <a:alpha val="10000"/>
              </a:srgbClr>
            </a:outerShdw>
          </a:effectLst>
        </p:spPr>
        <p:txBody>
          <a:bodyPr vert="horz" wrap="square" lIns="63500" tIns="63500" rIns="63500" bIns="63500" rtlCol="0" anchor="ctr"/>
          <a:lstStyle/>
          <a:p>
            <a:pPr algn="ctr">
              <a:defRPr/>
            </a:pPr>
            <a:endParaRPr/>
          </a:p>
        </p:txBody>
      </p:sp>
      <p:pic>
        <p:nvPicPr>
          <p:cNvPr id="5" name="Picture 5"/>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6000" y="1651000"/>
            <a:ext cx="406400" cy="406400"/>
          </a:xfrm>
          <a:prstGeom prst="rect">
            <a:avLst/>
          </a:prstGeom>
        </p:spPr>
      </p:pic>
      <p:sp>
        <p:nvSpPr>
          <p:cNvPr id="6" name="AutoShape 6"/>
          <p:cNvSpPr/>
          <p:nvPr/>
        </p:nvSpPr>
        <p:spPr>
          <a:xfrm>
            <a:off x="1524000" y="1600200"/>
            <a:ext cx="2286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4A90E2"/>
                </a:solidFill>
                <a:latin typeface="Noto Sans SC"/>
                <a:ea typeface="Noto Sans SC"/>
                <a:cs typeface="Noto Sans SC"/>
                <a:sym typeface="Noto Sans SC"/>
              </a:rPr>
              <a:t>激光光路</a:t>
            </a:r>
            <a:endParaRPr lang="en-US" sz="1100"/>
          </a:p>
        </p:txBody>
      </p:sp>
      <p:sp>
        <p:nvSpPr>
          <p:cNvPr id="7" name="AutoShape 7"/>
          <p:cNvSpPr/>
          <p:nvPr/>
        </p:nvSpPr>
        <p:spPr>
          <a:xfrm>
            <a:off x="1016000" y="2095500"/>
            <a:ext cx="2794000" cy="1270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600" b="0" i="0" u="none" strike="noStrike">
                <a:solidFill>
                  <a:srgbClr val="505050"/>
                </a:solidFill>
                <a:latin typeface="Noto Sans SC"/>
                <a:ea typeface="Noto Sans SC"/>
                <a:cs typeface="Noto Sans SC"/>
                <a:sym typeface="Noto Sans SC"/>
              </a:rPr>
              <a:t>由光纤激光器发出，经扫描振镜偏转和4-f镜组耦合，最终由聚焦镜聚焦至样品表面进行加工。</a:t>
            </a:r>
            <a:endParaRPr lang="en-US" sz="1100"/>
          </a:p>
        </p:txBody>
      </p:sp>
      <p:sp>
        <p:nvSpPr>
          <p:cNvPr id="8" name="AutoShape 8"/>
          <p:cNvSpPr/>
          <p:nvPr/>
        </p:nvSpPr>
        <p:spPr>
          <a:xfrm>
            <a:off x="4445000" y="1397000"/>
            <a:ext cx="3302000" cy="2159000"/>
          </a:xfrm>
          <a:prstGeom prst="roundRect">
            <a:avLst>
              <a:gd name="adj" fmla="val 5882"/>
            </a:avLst>
          </a:prstGeom>
          <a:solidFill>
            <a:srgbClr val="FFFFFF">
              <a:alpha val="95000"/>
            </a:srgbClr>
          </a:solidFill>
          <a:ln w="25400" cap="flat" cmpd="sng">
            <a:noFill/>
            <a:prstDash val="solid"/>
            <a:round/>
          </a:ln>
          <a:effectLst>
            <a:outerShdw blurRad="127000" dist="50800" dir="5400000" algn="tl" rotWithShape="0">
              <a:srgbClr val="000000">
                <a:alpha val="10000"/>
              </a:srgbClr>
            </a:outerShdw>
          </a:effectLst>
        </p:spPr>
        <p:txBody>
          <a:bodyPr vert="horz" wrap="square" lIns="63500" tIns="63500" rIns="63500" bIns="63500" rtlCol="0" anchor="ctr"/>
          <a:lstStyle/>
          <a:p>
            <a:pPr algn="ctr">
              <a:defRPr/>
            </a:pPr>
            <a:endParaRPr/>
          </a:p>
        </p:txBody>
      </p:sp>
      <p:pic>
        <p:nvPicPr>
          <p:cNvPr id="9" name="Picture 9"/>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699000" y="1651000"/>
            <a:ext cx="406400" cy="406400"/>
          </a:xfrm>
          <a:prstGeom prst="rect">
            <a:avLst/>
          </a:prstGeom>
        </p:spPr>
      </p:pic>
      <p:sp>
        <p:nvSpPr>
          <p:cNvPr id="10" name="AutoShape 10"/>
          <p:cNvSpPr/>
          <p:nvPr/>
        </p:nvSpPr>
        <p:spPr>
          <a:xfrm>
            <a:off x="5207000" y="1600200"/>
            <a:ext cx="2286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4A90E2"/>
                </a:solidFill>
                <a:latin typeface="Noto Sans SC"/>
                <a:ea typeface="Noto Sans SC"/>
                <a:cs typeface="Noto Sans SC"/>
                <a:sym typeface="Noto Sans SC"/>
              </a:rPr>
              <a:t>显微成像光路</a:t>
            </a:r>
            <a:endParaRPr lang="en-US" sz="1100"/>
          </a:p>
        </p:txBody>
      </p:sp>
      <p:sp>
        <p:nvSpPr>
          <p:cNvPr id="11" name="AutoShape 11"/>
          <p:cNvSpPr/>
          <p:nvPr/>
        </p:nvSpPr>
        <p:spPr>
          <a:xfrm>
            <a:off x="4699000" y="2095500"/>
            <a:ext cx="2794000" cy="1270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600" b="0" i="0" u="none" strike="noStrike">
                <a:solidFill>
                  <a:srgbClr val="505050"/>
                </a:solidFill>
                <a:latin typeface="Noto Sans SC"/>
                <a:ea typeface="Noto Sans SC"/>
                <a:cs typeface="Noto Sans SC"/>
                <a:sym typeface="Noto Sans SC"/>
              </a:rPr>
              <a:t>共用聚焦镜，样品图像经辅助成像镜放大后，成像在数字相机靶面，形成倒置放大图像。</a:t>
            </a:r>
            <a:endParaRPr lang="en-US" sz="1100"/>
          </a:p>
        </p:txBody>
      </p:sp>
      <p:sp>
        <p:nvSpPr>
          <p:cNvPr id="12" name="AutoShape 12"/>
          <p:cNvSpPr/>
          <p:nvPr/>
        </p:nvSpPr>
        <p:spPr>
          <a:xfrm>
            <a:off x="8128000" y="1397000"/>
            <a:ext cx="3302000" cy="2159000"/>
          </a:xfrm>
          <a:prstGeom prst="roundRect">
            <a:avLst>
              <a:gd name="adj" fmla="val 5882"/>
            </a:avLst>
          </a:prstGeom>
          <a:solidFill>
            <a:srgbClr val="FFFFFF">
              <a:alpha val="95000"/>
            </a:srgbClr>
          </a:solidFill>
          <a:ln w="25400" cap="flat" cmpd="sng">
            <a:noFill/>
            <a:prstDash val="solid"/>
            <a:round/>
          </a:ln>
          <a:effectLst>
            <a:outerShdw blurRad="127000" dist="50800" dir="5400000" algn="tl" rotWithShape="0">
              <a:srgbClr val="000000">
                <a:alpha val="10000"/>
              </a:srgbClr>
            </a:outerShdw>
          </a:effectLst>
        </p:spPr>
        <p:txBody>
          <a:bodyPr vert="horz" wrap="square" lIns="63500" tIns="63500" rIns="63500" bIns="63500" rtlCol="0" anchor="ctr"/>
          <a:lstStyle/>
          <a:p>
            <a:pPr algn="ctr">
              <a:defRPr/>
            </a:pPr>
            <a:endParaRPr/>
          </a:p>
        </p:txBody>
      </p:sp>
      <p:pic>
        <p:nvPicPr>
          <p:cNvPr id="13" name="Picture 13"/>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382000" y="1651000"/>
            <a:ext cx="406400" cy="406400"/>
          </a:xfrm>
          <a:prstGeom prst="rect">
            <a:avLst/>
          </a:prstGeom>
        </p:spPr>
      </p:pic>
      <p:sp>
        <p:nvSpPr>
          <p:cNvPr id="14" name="AutoShape 14"/>
          <p:cNvSpPr/>
          <p:nvPr/>
        </p:nvSpPr>
        <p:spPr>
          <a:xfrm>
            <a:off x="8890000" y="1600200"/>
            <a:ext cx="2286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4A90E2"/>
                </a:solidFill>
                <a:latin typeface="Noto Sans SC"/>
                <a:ea typeface="Noto Sans SC"/>
                <a:cs typeface="Noto Sans SC"/>
                <a:sym typeface="Noto Sans SC"/>
              </a:rPr>
              <a:t>同轴照明光路</a:t>
            </a:r>
            <a:endParaRPr lang="en-US" sz="1100"/>
          </a:p>
        </p:txBody>
      </p:sp>
      <p:sp>
        <p:nvSpPr>
          <p:cNvPr id="15" name="AutoShape 15"/>
          <p:cNvSpPr/>
          <p:nvPr/>
        </p:nvSpPr>
        <p:spPr>
          <a:xfrm>
            <a:off x="8382000" y="2095500"/>
            <a:ext cx="2794000" cy="1270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600" b="0" i="0" u="none" strike="noStrike">
                <a:solidFill>
                  <a:srgbClr val="505050"/>
                </a:solidFill>
                <a:latin typeface="Noto Sans SC"/>
                <a:ea typeface="Noto Sans SC"/>
                <a:cs typeface="Noto Sans SC"/>
                <a:sym typeface="Noto Sans SC"/>
              </a:rPr>
              <a:t>LED光源发出的光经辅助照明镜收集反射，沿激光光路同轴照射样品，提供均匀照明。</a:t>
            </a:r>
            <a:endParaRPr lang="en-US" sz="1100"/>
          </a:p>
        </p:txBody>
      </p:sp>
      <p:sp>
        <p:nvSpPr>
          <p:cNvPr id="16" name="AutoShape 16"/>
          <p:cNvSpPr/>
          <p:nvPr/>
        </p:nvSpPr>
        <p:spPr>
          <a:xfrm>
            <a:off x="762000" y="3810000"/>
            <a:ext cx="5270500" cy="1524000"/>
          </a:xfrm>
          <a:prstGeom prst="roundRect">
            <a:avLst>
              <a:gd name="adj" fmla="val 8333"/>
            </a:avLst>
          </a:prstGeom>
          <a:solidFill>
            <a:srgbClr val="FFFFFF">
              <a:alpha val="95000"/>
            </a:srgbClr>
          </a:solidFill>
          <a:ln w="25400" cap="flat" cmpd="sng">
            <a:noFill/>
            <a:prstDash val="solid"/>
            <a:round/>
          </a:ln>
          <a:effectLst>
            <a:outerShdw blurRad="127000" dist="50800" dir="5400000" algn="tl" rotWithShape="0">
              <a:srgbClr val="000000">
                <a:alpha val="10000"/>
              </a:srgbClr>
            </a:outerShdw>
          </a:effectLst>
        </p:spPr>
        <p:txBody>
          <a:bodyPr vert="horz" wrap="square" lIns="63500" tIns="63500" rIns="63500" bIns="63500" rtlCol="0" anchor="ctr"/>
          <a:lstStyle/>
          <a:p>
            <a:pPr algn="ctr">
              <a:defRPr/>
            </a:pPr>
            <a:endParaRPr/>
          </a:p>
        </p:txBody>
      </p:sp>
      <p:pic>
        <p:nvPicPr>
          <p:cNvPr id="17" name="Picture 17"/>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6000" y="4064000"/>
            <a:ext cx="406400" cy="406400"/>
          </a:xfrm>
          <a:prstGeom prst="rect">
            <a:avLst/>
          </a:prstGeom>
        </p:spPr>
      </p:pic>
      <p:sp>
        <p:nvSpPr>
          <p:cNvPr id="18" name="AutoShape 18"/>
          <p:cNvSpPr/>
          <p:nvPr/>
        </p:nvSpPr>
        <p:spPr>
          <a:xfrm>
            <a:off x="1524000" y="4013200"/>
            <a:ext cx="419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4A90E2"/>
                </a:solidFill>
                <a:latin typeface="Noto Sans SC"/>
                <a:ea typeface="Noto Sans SC"/>
                <a:cs typeface="Noto Sans SC"/>
                <a:sym typeface="Noto Sans SC"/>
              </a:rPr>
              <a:t>关键部件：4-f镜组</a:t>
            </a:r>
            <a:endParaRPr lang="en-US" sz="1100"/>
          </a:p>
        </p:txBody>
      </p:sp>
      <p:sp>
        <p:nvSpPr>
          <p:cNvPr id="19" name="AutoShape 19"/>
          <p:cNvSpPr/>
          <p:nvPr/>
        </p:nvSpPr>
        <p:spPr>
          <a:xfrm>
            <a:off x="1016000" y="4508500"/>
            <a:ext cx="4762500" cy="762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600" b="0" i="0" u="none" strike="noStrike">
                <a:solidFill>
                  <a:srgbClr val="505050"/>
                </a:solidFill>
                <a:latin typeface="Noto Sans SC"/>
                <a:ea typeface="Noto Sans SC"/>
                <a:cs typeface="Noto Sans SC"/>
                <a:sym typeface="Noto Sans SC"/>
              </a:rPr>
              <a:t>将扫描振镜偏转中心与聚焦镜后焦面光学耦合，确保激光束始终准确聚焦于样品平面，保证加工均匀性。</a:t>
            </a:r>
            <a:endParaRPr lang="en-US" sz="1100"/>
          </a:p>
        </p:txBody>
      </p:sp>
      <p:sp>
        <p:nvSpPr>
          <p:cNvPr id="20" name="AutoShape 20"/>
          <p:cNvSpPr/>
          <p:nvPr/>
        </p:nvSpPr>
        <p:spPr>
          <a:xfrm>
            <a:off x="6286500" y="3810000"/>
            <a:ext cx="5143500" cy="1524000"/>
          </a:xfrm>
          <a:prstGeom prst="roundRect">
            <a:avLst>
              <a:gd name="adj" fmla="val 8333"/>
            </a:avLst>
          </a:prstGeom>
          <a:solidFill>
            <a:srgbClr val="FFFFFF">
              <a:alpha val="95000"/>
            </a:srgbClr>
          </a:solidFill>
          <a:ln w="25400" cap="flat" cmpd="sng">
            <a:noFill/>
            <a:prstDash val="solid"/>
            <a:round/>
          </a:ln>
          <a:effectLst>
            <a:outerShdw blurRad="127000" dist="50800" dir="5400000" algn="tl" rotWithShape="0">
              <a:srgbClr val="000000">
                <a:alpha val="10000"/>
              </a:srgbClr>
            </a:outerShdw>
          </a:effectLst>
        </p:spPr>
        <p:txBody>
          <a:bodyPr vert="horz" wrap="square" lIns="63500" tIns="63500" rIns="63500" bIns="63500" rtlCol="0" anchor="ctr"/>
          <a:lstStyle/>
          <a:p>
            <a:pPr algn="ctr">
              <a:defRPr/>
            </a:pPr>
            <a:endParaRPr/>
          </a:p>
        </p:txBody>
      </p:sp>
      <p:pic>
        <p:nvPicPr>
          <p:cNvPr id="21" name="Picture 21"/>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540500" y="4064000"/>
            <a:ext cx="406400" cy="406400"/>
          </a:xfrm>
          <a:prstGeom prst="rect">
            <a:avLst/>
          </a:prstGeom>
        </p:spPr>
      </p:pic>
      <p:sp>
        <p:nvSpPr>
          <p:cNvPr id="22" name="AutoShape 22"/>
          <p:cNvSpPr/>
          <p:nvPr/>
        </p:nvSpPr>
        <p:spPr>
          <a:xfrm>
            <a:off x="7048500" y="4013200"/>
            <a:ext cx="419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4A90E2"/>
                </a:solidFill>
                <a:latin typeface="Noto Sans SC"/>
                <a:ea typeface="Noto Sans SC"/>
                <a:cs typeface="Noto Sans SC"/>
                <a:sym typeface="Noto Sans SC"/>
              </a:rPr>
              <a:t>系统紧凑性设计</a:t>
            </a:r>
            <a:endParaRPr lang="en-US" sz="1100"/>
          </a:p>
        </p:txBody>
      </p:sp>
      <p:sp>
        <p:nvSpPr>
          <p:cNvPr id="23" name="AutoShape 23"/>
          <p:cNvSpPr/>
          <p:nvPr/>
        </p:nvSpPr>
        <p:spPr>
          <a:xfrm>
            <a:off x="6540500" y="4508500"/>
            <a:ext cx="4635500" cy="762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600" b="0" i="0" u="none" strike="noStrike">
                <a:solidFill>
                  <a:srgbClr val="505050"/>
                </a:solidFill>
                <a:latin typeface="Noto Sans SC"/>
                <a:ea typeface="Noto Sans SC"/>
                <a:cs typeface="Noto Sans SC"/>
                <a:sym typeface="Noto Sans SC"/>
              </a:rPr>
              <a:t>通过光路多次反射技术压缩物理长度，使复杂的光学系统能够紧凑地集成安装在标准光学平台上。</a:t>
            </a:r>
            <a:endParaRPr lang="en-US" sz="11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5F7FA">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a:stretch>
            <a:fillRect/>
          </a:stretch>
        </p:blipFill>
        <p:spPr>
          <a:xfrm>
            <a:off x="0" y="0"/>
            <a:ext cx="12192000" cy="6858000"/>
          </a:xfrm>
          <a:prstGeom prst="rect">
            <a:avLst/>
          </a:prstGeom>
          <a:noFill/>
          <a:ln w="25400" cap="flat" cmpd="sng">
            <a:noFill/>
            <a:prstDash val="solid"/>
            <a:round/>
          </a:ln>
        </p:spPr>
      </p:pic>
      <p:sp>
        <p:nvSpPr>
          <p:cNvPr id="3" name="AutoShape 3"/>
          <p:cNvSpPr/>
          <p:nvPr/>
        </p:nvSpPr>
        <p:spPr>
          <a:xfrm>
            <a:off x="762000" y="508000"/>
            <a:ext cx="10668000" cy="508000"/>
          </a:xfrm>
          <a:prstGeom prst="rect">
            <a:avLst/>
          </a:prstGeom>
          <a:noFill/>
          <a:ln w="12700" cap="flat" cmpd="sng">
            <a:noFill/>
            <a:prstDash val="solid"/>
            <a:round/>
          </a:ln>
        </p:spPr>
        <p:txBody>
          <a:bodyPr vert="horz" wrap="none" lIns="0" tIns="0" rIns="0" bIns="0" rtlCol="0" anchor="ctr" anchorCtr="0"/>
          <a:lstStyle/>
          <a:p>
            <a:pPr indent="0" algn="l">
              <a:lnSpc>
                <a:spcPct val="125000"/>
              </a:lnSpc>
              <a:defRPr/>
            </a:pPr>
            <a:r>
              <a:rPr lang="en-US" sz="3600" b="1" i="0" u="none" strike="noStrike">
                <a:solidFill>
                  <a:srgbClr val="333333"/>
                </a:solidFill>
                <a:latin typeface="Noto Sans SC"/>
                <a:ea typeface="Noto Sans SC"/>
                <a:cs typeface="Noto Sans SC"/>
                <a:sym typeface="Noto Sans SC"/>
              </a:rPr>
              <a:t>实验系统组成</a:t>
            </a:r>
            <a:endParaRPr lang="en-US" sz="1100"/>
          </a:p>
        </p:txBody>
      </p:sp>
      <p:sp>
        <p:nvSpPr>
          <p:cNvPr id="4" name="AutoShape 4"/>
          <p:cNvSpPr/>
          <p:nvPr/>
        </p:nvSpPr>
        <p:spPr>
          <a:xfrm>
            <a:off x="762000" y="1397000"/>
            <a:ext cx="5080000" cy="1079500"/>
          </a:xfrm>
          <a:prstGeom prst="roundRect">
            <a:avLst>
              <a:gd name="adj" fmla="val 11764"/>
            </a:avLst>
          </a:prstGeom>
          <a:solidFill>
            <a:srgbClr val="FFFFFF">
              <a:alpha val="90000"/>
            </a:srgbClr>
          </a:solidFill>
          <a:ln w="25400" cap="flat" cmpd="sng">
            <a:noFill/>
            <a:prstDash val="solid"/>
            <a:round/>
          </a:ln>
          <a:effectLst>
            <a:outerShdw blurRad="101600" dist="50800" dir="5400000" algn="tl" rotWithShape="0">
              <a:srgbClr val="000000">
                <a:alpha val="8000"/>
              </a:srgbClr>
            </a:outerShdw>
          </a:effectLst>
        </p:spPr>
        <p:txBody>
          <a:bodyPr vert="horz" wrap="square" lIns="63500" tIns="63500" rIns="63500" bIns="63500" rtlCol="0" anchor="ctr"/>
          <a:lstStyle/>
          <a:p>
            <a:pPr algn="ctr">
              <a:defRPr/>
            </a:pPr>
            <a:endParaRPr/>
          </a:p>
        </p:txBody>
      </p:sp>
      <p:pic>
        <p:nvPicPr>
          <p:cNvPr id="5" name="Picture 5"/>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52500" y="1651000"/>
            <a:ext cx="406400" cy="406400"/>
          </a:xfrm>
          <a:prstGeom prst="rect">
            <a:avLst/>
          </a:prstGeom>
        </p:spPr>
      </p:pic>
      <p:sp>
        <p:nvSpPr>
          <p:cNvPr id="6" name="AutoShape 6"/>
          <p:cNvSpPr/>
          <p:nvPr/>
        </p:nvSpPr>
        <p:spPr>
          <a:xfrm>
            <a:off x="1460500" y="1498600"/>
            <a:ext cx="4191000" cy="330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4A90E2"/>
                </a:solidFill>
                <a:latin typeface="Noto Sans SC"/>
                <a:ea typeface="Noto Sans SC"/>
                <a:cs typeface="Noto Sans SC"/>
                <a:sym typeface="Noto Sans SC"/>
              </a:rPr>
              <a:t>激光源</a:t>
            </a:r>
            <a:endParaRPr lang="en-US" sz="1100"/>
          </a:p>
        </p:txBody>
      </p:sp>
      <p:sp>
        <p:nvSpPr>
          <p:cNvPr id="7" name="AutoShape 7"/>
          <p:cNvSpPr/>
          <p:nvPr/>
        </p:nvSpPr>
        <p:spPr>
          <a:xfrm>
            <a:off x="1460500" y="1854200"/>
            <a:ext cx="4191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300" b="0" i="0" u="none" strike="noStrike">
                <a:solidFill>
                  <a:srgbClr val="555555"/>
                </a:solidFill>
                <a:latin typeface="Noto Sans SC"/>
                <a:ea typeface="Noto Sans SC"/>
                <a:cs typeface="Noto Sans SC"/>
                <a:sym typeface="Noto Sans SC"/>
              </a:rPr>
              <a:t>光纤脉冲激光器(1064nm)，可调频率20-80kHz，功率20W。</a:t>
            </a:r>
            <a:endParaRPr lang="en-US" sz="1100"/>
          </a:p>
        </p:txBody>
      </p:sp>
      <p:sp>
        <p:nvSpPr>
          <p:cNvPr id="8" name="AutoShape 8"/>
          <p:cNvSpPr/>
          <p:nvPr/>
        </p:nvSpPr>
        <p:spPr>
          <a:xfrm>
            <a:off x="6350000" y="1397000"/>
            <a:ext cx="5080000" cy="1079500"/>
          </a:xfrm>
          <a:prstGeom prst="roundRect">
            <a:avLst>
              <a:gd name="adj" fmla="val 11764"/>
            </a:avLst>
          </a:prstGeom>
          <a:solidFill>
            <a:srgbClr val="FFFFFF">
              <a:alpha val="90000"/>
            </a:srgbClr>
          </a:solidFill>
          <a:ln w="25400" cap="flat" cmpd="sng">
            <a:noFill/>
            <a:prstDash val="solid"/>
            <a:round/>
          </a:ln>
          <a:effectLst>
            <a:outerShdw blurRad="101600" dist="50800" dir="5400000" algn="tl" rotWithShape="0">
              <a:srgbClr val="000000">
                <a:alpha val="8000"/>
              </a:srgbClr>
            </a:outerShdw>
          </a:effectLst>
        </p:spPr>
        <p:txBody>
          <a:bodyPr vert="horz" wrap="square" lIns="63500" tIns="63500" rIns="63500" bIns="63500" rtlCol="0" anchor="ctr"/>
          <a:lstStyle/>
          <a:p>
            <a:pPr algn="ctr">
              <a:defRPr/>
            </a:pPr>
            <a:endParaRPr/>
          </a:p>
        </p:txBody>
      </p:sp>
      <p:pic>
        <p:nvPicPr>
          <p:cNvPr id="9" name="Picture 9"/>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540500" y="1651000"/>
            <a:ext cx="406400" cy="406400"/>
          </a:xfrm>
          <a:prstGeom prst="rect">
            <a:avLst/>
          </a:prstGeom>
        </p:spPr>
      </p:pic>
      <p:sp>
        <p:nvSpPr>
          <p:cNvPr id="10" name="AutoShape 10"/>
          <p:cNvSpPr/>
          <p:nvPr/>
        </p:nvSpPr>
        <p:spPr>
          <a:xfrm>
            <a:off x="7048500" y="1498600"/>
            <a:ext cx="4191000" cy="330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4A90E2"/>
                </a:solidFill>
                <a:latin typeface="Noto Sans SC"/>
                <a:ea typeface="Noto Sans SC"/>
                <a:cs typeface="Noto Sans SC"/>
                <a:sym typeface="Noto Sans SC"/>
              </a:rPr>
              <a:t>扫描振镜</a:t>
            </a:r>
            <a:endParaRPr lang="en-US" sz="1100"/>
          </a:p>
        </p:txBody>
      </p:sp>
      <p:sp>
        <p:nvSpPr>
          <p:cNvPr id="11" name="AutoShape 11"/>
          <p:cNvSpPr/>
          <p:nvPr/>
        </p:nvSpPr>
        <p:spPr>
          <a:xfrm>
            <a:off x="7048500" y="1854200"/>
            <a:ext cx="4191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300" b="0" i="0" u="none" strike="noStrike">
                <a:solidFill>
                  <a:srgbClr val="555555"/>
                </a:solidFill>
                <a:latin typeface="Noto Sans SC"/>
                <a:ea typeface="Noto Sans SC"/>
                <a:cs typeface="Noto Sans SC"/>
                <a:sym typeface="Noto Sans SC"/>
              </a:rPr>
              <a:t>二维振镜系统，精确控制激光束偏转方向，实现平面图形扫描。</a:t>
            </a:r>
            <a:endParaRPr lang="en-US" sz="1100"/>
          </a:p>
        </p:txBody>
      </p:sp>
      <p:sp>
        <p:nvSpPr>
          <p:cNvPr id="12" name="AutoShape 12"/>
          <p:cNvSpPr/>
          <p:nvPr/>
        </p:nvSpPr>
        <p:spPr>
          <a:xfrm>
            <a:off x="762000" y="2667000"/>
            <a:ext cx="5080000" cy="1079500"/>
          </a:xfrm>
          <a:prstGeom prst="roundRect">
            <a:avLst>
              <a:gd name="adj" fmla="val 11764"/>
            </a:avLst>
          </a:prstGeom>
          <a:solidFill>
            <a:srgbClr val="FFFFFF">
              <a:alpha val="90000"/>
            </a:srgbClr>
          </a:solidFill>
          <a:ln w="25400" cap="flat" cmpd="sng">
            <a:noFill/>
            <a:prstDash val="solid"/>
            <a:round/>
          </a:ln>
          <a:effectLst>
            <a:outerShdw blurRad="101600" dist="50800" dir="5400000" algn="tl" rotWithShape="0">
              <a:srgbClr val="000000">
                <a:alpha val="8000"/>
              </a:srgbClr>
            </a:outerShdw>
          </a:effectLst>
        </p:spPr>
        <p:txBody>
          <a:bodyPr vert="horz" wrap="square" lIns="63500" tIns="63500" rIns="63500" bIns="63500" rtlCol="0" anchor="ctr"/>
          <a:lstStyle/>
          <a:p>
            <a:pPr algn="ctr">
              <a:defRPr/>
            </a:pPr>
            <a:endParaRPr/>
          </a:p>
        </p:txBody>
      </p:sp>
      <p:pic>
        <p:nvPicPr>
          <p:cNvPr id="13" name="Picture 13"/>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52500" y="2921000"/>
            <a:ext cx="406400" cy="406400"/>
          </a:xfrm>
          <a:prstGeom prst="rect">
            <a:avLst/>
          </a:prstGeom>
        </p:spPr>
      </p:pic>
      <p:sp>
        <p:nvSpPr>
          <p:cNvPr id="14" name="AutoShape 14"/>
          <p:cNvSpPr/>
          <p:nvPr/>
        </p:nvSpPr>
        <p:spPr>
          <a:xfrm>
            <a:off x="1460500" y="2768600"/>
            <a:ext cx="4191000" cy="330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4A90E2"/>
                </a:solidFill>
                <a:latin typeface="Noto Sans SC"/>
                <a:ea typeface="Noto Sans SC"/>
                <a:cs typeface="Noto Sans SC"/>
                <a:sym typeface="Noto Sans SC"/>
              </a:rPr>
              <a:t>4-f耦合镜组</a:t>
            </a:r>
            <a:endParaRPr lang="en-US" sz="1100"/>
          </a:p>
        </p:txBody>
      </p:sp>
      <p:sp>
        <p:nvSpPr>
          <p:cNvPr id="15" name="AutoShape 15"/>
          <p:cNvSpPr/>
          <p:nvPr/>
        </p:nvSpPr>
        <p:spPr>
          <a:xfrm>
            <a:off x="1460500" y="3124200"/>
            <a:ext cx="4191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300" b="0" i="0" u="none" strike="noStrike">
                <a:solidFill>
                  <a:srgbClr val="555555"/>
                </a:solidFill>
                <a:latin typeface="Noto Sans SC"/>
                <a:ea typeface="Noto Sans SC"/>
                <a:cs typeface="Noto Sans SC"/>
                <a:sym typeface="Noto Sans SC"/>
              </a:rPr>
              <a:t>由300mm焦距透镜组成，实现扫描振镜与聚焦镜的光学耦合。</a:t>
            </a:r>
            <a:endParaRPr lang="en-US" sz="1100"/>
          </a:p>
        </p:txBody>
      </p:sp>
      <p:sp>
        <p:nvSpPr>
          <p:cNvPr id="16" name="AutoShape 16"/>
          <p:cNvSpPr/>
          <p:nvPr/>
        </p:nvSpPr>
        <p:spPr>
          <a:xfrm>
            <a:off x="6350000" y="2667000"/>
            <a:ext cx="5080000" cy="1079500"/>
          </a:xfrm>
          <a:prstGeom prst="roundRect">
            <a:avLst>
              <a:gd name="adj" fmla="val 11764"/>
            </a:avLst>
          </a:prstGeom>
          <a:solidFill>
            <a:srgbClr val="FFFFFF">
              <a:alpha val="90000"/>
            </a:srgbClr>
          </a:solidFill>
          <a:ln w="25400" cap="flat" cmpd="sng">
            <a:noFill/>
            <a:prstDash val="solid"/>
            <a:round/>
          </a:ln>
          <a:effectLst>
            <a:outerShdw blurRad="101600" dist="50800" dir="5400000" algn="tl" rotWithShape="0">
              <a:srgbClr val="000000">
                <a:alpha val="8000"/>
              </a:srgbClr>
            </a:outerShdw>
          </a:effectLst>
        </p:spPr>
        <p:txBody>
          <a:bodyPr vert="horz" wrap="square" lIns="63500" tIns="63500" rIns="63500" bIns="63500" rtlCol="0" anchor="ctr"/>
          <a:lstStyle/>
          <a:p>
            <a:pPr algn="ctr">
              <a:defRPr/>
            </a:pPr>
            <a:endParaRPr/>
          </a:p>
        </p:txBody>
      </p:sp>
      <p:pic>
        <p:nvPicPr>
          <p:cNvPr id="17" name="Picture 17"/>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540500" y="2921000"/>
            <a:ext cx="406400" cy="406400"/>
          </a:xfrm>
          <a:prstGeom prst="rect">
            <a:avLst/>
          </a:prstGeom>
        </p:spPr>
      </p:pic>
      <p:sp>
        <p:nvSpPr>
          <p:cNvPr id="18" name="AutoShape 18"/>
          <p:cNvSpPr/>
          <p:nvPr/>
        </p:nvSpPr>
        <p:spPr>
          <a:xfrm>
            <a:off x="7048500" y="2768600"/>
            <a:ext cx="4191000" cy="330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4A90E2"/>
                </a:solidFill>
                <a:latin typeface="Noto Sans SC"/>
                <a:ea typeface="Noto Sans SC"/>
                <a:cs typeface="Noto Sans SC"/>
                <a:sym typeface="Noto Sans SC"/>
              </a:rPr>
              <a:t>聚焦物镜</a:t>
            </a:r>
            <a:endParaRPr lang="en-US" sz="1100"/>
          </a:p>
        </p:txBody>
      </p:sp>
      <p:sp>
        <p:nvSpPr>
          <p:cNvPr id="19" name="AutoShape 19"/>
          <p:cNvSpPr/>
          <p:nvPr/>
        </p:nvSpPr>
        <p:spPr>
          <a:xfrm>
            <a:off x="7048500" y="3124200"/>
            <a:ext cx="4191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300" b="0" i="0" u="none" strike="noStrike">
                <a:solidFill>
                  <a:srgbClr val="555555"/>
                </a:solidFill>
                <a:latin typeface="Noto Sans SC"/>
                <a:ea typeface="Noto Sans SC"/>
                <a:cs typeface="Noto Sans SC"/>
                <a:sym typeface="Noto Sans SC"/>
              </a:rPr>
              <a:t>高数值孔径显微物镜(如40×/NA0.6)，决定光斑大小与倍率。</a:t>
            </a:r>
            <a:endParaRPr lang="en-US" sz="1100"/>
          </a:p>
        </p:txBody>
      </p:sp>
      <p:sp>
        <p:nvSpPr>
          <p:cNvPr id="20" name="AutoShape 20"/>
          <p:cNvSpPr/>
          <p:nvPr/>
        </p:nvSpPr>
        <p:spPr>
          <a:xfrm>
            <a:off x="762000" y="3937000"/>
            <a:ext cx="5080000" cy="1079500"/>
          </a:xfrm>
          <a:prstGeom prst="roundRect">
            <a:avLst>
              <a:gd name="adj" fmla="val 11764"/>
            </a:avLst>
          </a:prstGeom>
          <a:solidFill>
            <a:srgbClr val="FFFFFF">
              <a:alpha val="90000"/>
            </a:srgbClr>
          </a:solidFill>
          <a:ln w="25400" cap="flat" cmpd="sng">
            <a:noFill/>
            <a:prstDash val="solid"/>
            <a:round/>
          </a:ln>
          <a:effectLst>
            <a:outerShdw blurRad="101600" dist="50800" dir="5400000" algn="tl" rotWithShape="0">
              <a:srgbClr val="000000">
                <a:alpha val="8000"/>
              </a:srgbClr>
            </a:outerShdw>
          </a:effectLst>
        </p:spPr>
        <p:txBody>
          <a:bodyPr vert="horz" wrap="square" lIns="63500" tIns="63500" rIns="63500" bIns="63500" rtlCol="0" anchor="ctr"/>
          <a:lstStyle/>
          <a:p>
            <a:pPr algn="ctr">
              <a:defRPr/>
            </a:pPr>
            <a:endParaRPr/>
          </a:p>
        </p:txBody>
      </p:sp>
      <p:pic>
        <p:nvPicPr>
          <p:cNvPr id="21" name="Picture 21"/>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952500" y="4191000"/>
            <a:ext cx="406400" cy="406400"/>
          </a:xfrm>
          <a:prstGeom prst="rect">
            <a:avLst/>
          </a:prstGeom>
        </p:spPr>
      </p:pic>
      <p:sp>
        <p:nvSpPr>
          <p:cNvPr id="22" name="AutoShape 22"/>
          <p:cNvSpPr/>
          <p:nvPr/>
        </p:nvSpPr>
        <p:spPr>
          <a:xfrm>
            <a:off x="1460500" y="4038600"/>
            <a:ext cx="4191000" cy="330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4A90E2"/>
                </a:solidFill>
                <a:latin typeface="Noto Sans SC"/>
                <a:ea typeface="Noto Sans SC"/>
                <a:cs typeface="Noto Sans SC"/>
                <a:sym typeface="Noto Sans SC"/>
              </a:rPr>
              <a:t>显微成像模块</a:t>
            </a:r>
            <a:endParaRPr lang="en-US" sz="1100"/>
          </a:p>
        </p:txBody>
      </p:sp>
      <p:sp>
        <p:nvSpPr>
          <p:cNvPr id="23" name="AutoShape 23"/>
          <p:cNvSpPr/>
          <p:nvPr/>
        </p:nvSpPr>
        <p:spPr>
          <a:xfrm>
            <a:off x="1460500" y="4394200"/>
            <a:ext cx="4191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300" b="0" i="0" u="none" strike="noStrike">
                <a:solidFill>
                  <a:srgbClr val="555555"/>
                </a:solidFill>
                <a:latin typeface="Noto Sans SC"/>
                <a:ea typeface="Noto Sans SC"/>
                <a:cs typeface="Noto Sans SC"/>
                <a:sym typeface="Noto Sans SC"/>
              </a:rPr>
              <a:t>辅助成像镜与黑白数字相机(1280×1024)，用于实时观察与定位。</a:t>
            </a:r>
            <a:endParaRPr lang="en-US" sz="1100"/>
          </a:p>
        </p:txBody>
      </p:sp>
      <p:sp>
        <p:nvSpPr>
          <p:cNvPr id="24" name="AutoShape 24"/>
          <p:cNvSpPr/>
          <p:nvPr/>
        </p:nvSpPr>
        <p:spPr>
          <a:xfrm>
            <a:off x="6350000" y="3937000"/>
            <a:ext cx="5080000" cy="1079500"/>
          </a:xfrm>
          <a:prstGeom prst="roundRect">
            <a:avLst>
              <a:gd name="adj" fmla="val 11764"/>
            </a:avLst>
          </a:prstGeom>
          <a:solidFill>
            <a:srgbClr val="FFFFFF">
              <a:alpha val="90000"/>
            </a:srgbClr>
          </a:solidFill>
          <a:ln w="25400" cap="flat" cmpd="sng">
            <a:noFill/>
            <a:prstDash val="solid"/>
            <a:round/>
          </a:ln>
          <a:effectLst>
            <a:outerShdw blurRad="101600" dist="50800" dir="5400000" algn="tl" rotWithShape="0">
              <a:srgbClr val="000000">
                <a:alpha val="8000"/>
              </a:srgbClr>
            </a:outerShdw>
          </a:effectLst>
        </p:spPr>
        <p:txBody>
          <a:bodyPr vert="horz" wrap="square" lIns="63500" tIns="63500" rIns="63500" bIns="63500" rtlCol="0" anchor="ctr"/>
          <a:lstStyle/>
          <a:p>
            <a:pPr algn="ctr">
              <a:defRPr/>
            </a:pPr>
            <a:endParaRPr/>
          </a:p>
        </p:txBody>
      </p:sp>
      <p:pic>
        <p:nvPicPr>
          <p:cNvPr id="25" name="Picture 25"/>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540500" y="4191000"/>
            <a:ext cx="406400" cy="406400"/>
          </a:xfrm>
          <a:prstGeom prst="rect">
            <a:avLst/>
          </a:prstGeom>
        </p:spPr>
      </p:pic>
      <p:sp>
        <p:nvSpPr>
          <p:cNvPr id="26" name="AutoShape 26"/>
          <p:cNvSpPr/>
          <p:nvPr/>
        </p:nvSpPr>
        <p:spPr>
          <a:xfrm>
            <a:off x="7048500" y="4038600"/>
            <a:ext cx="4191000" cy="330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4A90E2"/>
                </a:solidFill>
                <a:latin typeface="Noto Sans SC"/>
                <a:ea typeface="Noto Sans SC"/>
                <a:cs typeface="Noto Sans SC"/>
                <a:sym typeface="Noto Sans SC"/>
              </a:rPr>
              <a:t>照明模块</a:t>
            </a:r>
            <a:endParaRPr lang="en-US" sz="1100"/>
          </a:p>
        </p:txBody>
      </p:sp>
      <p:sp>
        <p:nvSpPr>
          <p:cNvPr id="27" name="AutoShape 27"/>
          <p:cNvSpPr/>
          <p:nvPr/>
        </p:nvSpPr>
        <p:spPr>
          <a:xfrm>
            <a:off x="7048500" y="4394200"/>
            <a:ext cx="4191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300" b="0" i="0" u="none" strike="noStrike">
                <a:solidFill>
                  <a:srgbClr val="555555"/>
                </a:solidFill>
                <a:latin typeface="Noto Sans SC"/>
                <a:ea typeface="Noto Sans SC"/>
                <a:cs typeface="Noto Sans SC"/>
                <a:sym typeface="Noto Sans SC"/>
              </a:rPr>
              <a:t>亮度可调的单色LED光源，提供同轴照明，确保成像清晰。</a:t>
            </a:r>
            <a:endParaRPr lang="en-US" sz="1100"/>
          </a:p>
        </p:txBody>
      </p:sp>
      <p:sp>
        <p:nvSpPr>
          <p:cNvPr id="28" name="AutoShape 28"/>
          <p:cNvSpPr/>
          <p:nvPr/>
        </p:nvSpPr>
        <p:spPr>
          <a:xfrm>
            <a:off x="762000" y="5207000"/>
            <a:ext cx="5080000" cy="1079500"/>
          </a:xfrm>
          <a:prstGeom prst="roundRect">
            <a:avLst>
              <a:gd name="adj" fmla="val 11764"/>
            </a:avLst>
          </a:prstGeom>
          <a:solidFill>
            <a:srgbClr val="FFFFFF">
              <a:alpha val="90000"/>
            </a:srgbClr>
          </a:solidFill>
          <a:ln w="25400" cap="flat" cmpd="sng">
            <a:noFill/>
            <a:prstDash val="solid"/>
            <a:round/>
          </a:ln>
          <a:effectLst>
            <a:outerShdw blurRad="101600" dist="50800" dir="5400000" algn="tl" rotWithShape="0">
              <a:srgbClr val="000000">
                <a:alpha val="8000"/>
              </a:srgbClr>
            </a:outerShdw>
          </a:effectLst>
        </p:spPr>
        <p:txBody>
          <a:bodyPr vert="horz" wrap="square" lIns="63500" tIns="63500" rIns="63500" bIns="63500" rtlCol="0" anchor="ctr"/>
          <a:lstStyle/>
          <a:p>
            <a:pPr algn="ctr">
              <a:defRPr/>
            </a:pPr>
            <a:endParaRPr/>
          </a:p>
        </p:txBody>
      </p:sp>
      <p:pic>
        <p:nvPicPr>
          <p:cNvPr id="29" name="Picture 29"/>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952500" y="5461000"/>
            <a:ext cx="406400" cy="406400"/>
          </a:xfrm>
          <a:prstGeom prst="rect">
            <a:avLst/>
          </a:prstGeom>
        </p:spPr>
      </p:pic>
      <p:sp>
        <p:nvSpPr>
          <p:cNvPr id="30" name="AutoShape 30"/>
          <p:cNvSpPr/>
          <p:nvPr/>
        </p:nvSpPr>
        <p:spPr>
          <a:xfrm>
            <a:off x="1460500" y="5308600"/>
            <a:ext cx="4191000" cy="330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4A90E2"/>
                </a:solidFill>
                <a:latin typeface="Noto Sans SC"/>
                <a:ea typeface="Noto Sans SC"/>
                <a:cs typeface="Noto Sans SC"/>
                <a:sym typeface="Noto Sans SC"/>
              </a:rPr>
              <a:t>三维载物台</a:t>
            </a:r>
            <a:endParaRPr lang="en-US" sz="1100"/>
          </a:p>
        </p:txBody>
      </p:sp>
      <p:sp>
        <p:nvSpPr>
          <p:cNvPr id="31" name="AutoShape 31"/>
          <p:cNvSpPr/>
          <p:nvPr/>
        </p:nvSpPr>
        <p:spPr>
          <a:xfrm>
            <a:off x="1460500" y="5664200"/>
            <a:ext cx="4191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300" b="0" i="0" u="none" strike="noStrike">
                <a:solidFill>
                  <a:srgbClr val="555555"/>
                </a:solidFill>
                <a:latin typeface="Noto Sans SC"/>
                <a:ea typeface="Noto Sans SC"/>
                <a:cs typeface="Noto Sans SC"/>
                <a:sym typeface="Noto Sans SC"/>
              </a:rPr>
              <a:t>放置并移动样品，实现X、Y、Z三个方向的精密调整与定位。</a:t>
            </a:r>
            <a:endParaRPr lang="en-US" sz="1100"/>
          </a:p>
        </p:txBody>
      </p:sp>
      <p:sp>
        <p:nvSpPr>
          <p:cNvPr id="32" name="AutoShape 32"/>
          <p:cNvSpPr/>
          <p:nvPr/>
        </p:nvSpPr>
        <p:spPr>
          <a:xfrm>
            <a:off x="6350000" y="5207000"/>
            <a:ext cx="5080000" cy="1079500"/>
          </a:xfrm>
          <a:prstGeom prst="roundRect">
            <a:avLst>
              <a:gd name="adj" fmla="val 11764"/>
            </a:avLst>
          </a:prstGeom>
          <a:solidFill>
            <a:srgbClr val="FFFFFF">
              <a:alpha val="90000"/>
            </a:srgbClr>
          </a:solidFill>
          <a:ln w="25400" cap="flat" cmpd="sng">
            <a:noFill/>
            <a:prstDash val="solid"/>
            <a:round/>
          </a:ln>
          <a:effectLst>
            <a:outerShdw blurRad="101600" dist="50800" dir="5400000" algn="tl" rotWithShape="0">
              <a:srgbClr val="000000">
                <a:alpha val="8000"/>
              </a:srgbClr>
            </a:outerShdw>
          </a:effectLst>
        </p:spPr>
        <p:txBody>
          <a:bodyPr vert="horz" wrap="square" lIns="63500" tIns="63500" rIns="63500" bIns="63500" rtlCol="0" anchor="ctr"/>
          <a:lstStyle/>
          <a:p>
            <a:pPr algn="ctr">
              <a:defRPr/>
            </a:pPr>
            <a:endParaRPr/>
          </a:p>
        </p:txBody>
      </p:sp>
      <p:pic>
        <p:nvPicPr>
          <p:cNvPr id="33" name="Picture 33"/>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6540500" y="5461000"/>
            <a:ext cx="406400" cy="406400"/>
          </a:xfrm>
          <a:prstGeom prst="rect">
            <a:avLst/>
          </a:prstGeom>
        </p:spPr>
      </p:pic>
      <p:sp>
        <p:nvSpPr>
          <p:cNvPr id="34" name="AutoShape 34"/>
          <p:cNvSpPr/>
          <p:nvPr/>
        </p:nvSpPr>
        <p:spPr>
          <a:xfrm>
            <a:off x="7048500" y="5308600"/>
            <a:ext cx="4191000" cy="330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4A90E2"/>
                </a:solidFill>
                <a:latin typeface="Noto Sans SC"/>
                <a:ea typeface="Noto Sans SC"/>
                <a:cs typeface="Noto Sans SC"/>
                <a:sym typeface="Noto Sans SC"/>
              </a:rPr>
              <a:t>控制软件</a:t>
            </a:r>
            <a:endParaRPr lang="en-US" sz="1100"/>
          </a:p>
        </p:txBody>
      </p:sp>
      <p:sp>
        <p:nvSpPr>
          <p:cNvPr id="35" name="AutoShape 35"/>
          <p:cNvSpPr/>
          <p:nvPr/>
        </p:nvSpPr>
        <p:spPr>
          <a:xfrm>
            <a:off x="7048500" y="5664200"/>
            <a:ext cx="4191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300" b="0" i="0" u="none" strike="noStrike">
                <a:solidFill>
                  <a:srgbClr val="555555"/>
                </a:solidFill>
                <a:latin typeface="Noto Sans SC"/>
                <a:ea typeface="Noto Sans SC"/>
                <a:cs typeface="Noto Sans SC"/>
                <a:sym typeface="Noto Sans SC"/>
              </a:rPr>
              <a:t>EzCard软件控制加工过程，相机软件实时显示显微图像。</a:t>
            </a:r>
            <a:endParaRPr lang="en-US" sz="11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5F7FA">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a:stretch>
            <a:fillRect/>
          </a:stretch>
        </p:blipFill>
        <p:spPr>
          <a:xfrm>
            <a:off x="0" y="0"/>
            <a:ext cx="12192000" cy="6858000"/>
          </a:xfrm>
          <a:prstGeom prst="rect">
            <a:avLst/>
          </a:prstGeom>
          <a:noFill/>
          <a:ln w="25400" cap="flat" cmpd="sng">
            <a:noFill/>
            <a:prstDash val="solid"/>
            <a:round/>
          </a:ln>
        </p:spPr>
      </p:pic>
      <p:sp>
        <p:nvSpPr>
          <p:cNvPr id="3" name="AutoShape 3"/>
          <p:cNvSpPr/>
          <p:nvPr/>
        </p:nvSpPr>
        <p:spPr>
          <a:xfrm>
            <a:off x="1816100" y="381000"/>
            <a:ext cx="8559800" cy="635000"/>
          </a:xfrm>
          <a:prstGeom prst="rect">
            <a:avLst/>
          </a:prstGeom>
          <a:noFill/>
          <a:ln w="12700" cap="flat" cmpd="sng">
            <a:noFill/>
            <a:prstDash val="solid"/>
            <a:round/>
          </a:ln>
        </p:spPr>
        <p:txBody>
          <a:bodyPr vert="horz" wrap="none" lIns="0" tIns="0" rIns="0" bIns="0" rtlCol="0" anchor="ctr" anchorCtr="0"/>
          <a:lstStyle/>
          <a:p>
            <a:pPr indent="0" algn="ctr">
              <a:lnSpc>
                <a:spcPct val="125000"/>
              </a:lnSpc>
              <a:defRPr/>
            </a:pPr>
            <a:r>
              <a:rPr lang="en-US" sz="3600" b="1" i="0" u="none" strike="noStrike">
                <a:solidFill>
                  <a:srgbClr val="333333"/>
                </a:solidFill>
                <a:latin typeface="Noto Sans SC"/>
                <a:ea typeface="Noto Sans SC"/>
                <a:cs typeface="Noto Sans SC"/>
                <a:sym typeface="Noto Sans SC"/>
              </a:rPr>
              <a:t>实验步骤（1）—— 准备与光路校准</a:t>
            </a:r>
            <a:endParaRPr lang="en-US" sz="1100"/>
          </a:p>
        </p:txBody>
      </p:sp>
      <p:sp>
        <p:nvSpPr>
          <p:cNvPr id="4" name="AutoShape 4"/>
          <p:cNvSpPr/>
          <p:nvPr/>
        </p:nvSpPr>
        <p:spPr>
          <a:xfrm>
            <a:off x="762000" y="1397000"/>
            <a:ext cx="5207000" cy="2159000"/>
          </a:xfrm>
          <a:prstGeom prst="roundRect">
            <a:avLst>
              <a:gd name="adj" fmla="val 5882"/>
            </a:avLst>
          </a:prstGeom>
          <a:solidFill>
            <a:srgbClr val="FFFFFF">
              <a:alpha val="90000"/>
            </a:srgbClr>
          </a:solidFill>
          <a:ln w="25400" cap="flat" cmpd="sng">
            <a:noFill/>
            <a:prstDash val="solid"/>
            <a:round/>
          </a:ln>
          <a:effectLst>
            <a:outerShdw blurRad="127000" dist="50800" dir="5400000" algn="tl" rotWithShape="0">
              <a:srgbClr val="000000">
                <a:alpha val="8000"/>
              </a:srgbClr>
            </a:outerShdw>
          </a:effectLst>
        </p:spPr>
        <p:txBody>
          <a:bodyPr vert="horz" wrap="square" lIns="63500" tIns="63500" rIns="63500" bIns="63500" rtlCol="0" anchor="ctr"/>
          <a:lstStyle/>
          <a:p>
            <a:pPr algn="ctr">
              <a:defRPr/>
            </a:pPr>
            <a:endParaRPr/>
          </a:p>
        </p:txBody>
      </p:sp>
      <p:pic>
        <p:nvPicPr>
          <p:cNvPr id="5" name="Picture 5"/>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6000" y="1651000"/>
            <a:ext cx="406400" cy="406400"/>
          </a:xfrm>
          <a:prstGeom prst="rect">
            <a:avLst/>
          </a:prstGeom>
        </p:spPr>
      </p:pic>
      <p:sp>
        <p:nvSpPr>
          <p:cNvPr id="6" name="AutoShape 6"/>
          <p:cNvSpPr/>
          <p:nvPr/>
        </p:nvSpPr>
        <p:spPr>
          <a:xfrm>
            <a:off x="1524000" y="1625600"/>
            <a:ext cx="419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4A90E2"/>
                </a:solidFill>
                <a:latin typeface="Noto Sans SC"/>
                <a:ea typeface="Noto Sans SC"/>
                <a:cs typeface="Noto Sans SC"/>
                <a:sym typeface="Noto Sans SC"/>
              </a:rPr>
              <a:t>软件连接与识别</a:t>
            </a:r>
            <a:endParaRPr lang="en-US" sz="1100"/>
          </a:p>
        </p:txBody>
      </p:sp>
      <p:sp>
        <p:nvSpPr>
          <p:cNvPr id="7" name="AutoShape 7"/>
          <p:cNvSpPr/>
          <p:nvPr/>
        </p:nvSpPr>
        <p:spPr>
          <a:xfrm>
            <a:off x="1016000" y="2095500"/>
            <a:ext cx="4699000" cy="1270000"/>
          </a:xfrm>
          <a:prstGeom prst="rect">
            <a:avLst/>
          </a:prstGeom>
          <a:noFill/>
          <a:ln w="12700" cap="flat" cmpd="sng">
            <a:noFill/>
            <a:prstDash val="solid"/>
            <a:round/>
          </a:ln>
        </p:spPr>
        <p:txBody>
          <a:bodyPr vert="horz" wrap="square" lIns="0" tIns="0" rIns="0" bIns="0" rtlCol="0" anchor="t" anchorCtr="0"/>
          <a:lstStyle/>
          <a:p>
            <a:pPr indent="0" algn="l">
              <a:lnSpc>
                <a:spcPct val="108333"/>
              </a:lnSpc>
              <a:defRPr/>
            </a:pPr>
            <a:r>
              <a:rPr lang="en-US" sz="1600" b="0" i="0" u="none" strike="noStrike">
                <a:solidFill>
                  <a:srgbClr val="333333"/>
                </a:solidFill>
                <a:latin typeface="Noto Sans SC"/>
                <a:ea typeface="Noto Sans SC"/>
                <a:cs typeface="Noto Sans SC"/>
                <a:sym typeface="Noto Sans SC"/>
              </a:rPr>
              <a:t>首先打开数字相机软件确认识别；随后运行EzCard加工软件，注意操作顺序：</a:t>
            </a:r>
            <a:r>
              <a:rPr lang="en-US" sz="1600" b="1" i="0" u="none" strike="noStrike">
                <a:solidFill>
                  <a:srgbClr val="4A90E2"/>
                </a:solidFill>
                <a:latin typeface="Noto Sans SC"/>
                <a:ea typeface="Noto Sans SC"/>
                <a:cs typeface="Noto Sans SC"/>
                <a:sym typeface="Noto Sans SC"/>
              </a:rPr>
              <a:t>先接通硬件电源</a:t>
            </a:r>
            <a:r>
              <a:rPr lang="en-US" sz="1600" b="0" i="0" u="none" strike="noStrike">
                <a:solidFill>
                  <a:srgbClr val="333333"/>
                </a:solidFill>
                <a:latin typeface="Noto Sans SC"/>
                <a:ea typeface="Noto Sans SC"/>
                <a:cs typeface="Noto Sans SC"/>
                <a:sym typeface="Noto Sans SC"/>
              </a:rPr>
              <a:t>，后启动软件程序。</a:t>
            </a:r>
            <a:endParaRPr lang="en-US" sz="1100"/>
          </a:p>
        </p:txBody>
      </p:sp>
      <p:sp>
        <p:nvSpPr>
          <p:cNvPr id="8" name="AutoShape 8"/>
          <p:cNvSpPr/>
          <p:nvPr/>
        </p:nvSpPr>
        <p:spPr>
          <a:xfrm>
            <a:off x="6223000" y="1397000"/>
            <a:ext cx="5207000" cy="2159000"/>
          </a:xfrm>
          <a:prstGeom prst="roundRect">
            <a:avLst>
              <a:gd name="adj" fmla="val 5882"/>
            </a:avLst>
          </a:prstGeom>
          <a:solidFill>
            <a:srgbClr val="FFFFFF">
              <a:alpha val="90000"/>
            </a:srgbClr>
          </a:solidFill>
          <a:ln w="25400" cap="flat" cmpd="sng">
            <a:noFill/>
            <a:prstDash val="solid"/>
            <a:round/>
          </a:ln>
          <a:effectLst>
            <a:outerShdw blurRad="127000" dist="50800" dir="5400000" algn="tl" rotWithShape="0">
              <a:srgbClr val="000000">
                <a:alpha val="8000"/>
              </a:srgbClr>
            </a:outerShdw>
          </a:effectLst>
        </p:spPr>
        <p:txBody>
          <a:bodyPr vert="horz" wrap="square" lIns="63500" tIns="63500" rIns="63500" bIns="63500" rtlCol="0" anchor="ctr"/>
          <a:lstStyle/>
          <a:p>
            <a:pPr algn="ctr">
              <a:defRPr/>
            </a:pPr>
            <a:endParaRPr/>
          </a:p>
        </p:txBody>
      </p:sp>
      <p:pic>
        <p:nvPicPr>
          <p:cNvPr id="9" name="Picture 9"/>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477000" y="1651000"/>
            <a:ext cx="406400" cy="406400"/>
          </a:xfrm>
          <a:prstGeom prst="rect">
            <a:avLst/>
          </a:prstGeom>
        </p:spPr>
      </p:pic>
      <p:sp>
        <p:nvSpPr>
          <p:cNvPr id="10" name="AutoShape 10"/>
          <p:cNvSpPr/>
          <p:nvPr/>
        </p:nvSpPr>
        <p:spPr>
          <a:xfrm>
            <a:off x="6985000" y="1625600"/>
            <a:ext cx="419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4A90E2"/>
                </a:solidFill>
                <a:latin typeface="Noto Sans SC"/>
                <a:ea typeface="Noto Sans SC"/>
                <a:cs typeface="Noto Sans SC"/>
                <a:sym typeface="Noto Sans SC"/>
              </a:rPr>
              <a:t>激光器参数设置</a:t>
            </a:r>
            <a:endParaRPr lang="en-US" sz="1100"/>
          </a:p>
        </p:txBody>
      </p:sp>
      <p:sp>
        <p:nvSpPr>
          <p:cNvPr id="11" name="AutoShape 11"/>
          <p:cNvSpPr/>
          <p:nvPr/>
        </p:nvSpPr>
        <p:spPr>
          <a:xfrm>
            <a:off x="6477000" y="2095500"/>
            <a:ext cx="4699000" cy="1270000"/>
          </a:xfrm>
          <a:prstGeom prst="rect">
            <a:avLst/>
          </a:prstGeom>
          <a:noFill/>
          <a:ln w="12700" cap="flat" cmpd="sng">
            <a:noFill/>
            <a:prstDash val="solid"/>
            <a:round/>
          </a:ln>
        </p:spPr>
        <p:txBody>
          <a:bodyPr vert="horz" wrap="square" lIns="0" tIns="0" rIns="0" bIns="0" rtlCol="0" anchor="t" anchorCtr="0"/>
          <a:lstStyle/>
          <a:p>
            <a:pPr indent="0" algn="l">
              <a:lnSpc>
                <a:spcPct val="108333"/>
              </a:lnSpc>
              <a:defRPr/>
            </a:pPr>
            <a:r>
              <a:rPr lang="en-US" sz="1600" b="0" i="0" u="none" strike="noStrike">
                <a:solidFill>
                  <a:srgbClr val="333333"/>
                </a:solidFill>
                <a:latin typeface="Noto Sans SC"/>
                <a:ea typeface="Noto Sans SC"/>
                <a:cs typeface="Noto Sans SC"/>
                <a:sym typeface="Noto Sans SC"/>
              </a:rPr>
              <a:t>设定PWM信号范围（80kHz-20kHz）；进行出光测试，建议参数：频率</a:t>
            </a:r>
            <a:r>
              <a:rPr lang="en-US" sz="1600" b="1" i="0" u="none" strike="noStrike">
                <a:solidFill>
                  <a:srgbClr val="4A90E2"/>
                </a:solidFill>
                <a:latin typeface="Noto Sans SC"/>
                <a:ea typeface="Noto Sans SC"/>
                <a:cs typeface="Noto Sans SC"/>
                <a:sym typeface="Noto Sans SC"/>
              </a:rPr>
              <a:t>40kHz</a:t>
            </a:r>
            <a:r>
              <a:rPr lang="en-US" sz="1600" b="0" i="0" u="none" strike="noStrike">
                <a:solidFill>
                  <a:srgbClr val="333333"/>
                </a:solidFill>
                <a:latin typeface="Noto Sans SC"/>
                <a:ea typeface="Noto Sans SC"/>
                <a:cs typeface="Noto Sans SC"/>
                <a:sym typeface="Noto Sans SC"/>
              </a:rPr>
              <a:t>，功率</a:t>
            </a:r>
            <a:r>
              <a:rPr lang="en-US" sz="1600" b="1" i="0" u="none" strike="noStrike">
                <a:solidFill>
                  <a:srgbClr val="4A90E2"/>
                </a:solidFill>
                <a:latin typeface="Noto Sans SC"/>
                <a:ea typeface="Noto Sans SC"/>
                <a:cs typeface="Noto Sans SC"/>
                <a:sym typeface="Noto Sans SC"/>
              </a:rPr>
              <a:t>50%</a:t>
            </a:r>
            <a:r>
              <a:rPr lang="en-US" sz="1600" b="0" i="0" u="none" strike="noStrike">
                <a:solidFill>
                  <a:srgbClr val="333333"/>
                </a:solidFill>
                <a:latin typeface="Noto Sans SC"/>
                <a:ea typeface="Noto Sans SC"/>
                <a:cs typeface="Noto Sans SC"/>
                <a:sym typeface="Noto Sans SC"/>
              </a:rPr>
              <a:t>，脉宽</a:t>
            </a:r>
            <a:r>
              <a:rPr lang="en-US" sz="1600" b="1" i="0" u="none" strike="noStrike">
                <a:solidFill>
                  <a:srgbClr val="4A90E2"/>
                </a:solidFill>
                <a:latin typeface="Noto Sans SC"/>
                <a:ea typeface="Noto Sans SC"/>
                <a:cs typeface="Noto Sans SC"/>
                <a:sym typeface="Noto Sans SC"/>
              </a:rPr>
              <a:t>10μs</a:t>
            </a:r>
            <a:r>
              <a:rPr lang="en-US" sz="1600" b="0" i="0" u="none" strike="noStrike">
                <a:solidFill>
                  <a:srgbClr val="333333"/>
                </a:solidFill>
                <a:latin typeface="Noto Sans SC"/>
                <a:ea typeface="Noto Sans SC"/>
                <a:cs typeface="Noto Sans SC"/>
                <a:sym typeface="Noto Sans SC"/>
              </a:rPr>
              <a:t>，确保出光稳定。</a:t>
            </a:r>
            <a:endParaRPr lang="en-US" sz="1100"/>
          </a:p>
        </p:txBody>
      </p:sp>
      <p:sp>
        <p:nvSpPr>
          <p:cNvPr id="12" name="AutoShape 12"/>
          <p:cNvSpPr/>
          <p:nvPr/>
        </p:nvSpPr>
        <p:spPr>
          <a:xfrm>
            <a:off x="762000" y="3810000"/>
            <a:ext cx="5207000" cy="2159000"/>
          </a:xfrm>
          <a:prstGeom prst="roundRect">
            <a:avLst>
              <a:gd name="adj" fmla="val 5882"/>
            </a:avLst>
          </a:prstGeom>
          <a:solidFill>
            <a:srgbClr val="FFFFFF">
              <a:alpha val="90000"/>
            </a:srgbClr>
          </a:solidFill>
          <a:ln w="25400" cap="flat" cmpd="sng">
            <a:noFill/>
            <a:prstDash val="solid"/>
            <a:round/>
          </a:ln>
          <a:effectLst>
            <a:outerShdw blurRad="127000" dist="50800" dir="5400000" algn="tl" rotWithShape="0">
              <a:srgbClr val="000000">
                <a:alpha val="8000"/>
              </a:srgbClr>
            </a:outerShdw>
          </a:effectLst>
        </p:spPr>
        <p:txBody>
          <a:bodyPr vert="horz" wrap="square" lIns="63500" tIns="63500" rIns="63500" bIns="63500" rtlCol="0" anchor="ctr"/>
          <a:lstStyle/>
          <a:p>
            <a:pPr algn="ctr">
              <a:defRPr/>
            </a:pPr>
            <a:endParaRPr/>
          </a:p>
        </p:txBody>
      </p:sp>
      <p:pic>
        <p:nvPicPr>
          <p:cNvPr id="13" name="Picture 13"/>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6000" y="4064000"/>
            <a:ext cx="406400" cy="406400"/>
          </a:xfrm>
          <a:prstGeom prst="rect">
            <a:avLst/>
          </a:prstGeom>
        </p:spPr>
      </p:pic>
      <p:sp>
        <p:nvSpPr>
          <p:cNvPr id="14" name="AutoShape 14"/>
          <p:cNvSpPr/>
          <p:nvPr/>
        </p:nvSpPr>
        <p:spPr>
          <a:xfrm>
            <a:off x="1524000" y="4038600"/>
            <a:ext cx="419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4A90E2"/>
                </a:solidFill>
                <a:latin typeface="Noto Sans SC"/>
                <a:ea typeface="Noto Sans SC"/>
                <a:cs typeface="Noto Sans SC"/>
                <a:sym typeface="Noto Sans SC"/>
              </a:rPr>
              <a:t>光路校准（关键步骤）</a:t>
            </a:r>
            <a:endParaRPr lang="en-US" sz="1100"/>
          </a:p>
        </p:txBody>
      </p:sp>
      <p:sp>
        <p:nvSpPr>
          <p:cNvPr id="15" name="AutoShape 15"/>
          <p:cNvSpPr/>
          <p:nvPr/>
        </p:nvSpPr>
        <p:spPr>
          <a:xfrm>
            <a:off x="1016000" y="4508500"/>
            <a:ext cx="4699000" cy="1270000"/>
          </a:xfrm>
          <a:prstGeom prst="rect">
            <a:avLst/>
          </a:prstGeom>
          <a:noFill/>
          <a:ln w="12700" cap="flat" cmpd="sng">
            <a:noFill/>
            <a:prstDash val="solid"/>
            <a:round/>
          </a:ln>
        </p:spPr>
        <p:txBody>
          <a:bodyPr vert="horz" wrap="square" lIns="0" tIns="0" rIns="0" bIns="0" rtlCol="0" anchor="t" anchorCtr="0"/>
          <a:lstStyle/>
          <a:p>
            <a:pPr indent="0" algn="l">
              <a:lnSpc>
                <a:spcPct val="108333"/>
              </a:lnSpc>
              <a:defRPr/>
            </a:pPr>
            <a:r>
              <a:rPr lang="en-US" sz="1600" b="0" i="0" u="none" strike="noStrike">
                <a:solidFill>
                  <a:srgbClr val="333333"/>
                </a:solidFill>
                <a:latin typeface="Noto Sans SC"/>
                <a:ea typeface="Noto Sans SC"/>
                <a:cs typeface="Noto Sans SC"/>
                <a:sym typeface="Noto Sans SC"/>
              </a:rPr>
              <a:t>取下保护帽，利用</a:t>
            </a:r>
            <a:r>
              <a:rPr lang="en-US" sz="1600" b="1" i="0" u="none" strike="noStrike">
                <a:solidFill>
                  <a:srgbClr val="4A90E2"/>
                </a:solidFill>
                <a:latin typeface="Noto Sans SC"/>
                <a:ea typeface="Noto Sans SC"/>
                <a:cs typeface="Noto Sans SC"/>
                <a:sym typeface="Noto Sans SC"/>
              </a:rPr>
              <a:t>小孔光阑 (Φ5-6mm)</a:t>
            </a:r>
            <a:r>
              <a:rPr lang="en-US" sz="1600" b="0" i="0" u="none" strike="noStrike">
                <a:solidFill>
                  <a:srgbClr val="333333"/>
                </a:solidFill>
                <a:latin typeface="Noto Sans SC"/>
                <a:ea typeface="Noto Sans SC"/>
                <a:cs typeface="Noto Sans SC"/>
                <a:sym typeface="Noto Sans SC"/>
              </a:rPr>
              <a:t>辅助，调整输出镜角度使光斑居中。沿光路依次调整9片反射镜，确保光束始终沿笼式结构中心轴线传播。</a:t>
            </a:r>
            <a:endParaRPr lang="en-US" sz="1100"/>
          </a:p>
        </p:txBody>
      </p:sp>
      <p:sp>
        <p:nvSpPr>
          <p:cNvPr id="16" name="AutoShape 16"/>
          <p:cNvSpPr/>
          <p:nvPr/>
        </p:nvSpPr>
        <p:spPr>
          <a:xfrm>
            <a:off x="6223000" y="3810000"/>
            <a:ext cx="5207000" cy="2159000"/>
          </a:xfrm>
          <a:prstGeom prst="roundRect">
            <a:avLst>
              <a:gd name="adj" fmla="val 5882"/>
            </a:avLst>
          </a:prstGeom>
          <a:solidFill>
            <a:srgbClr val="FFFFFF">
              <a:alpha val="90000"/>
            </a:srgbClr>
          </a:solidFill>
          <a:ln w="25400" cap="flat" cmpd="sng">
            <a:noFill/>
            <a:prstDash val="solid"/>
            <a:round/>
          </a:ln>
          <a:effectLst>
            <a:outerShdw blurRad="127000" dist="50800" dir="5400000" algn="tl" rotWithShape="0">
              <a:srgbClr val="000000">
                <a:alpha val="8000"/>
              </a:srgbClr>
            </a:outerShdw>
          </a:effectLst>
        </p:spPr>
        <p:txBody>
          <a:bodyPr vert="horz" wrap="square" lIns="63500" tIns="63500" rIns="63500" bIns="63500" rtlCol="0" anchor="ctr"/>
          <a:lstStyle/>
          <a:p>
            <a:pPr algn="ctr">
              <a:defRPr/>
            </a:pPr>
            <a:endParaRPr/>
          </a:p>
        </p:txBody>
      </p:sp>
      <p:pic>
        <p:nvPicPr>
          <p:cNvPr id="17" name="Picture 17"/>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477000" y="4064000"/>
            <a:ext cx="406400" cy="406400"/>
          </a:xfrm>
          <a:prstGeom prst="rect">
            <a:avLst/>
          </a:prstGeom>
        </p:spPr>
      </p:pic>
      <p:sp>
        <p:nvSpPr>
          <p:cNvPr id="18" name="AutoShape 18"/>
          <p:cNvSpPr/>
          <p:nvPr/>
        </p:nvSpPr>
        <p:spPr>
          <a:xfrm>
            <a:off x="6985000" y="4038600"/>
            <a:ext cx="419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4A90E2"/>
                </a:solidFill>
                <a:latin typeface="Noto Sans SC"/>
                <a:ea typeface="Noto Sans SC"/>
                <a:cs typeface="Noto Sans SC"/>
                <a:sym typeface="Noto Sans SC"/>
              </a:rPr>
              <a:t>物镜安装与成像</a:t>
            </a:r>
            <a:endParaRPr lang="en-US" sz="1100"/>
          </a:p>
        </p:txBody>
      </p:sp>
      <p:sp>
        <p:nvSpPr>
          <p:cNvPr id="19" name="AutoShape 19"/>
          <p:cNvSpPr/>
          <p:nvPr/>
        </p:nvSpPr>
        <p:spPr>
          <a:xfrm>
            <a:off x="6477000" y="4508500"/>
            <a:ext cx="4699000" cy="1270000"/>
          </a:xfrm>
          <a:prstGeom prst="rect">
            <a:avLst/>
          </a:prstGeom>
          <a:noFill/>
          <a:ln w="12700" cap="flat" cmpd="sng">
            <a:noFill/>
            <a:prstDash val="solid"/>
            <a:round/>
          </a:ln>
        </p:spPr>
        <p:txBody>
          <a:bodyPr vert="horz" wrap="square" lIns="0" tIns="0" rIns="0" bIns="0" rtlCol="0" anchor="t" anchorCtr="0"/>
          <a:lstStyle/>
          <a:p>
            <a:pPr indent="0" algn="l">
              <a:lnSpc>
                <a:spcPct val="108333"/>
              </a:lnSpc>
              <a:defRPr/>
            </a:pPr>
            <a:r>
              <a:rPr lang="en-US" sz="1600" b="0" i="0" u="none" strike="noStrike">
                <a:solidFill>
                  <a:srgbClr val="333333"/>
                </a:solidFill>
                <a:latin typeface="Noto Sans SC"/>
                <a:ea typeface="Noto Sans SC"/>
                <a:cs typeface="Noto Sans SC"/>
                <a:sym typeface="Noto Sans SC"/>
              </a:rPr>
              <a:t>校准完成后装回聚焦物镜。开启同轴照明，通过</a:t>
            </a:r>
            <a:r>
              <a:rPr lang="en-US" sz="1600" b="1" i="0" u="none" strike="noStrike">
                <a:solidFill>
                  <a:srgbClr val="4A90E2"/>
                </a:solidFill>
                <a:latin typeface="Noto Sans SC"/>
                <a:ea typeface="Noto Sans SC"/>
                <a:cs typeface="Noto Sans SC"/>
                <a:sym typeface="Noto Sans SC"/>
              </a:rPr>
              <a:t>升降三维载物台</a:t>
            </a:r>
            <a:r>
              <a:rPr lang="en-US" sz="1600" b="0" i="0" u="none" strike="noStrike">
                <a:solidFill>
                  <a:srgbClr val="333333"/>
                </a:solidFill>
                <a:latin typeface="Noto Sans SC"/>
                <a:ea typeface="Noto Sans SC"/>
                <a:cs typeface="Noto Sans SC"/>
                <a:sym typeface="Noto Sans SC"/>
              </a:rPr>
              <a:t>，使硅片等样品表面在相机视野中清晰成像，准备加工。</a:t>
            </a:r>
            <a:endParaRPr lang="en-US" sz="110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5F7FA">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a:stretch>
            <a:fillRect/>
          </a:stretch>
        </p:blipFill>
        <p:spPr>
          <a:xfrm>
            <a:off x="0" y="0"/>
            <a:ext cx="12192000" cy="6858000"/>
          </a:xfrm>
          <a:prstGeom prst="rect">
            <a:avLst/>
          </a:prstGeom>
          <a:noFill/>
          <a:ln w="25400" cap="flat" cmpd="sng">
            <a:noFill/>
            <a:prstDash val="solid"/>
            <a:round/>
          </a:ln>
        </p:spPr>
      </p:pic>
      <p:sp>
        <p:nvSpPr>
          <p:cNvPr id="3" name="AutoShape 3"/>
          <p:cNvSpPr/>
          <p:nvPr/>
        </p:nvSpPr>
        <p:spPr>
          <a:xfrm>
            <a:off x="0" y="0"/>
            <a:ext cx="12192000" cy="6858000"/>
          </a:xfrm>
          <a:prstGeom prst="roundRect">
            <a:avLst>
              <a:gd name="adj" fmla="val 0"/>
            </a:avLst>
          </a:prstGeom>
          <a:solidFill>
            <a:srgbClr val="FFFFFF">
              <a:alpha val="92000"/>
            </a:srgbClr>
          </a:solidFill>
          <a:ln w="25400" cap="flat" cmpd="sng">
            <a:noFill/>
            <a:prstDash val="solid"/>
            <a:round/>
          </a:ln>
        </p:spPr>
        <p:txBody>
          <a:bodyPr vert="horz" wrap="square" lIns="63500" tIns="63500" rIns="63500" bIns="63500" rtlCol="0" anchor="ctr"/>
          <a:lstStyle/>
          <a:p>
            <a:pPr algn="ctr">
              <a:defRPr/>
            </a:pPr>
            <a:endParaRPr/>
          </a:p>
        </p:txBody>
      </p:sp>
      <p:sp>
        <p:nvSpPr>
          <p:cNvPr id="4" name="AutoShape 4"/>
          <p:cNvSpPr/>
          <p:nvPr/>
        </p:nvSpPr>
        <p:spPr>
          <a:xfrm>
            <a:off x="762000" y="1016000"/>
            <a:ext cx="9055100" cy="635000"/>
          </a:xfrm>
          <a:prstGeom prst="rect">
            <a:avLst/>
          </a:prstGeom>
          <a:noFill/>
          <a:ln w="12700" cap="flat" cmpd="sng">
            <a:noFill/>
            <a:prstDash val="solid"/>
            <a:round/>
          </a:ln>
        </p:spPr>
        <p:txBody>
          <a:bodyPr vert="horz" wrap="none" lIns="0" tIns="0" rIns="0" bIns="0" rtlCol="0" anchor="ctr" anchorCtr="0"/>
          <a:lstStyle/>
          <a:p>
            <a:pPr indent="0" algn="l">
              <a:lnSpc>
                <a:spcPct val="125000"/>
              </a:lnSpc>
              <a:defRPr/>
            </a:pPr>
            <a:r>
              <a:rPr lang="en-US" sz="3600" b="1" i="0" u="none" strike="noStrike">
                <a:solidFill>
                  <a:srgbClr val="333333"/>
                </a:solidFill>
                <a:latin typeface="Noto Sans SC"/>
                <a:ea typeface="Noto Sans SC"/>
                <a:cs typeface="Noto Sans SC"/>
                <a:sym typeface="Noto Sans SC"/>
              </a:rPr>
              <a:t>实验步骤（2）—— Z向定位与成像匹配</a:t>
            </a:r>
            <a:endParaRPr lang="en-US" sz="1100"/>
          </a:p>
        </p:txBody>
      </p:sp>
      <p:sp>
        <p:nvSpPr>
          <p:cNvPr id="5" name="AutoShape 5"/>
          <p:cNvSpPr/>
          <p:nvPr/>
        </p:nvSpPr>
        <p:spPr>
          <a:xfrm>
            <a:off x="762000" y="2032000"/>
            <a:ext cx="10668000" cy="1270000"/>
          </a:xfrm>
          <a:prstGeom prst="roundRect">
            <a:avLst>
              <a:gd name="adj" fmla="val 10000"/>
            </a:avLst>
          </a:prstGeom>
          <a:solidFill>
            <a:srgbClr val="FFFFFF">
              <a:alpha val="100000"/>
            </a:srgbClr>
          </a:solidFill>
          <a:ln w="12700" cap="flat" cmpd="sng">
            <a:solidFill>
              <a:srgbClr val="E6E6E6">
                <a:alpha val="100000"/>
              </a:srgbClr>
            </a:solidFill>
            <a:prstDash val="solid"/>
            <a:round/>
          </a:ln>
          <a:effectLst>
            <a:outerShdw blurRad="127000" dist="50800" dir="5400000" algn="tl" rotWithShape="0">
              <a:srgbClr val="000000">
                <a:alpha val="5000"/>
              </a:srgbClr>
            </a:outerShdw>
          </a:effectLst>
        </p:spPr>
        <p:txBody>
          <a:bodyPr vert="horz" wrap="square" lIns="63500" tIns="63500" rIns="63500" bIns="63500" rtlCol="0" anchor="ctr"/>
          <a:lstStyle/>
          <a:p>
            <a:pPr algn="ctr">
              <a:defRPr/>
            </a:pPr>
            <a:endParaRPr/>
          </a:p>
        </p:txBody>
      </p:sp>
      <p:sp>
        <p:nvSpPr>
          <p:cNvPr id="6" name="AutoShape 6"/>
          <p:cNvSpPr/>
          <p:nvPr/>
        </p:nvSpPr>
        <p:spPr>
          <a:xfrm>
            <a:off x="762000" y="2032000"/>
            <a:ext cx="76200" cy="1270000"/>
          </a:xfrm>
          <a:prstGeom prst="roundRect">
            <a:avLst>
              <a:gd name="adj" fmla="val 0"/>
            </a:avLst>
          </a:prstGeom>
          <a:solidFill>
            <a:srgbClr val="4A90E2">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7" name="Picture 7"/>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92200" y="2413000"/>
            <a:ext cx="508000" cy="508000"/>
          </a:xfrm>
          <a:prstGeom prst="rect">
            <a:avLst/>
          </a:prstGeom>
        </p:spPr>
      </p:pic>
      <p:sp>
        <p:nvSpPr>
          <p:cNvPr id="8" name="AutoShape 8"/>
          <p:cNvSpPr/>
          <p:nvPr/>
        </p:nvSpPr>
        <p:spPr>
          <a:xfrm>
            <a:off x="1778000" y="2095500"/>
            <a:ext cx="9271000" cy="1143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2000" b="1" i="0" u="none" strike="noStrike">
                <a:solidFill>
                  <a:srgbClr val="333333"/>
                </a:solidFill>
                <a:latin typeface="Noto Sans SC"/>
                <a:ea typeface="Noto Sans SC"/>
                <a:cs typeface="Noto Sans SC"/>
                <a:sym typeface="Noto Sans SC"/>
              </a:rPr>
              <a:t>激光加工面定位</a:t>
            </a:r>
            <a:endParaRPr lang="en-US" sz="1100"/>
          </a:p>
          <a:p>
            <a:pPr indent="0" algn="l">
              <a:lnSpc>
                <a:spcPct val="100000"/>
              </a:lnSpc>
              <a:spcBef>
                <a:spcPts val="500"/>
              </a:spcBef>
            </a:pPr>
            <a:r>
              <a:rPr lang="en-US" sz="1600" b="0" i="0" u="none" strike="noStrike">
                <a:solidFill>
                  <a:srgbClr val="555555"/>
                </a:solidFill>
                <a:latin typeface="Noto Sans SC"/>
                <a:ea typeface="Noto Sans SC"/>
                <a:cs typeface="Noto Sans SC"/>
                <a:sym typeface="Noto Sans SC"/>
              </a:rPr>
              <a:t>在EzCard中绘制图形（如Φ3mm圆），设置参数（速度10mm/s、功率10%、频率30kHz）进行连续加工。观察刻痕清晰度，微调载物台Z轴直至刻痕最清晰，确定最佳加工面。</a:t>
            </a:r>
          </a:p>
        </p:txBody>
      </p:sp>
      <p:sp>
        <p:nvSpPr>
          <p:cNvPr id="9" name="AutoShape 9"/>
          <p:cNvSpPr/>
          <p:nvPr/>
        </p:nvSpPr>
        <p:spPr>
          <a:xfrm>
            <a:off x="762000" y="3492500"/>
            <a:ext cx="10668000" cy="1270000"/>
          </a:xfrm>
          <a:prstGeom prst="roundRect">
            <a:avLst>
              <a:gd name="adj" fmla="val 10000"/>
            </a:avLst>
          </a:prstGeom>
          <a:solidFill>
            <a:srgbClr val="FFFFFF">
              <a:alpha val="100000"/>
            </a:srgbClr>
          </a:solidFill>
          <a:ln w="12700" cap="flat" cmpd="sng">
            <a:solidFill>
              <a:srgbClr val="E6E6E6">
                <a:alpha val="100000"/>
              </a:srgbClr>
            </a:solidFill>
            <a:prstDash val="solid"/>
            <a:round/>
          </a:ln>
          <a:effectLst>
            <a:outerShdw blurRad="127000" dist="50800" dir="5400000" algn="tl" rotWithShape="0">
              <a:srgbClr val="000000">
                <a:alpha val="5000"/>
              </a:srgbClr>
            </a:outerShdw>
          </a:effectLst>
        </p:spPr>
        <p:txBody>
          <a:bodyPr vert="horz" wrap="square" lIns="63500" tIns="63500" rIns="63500" bIns="63500" rtlCol="0" anchor="ctr"/>
          <a:lstStyle/>
          <a:p>
            <a:pPr algn="ctr">
              <a:defRPr/>
            </a:pPr>
            <a:endParaRPr/>
          </a:p>
        </p:txBody>
      </p:sp>
      <p:sp>
        <p:nvSpPr>
          <p:cNvPr id="10" name="AutoShape 10"/>
          <p:cNvSpPr/>
          <p:nvPr/>
        </p:nvSpPr>
        <p:spPr>
          <a:xfrm>
            <a:off x="762000" y="3492500"/>
            <a:ext cx="76200" cy="1270000"/>
          </a:xfrm>
          <a:prstGeom prst="roundRect">
            <a:avLst>
              <a:gd name="adj" fmla="val 0"/>
            </a:avLst>
          </a:prstGeom>
          <a:solidFill>
            <a:srgbClr val="4A90E2">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11" name="Picture 11"/>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92200" y="3873500"/>
            <a:ext cx="508000" cy="508000"/>
          </a:xfrm>
          <a:prstGeom prst="rect">
            <a:avLst/>
          </a:prstGeom>
        </p:spPr>
      </p:pic>
      <p:sp>
        <p:nvSpPr>
          <p:cNvPr id="12" name="AutoShape 12"/>
          <p:cNvSpPr/>
          <p:nvPr/>
        </p:nvSpPr>
        <p:spPr>
          <a:xfrm>
            <a:off x="1778000" y="3556000"/>
            <a:ext cx="9271000" cy="1143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2000" b="1" i="0" u="none" strike="noStrike">
                <a:solidFill>
                  <a:srgbClr val="333333"/>
                </a:solidFill>
                <a:latin typeface="Noto Sans SC"/>
                <a:ea typeface="Noto Sans SC"/>
                <a:cs typeface="Noto Sans SC"/>
                <a:sym typeface="Noto Sans SC"/>
              </a:rPr>
              <a:t>成像共面调整</a:t>
            </a:r>
            <a:endParaRPr lang="en-US" sz="1100"/>
          </a:p>
          <a:p>
            <a:pPr indent="0" algn="l">
              <a:lnSpc>
                <a:spcPct val="100000"/>
              </a:lnSpc>
              <a:spcBef>
                <a:spcPts val="500"/>
              </a:spcBef>
            </a:pPr>
            <a:r>
              <a:rPr lang="en-US" sz="1600" b="0" i="0" u="none" strike="noStrike">
                <a:solidFill>
                  <a:srgbClr val="555555"/>
                </a:solidFill>
                <a:latin typeface="Noto Sans SC"/>
                <a:ea typeface="Noto Sans SC"/>
                <a:cs typeface="Noto Sans SC"/>
                <a:sym typeface="Noto Sans SC"/>
              </a:rPr>
              <a:t>若最佳加工面处显微成像模糊，说明成像面与加工面不共面。需调节相机与辅助成像镜间距（更换遮光连接筒），直至加工面在相机中清晰成像。</a:t>
            </a:r>
          </a:p>
        </p:txBody>
      </p:sp>
      <p:sp>
        <p:nvSpPr>
          <p:cNvPr id="13" name="AutoShape 13"/>
          <p:cNvSpPr/>
          <p:nvPr/>
        </p:nvSpPr>
        <p:spPr>
          <a:xfrm>
            <a:off x="762000" y="4953000"/>
            <a:ext cx="10668000" cy="1270000"/>
          </a:xfrm>
          <a:prstGeom prst="roundRect">
            <a:avLst>
              <a:gd name="adj" fmla="val 10000"/>
            </a:avLst>
          </a:prstGeom>
          <a:solidFill>
            <a:srgbClr val="FFFFFF">
              <a:alpha val="100000"/>
            </a:srgbClr>
          </a:solidFill>
          <a:ln w="12700" cap="flat" cmpd="sng">
            <a:solidFill>
              <a:srgbClr val="E6E6E6">
                <a:alpha val="100000"/>
              </a:srgbClr>
            </a:solidFill>
            <a:prstDash val="solid"/>
            <a:round/>
          </a:ln>
          <a:effectLst>
            <a:outerShdw blurRad="127000" dist="50800" dir="5400000" algn="tl" rotWithShape="0">
              <a:srgbClr val="000000">
                <a:alpha val="5000"/>
              </a:srgbClr>
            </a:outerShdw>
          </a:effectLst>
        </p:spPr>
        <p:txBody>
          <a:bodyPr vert="horz" wrap="square" lIns="63500" tIns="63500" rIns="63500" bIns="63500" rtlCol="0" anchor="ctr"/>
          <a:lstStyle/>
          <a:p>
            <a:pPr algn="ctr">
              <a:defRPr/>
            </a:pPr>
            <a:endParaRPr/>
          </a:p>
        </p:txBody>
      </p:sp>
      <p:sp>
        <p:nvSpPr>
          <p:cNvPr id="14" name="AutoShape 14"/>
          <p:cNvSpPr/>
          <p:nvPr/>
        </p:nvSpPr>
        <p:spPr>
          <a:xfrm>
            <a:off x="762000" y="4953000"/>
            <a:ext cx="76200" cy="1270000"/>
          </a:xfrm>
          <a:prstGeom prst="roundRect">
            <a:avLst>
              <a:gd name="adj" fmla="val 0"/>
            </a:avLst>
          </a:prstGeom>
          <a:solidFill>
            <a:srgbClr val="4A90E2">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15" name="Picture 15"/>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92200" y="5334000"/>
            <a:ext cx="508000" cy="508000"/>
          </a:xfrm>
          <a:prstGeom prst="rect">
            <a:avLst/>
          </a:prstGeom>
        </p:spPr>
      </p:pic>
      <p:sp>
        <p:nvSpPr>
          <p:cNvPr id="16" name="AutoShape 16"/>
          <p:cNvSpPr/>
          <p:nvPr/>
        </p:nvSpPr>
        <p:spPr>
          <a:xfrm>
            <a:off x="1778000" y="5016500"/>
            <a:ext cx="9271000" cy="1143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2000" b="1" i="0" u="none" strike="noStrike">
                <a:solidFill>
                  <a:srgbClr val="333333"/>
                </a:solidFill>
                <a:latin typeface="Noto Sans SC"/>
                <a:ea typeface="Noto Sans SC"/>
                <a:cs typeface="Noto Sans SC"/>
                <a:sym typeface="Noto Sans SC"/>
              </a:rPr>
              <a:t>固定成像模块</a:t>
            </a:r>
            <a:endParaRPr lang="en-US" sz="1100"/>
          </a:p>
          <a:p>
            <a:pPr indent="0" algn="l">
              <a:lnSpc>
                <a:spcPct val="100000"/>
              </a:lnSpc>
              <a:spcBef>
                <a:spcPts val="500"/>
              </a:spcBef>
            </a:pPr>
            <a:r>
              <a:rPr lang="en-US" sz="1600" b="0" i="0" u="none" strike="noStrike">
                <a:solidFill>
                  <a:srgbClr val="555555"/>
                </a:solidFill>
                <a:latin typeface="Noto Sans SC"/>
                <a:ea typeface="Noto Sans SC"/>
                <a:cs typeface="Noto Sans SC"/>
                <a:sym typeface="Noto Sans SC"/>
              </a:rPr>
              <a:t>确认物镜、辅助成像镜和相机靶面的相对位置达到最佳状态后，立即将各部件固定，防止后续操作中发生位移变动，确保系统稳定性。</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5F7FA">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a:stretch>
            <a:fillRect/>
          </a:stretch>
        </p:blipFill>
        <p:spPr>
          <a:xfrm>
            <a:off x="0" y="0"/>
            <a:ext cx="12192000" cy="6858000"/>
          </a:xfrm>
          <a:prstGeom prst="rect">
            <a:avLst/>
          </a:prstGeom>
          <a:noFill/>
          <a:ln w="25400" cap="flat" cmpd="sng">
            <a:noFill/>
            <a:prstDash val="solid"/>
            <a:round/>
          </a:ln>
        </p:spPr>
      </p:pic>
      <p:sp>
        <p:nvSpPr>
          <p:cNvPr id="3" name="AutoShape 3"/>
          <p:cNvSpPr/>
          <p:nvPr/>
        </p:nvSpPr>
        <p:spPr>
          <a:xfrm>
            <a:off x="0" y="0"/>
            <a:ext cx="12192000" cy="6858000"/>
          </a:xfrm>
          <a:prstGeom prst="roundRect">
            <a:avLst>
              <a:gd name="adj" fmla="val 0"/>
            </a:avLst>
          </a:prstGeom>
          <a:solidFill>
            <a:srgbClr val="FFFFFF">
              <a:alpha val="88000"/>
            </a:srgbClr>
          </a:solidFill>
          <a:ln w="25400" cap="flat" cmpd="sng">
            <a:noFill/>
            <a:prstDash val="solid"/>
            <a:round/>
          </a:ln>
        </p:spPr>
        <p:txBody>
          <a:bodyPr vert="horz" wrap="square" lIns="63500" tIns="63500" rIns="63500" bIns="63500" rtlCol="0" anchor="ctr"/>
          <a:lstStyle/>
          <a:p>
            <a:pPr algn="ctr">
              <a:defRPr/>
            </a:pPr>
            <a:endParaRPr/>
          </a:p>
        </p:txBody>
      </p:sp>
      <p:sp>
        <p:nvSpPr>
          <p:cNvPr id="4" name="AutoShape 4"/>
          <p:cNvSpPr/>
          <p:nvPr/>
        </p:nvSpPr>
        <p:spPr>
          <a:xfrm>
            <a:off x="762000" y="1016000"/>
            <a:ext cx="10668000" cy="635000"/>
          </a:xfrm>
          <a:prstGeom prst="rect">
            <a:avLst/>
          </a:prstGeom>
          <a:noFill/>
          <a:ln w="12700" cap="flat" cmpd="sng">
            <a:noFill/>
            <a:prstDash val="solid"/>
            <a:round/>
          </a:ln>
        </p:spPr>
        <p:txBody>
          <a:bodyPr vert="horz" wrap="none" lIns="0" tIns="0" rIns="0" bIns="0" rtlCol="0" anchor="ctr" anchorCtr="0"/>
          <a:lstStyle/>
          <a:p>
            <a:pPr indent="0" algn="l">
              <a:lnSpc>
                <a:spcPct val="125000"/>
              </a:lnSpc>
              <a:defRPr/>
            </a:pPr>
            <a:r>
              <a:rPr lang="en-US" sz="3600" b="1" i="0" u="none" strike="noStrike">
                <a:solidFill>
                  <a:srgbClr val="333333"/>
                </a:solidFill>
                <a:latin typeface="Noto Sans SC"/>
                <a:ea typeface="Noto Sans SC"/>
                <a:cs typeface="Noto Sans SC"/>
                <a:sym typeface="Noto Sans SC"/>
              </a:rPr>
              <a:t>实验步骤（3）—— 显微标定与图形绘制</a:t>
            </a:r>
            <a:endParaRPr lang="en-US" sz="1100"/>
          </a:p>
        </p:txBody>
      </p:sp>
      <p:sp>
        <p:nvSpPr>
          <p:cNvPr id="5" name="AutoShape 5"/>
          <p:cNvSpPr/>
          <p:nvPr/>
        </p:nvSpPr>
        <p:spPr>
          <a:xfrm>
            <a:off x="762000" y="1905000"/>
            <a:ext cx="5207000" cy="1905000"/>
          </a:xfrm>
          <a:prstGeom prst="roundRect">
            <a:avLst>
              <a:gd name="adj" fmla="val 6666"/>
            </a:avLst>
          </a:prstGeom>
          <a:solidFill>
            <a:srgbClr val="FFFFFF">
              <a:alpha val="100000"/>
            </a:srgbClr>
          </a:solidFill>
          <a:ln w="12700" cap="flat" cmpd="sng">
            <a:solidFill>
              <a:srgbClr val="4A90E2">
                <a:alpha val="100000"/>
              </a:srgbClr>
            </a:solidFill>
            <a:prstDash val="solid"/>
            <a:round/>
          </a:ln>
          <a:effectLst>
            <a:outerShdw blurRad="101600" dist="50800" dir="5400000" algn="tl" rotWithShape="0">
              <a:srgbClr val="4A90E2">
                <a:alpha val="15000"/>
              </a:srgbClr>
            </a:outerShdw>
          </a:effectLst>
        </p:spPr>
        <p:txBody>
          <a:bodyPr vert="horz" wrap="square" lIns="63500" tIns="63500" rIns="63500" bIns="63500" rtlCol="0" anchor="ctr"/>
          <a:lstStyle/>
          <a:p>
            <a:pPr algn="ctr">
              <a:defRPr/>
            </a:pPr>
            <a:endParaRPr/>
          </a:p>
        </p:txBody>
      </p:sp>
      <p:pic>
        <p:nvPicPr>
          <p:cNvPr id="6" name="Picture 6"/>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6000" y="2095500"/>
            <a:ext cx="304800" cy="304800"/>
          </a:xfrm>
          <a:prstGeom prst="rect">
            <a:avLst/>
          </a:prstGeom>
        </p:spPr>
      </p:pic>
      <p:sp>
        <p:nvSpPr>
          <p:cNvPr id="7" name="AutoShape 7"/>
          <p:cNvSpPr/>
          <p:nvPr/>
        </p:nvSpPr>
        <p:spPr>
          <a:xfrm>
            <a:off x="1397000" y="2057400"/>
            <a:ext cx="431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4A90E2"/>
                </a:solidFill>
                <a:latin typeface="Noto Sans SC"/>
                <a:ea typeface="Noto Sans SC"/>
                <a:cs typeface="Noto Sans SC"/>
                <a:sym typeface="Noto Sans SC"/>
              </a:rPr>
              <a:t>显微成像标定</a:t>
            </a:r>
            <a:endParaRPr lang="en-US" sz="1100"/>
          </a:p>
        </p:txBody>
      </p:sp>
      <p:sp>
        <p:nvSpPr>
          <p:cNvPr id="8" name="AutoShape 8"/>
          <p:cNvSpPr/>
          <p:nvPr/>
        </p:nvSpPr>
        <p:spPr>
          <a:xfrm>
            <a:off x="1016000" y="2476500"/>
            <a:ext cx="4699000" cy="1143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600" b="0" i="0" u="none" strike="noStrike">
                <a:solidFill>
                  <a:srgbClr val="333333"/>
                </a:solidFill>
                <a:latin typeface="Noto Sans SC"/>
                <a:ea typeface="Noto Sans SC"/>
                <a:cs typeface="Noto Sans SC"/>
                <a:sym typeface="Noto Sans SC"/>
              </a:rPr>
              <a:t>将标准分辨率板置于加工面，调节至清晰成像。选取已知线宽的线对（如6.94μm），测量其像素数，计算得出</a:t>
            </a:r>
            <a:r>
              <a:rPr lang="en-US" sz="1600" b="1" i="0" u="none" strike="noStrike">
                <a:solidFill>
                  <a:srgbClr val="4A90E2"/>
                </a:solidFill>
                <a:latin typeface="Noto Sans SC"/>
                <a:ea typeface="Noto Sans SC"/>
                <a:cs typeface="Noto Sans SC"/>
                <a:sym typeface="Noto Sans SC"/>
              </a:rPr>
              <a:t>像素/物理尺寸转换系数</a:t>
            </a:r>
            <a:r>
              <a:rPr lang="en-US" sz="1600" b="0" i="0" u="none" strike="noStrike">
                <a:solidFill>
                  <a:srgbClr val="333333"/>
                </a:solidFill>
                <a:latin typeface="Noto Sans SC"/>
                <a:ea typeface="Noto Sans SC"/>
                <a:cs typeface="Noto Sans SC"/>
                <a:sym typeface="Noto Sans SC"/>
              </a:rPr>
              <a:t>（μm/像素），为精准加工提供依据。</a:t>
            </a:r>
            <a:endParaRPr lang="en-US" sz="1100"/>
          </a:p>
        </p:txBody>
      </p:sp>
      <p:sp>
        <p:nvSpPr>
          <p:cNvPr id="9" name="AutoShape 9"/>
          <p:cNvSpPr/>
          <p:nvPr/>
        </p:nvSpPr>
        <p:spPr>
          <a:xfrm>
            <a:off x="6223000" y="1905000"/>
            <a:ext cx="5207000" cy="2540000"/>
          </a:xfrm>
          <a:prstGeom prst="roundRect">
            <a:avLst>
              <a:gd name="adj" fmla="val 5000"/>
            </a:avLst>
          </a:prstGeom>
          <a:solidFill>
            <a:srgbClr val="FFFFFF">
              <a:alpha val="100000"/>
            </a:srgbClr>
          </a:solidFill>
          <a:ln w="12700" cap="flat" cmpd="sng">
            <a:solidFill>
              <a:srgbClr val="4A90E2">
                <a:alpha val="100000"/>
              </a:srgbClr>
            </a:solidFill>
            <a:prstDash val="solid"/>
            <a:round/>
          </a:ln>
          <a:effectLst>
            <a:outerShdw blurRad="101600" dist="50800" dir="5400000" algn="tl" rotWithShape="0">
              <a:srgbClr val="4A90E2">
                <a:alpha val="15000"/>
              </a:srgbClr>
            </a:outerShdw>
          </a:effectLst>
        </p:spPr>
        <p:txBody>
          <a:bodyPr vert="horz" wrap="square" lIns="63500" tIns="63500" rIns="63500" bIns="63500" rtlCol="0" anchor="ctr"/>
          <a:lstStyle/>
          <a:p>
            <a:pPr algn="ctr">
              <a:defRPr/>
            </a:pPr>
            <a:endParaRPr/>
          </a:p>
        </p:txBody>
      </p:sp>
      <p:pic>
        <p:nvPicPr>
          <p:cNvPr id="10" name="Picture 10"/>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477000" y="2095500"/>
            <a:ext cx="304800" cy="304800"/>
          </a:xfrm>
          <a:prstGeom prst="rect">
            <a:avLst/>
          </a:prstGeom>
        </p:spPr>
      </p:pic>
      <p:sp>
        <p:nvSpPr>
          <p:cNvPr id="11" name="AutoShape 11"/>
          <p:cNvSpPr/>
          <p:nvPr/>
        </p:nvSpPr>
        <p:spPr>
          <a:xfrm>
            <a:off x="6858000" y="2057400"/>
            <a:ext cx="431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4A90E2"/>
                </a:solidFill>
                <a:latin typeface="Noto Sans SC"/>
                <a:ea typeface="Noto Sans SC"/>
                <a:cs typeface="Noto Sans SC"/>
                <a:sym typeface="Noto Sans SC"/>
              </a:rPr>
              <a:t>EzCard 软件绘图功能</a:t>
            </a:r>
            <a:endParaRPr lang="en-US" sz="1100"/>
          </a:p>
        </p:txBody>
      </p:sp>
      <p:sp>
        <p:nvSpPr>
          <p:cNvPr id="12" name="AutoShape 12"/>
          <p:cNvSpPr/>
          <p:nvPr/>
        </p:nvSpPr>
        <p:spPr>
          <a:xfrm>
            <a:off x="6477000" y="2476500"/>
            <a:ext cx="4699000" cy="1778000"/>
          </a:xfrm>
          <a:prstGeom prst="rect">
            <a:avLst/>
          </a:prstGeom>
          <a:noFill/>
          <a:ln w="12700" cap="flat" cmpd="sng">
            <a:noFill/>
            <a:prstDash val="solid"/>
            <a:round/>
          </a:ln>
        </p:spPr>
        <p:txBody>
          <a:bodyPr vert="horz" wrap="square" lIns="0" tIns="0" rIns="0" bIns="0" rtlCol="0" anchor="ctr" anchorCtr="0"/>
          <a:lstStyle/>
          <a:p>
            <a:pPr marL="203200" indent="-203200" algn="l">
              <a:lnSpc>
                <a:spcPct val="108333"/>
              </a:lnSpc>
              <a:buClr>
                <a:srgbClr val="333333"/>
              </a:buClr>
              <a:buChar char="•"/>
              <a:defRPr/>
            </a:pPr>
            <a:r>
              <a:rPr lang="en-US" sz="1600" b="1" i="0" u="none" strike="noStrike">
                <a:solidFill>
                  <a:srgbClr val="333333"/>
                </a:solidFill>
                <a:latin typeface="Noto Sans SC"/>
                <a:ea typeface="Noto Sans SC"/>
                <a:cs typeface="Noto Sans SC"/>
                <a:sym typeface="Noto Sans SC"/>
              </a:rPr>
              <a:t>基本图形：</a:t>
            </a:r>
            <a:r>
              <a:rPr lang="en-US" sz="1600" b="0" i="0" u="none" strike="noStrike">
                <a:solidFill>
                  <a:srgbClr val="333333"/>
                </a:solidFill>
                <a:latin typeface="Noto Sans SC"/>
                <a:ea typeface="Noto Sans SC"/>
                <a:cs typeface="Noto Sans SC"/>
                <a:sym typeface="Noto Sans SC"/>
              </a:rPr>
              <a:t>支持绘制线段、圆形、多边形等，精确设定尺寸位置。</a:t>
            </a:r>
            <a:endParaRPr lang="en-US" sz="1100"/>
          </a:p>
          <a:p>
            <a:pPr marL="203200" indent="-203200" algn="l">
              <a:lnSpc>
                <a:spcPct val="108333"/>
              </a:lnSpc>
              <a:buClr>
                <a:srgbClr val="333333"/>
              </a:buClr>
              <a:buChar char="•"/>
            </a:pPr>
            <a:r>
              <a:rPr lang="en-US" sz="1600" b="1" i="0" u="none" strike="noStrike">
                <a:solidFill>
                  <a:srgbClr val="333333"/>
                </a:solidFill>
                <a:latin typeface="Noto Sans SC"/>
                <a:ea typeface="Noto Sans SC"/>
                <a:cs typeface="Noto Sans SC"/>
                <a:sym typeface="Noto Sans SC"/>
              </a:rPr>
              <a:t>文本与矢量：</a:t>
            </a:r>
            <a:r>
              <a:rPr lang="en-US" sz="1600" b="0" i="0" u="none" strike="noStrike">
                <a:solidFill>
                  <a:srgbClr val="333333"/>
                </a:solidFill>
                <a:latin typeface="Noto Sans SC"/>
                <a:ea typeface="Noto Sans SC"/>
                <a:cs typeface="Noto Sans SC"/>
                <a:sym typeface="Noto Sans SC"/>
              </a:rPr>
              <a:t>输入单线字体文字；支持导入 .dxf 矢量图形。</a:t>
            </a:r>
          </a:p>
          <a:p>
            <a:pPr marL="203200" indent="-203200" algn="l">
              <a:lnSpc>
                <a:spcPct val="108333"/>
              </a:lnSpc>
              <a:buClr>
                <a:srgbClr val="333333"/>
              </a:buClr>
              <a:buChar char="•"/>
            </a:pPr>
            <a:r>
              <a:rPr lang="en-US" sz="1600" b="1" i="0" u="none" strike="noStrike">
                <a:solidFill>
                  <a:srgbClr val="333333"/>
                </a:solidFill>
                <a:latin typeface="Noto Sans SC"/>
                <a:ea typeface="Noto Sans SC"/>
                <a:cs typeface="Noto Sans SC"/>
                <a:sym typeface="Noto Sans SC"/>
              </a:rPr>
              <a:t>样式调整：</a:t>
            </a:r>
            <a:r>
              <a:rPr lang="en-US" sz="1600" b="0" i="0" u="none" strike="noStrike">
                <a:solidFill>
                  <a:srgbClr val="333333"/>
                </a:solidFill>
                <a:latin typeface="Noto Sans SC"/>
                <a:ea typeface="Noto Sans SC"/>
                <a:cs typeface="Noto Sans SC"/>
                <a:sym typeface="Noto Sans SC"/>
              </a:rPr>
              <a:t>支持图案填充及角度设置；可一键反向纠正图案方向。</a:t>
            </a:r>
          </a:p>
        </p:txBody>
      </p:sp>
      <p:sp>
        <p:nvSpPr>
          <p:cNvPr id="13" name="AutoShape 13"/>
          <p:cNvSpPr/>
          <p:nvPr/>
        </p:nvSpPr>
        <p:spPr>
          <a:xfrm>
            <a:off x="762000" y="5080000"/>
            <a:ext cx="10668000" cy="25400"/>
          </a:xfrm>
          <a:prstGeom prst="roundRect">
            <a:avLst>
              <a:gd name="adj" fmla="val 0"/>
            </a:avLst>
          </a:prstGeom>
          <a:solidFill>
            <a:srgbClr val="4A90E2">
              <a:alpha val="30000"/>
            </a:srgbClr>
          </a:solidFill>
          <a:ln w="25400" cap="flat" cmpd="sng">
            <a:noFill/>
            <a:prstDash val="solid"/>
            <a:round/>
          </a:ln>
        </p:spPr>
        <p:txBody>
          <a:bodyPr vert="horz" wrap="square" lIns="63500" tIns="63500" rIns="63500" bIns="63500" rtlCol="0" anchor="ctr"/>
          <a:lstStyle/>
          <a:p>
            <a:pPr algn="ctr">
              <a:defRPr/>
            </a:pPr>
            <a:endParaRPr/>
          </a:p>
        </p:txBody>
      </p:sp>
      <p:sp>
        <p:nvSpPr>
          <p:cNvPr id="14" name="AutoShape 14"/>
          <p:cNvSpPr/>
          <p:nvPr/>
        </p:nvSpPr>
        <p:spPr>
          <a:xfrm>
            <a:off x="762000" y="5334000"/>
            <a:ext cx="10668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1" u="none" strike="noStrike">
                <a:solidFill>
                  <a:srgbClr val="666666"/>
                </a:solidFill>
                <a:latin typeface="Noto Sans SC"/>
                <a:ea typeface="Noto Sans SC"/>
                <a:cs typeface="Noto Sans SC"/>
                <a:sym typeface="Noto Sans SC"/>
              </a:rPr>
              <a:t>“准确的标定是精密加工的前提，而灵活的绘图工具则是实现复杂图案加工的关键。”</a:t>
            </a:r>
            <a:endParaRPr lang="en-US" sz="110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a:stretch>
            <a:fillRect/>
          </a:stretch>
        </p:blipFill>
        <p:spPr>
          <a:xfrm>
            <a:off x="0" y="0"/>
            <a:ext cx="12192000" cy="6858000"/>
          </a:xfrm>
          <a:prstGeom prst="rect">
            <a:avLst/>
          </a:prstGeom>
          <a:noFill/>
          <a:ln w="25400" cap="flat" cmpd="sng">
            <a:noFill/>
            <a:prstDash val="solid"/>
            <a:round/>
          </a:ln>
        </p:spPr>
      </p:pic>
      <p:sp>
        <p:nvSpPr>
          <p:cNvPr id="3" name="AutoShape 3"/>
          <p:cNvSpPr/>
          <p:nvPr/>
        </p:nvSpPr>
        <p:spPr>
          <a:xfrm>
            <a:off x="0" y="0"/>
            <a:ext cx="12192000" cy="6858000"/>
          </a:xfrm>
          <a:prstGeom prst="roundRect">
            <a:avLst>
              <a:gd name="adj" fmla="val 0"/>
            </a:avLst>
          </a:prstGeom>
          <a:solidFill>
            <a:srgbClr val="FFFFFF">
              <a:alpha val="85000"/>
            </a:srgbClr>
          </a:solidFill>
          <a:ln w="25400" cap="flat" cmpd="sng">
            <a:noFill/>
            <a:prstDash val="solid"/>
            <a:round/>
          </a:ln>
        </p:spPr>
        <p:txBody>
          <a:bodyPr vert="horz" wrap="square" lIns="63500" tIns="63500" rIns="63500" bIns="63500" rtlCol="0" anchor="ctr"/>
          <a:lstStyle/>
          <a:p>
            <a:pPr algn="ctr">
              <a:defRPr/>
            </a:pPr>
            <a:endParaRPr/>
          </a:p>
        </p:txBody>
      </p:sp>
      <p:sp>
        <p:nvSpPr>
          <p:cNvPr id="4" name="AutoShape 4"/>
          <p:cNvSpPr/>
          <p:nvPr/>
        </p:nvSpPr>
        <p:spPr>
          <a:xfrm>
            <a:off x="762000" y="635000"/>
            <a:ext cx="10668000" cy="635000"/>
          </a:xfrm>
          <a:prstGeom prst="rect">
            <a:avLst/>
          </a:prstGeom>
          <a:noFill/>
          <a:ln w="12700" cap="flat" cmpd="sng">
            <a:noFill/>
            <a:prstDash val="solid"/>
            <a:round/>
          </a:ln>
        </p:spPr>
        <p:txBody>
          <a:bodyPr vert="horz" wrap="none" lIns="0" tIns="0" rIns="0" bIns="0" rtlCol="0" anchor="ctr" anchorCtr="0"/>
          <a:lstStyle/>
          <a:p>
            <a:pPr indent="0" algn="l">
              <a:lnSpc>
                <a:spcPct val="125000"/>
              </a:lnSpc>
              <a:defRPr/>
            </a:pPr>
            <a:r>
              <a:rPr lang="en-US" sz="3600" b="1" i="0" u="none" strike="noStrike">
                <a:solidFill>
                  <a:srgbClr val="333333"/>
                </a:solidFill>
                <a:latin typeface="Noto Sans SC"/>
                <a:ea typeface="Noto Sans SC"/>
                <a:cs typeface="Noto Sans SC"/>
                <a:sym typeface="Noto Sans SC"/>
              </a:rPr>
              <a:t>实验步骤（4）—— 微缩系数标定与加工验证</a:t>
            </a:r>
            <a:endParaRPr lang="en-US" sz="1100"/>
          </a:p>
        </p:txBody>
      </p:sp>
      <p:sp>
        <p:nvSpPr>
          <p:cNvPr id="5" name="AutoShape 5"/>
          <p:cNvSpPr/>
          <p:nvPr/>
        </p:nvSpPr>
        <p:spPr>
          <a:xfrm>
            <a:off x="762000" y="1524000"/>
            <a:ext cx="10668000" cy="1397000"/>
          </a:xfrm>
          <a:prstGeom prst="roundRect">
            <a:avLst>
              <a:gd name="adj" fmla="val 9090"/>
            </a:avLst>
          </a:prstGeom>
          <a:solidFill>
            <a:srgbClr val="FFFFFF">
              <a:alpha val="100000"/>
            </a:srgbClr>
          </a:solidFill>
          <a:ln w="12700" cap="flat" cmpd="sng">
            <a:solidFill>
              <a:srgbClr val="DCDCDC">
                <a:alpha val="100000"/>
              </a:srgbClr>
            </a:solidFill>
            <a:prstDash val="solid"/>
            <a:round/>
          </a:ln>
          <a:effectLst>
            <a:outerShdw blurRad="127000" dist="50800" dir="5400000" algn="tl" rotWithShape="0">
              <a:srgbClr val="000000">
                <a:alpha val="5000"/>
              </a:srgbClr>
            </a:outerShdw>
          </a:effectLst>
        </p:spPr>
        <p:txBody>
          <a:bodyPr vert="horz" wrap="square" lIns="63500" tIns="63500" rIns="63500" bIns="63500" rtlCol="0" anchor="ctr"/>
          <a:lstStyle/>
          <a:p>
            <a:pPr algn="ctr">
              <a:defRPr/>
            </a:pPr>
            <a:endParaRPr/>
          </a:p>
        </p:txBody>
      </p:sp>
      <p:pic>
        <p:nvPicPr>
          <p:cNvPr id="6" name="Picture 6"/>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6000" y="1968500"/>
            <a:ext cx="508000" cy="508000"/>
          </a:xfrm>
          <a:prstGeom prst="rect">
            <a:avLst/>
          </a:prstGeom>
        </p:spPr>
      </p:pic>
      <p:sp>
        <p:nvSpPr>
          <p:cNvPr id="7" name="AutoShape 7"/>
          <p:cNvSpPr/>
          <p:nvPr/>
        </p:nvSpPr>
        <p:spPr>
          <a:xfrm>
            <a:off x="1778000" y="1651000"/>
            <a:ext cx="8890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4A90E2"/>
                </a:solidFill>
                <a:latin typeface="Noto Sans SC"/>
                <a:ea typeface="Noto Sans SC"/>
                <a:cs typeface="Noto Sans SC"/>
                <a:sym typeface="Noto Sans SC"/>
              </a:rPr>
              <a:t>微缩系数标定</a:t>
            </a:r>
            <a:endParaRPr lang="en-US" sz="1100"/>
          </a:p>
        </p:txBody>
      </p:sp>
      <p:sp>
        <p:nvSpPr>
          <p:cNvPr id="8" name="AutoShape 8"/>
          <p:cNvSpPr/>
          <p:nvPr/>
        </p:nvSpPr>
        <p:spPr>
          <a:xfrm>
            <a:off x="1778000" y="2032000"/>
            <a:ext cx="8890000" cy="762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600" b="0" i="0" u="none" strike="noStrike">
                <a:solidFill>
                  <a:srgbClr val="555555"/>
                </a:solidFill>
                <a:latin typeface="Noto Sans SC"/>
                <a:ea typeface="Noto Sans SC"/>
                <a:cs typeface="Noto Sans SC"/>
                <a:sym typeface="Noto Sans SC"/>
              </a:rPr>
              <a:t>由于光学系统放大作用，软件尺寸与实际尺寸存在比例关系。绘制已知长度线段（如10mm）加工后，用显微镜测量实际刻痕长度L，计算系数 = 10mm / L。后续设计尺寸需乘以该系数。</a:t>
            </a:r>
            <a:endParaRPr lang="en-US" sz="1100"/>
          </a:p>
        </p:txBody>
      </p:sp>
      <p:sp>
        <p:nvSpPr>
          <p:cNvPr id="9" name="AutoShape 9"/>
          <p:cNvSpPr/>
          <p:nvPr/>
        </p:nvSpPr>
        <p:spPr>
          <a:xfrm>
            <a:off x="762000" y="3111500"/>
            <a:ext cx="10668000" cy="1397000"/>
          </a:xfrm>
          <a:prstGeom prst="roundRect">
            <a:avLst>
              <a:gd name="adj" fmla="val 9090"/>
            </a:avLst>
          </a:prstGeom>
          <a:solidFill>
            <a:srgbClr val="FFFFFF">
              <a:alpha val="100000"/>
            </a:srgbClr>
          </a:solidFill>
          <a:ln w="12700" cap="flat" cmpd="sng">
            <a:solidFill>
              <a:srgbClr val="DCDCDC">
                <a:alpha val="100000"/>
              </a:srgbClr>
            </a:solidFill>
            <a:prstDash val="solid"/>
            <a:round/>
          </a:ln>
          <a:effectLst>
            <a:outerShdw blurRad="127000" dist="50800" dir="5400000" algn="tl" rotWithShape="0">
              <a:srgbClr val="000000">
                <a:alpha val="5000"/>
              </a:srgbClr>
            </a:outerShdw>
          </a:effectLst>
        </p:spPr>
        <p:txBody>
          <a:bodyPr vert="horz" wrap="square" lIns="63500" tIns="63500" rIns="63500" bIns="63500" rtlCol="0" anchor="ctr"/>
          <a:lstStyle/>
          <a:p>
            <a:pPr algn="ctr">
              <a:defRPr/>
            </a:pPr>
            <a:endParaRPr/>
          </a:p>
        </p:txBody>
      </p:sp>
      <p:pic>
        <p:nvPicPr>
          <p:cNvPr id="10" name="Picture 10"/>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6000" y="3556000"/>
            <a:ext cx="508000" cy="508000"/>
          </a:xfrm>
          <a:prstGeom prst="rect">
            <a:avLst/>
          </a:prstGeom>
        </p:spPr>
      </p:pic>
      <p:sp>
        <p:nvSpPr>
          <p:cNvPr id="11" name="AutoShape 11"/>
          <p:cNvSpPr/>
          <p:nvPr/>
        </p:nvSpPr>
        <p:spPr>
          <a:xfrm>
            <a:off x="1778000" y="3238500"/>
            <a:ext cx="8890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4A90E2"/>
                </a:solidFill>
                <a:latin typeface="Noto Sans SC"/>
                <a:ea typeface="Noto Sans SC"/>
                <a:cs typeface="Noto Sans SC"/>
                <a:sym typeface="Noto Sans SC"/>
              </a:rPr>
              <a:t>精确定位加工（以奥运五环为例）</a:t>
            </a:r>
            <a:endParaRPr lang="en-US" sz="1100"/>
          </a:p>
        </p:txBody>
      </p:sp>
      <p:sp>
        <p:nvSpPr>
          <p:cNvPr id="12" name="AutoShape 12"/>
          <p:cNvSpPr/>
          <p:nvPr/>
        </p:nvSpPr>
        <p:spPr>
          <a:xfrm>
            <a:off x="1778000" y="3619500"/>
            <a:ext cx="8890000" cy="762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600" b="0" i="0" u="none" strike="noStrike">
                <a:solidFill>
                  <a:srgbClr val="555555"/>
                </a:solidFill>
                <a:latin typeface="Noto Sans SC"/>
                <a:ea typeface="Noto Sans SC"/>
                <a:cs typeface="Noto Sans SC"/>
                <a:sym typeface="Noto Sans SC"/>
              </a:rPr>
              <a:t>小尺寸图形可直接绘制并一次性加工；若超出扫描范围，可先绘制单环，加工后移动三维载物台对准下一环圆心，进行分次加工，确保图案完整。</a:t>
            </a:r>
            <a:endParaRPr lang="en-US" sz="1100"/>
          </a:p>
        </p:txBody>
      </p:sp>
      <p:sp>
        <p:nvSpPr>
          <p:cNvPr id="13" name="AutoShape 13"/>
          <p:cNvSpPr/>
          <p:nvPr/>
        </p:nvSpPr>
        <p:spPr>
          <a:xfrm>
            <a:off x="762000" y="4699000"/>
            <a:ext cx="10668000" cy="1397000"/>
          </a:xfrm>
          <a:prstGeom prst="roundRect">
            <a:avLst>
              <a:gd name="adj" fmla="val 9090"/>
            </a:avLst>
          </a:prstGeom>
          <a:solidFill>
            <a:srgbClr val="FFFFFF">
              <a:alpha val="100000"/>
            </a:srgbClr>
          </a:solidFill>
          <a:ln w="12700" cap="flat" cmpd="sng">
            <a:solidFill>
              <a:srgbClr val="DCDCDC">
                <a:alpha val="100000"/>
              </a:srgbClr>
            </a:solidFill>
            <a:prstDash val="solid"/>
            <a:round/>
          </a:ln>
          <a:effectLst>
            <a:outerShdw blurRad="127000" dist="50800" dir="5400000" algn="tl" rotWithShape="0">
              <a:srgbClr val="000000">
                <a:alpha val="5000"/>
              </a:srgbClr>
            </a:outerShdw>
          </a:effectLst>
        </p:spPr>
        <p:txBody>
          <a:bodyPr vert="horz" wrap="square" lIns="63500" tIns="63500" rIns="63500" bIns="63500" rtlCol="0" anchor="ctr"/>
          <a:lstStyle/>
          <a:p>
            <a:pPr algn="ctr">
              <a:defRPr/>
            </a:pPr>
            <a:endParaRPr/>
          </a:p>
        </p:txBody>
      </p:sp>
      <p:pic>
        <p:nvPicPr>
          <p:cNvPr id="14" name="Picture 14"/>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6000" y="5143500"/>
            <a:ext cx="508000" cy="508000"/>
          </a:xfrm>
          <a:prstGeom prst="rect">
            <a:avLst/>
          </a:prstGeom>
        </p:spPr>
      </p:pic>
      <p:sp>
        <p:nvSpPr>
          <p:cNvPr id="15" name="AutoShape 15"/>
          <p:cNvSpPr/>
          <p:nvPr/>
        </p:nvSpPr>
        <p:spPr>
          <a:xfrm>
            <a:off x="1778000" y="4826000"/>
            <a:ext cx="8890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4A90E2"/>
                </a:solidFill>
                <a:latin typeface="Noto Sans SC"/>
                <a:ea typeface="Noto Sans SC"/>
                <a:cs typeface="Noto Sans SC"/>
                <a:sym typeface="Noto Sans SC"/>
              </a:rPr>
              <a:t>更换聚焦物镜</a:t>
            </a:r>
            <a:endParaRPr lang="en-US" sz="1100"/>
          </a:p>
        </p:txBody>
      </p:sp>
      <p:sp>
        <p:nvSpPr>
          <p:cNvPr id="16" name="AutoShape 16"/>
          <p:cNvSpPr/>
          <p:nvPr/>
        </p:nvSpPr>
        <p:spPr>
          <a:xfrm>
            <a:off x="1778000" y="5207000"/>
            <a:ext cx="8890000" cy="762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600" b="0" i="0" u="none" strike="noStrike">
                <a:solidFill>
                  <a:srgbClr val="555555"/>
                </a:solidFill>
                <a:latin typeface="Noto Sans SC"/>
                <a:ea typeface="Noto Sans SC"/>
                <a:cs typeface="Noto Sans SC"/>
                <a:sym typeface="Noto Sans SC"/>
              </a:rPr>
              <a:t>尝试更换不同倍数物镜（如40×换10×）。更换后需重新寻找最佳加工面、校准成像模块及标定微缩系数。对比不同物镜加工效果，直观理解参数对精度的影响。</a:t>
            </a:r>
            <a:endParaRPr lang="en-US" sz="1100"/>
          </a:p>
        </p:txBody>
      </p:sp>
    </p:spTree>
  </p:cSld>
  <p:clrMapOvr>
    <a:masterClrMapping/>
  </p:clrMapOvr>
</p:sld>
</file>

<file path=ppt/theme/theme1.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1019</Words>
  <Application>Microsoft Office PowerPoint</Application>
  <PresentationFormat>宽屏</PresentationFormat>
  <Paragraphs>186</Paragraphs>
  <Slides>14</Slides>
  <Notes>14</Notes>
  <HiddenSlides>0</HiddenSlides>
  <MMClips>0</MMClips>
  <ScaleCrop>false</ScaleCrop>
  <HeadingPairs>
    <vt:vector size="6" baseType="variant">
      <vt:variant>
        <vt:lpstr>已用的字体</vt:lpstr>
      </vt:variant>
      <vt:variant>
        <vt:i4>2</vt:i4>
      </vt:variant>
      <vt:variant>
        <vt:lpstr>主题</vt:lpstr>
      </vt:variant>
      <vt:variant>
        <vt:i4>2</vt:i4>
      </vt:variant>
      <vt:variant>
        <vt:lpstr>幻灯片标题</vt:lpstr>
      </vt:variant>
      <vt:variant>
        <vt:i4>14</vt:i4>
      </vt:variant>
    </vt:vector>
  </HeadingPairs>
  <TitlesOfParts>
    <vt:vector size="18" baseType="lpstr">
      <vt:lpstr>Noto Sans SC</vt:lpstr>
      <vt:lpstr>Arial</vt:lpstr>
      <vt:lpstr>Office 主题​​</vt:lpstr>
      <vt:lpstr>默认主题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yanli</cp:lastModifiedBy>
  <cp:revision>2</cp:revision>
  <dcterms:modified xsi:type="dcterms:W3CDTF">2026-04-07T12:53:34Z</dcterms:modified>
</cp:coreProperties>
</file>