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345" autoAdjust="0"/>
  </p:normalViewPr>
  <p:slideViewPr>
    <p:cSldViewPr snapToGrid="0">
      <p:cViewPr varScale="1">
        <p:scale>
          <a:sx n="93" d="100"/>
          <a:sy n="93" d="100"/>
        </p:scale>
        <p:origin x="123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07.04.2026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大家好，欢迎来到本次光电系统实训课程。今天我们将学习“光栅光谱仪基本原理与应用”，内容涵盖光谱色散、光源测量以及透过率、反射率和浓度的分析方法。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到此结束。通过本次学习，我们理解了光栅光谱仪的工作原理，掌握了光谱测量和样品光学特性分析的方法，并建立了光谱分析在实际应用中的意识。希望大家都有所收获。下一次实训，我们将学习衍射相位显微成像的原理与应用，敬请期待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实训的目的主要有五个方面：首先，了解光栅光谱仪的工作原理和系统构成；其次，亲手搭建光谱色散光路并观察衍射现象；再次，学习测量光源的各项参数；然后，掌握样品透过率、反射率等光学特性的测量方法；最后，熟练使用光纤光谱仪并进行数据处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首先，我们来学习光栅光谱仪的基本结构和工作原理。光谱仪的核心是光栅，它能将复合光分解成不同波长的单色光。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整个系统由狭缝、准直镜、光栅、聚焦系统和探测器构成，共同完成光谱的分光和探测任务。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光栅方程是理解其工作原理的关键，它定量描述了波长与衍射角度的关系。同时，分辨率是衡量光谱仪性能的重要指标，它受到光栅刻线密度、狭缝宽度等多种因素的影响。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最后，随着技术发展，微型化、数字化成为了新的趋势。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接下来，我们介绍光谱仪中常用的光源和探测器。不同的光源适用于不同的光谱范围，而探测器则负责将光信号转换为电信号。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看左边的常用光源。氘灯主要用于紫外区，提供连续光谱；钨灯则覆盖可见光区。氙灯的光谱非常接近自然光，覆盖范围广。汞灯因为有尖锐的特征峰，常被用来校准仪器波长。而LED作为新型光源，具有单色性好、寿命长的特点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再看右边的探测器。PMT（光电倍增管）的优势在于极高的灵敏度和快响应，特别适合微弱光信号的检测，但它通常是点探测，需要扫描。而CCD或CMOS是阵列式探测器，可以一次性捕捉全光谱信息，速度非常快，非常适合实时监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在光谱分析中，我们不仅关注光的强度分布，还需要描述其颜色特性。色度学提供了一套科学的方法来定量描述颜色，包括三刺激值、主波长和色纯度等概念。这些参数对于评价光源的颜色质量至关重要。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接下来是实验操作的第一部分。我们将首先搭建一个简易的光谱色散系统，观察白光的衍射现象。然后，使用光纤光谱仪对不同的LED光源进行测量，获取它们的光谱分布，并计算主波长、色品坐标等色度参数。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实验的第二部分，我们将学习样品光学特性的测量方法。包括透过率、反射率和吸收度的测量，以及如何利用朗伯-比尔定律进行浓度分析。这些方法在化学、生物和环境监测等领域有广泛应用。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在实验开始前，请大家务必注意以下事项。保证光源稳定、精确校准光路、正确使用积分球和软件、妥善处理样品以及控制好实验环境，这些都是确保实验结果准确可靠的关键。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实验结束后，我们准备了几个思考题，希望能帮助大家深入理解光谱仪的原理和应用。这些问题涵盖了光谱仪的工作机制、性能影响因素、与其他仪器的比较以及误差分析等方面。欢迎大家积极思考和讨论。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1.jpe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svg"/><Relationship Id="rId5" Type="http://schemas.openxmlformats.org/officeDocument/2006/relationships/image" Target="../media/image2.svg"/><Relationship Id="rId4" Type="http://schemas.openxmlformats.org/officeDocument/2006/relationships/image" Target="../media/image2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1.jpe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svg"/><Relationship Id="rId5" Type="http://schemas.openxmlformats.org/officeDocument/2006/relationships/image" Target="../media/image8.svg"/><Relationship Id="rId4" Type="http://schemas.openxmlformats.org/officeDocument/2006/relationships/image" Target="../media/image7.sv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svg"/><Relationship Id="rId5" Type="http://schemas.openxmlformats.org/officeDocument/2006/relationships/image" Target="../media/image14.svg"/><Relationship Id="rId4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5" Type="http://schemas.openxmlformats.org/officeDocument/2006/relationships/image" Target="../media/image15.sv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svg"/><Relationship Id="rId5" Type="http://schemas.openxmlformats.org/officeDocument/2006/relationships/image" Target="../media/image2.svg"/><Relationship Id="rId4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svg"/><Relationship Id="rId5" Type="http://schemas.openxmlformats.org/officeDocument/2006/relationships/image" Target="../media/image8.svg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.jpe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5" Type="http://schemas.openxmlformats.org/officeDocument/2006/relationships/image" Target="../media/image3.svg"/><Relationship Id="rId4" Type="http://schemas.openxmlformats.org/officeDocument/2006/relationships/image" Target="../media/image13.svg"/><Relationship Id="rId9" Type="http://schemas.openxmlformats.org/officeDocument/2006/relationships/image" Target="../media/image2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1.jpe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svg"/><Relationship Id="rId5" Type="http://schemas.openxmlformats.org/officeDocument/2006/relationships/image" Target="../media/image11.svg"/><Relationship Id="rId4" Type="http://schemas.openxmlformats.org/officeDocument/2006/relationships/image" Target="../media/image7.svg"/><Relationship Id="rId9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1016000" y="1397000"/>
            <a:ext cx="1016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92000"/>
            </a:srgbClr>
          </a:solidFill>
          <a:ln cap="flat" cmpd="sng">
            <a:solidFill>
              <a:srgbClr val="E6CFCF">
                <a:alpha val="92000"/>
              </a:srgbClr>
            </a:solidFill>
            <a:prstDash val="solid"/>
            <a:round/>
          </a:ln>
          <a:effectLst>
            <a:outerShdw blurRad="254000" dist="1270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16000" y="1397000"/>
            <a:ext cx="10160000" cy="762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270000" y="2743200"/>
            <a:ext cx="965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实训三：光栅光谱仪基本原理与应用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8594">
            <a:off x="3556008" y="2660650"/>
            <a:ext cx="508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3333">
                <a:alpha val="15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524000" y="3683000"/>
            <a:ext cx="9144000" cy="1016000"/>
          </a:xfrm>
          <a:prstGeom prst="roundRect">
            <a:avLst>
              <a:gd name="adj" fmla="val 6250"/>
            </a:avLst>
          </a:prstGeom>
          <a:solidFill>
            <a:srgbClr val="F0F4F8">
              <a:alpha val="100000"/>
            </a:srgbClr>
          </a:solidFill>
          <a:ln cap="flat" cmpd="sng">
            <a:solidFill>
              <a:srgbClr val="C1D0DF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270000" y="3937000"/>
            <a:ext cx="965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光谱色散 · 光源测量 · 透过率/反射率/浓度分析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5194300" y="381000"/>
            <a:ext cx="1790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143000"/>
            <a:ext cx="10668000" cy="2921000"/>
          </a:xfrm>
          <a:prstGeom prst="roundRect">
            <a:avLst>
              <a:gd name="adj" fmla="val 4347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3335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本次实训核心收获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841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1803400"/>
            <a:ext cx="965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原理与结构：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深入理解了光栅光谱仪的分光原理及其核心组成结构。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2247900"/>
            <a:ext cx="965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系统搭建与测量：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掌握了光谱色散系统的搭建流程，以及光源关键参数的测量方法。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2730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2692400"/>
            <a:ext cx="965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数据处理能力：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学会了透过率、反射率、吸收度及浓度的测量，并能进行基础数据处理。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175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3136900"/>
            <a:ext cx="965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应用意识建立：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建立了光谱分析在物质成分检测与性质分析中的实际应用思维。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318000"/>
            <a:ext cx="10668000" cy="889000"/>
          </a:xfrm>
          <a:prstGeom prst="roundRect">
            <a:avLst>
              <a:gd name="adj" fmla="val 14285"/>
            </a:avLst>
          </a:prstGeom>
          <a:solidFill>
            <a:srgbClr val="EBF2FA">
              <a:alpha val="95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5847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524000" y="4572000"/>
            <a:ext cx="914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下一实训预告：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衍射相位显微成像原理与应用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0" y="5588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1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“ 光谱分析——揭示物质世界的‘指纹’ ”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cap="flat" cmpd="sng">
            <a:solidFill>
              <a:srgbClr val="E6CFCF">
                <a:alpha val="92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203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实训目的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08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3302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00" y="22352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2098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原理与构成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65200" y="2641600"/>
            <a:ext cx="2895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了解光栅光谱仪的工作原理与系统构成，建立基础认知。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45000" y="2032000"/>
            <a:ext cx="3302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8200" y="22352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080000" y="22098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光路搭建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48200" y="2641600"/>
            <a:ext cx="2895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亲手搭建光谱色散光路，观察白光衍射的实际效果。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2032000"/>
            <a:ext cx="3302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1200" y="22352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763000" y="22098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光源参数测量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331200" y="2641600"/>
            <a:ext cx="2895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测量不同光源的光谱、主波长、色度及色纯度等关键参数。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2603500" y="3556000"/>
            <a:ext cx="3302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06700" y="37592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3238500" y="37338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样品特性分析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2806700" y="4165600"/>
            <a:ext cx="2895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分析样品的透过率、反射率、吸收度及浓度等光学指标。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286500" y="3556000"/>
            <a:ext cx="3302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89700" y="3759200"/>
            <a:ext cx="355600" cy="3556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921500" y="37338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仪器与数据处理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489700" y="4165600"/>
            <a:ext cx="2895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熟练掌握光纤光谱仪的操作方法，并学习实验数据的处理技巧。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理论基础（1）—— 光栅光谱仪结构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587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549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基本组成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19685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主要由入射狭缝、准直镜、光栅、聚焦系统和探测器（如PMT、CCD或CMOS）组成。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94200" y="1397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8200" y="1587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029200" y="1549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色散元件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48200" y="19685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光栅是核心，分透射式和反射式。其刻线密度直接决定了光谱仪的分辨率能力。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26400" y="1397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80400" y="1587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61400" y="1549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光栅方程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80400" y="19685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公式：d(sinθ_i + sinθ_m) = mλ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描述了不同波长的光经光栅衍射后的角度分布规律。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762000" y="3429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619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397000" y="358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光谱分辨率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016000" y="40005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取决于光栅的线对数、入射狭缝的宽度以及探测器的像素尺寸等关键因素。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4394200" y="3429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8200" y="36195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5029200" y="358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技术趋势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648200" y="40005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新型数字光谱仪采用微型光学结构，体积小、稳定性高，常配合光纤进行灵活的光谱采集。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026400" y="3429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80400" y="3619500"/>
            <a:ext cx="304800" cy="3048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8661400" y="3581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核心要点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280400" y="4000500"/>
            <a:ext cx="28702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光栅将复合光分解为单色光，系统各组件协同工作，共同决定了光谱仪的性能上限。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762000" y="5588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4A90E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762000" y="5715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Theory of Spectroscopy - Basic Structure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理论基础（2）—— 光源与探测器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080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14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6764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常用光源及其特性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549">
            <a:off x="1016009" y="2089150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2222500"/>
            <a:ext cx="4572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氘灯：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提供紫外区（190~400 nm）连续光谱。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钨灯：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可见光区（300~2500 nm）连续光谱。</a:t>
            </a:r>
          </a:p>
          <a:p>
            <a:pPr indent="0" algn="l">
              <a:lnSpc>
                <a:spcPct val="108333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氙灯：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覆盖紫外到可见光区，光谱接近自然光。</a:t>
            </a:r>
          </a:p>
          <a:p>
            <a:pPr indent="0" algn="l">
              <a:lnSpc>
                <a:spcPct val="108333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汞灯：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具有尖锐发射峰，常用于波长校准。</a:t>
            </a:r>
          </a:p>
          <a:p>
            <a:pPr indent="0" algn="l">
              <a:lnSpc>
                <a:spcPct val="108333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LED：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单色性好寿命长，适用于特定波长测试。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350000" y="1524000"/>
            <a:ext cx="5080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4000" y="1714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16764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常见探测器类型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9549">
            <a:off x="6604009" y="2089150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6604000" y="2222500"/>
            <a:ext cx="4572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PMT (光电倍增管)</a:t>
            </a:r>
            <a:endParaRPr lang="en-US" sz="1100"/>
          </a:p>
          <a:p>
            <a:pPr indent="254000" algn="l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• 灵敏度极高，响应速度快。</a:t>
            </a:r>
          </a:p>
          <a:p>
            <a:pPr indent="254000" algn="l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• 通常为单通道，需要扫描，适合弱光检测。</a:t>
            </a:r>
          </a:p>
          <a:p>
            <a:pPr indent="0" algn="l">
              <a:lnSpc>
                <a:spcPct val="116666"/>
              </a:lnSpc>
            </a:pPr>
            <a:endParaRPr lang="en-US" sz="1600" b="0" i="0" u="none" strike="noStrike">
              <a:solidFill>
                <a:srgbClr val="555555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indent="0" algn="l">
              <a:lnSpc>
                <a:spcPct val="116666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CCD / CMOS (阵列探测器)</a:t>
            </a:r>
          </a:p>
          <a:p>
            <a:pPr indent="254000" algn="l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• 阵列式结构，可同时获取全光谱信息。</a:t>
            </a:r>
          </a:p>
          <a:p>
            <a:pPr indent="254000" algn="l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• 速度快，适合实时测量和成像光谱。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62000" y="5588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8166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397000" y="5715000"/>
            <a:ext cx="990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总结：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光源决定了光谱的覆盖范围和强度，而探测器的选择则直接影响检测的灵敏度、速度和数据获取方式。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110744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理论基础（3）—— 色彩描述与色度测量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841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714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三刺激值（XYZ系统）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524000" y="2095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基于人眼的颜色匹配函数，是定量描述颜色的基础，将复杂的颜色感知转化为物理量。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524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841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1714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主波长 (Dominant Wavelength)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985000" y="2095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与颜色色调对应的光谱色波长，可通过色品坐标与参考白光的连线延长线与光谱轨迹交点确定。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175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492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3365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色纯度 (Purity)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524000" y="3746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表示颜色接近其主波长光谱色的程度，反映颜色的饱和度。纯度越高，颜色越鲜艳。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175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3492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3365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CIE标准照明体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985000" y="3746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为标准化颜色测量而定义的光源，如代表日光的D65、代表白炽灯的A光源等。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4826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1308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524000" y="49530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实验提示：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在后续实验环节中，我们将重点测量白光LED和红、绿、蓝单色LED的主波长、色品坐标以及色纯度，以评估其色彩特性。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016000"/>
            <a:ext cx="558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实验内容与步骤（1）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080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095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2057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光谱色散系统搭建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476500"/>
            <a:ext cx="4572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组装光路：LED → 毛玻璃 → 透镜 → 光栅 → 相机</a:t>
            </a:r>
            <a:endParaRPr lang="en-US" sz="1100"/>
          </a:p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调整光路，观察白光经光栅后的色散光谱现象</a:t>
            </a:r>
          </a:p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利用光纤光谱仪采集不同光源的光谱数据</a:t>
            </a:r>
          </a:p>
        </p:txBody>
      </p:sp>
      <p:sp>
        <p:nvSpPr>
          <p:cNvPr id="9" name="AutoShape 9"/>
          <p:cNvSpPr/>
          <p:nvPr/>
        </p:nvSpPr>
        <p:spPr>
          <a:xfrm>
            <a:off x="6350000" y="1905000"/>
            <a:ext cx="5080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4000" y="2095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2057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光源参数测量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604000" y="2476500"/>
            <a:ext cx="4572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测量白光及RGB LED的光谱分布曲线</a:t>
            </a:r>
            <a:endParaRPr lang="en-US" sz="1100"/>
          </a:p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计算主波长、色品坐标(CIE x,y)及色纯度</a:t>
            </a:r>
          </a:p>
          <a:p>
            <a:pPr marL="203200" indent="-203200" algn="l">
              <a:lnSpc>
                <a:spcPct val="100000"/>
              </a:lnSpc>
              <a:buClr>
                <a:srgbClr val="333333"/>
              </a:buClr>
              <a:buChar char="•"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配合旋转台测量LED的空间发散角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4318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6482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4450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关键提示：</a:t>
            </a: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请务必记录典型的光谱曲线数据，这将是后续分析不同光源色度特性（如色温、显色性）的核心依据。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1016000"/>
            <a:ext cx="457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实验内容与步骤（2）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9050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3️⃣ 透过率测量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460500" y="2260600"/>
            <a:ext cx="431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搭建光路，采集参考光谱后插入样品，获得透过率曲线。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500" y="2032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21500" y="19050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4️⃣ 反射率测量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921500" y="2260600"/>
            <a:ext cx="431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以积分球和标准白块为参考，测量不同颜色样品的反射光谱。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111500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3365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32385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5️⃣ 吸收度测量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460500" y="3594100"/>
            <a:ext cx="431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根据朗伯-比尔定律，由透过率计算样品的吸收度，公式为 A = -log T。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3111500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500" y="3365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21500" y="3238500"/>
            <a:ext cx="4318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6️⃣ 浓度测量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921500" y="3594100"/>
            <a:ext cx="431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配制不同浓度溶液建立标准曲线，利用该曲线测定未知浓度。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62000" y="4445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500" y="46482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397000" y="4572000"/>
            <a:ext cx="977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注意：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每次测量前都需要进行参考光谱和暗光谱的校准，以保证测量结果的准确性。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762000"/>
            <a:ext cx="20066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注意事项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1841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803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光源稳定性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222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测量前务必对光源进行预热，避免因光源输出波动影响光谱测量结果。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1115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3302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460500" y="32639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光纤与狭缝校准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52500" y="3683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确保入射光能够有效地耦合进入光纤或狭缝，避免杂散光的干扰。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572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4762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4724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积分球使用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52500" y="5143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保持积分球样品口的清洁，并定期对标准白块进行校准。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350000" y="1651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40500" y="1841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048500" y="1803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软件设置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540500" y="2222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根据测量需求选择测量模式（透过率/反射率/吸收度），并设置合适积分时间。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350000" y="31115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0500" y="33020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7048500" y="32639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样品处理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540500" y="3683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液体样品避免产生气泡；固体样品需保持表面清洁，确保测量准确性。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350000" y="4572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40500" y="47625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7048500" y="4724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环境控制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6540500" y="5143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实验环境应避免强环境光直接进入光路，以免影响测量的信噪比。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508000"/>
            <a:ext cx="25146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思考与讨论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06500"/>
            <a:ext cx="762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5240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14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16510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光谱仪工作原理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解释光栅、狭缝、探测器如何协同实现光谱分离与检测？</a:t>
            </a:r>
          </a:p>
        </p:txBody>
      </p:sp>
      <p:sp>
        <p:nvSpPr>
          <p:cNvPr id="8" name="AutoShape 8"/>
          <p:cNvSpPr/>
          <p:nvPr/>
        </p:nvSpPr>
        <p:spPr>
          <a:xfrm>
            <a:off x="6350000" y="15240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4000" y="1714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16510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核心部件作用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光源、光栅和探测器分别起什么作用？如何影响仪器性能？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31115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302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32385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仪器对比分析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比较光谱仪与色谱仪、质谱仪等其他分析仪器的优劣势。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350000" y="31115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3302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985000" y="32385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误差来源与控制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测量中可能遇到的误差来源有哪些？如何有效减小这些误差？</a:t>
            </a:r>
          </a:p>
        </p:txBody>
      </p:sp>
      <p:sp>
        <p:nvSpPr>
          <p:cNvPr id="17" name="AutoShape 17"/>
          <p:cNvSpPr/>
          <p:nvPr/>
        </p:nvSpPr>
        <p:spPr>
          <a:xfrm>
            <a:off x="762000" y="46990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889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397000" y="48260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部件选型策略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如何根据待测样品的具体特性选择合适的光源和探测器？</a:t>
            </a:r>
          </a:p>
        </p:txBody>
      </p:sp>
      <p:sp>
        <p:nvSpPr>
          <p:cNvPr id="20" name="AutoShape 20"/>
          <p:cNvSpPr/>
          <p:nvPr/>
        </p:nvSpPr>
        <p:spPr>
          <a:xfrm>
            <a:off x="6350000" y="46990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4000" y="48895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985000" y="48260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定量分析基础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为何要建立标准曲线？朗伯-比尔定律的适用条件是什么？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721</Words>
  <Application>Microsoft Office PowerPoint</Application>
  <PresentationFormat>宽屏</PresentationFormat>
  <Paragraphs>143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yanli</cp:lastModifiedBy>
  <cp:revision>2</cp:revision>
  <dcterms:modified xsi:type="dcterms:W3CDTF">2026-04-07T12:48:19Z</dcterms:modified>
</cp:coreProperties>
</file>