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sldIdLst>
    <p:sldId id="256" r:id="rId2"/>
    <p:sldId id="258"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1476"/>
    <a:srgbClr val="65075A"/>
    <a:srgbClr val="43053C"/>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63" autoAdjust="0"/>
    <p:restoredTop sz="94660"/>
  </p:normalViewPr>
  <p:slideViewPr>
    <p:cSldViewPr snapToGrid="0">
      <p:cViewPr varScale="1">
        <p:scale>
          <a:sx n="92" d="100"/>
          <a:sy n="92" d="100"/>
        </p:scale>
        <p:origin x="927" y="48"/>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BEB660B-2274-434E-8419-9E23F1FFB2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直角三角形 7">
            <a:extLst>
              <a:ext uri="{FF2B5EF4-FFF2-40B4-BE49-F238E27FC236}">
                <a16:creationId xmlns:a16="http://schemas.microsoft.com/office/drawing/2014/main" id="{3C272036-F14D-4309-B73A-70E844FB0926}"/>
              </a:ext>
            </a:extLst>
          </p:cNvPr>
          <p:cNvSpPr/>
          <p:nvPr userDrawn="1"/>
        </p:nvSpPr>
        <p:spPr>
          <a:xfrm flipH="1" flipV="1">
            <a:off x="1397000" y="-1"/>
            <a:ext cx="7788130" cy="505768"/>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660400 h 660400"/>
              <a:gd name="connsiteX1" fmla="*/ 0 w 10795000"/>
              <a:gd name="connsiteY1" fmla="*/ 0 h 660400"/>
              <a:gd name="connsiteX2" fmla="*/ 10795000 w 10795000"/>
              <a:gd name="connsiteY2" fmla="*/ 660400 h 660400"/>
              <a:gd name="connsiteX3" fmla="*/ 12700 w 10795000"/>
              <a:gd name="connsiteY3" fmla="*/ 660400 h 660400"/>
            </a:gdLst>
            <a:ahLst/>
            <a:cxnLst>
              <a:cxn ang="0">
                <a:pos x="connsiteX0" y="connsiteY0"/>
              </a:cxn>
              <a:cxn ang="0">
                <a:pos x="connsiteX1" y="connsiteY1"/>
              </a:cxn>
              <a:cxn ang="0">
                <a:pos x="connsiteX2" y="connsiteY2"/>
              </a:cxn>
              <a:cxn ang="0">
                <a:pos x="connsiteX3" y="connsiteY3"/>
              </a:cxn>
            </a:cxnLst>
            <a:rect l="l" t="t" r="r" b="b"/>
            <a:pathLst>
              <a:path w="10795000" h="660400">
                <a:moveTo>
                  <a:pt x="12700" y="660400"/>
                </a:moveTo>
                <a:lnTo>
                  <a:pt x="0" y="0"/>
                </a:lnTo>
                <a:lnTo>
                  <a:pt x="10795000" y="660400"/>
                </a:lnTo>
                <a:lnTo>
                  <a:pt x="12700" y="660400"/>
                </a:lnTo>
                <a:close/>
              </a:path>
            </a:pathLst>
          </a:custGeom>
          <a:solidFill>
            <a:srgbClr val="650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F68ADF38-54A8-47F7-BEB4-09A3959EBE3A}"/>
              </a:ext>
            </a:extLst>
          </p:cNvPr>
          <p:cNvSpPr txBox="1"/>
          <p:nvPr userDrawn="1"/>
        </p:nvSpPr>
        <p:spPr>
          <a:xfrm>
            <a:off x="1475573" y="1973228"/>
            <a:ext cx="6754023" cy="861774"/>
          </a:xfrm>
          <a:prstGeom prst="rect">
            <a:avLst/>
          </a:prstGeom>
          <a:noFill/>
        </p:spPr>
        <p:txBody>
          <a:bodyPr wrap="square" rtlCol="0">
            <a:spAutoFit/>
          </a:bodyPr>
          <a:lstStyle/>
          <a:p>
            <a:pPr marL="0" algn="l" defTabSz="914400" rtl="0" eaLnBrk="1" latinLnBrk="0" hangingPunct="1"/>
            <a:r>
              <a:rPr lang="zh-CN" altLang="en-US" sz="5000" b="1" kern="1200" spc="100" baseline="0" dirty="0">
                <a:solidFill>
                  <a:srgbClr val="AC1476"/>
                </a:solidFill>
                <a:latin typeface="微软雅黑" panose="020B0503020204020204" pitchFamily="34" charset="-122"/>
                <a:ea typeface="微软雅黑" panose="020B0503020204020204" pitchFamily="34" charset="-122"/>
                <a:cs typeface="+mn-cs"/>
              </a:rPr>
              <a:t>       游戏</a:t>
            </a:r>
            <a:r>
              <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rPr>
              <a:t>UI</a:t>
            </a:r>
            <a:r>
              <a:rPr lang="zh-CN" altLang="en-US" sz="5000" b="1" kern="1200" spc="100" baseline="0" dirty="0">
                <a:solidFill>
                  <a:srgbClr val="AC1476"/>
                </a:solidFill>
                <a:latin typeface="微软雅黑" panose="020B0503020204020204" pitchFamily="34" charset="-122"/>
                <a:ea typeface="微软雅黑" panose="020B0503020204020204" pitchFamily="34" charset="-122"/>
                <a:cs typeface="+mn-cs"/>
              </a:rPr>
              <a:t>设计</a:t>
            </a:r>
            <a:endPar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endParaRPr>
          </a:p>
        </p:txBody>
      </p:sp>
      <p:sp>
        <p:nvSpPr>
          <p:cNvPr id="11" name="直角三角形 7">
            <a:extLst>
              <a:ext uri="{FF2B5EF4-FFF2-40B4-BE49-F238E27FC236}">
                <a16:creationId xmlns:a16="http://schemas.microsoft.com/office/drawing/2014/main" id="{FE2E3A80-BB05-4FB7-B59D-393146BC20C2}"/>
              </a:ext>
            </a:extLst>
          </p:cNvPr>
          <p:cNvSpPr/>
          <p:nvPr userDrawn="1"/>
        </p:nvSpPr>
        <p:spPr>
          <a:xfrm flipV="1">
            <a:off x="-12700" y="0"/>
            <a:ext cx="8802846" cy="797434"/>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977900 h 977900"/>
              <a:gd name="connsiteX1" fmla="*/ 0 w 10795000"/>
              <a:gd name="connsiteY1" fmla="*/ 0 h 977900"/>
              <a:gd name="connsiteX2" fmla="*/ 10795000 w 10795000"/>
              <a:gd name="connsiteY2" fmla="*/ 977900 h 977900"/>
              <a:gd name="connsiteX3" fmla="*/ 12700 w 10795000"/>
              <a:gd name="connsiteY3" fmla="*/ 977900 h 977900"/>
            </a:gdLst>
            <a:ahLst/>
            <a:cxnLst>
              <a:cxn ang="0">
                <a:pos x="connsiteX0" y="connsiteY0"/>
              </a:cxn>
              <a:cxn ang="0">
                <a:pos x="connsiteX1" y="connsiteY1"/>
              </a:cxn>
              <a:cxn ang="0">
                <a:pos x="connsiteX2" y="connsiteY2"/>
              </a:cxn>
              <a:cxn ang="0">
                <a:pos x="connsiteX3" y="connsiteY3"/>
              </a:cxn>
            </a:cxnLst>
            <a:rect l="l" t="t" r="r" b="b"/>
            <a:pathLst>
              <a:path w="10795000" h="977900">
                <a:moveTo>
                  <a:pt x="12700" y="977900"/>
                </a:moveTo>
                <a:lnTo>
                  <a:pt x="0" y="0"/>
                </a:lnTo>
                <a:lnTo>
                  <a:pt x="10795000" y="977900"/>
                </a:lnTo>
                <a:lnTo>
                  <a:pt x="12700" y="977900"/>
                </a:lnTo>
                <a:close/>
              </a:path>
            </a:pathLst>
          </a:cu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EA5DCB35-48BD-46AF-9A15-AFBE3D5408AD}"/>
              </a:ext>
            </a:extLst>
          </p:cNvPr>
          <p:cNvGrpSpPr/>
          <p:nvPr userDrawn="1"/>
        </p:nvGrpSpPr>
        <p:grpSpPr>
          <a:xfrm>
            <a:off x="1606321" y="3939049"/>
            <a:ext cx="6297323" cy="394708"/>
            <a:chOff x="2273300" y="2002875"/>
            <a:chExt cx="7722465" cy="484035"/>
          </a:xfrm>
        </p:grpSpPr>
        <p:sp>
          <p:nvSpPr>
            <p:cNvPr id="14" name="矩形 13">
              <a:extLst>
                <a:ext uri="{FF2B5EF4-FFF2-40B4-BE49-F238E27FC236}">
                  <a16:creationId xmlns:a16="http://schemas.microsoft.com/office/drawing/2014/main" id="{18B36D7D-F740-4C78-9267-CFBAEAD62D71}"/>
                </a:ext>
              </a:extLst>
            </p:cNvPr>
            <p:cNvSpPr/>
            <p:nvPr/>
          </p:nvSpPr>
          <p:spPr>
            <a:xfrm>
              <a:off x="2273300" y="2002875"/>
              <a:ext cx="7722465" cy="484035"/>
            </a:xfrm>
            <a:prstGeom prst="rect">
              <a:avLst/>
            </a:pr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A8575798-2BC5-4FEE-817B-4558B27145DC}"/>
                </a:ext>
              </a:extLst>
            </p:cNvPr>
            <p:cNvSpPr txBox="1"/>
            <p:nvPr/>
          </p:nvSpPr>
          <p:spPr>
            <a:xfrm>
              <a:off x="4771135" y="2002875"/>
              <a:ext cx="1565201" cy="452916"/>
            </a:xfrm>
            <a:prstGeom prst="rect">
              <a:avLst/>
            </a:prstGeom>
            <a:noFill/>
          </p:spPr>
          <p:txBody>
            <a:bodyPr wrap="square" rtlCol="0">
              <a:spAutoFit/>
            </a:bodyPr>
            <a:lstStyle/>
            <a:p>
              <a:pPr algn="dist"/>
              <a:r>
                <a:rPr lang="zh-CN" altLang="en-US" dirty="0">
                  <a:solidFill>
                    <a:schemeClr val="bg1"/>
                  </a:solidFill>
                  <a:latin typeface="微软雅黑" panose="020B0503020204020204" pitchFamily="34" charset="-122"/>
                  <a:ea typeface="微软雅黑" panose="020B0503020204020204" pitchFamily="34" charset="-122"/>
                </a:rPr>
                <a:t>主讲老师：</a:t>
              </a:r>
            </a:p>
          </p:txBody>
        </p:sp>
      </p:grpSp>
    </p:spTree>
    <p:extLst>
      <p:ext uri="{BB962C8B-B14F-4D97-AF65-F5344CB8AC3E}">
        <p14:creationId xmlns:p14="http://schemas.microsoft.com/office/powerpoint/2010/main" val="2148060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E853F7-64F8-4C8D-BC1E-0C88B96A58C3}"/>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D3F7FA3-466F-4188-8F43-E7A1ECA54B19}"/>
              </a:ext>
            </a:extLst>
          </p:cNvPr>
          <p:cNvSpPr>
            <a:spLocks noGrp="1"/>
          </p:cNvSpPr>
          <p:nvPr>
            <p:ph type="body" orient="vert" idx="1"/>
          </p:nvPr>
        </p:nvSpPr>
        <p:spPr>
          <a:xfrm>
            <a:off x="628650" y="1825625"/>
            <a:ext cx="78867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263656-CFD5-4565-A804-30179D28E44F}"/>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2020/1/20</a:t>
            </a:fld>
            <a:endParaRPr lang="zh-CN" altLang="en-US"/>
          </a:p>
        </p:txBody>
      </p:sp>
      <p:sp>
        <p:nvSpPr>
          <p:cNvPr id="5" name="页脚占位符 4">
            <a:extLst>
              <a:ext uri="{FF2B5EF4-FFF2-40B4-BE49-F238E27FC236}">
                <a16:creationId xmlns:a16="http://schemas.microsoft.com/office/drawing/2014/main" id="{C64AF02C-8011-49B4-914F-A11DBCEC3A6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0044C97-2405-43C3-86D4-E0510AF4F840}"/>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041796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378768A-2704-4A5C-82EA-64C0A296F11E}"/>
              </a:ext>
            </a:extLst>
          </p:cNvPr>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98EA732-CAF0-4B7F-9928-3819E67BE257}"/>
              </a:ext>
            </a:extLst>
          </p:cNvPr>
          <p:cNvSpPr>
            <a:spLocks noGrp="1"/>
          </p:cNvSpPr>
          <p:nvPr>
            <p:ph type="body" orient="vert" idx="1"/>
          </p:nvPr>
        </p:nvSpPr>
        <p:spPr>
          <a:xfrm>
            <a:off x="628650" y="365125"/>
            <a:ext cx="5800725"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F4203D1-278F-458F-A9F0-1BE300C4474E}"/>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2020/1/20</a:t>
            </a:fld>
            <a:endParaRPr lang="zh-CN" altLang="en-US"/>
          </a:p>
        </p:txBody>
      </p:sp>
      <p:sp>
        <p:nvSpPr>
          <p:cNvPr id="5" name="页脚占位符 4">
            <a:extLst>
              <a:ext uri="{FF2B5EF4-FFF2-40B4-BE49-F238E27FC236}">
                <a16:creationId xmlns:a16="http://schemas.microsoft.com/office/drawing/2014/main" id="{CC932AC8-E6AD-4766-8D38-26C97F80B433}"/>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6D2461BD-3637-4D25-91AE-B654B4319576}"/>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18179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746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FE3CA1-E71A-4B20-83E7-BA8085EB5FCC}"/>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a16="http://schemas.microsoft.com/office/drawing/2014/main" id="{084A1247-89A6-424C-825C-4FFFE29D6F87}"/>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9A8FE71-0576-4353-AACF-215EE26F77F7}"/>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2020/1/20</a:t>
            </a:fld>
            <a:endParaRPr lang="zh-CN" altLang="en-US"/>
          </a:p>
        </p:txBody>
      </p:sp>
      <p:sp>
        <p:nvSpPr>
          <p:cNvPr id="5" name="页脚占位符 4">
            <a:extLst>
              <a:ext uri="{FF2B5EF4-FFF2-40B4-BE49-F238E27FC236}">
                <a16:creationId xmlns:a16="http://schemas.microsoft.com/office/drawing/2014/main" id="{07876B68-1A05-4DC9-A11C-053800A32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7677B07C-711B-443F-A115-CF2E8F6E8B5F}"/>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pic>
        <p:nvPicPr>
          <p:cNvPr id="7" name="图片 6" descr="未标题-1.jpg">
            <a:extLst>
              <a:ext uri="{FF2B5EF4-FFF2-40B4-BE49-F238E27FC236}">
                <a16:creationId xmlns:a16="http://schemas.microsoft.com/office/drawing/2014/main" id="{BD4E2101-E4B9-4F0B-8256-BD75CA6FE776}"/>
              </a:ext>
            </a:extLst>
          </p:cNvPr>
          <p:cNvPicPr>
            <a:picLocks noChangeAspect="1"/>
          </p:cNvPicPr>
          <p:nvPr userDrawn="1"/>
        </p:nvPicPr>
        <p:blipFill>
          <a:blip r:embed="rId2" cstate="print"/>
          <a:srcRect l="30362" t="43889" r="21759" b="41111"/>
          <a:stretch>
            <a:fillRect/>
          </a:stretch>
        </p:blipFill>
        <p:spPr>
          <a:xfrm flipH="1" flipV="1">
            <a:off x="0" y="2882900"/>
            <a:ext cx="9144000" cy="4015383"/>
          </a:xfrm>
          <a:prstGeom prst="rect">
            <a:avLst/>
          </a:prstGeom>
        </p:spPr>
      </p:pic>
      <p:pic>
        <p:nvPicPr>
          <p:cNvPr id="8" name="图片 7" descr="未标题-1.jpg">
            <a:extLst>
              <a:ext uri="{FF2B5EF4-FFF2-40B4-BE49-F238E27FC236}">
                <a16:creationId xmlns:a16="http://schemas.microsoft.com/office/drawing/2014/main" id="{05710E28-8BF0-4407-A074-B6215E9C2B06}"/>
              </a:ext>
            </a:extLst>
          </p:cNvPr>
          <p:cNvPicPr>
            <a:picLocks noChangeAspect="1"/>
          </p:cNvPicPr>
          <p:nvPr userDrawn="1"/>
        </p:nvPicPr>
        <p:blipFill>
          <a:blip r:embed="rId2" cstate="print"/>
          <a:srcRect l="30362" t="43889" r="21759" b="41111"/>
          <a:stretch>
            <a:fillRect/>
          </a:stretch>
        </p:blipFill>
        <p:spPr>
          <a:xfrm flipH="1">
            <a:off x="0" y="0"/>
            <a:ext cx="9144000" cy="2893219"/>
          </a:xfrm>
          <a:prstGeom prst="rect">
            <a:avLst/>
          </a:prstGeom>
        </p:spPr>
      </p:pic>
      <p:sp>
        <p:nvSpPr>
          <p:cNvPr id="9" name="圆角矩形 2">
            <a:extLst>
              <a:ext uri="{FF2B5EF4-FFF2-40B4-BE49-F238E27FC236}">
                <a16:creationId xmlns:a16="http://schemas.microsoft.com/office/drawing/2014/main" id="{9A3BA19C-947C-48BD-8CAB-CEC2298A2080}"/>
              </a:ext>
            </a:extLst>
          </p:cNvPr>
          <p:cNvSpPr/>
          <p:nvPr userDrawn="1"/>
        </p:nvSpPr>
        <p:spPr>
          <a:xfrm>
            <a:off x="419100" y="762000"/>
            <a:ext cx="8343900" cy="5734050"/>
          </a:xfrm>
          <a:prstGeom prst="roundRect">
            <a:avLst>
              <a:gd name="adj" fmla="val 7402"/>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aseline="-25000" dirty="0"/>
          </a:p>
        </p:txBody>
      </p:sp>
    </p:spTree>
    <p:extLst>
      <p:ext uri="{BB962C8B-B14F-4D97-AF65-F5344CB8AC3E}">
        <p14:creationId xmlns:p14="http://schemas.microsoft.com/office/powerpoint/2010/main" val="1852713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标题占位符 1">
            <a:extLst>
              <a:ext uri="{FF2B5EF4-FFF2-40B4-BE49-F238E27FC236}">
                <a16:creationId xmlns:a16="http://schemas.microsoft.com/office/drawing/2014/main" id="{7479D8F4-8A4F-43C9-94BC-D22D34E3304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9" name="文本占位符 2">
            <a:extLst>
              <a:ext uri="{FF2B5EF4-FFF2-40B4-BE49-F238E27FC236}">
                <a16:creationId xmlns:a16="http://schemas.microsoft.com/office/drawing/2014/main" id="{D821037B-C5C2-4CDE-BCFE-2AABF1342684}"/>
              </a:ext>
            </a:extLst>
          </p:cNvPr>
          <p:cNvSpPr>
            <a:spLocks noGrp="1"/>
          </p:cNvSpPr>
          <p:nvPr>
            <p:ph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 name="日期占位符 3">
            <a:extLst>
              <a:ext uri="{FF2B5EF4-FFF2-40B4-BE49-F238E27FC236}">
                <a16:creationId xmlns:a16="http://schemas.microsoft.com/office/drawing/2014/main" id="{873F56F6-2C6C-4C3D-8C3D-421487CE64B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DB44C94-4780-4C87-BAB1-536B94A19459}" type="datetimeFigureOut">
              <a:rPr lang="zh-CN" altLang="en-US" smtClean="0"/>
              <a:t>2020/1/20</a:t>
            </a:fld>
            <a:endParaRPr lang="zh-CN" altLang="en-US"/>
          </a:p>
        </p:txBody>
      </p:sp>
      <p:sp>
        <p:nvSpPr>
          <p:cNvPr id="11" name="页脚占位符 4">
            <a:extLst>
              <a:ext uri="{FF2B5EF4-FFF2-40B4-BE49-F238E27FC236}">
                <a16:creationId xmlns:a16="http://schemas.microsoft.com/office/drawing/2014/main" id="{3DD115F3-B07D-463B-BDF8-66085AFB8A3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12" name="灯片编号占位符 5">
            <a:extLst>
              <a:ext uri="{FF2B5EF4-FFF2-40B4-BE49-F238E27FC236}">
                <a16:creationId xmlns:a16="http://schemas.microsoft.com/office/drawing/2014/main" id="{D97C39E2-C7FC-47E7-AB13-908F56145E6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5E02916-4D31-4D8F-9965-1AC866D5E0D5}" type="slidenum">
              <a:rPr lang="zh-CN" altLang="en-US" smtClean="0"/>
              <a:t>‹#›</a:t>
            </a:fld>
            <a:endParaRPr lang="zh-CN" altLang="en-US"/>
          </a:p>
        </p:txBody>
      </p:sp>
      <p:sp>
        <p:nvSpPr>
          <p:cNvPr id="13" name="矩形 12">
            <a:extLst>
              <a:ext uri="{FF2B5EF4-FFF2-40B4-BE49-F238E27FC236}">
                <a16:creationId xmlns:a16="http://schemas.microsoft.com/office/drawing/2014/main" id="{B0292574-6DB6-4FAF-B69F-5B6B294F8956}"/>
              </a:ext>
            </a:extLst>
          </p:cNvPr>
          <p:cNvSpPr/>
          <p:nvPr userDrawn="1"/>
        </p:nvSpPr>
        <p:spPr>
          <a:xfrm>
            <a:off x="0" y="0"/>
            <a:ext cx="9144000" cy="6858000"/>
          </a:xfrm>
          <a:prstGeom prst="rect">
            <a:avLst/>
          </a:prstGeom>
          <a:pattFill prst="lt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pic>
        <p:nvPicPr>
          <p:cNvPr id="14" name="图片 13" descr="未标题-1.jpg">
            <a:extLst>
              <a:ext uri="{FF2B5EF4-FFF2-40B4-BE49-F238E27FC236}">
                <a16:creationId xmlns:a16="http://schemas.microsoft.com/office/drawing/2014/main" id="{D8308166-5EDD-4FC2-BF27-9D4F932DF54C}"/>
              </a:ext>
            </a:extLst>
          </p:cNvPr>
          <p:cNvPicPr>
            <a:picLocks noChangeAspect="1"/>
          </p:cNvPicPr>
          <p:nvPr userDrawn="1"/>
        </p:nvPicPr>
        <p:blipFill>
          <a:blip r:embed="rId2" cstate="print"/>
          <a:srcRect l="30362" t="43889" r="21759" b="43140"/>
          <a:stretch>
            <a:fillRect/>
          </a:stretch>
        </p:blipFill>
        <p:spPr>
          <a:xfrm flipH="1">
            <a:off x="0" y="2197100"/>
            <a:ext cx="9144000" cy="2501900"/>
          </a:xfrm>
          <a:prstGeom prst="rect">
            <a:avLst/>
          </a:prstGeom>
          <a:effectLst>
            <a:innerShdw blurRad="63500" dist="50800" dir="16200000">
              <a:prstClr val="black">
                <a:alpha val="50000"/>
              </a:prstClr>
            </a:innerShdw>
          </a:effectLst>
        </p:spPr>
      </p:pic>
    </p:spTree>
    <p:extLst>
      <p:ext uri="{BB962C8B-B14F-4D97-AF65-F5344CB8AC3E}">
        <p14:creationId xmlns:p14="http://schemas.microsoft.com/office/powerpoint/2010/main" val="105655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ppt_y-#ppt_h/2"/>
                                          </p:val>
                                        </p:tav>
                                        <p:tav tm="100000">
                                          <p:val>
                                            <p:strVal val="#ppt_y"/>
                                          </p:val>
                                        </p:tav>
                                      </p:tavLst>
                                    </p:anim>
                                    <p:anim calcmode="lin" valueType="num">
                                      <p:cBhvr>
                                        <p:cTn id="9" dur="500" fill="hold"/>
                                        <p:tgtEl>
                                          <p:spTgt spid="14"/>
                                        </p:tgtEl>
                                        <p:attrNameLst>
                                          <p:attrName>ppt_w</p:attrName>
                                        </p:attrNameLst>
                                      </p:cBhvr>
                                      <p:tavLst>
                                        <p:tav tm="0">
                                          <p:val>
                                            <p:strVal val="#ppt_w"/>
                                          </p:val>
                                        </p:tav>
                                        <p:tav tm="100000">
                                          <p:val>
                                            <p:strVal val="#ppt_w"/>
                                          </p:val>
                                        </p:tav>
                                      </p:tavLst>
                                    </p:anim>
                                    <p:anim calcmode="lin" valueType="num">
                                      <p:cBhvr>
                                        <p:cTn id="10"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26DC1E-2A5B-4493-8C96-81E06C3FCE1B}"/>
              </a:ext>
            </a:extLst>
          </p:cNvPr>
          <p:cNvSpPr>
            <a:spLocks noGrp="1"/>
          </p:cNvSpPr>
          <p:nvPr>
            <p:ph type="title"/>
          </p:nvPr>
        </p:nvSpPr>
        <p:spPr>
          <a:xfrm>
            <a:off x="629841" y="365126"/>
            <a:ext cx="78867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04E0408-8B10-4D4E-99CC-377AACCE942A}"/>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a16="http://schemas.microsoft.com/office/drawing/2014/main" id="{CD3D45D4-7AC8-45BA-81EC-007ECC66721E}"/>
              </a:ext>
            </a:extLst>
          </p:cNvPr>
          <p:cNvSpPr>
            <a:spLocks noGrp="1"/>
          </p:cNvSpPr>
          <p:nvPr>
            <p:ph sz="half" idx="2"/>
          </p:nvPr>
        </p:nvSpPr>
        <p:spPr>
          <a:xfrm>
            <a:off x="629842" y="2505075"/>
            <a:ext cx="3868340"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43EE032-3734-4B92-B0A8-2480DE3413BC}"/>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a16="http://schemas.microsoft.com/office/drawing/2014/main" id="{00F5DDFB-96F5-48AE-A950-F74661D12FCD}"/>
              </a:ext>
            </a:extLst>
          </p:cNvPr>
          <p:cNvSpPr>
            <a:spLocks noGrp="1"/>
          </p:cNvSpPr>
          <p:nvPr>
            <p:ph sz="quarter" idx="4"/>
          </p:nvPr>
        </p:nvSpPr>
        <p:spPr>
          <a:xfrm>
            <a:off x="4629150" y="2505075"/>
            <a:ext cx="3887391"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78488A30-9A5C-48EF-A4C1-01A4608AE3AC}"/>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2020/1/20</a:t>
            </a:fld>
            <a:endParaRPr lang="zh-CN" altLang="en-US"/>
          </a:p>
        </p:txBody>
      </p:sp>
      <p:sp>
        <p:nvSpPr>
          <p:cNvPr id="8" name="页脚占位符 7">
            <a:extLst>
              <a:ext uri="{FF2B5EF4-FFF2-40B4-BE49-F238E27FC236}">
                <a16:creationId xmlns:a16="http://schemas.microsoft.com/office/drawing/2014/main" id="{806B374F-25E3-4DD2-BFF3-4F34A78AB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FE12752B-3697-4832-856A-5F0992FC625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119823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F4687D-9285-4433-859F-43E5604D07E0}"/>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1C2F163-DF24-4A7B-A9F2-68A0DCDE7048}"/>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2020/1/20</a:t>
            </a:fld>
            <a:endParaRPr lang="zh-CN" altLang="en-US"/>
          </a:p>
        </p:txBody>
      </p:sp>
      <p:sp>
        <p:nvSpPr>
          <p:cNvPr id="4" name="页脚占位符 3">
            <a:extLst>
              <a:ext uri="{FF2B5EF4-FFF2-40B4-BE49-F238E27FC236}">
                <a16:creationId xmlns:a16="http://schemas.microsoft.com/office/drawing/2014/main" id="{B59C0240-F264-4C0B-9705-74AD41818FC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28EE5770-4BCC-4B4A-8C19-D5A18402D99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655674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10EBA8E-AA46-4C2E-BFF3-DDB18DCF9CC9}"/>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2020/1/20</a:t>
            </a:fld>
            <a:endParaRPr lang="zh-CN" altLang="en-US"/>
          </a:p>
        </p:txBody>
      </p:sp>
      <p:sp>
        <p:nvSpPr>
          <p:cNvPr id="3" name="页脚占位符 2">
            <a:extLst>
              <a:ext uri="{FF2B5EF4-FFF2-40B4-BE49-F238E27FC236}">
                <a16:creationId xmlns:a16="http://schemas.microsoft.com/office/drawing/2014/main" id="{643C9EA2-6856-456E-86E0-8CF221AD7DE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786CC6D7-D7C6-4411-B7A1-6F2D299C0C7A}"/>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98604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251B69-F08C-4838-8B81-05F2FC025E95}"/>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a16="http://schemas.microsoft.com/office/drawing/2014/main" id="{2A9611DB-B4FD-4DA0-AB89-0CF9EFB80C23}"/>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04C4F6C-5D07-466C-B97E-C7774F87B9C4}"/>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27CBC6C2-BEAE-4495-A8B7-2E76DB72806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2020/1/20</a:t>
            </a:fld>
            <a:endParaRPr lang="zh-CN" altLang="en-US"/>
          </a:p>
        </p:txBody>
      </p:sp>
      <p:sp>
        <p:nvSpPr>
          <p:cNvPr id="6" name="页脚占位符 5">
            <a:extLst>
              <a:ext uri="{FF2B5EF4-FFF2-40B4-BE49-F238E27FC236}">
                <a16:creationId xmlns:a16="http://schemas.microsoft.com/office/drawing/2014/main" id="{E79C29F6-4873-4E69-B089-DA26E934A55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8B6356D-D934-41B1-980E-D6D429D3D974}"/>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967250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29DC06-D63B-41E6-99CD-BC065AE1B99B}"/>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a16="http://schemas.microsoft.com/office/drawing/2014/main" id="{FA98D85C-6C1F-46FD-A207-F627C25CB05A}"/>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a16="http://schemas.microsoft.com/office/drawing/2014/main" id="{D56FF4AA-395A-4F04-A912-62996F92C141}"/>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8401E0EF-428E-4105-B4FD-0740E82E6C0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2020/1/20</a:t>
            </a:fld>
            <a:endParaRPr lang="zh-CN" altLang="en-US"/>
          </a:p>
        </p:txBody>
      </p:sp>
      <p:sp>
        <p:nvSpPr>
          <p:cNvPr id="6" name="页脚占位符 5">
            <a:extLst>
              <a:ext uri="{FF2B5EF4-FFF2-40B4-BE49-F238E27FC236}">
                <a16:creationId xmlns:a16="http://schemas.microsoft.com/office/drawing/2014/main" id="{9749F3CC-AF03-4634-BABD-B8F21FA53825}"/>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1C14A88E-B429-49FD-A541-F986BF0787E3}"/>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1122295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3075694"/>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25.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028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网络游戏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设计要求</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3" name="图片 2">
            <a:extLst>
              <a:ext uri="{FF2B5EF4-FFF2-40B4-BE49-F238E27FC236}">
                <a16:creationId xmlns:a16="http://schemas.microsoft.com/office/drawing/2014/main" id="{42E216F2-BF41-457A-8241-5F7465AADD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199" y="958116"/>
            <a:ext cx="5818910" cy="5575610"/>
          </a:xfrm>
          <a:prstGeom prst="rect">
            <a:avLst/>
          </a:prstGeom>
        </p:spPr>
      </p:pic>
      <p:sp>
        <p:nvSpPr>
          <p:cNvPr id="10" name="矩形 9">
            <a:extLst>
              <a:ext uri="{FF2B5EF4-FFF2-40B4-BE49-F238E27FC236}">
                <a16:creationId xmlns:a16="http://schemas.microsoft.com/office/drawing/2014/main" id="{E6BBEE4A-87AA-4014-9065-453028916561}"/>
              </a:ext>
            </a:extLst>
          </p:cNvPr>
          <p:cNvSpPr/>
          <p:nvPr/>
        </p:nvSpPr>
        <p:spPr>
          <a:xfrm>
            <a:off x="3064815" y="1462127"/>
            <a:ext cx="3159839" cy="707886"/>
          </a:xfrm>
          <a:prstGeom prst="rect">
            <a:avLst/>
          </a:prstGeom>
        </p:spPr>
        <p:txBody>
          <a:bodyPr wrap="none">
            <a:spAutoFit/>
          </a:bodyPr>
          <a:lstStyle/>
          <a:p>
            <a:pPr lvl="2" algn="just">
              <a:spcAft>
                <a:spcPts val="600"/>
              </a:spcAft>
              <a:buClr>
                <a:srgbClr val="000000"/>
              </a:buClr>
            </a:pPr>
            <a:r>
              <a:rPr lang="zh-CN" altLang="zh-CN" sz="4000" dirty="0"/>
              <a:t>美观易用</a:t>
            </a:r>
          </a:p>
        </p:txBody>
      </p:sp>
      <p:sp>
        <p:nvSpPr>
          <p:cNvPr id="14" name="矩形 13">
            <a:extLst>
              <a:ext uri="{FF2B5EF4-FFF2-40B4-BE49-F238E27FC236}">
                <a16:creationId xmlns:a16="http://schemas.microsoft.com/office/drawing/2014/main" id="{B1EF646E-7342-4469-9B04-6F232356FD87}"/>
              </a:ext>
            </a:extLst>
          </p:cNvPr>
          <p:cNvSpPr/>
          <p:nvPr/>
        </p:nvSpPr>
        <p:spPr>
          <a:xfrm>
            <a:off x="3006915" y="2694017"/>
            <a:ext cx="3159839" cy="707886"/>
          </a:xfrm>
          <a:prstGeom prst="rect">
            <a:avLst/>
          </a:prstGeom>
        </p:spPr>
        <p:txBody>
          <a:bodyPr wrap="none">
            <a:spAutoFit/>
          </a:bodyPr>
          <a:lstStyle/>
          <a:p>
            <a:pPr lvl="2" algn="just">
              <a:spcAft>
                <a:spcPts val="600"/>
              </a:spcAft>
              <a:buClr>
                <a:srgbClr val="000000"/>
              </a:buClr>
            </a:pPr>
            <a:r>
              <a:rPr lang="zh-CN" altLang="zh-CN" sz="4000" dirty="0">
                <a:solidFill>
                  <a:schemeClr val="bg1"/>
                </a:solidFill>
              </a:rPr>
              <a:t>简单亲和</a:t>
            </a:r>
          </a:p>
        </p:txBody>
      </p:sp>
      <p:sp>
        <p:nvSpPr>
          <p:cNvPr id="15" name="矩形 14">
            <a:extLst>
              <a:ext uri="{FF2B5EF4-FFF2-40B4-BE49-F238E27FC236}">
                <a16:creationId xmlns:a16="http://schemas.microsoft.com/office/drawing/2014/main" id="{F9A77F4B-BB91-4C78-ABFF-DC50907DABEA}"/>
              </a:ext>
            </a:extLst>
          </p:cNvPr>
          <p:cNvSpPr/>
          <p:nvPr/>
        </p:nvSpPr>
        <p:spPr>
          <a:xfrm>
            <a:off x="3028196" y="3981435"/>
            <a:ext cx="3159839" cy="707886"/>
          </a:xfrm>
          <a:prstGeom prst="rect">
            <a:avLst/>
          </a:prstGeom>
        </p:spPr>
        <p:txBody>
          <a:bodyPr wrap="none">
            <a:spAutoFit/>
          </a:bodyPr>
          <a:lstStyle/>
          <a:p>
            <a:pPr lvl="2" algn="just">
              <a:spcAft>
                <a:spcPts val="600"/>
              </a:spcAft>
              <a:buClr>
                <a:srgbClr val="000000"/>
              </a:buClr>
            </a:pPr>
            <a:r>
              <a:rPr lang="zh-CN" altLang="zh-CN" sz="4000" dirty="0">
                <a:solidFill>
                  <a:schemeClr val="bg1"/>
                </a:solidFill>
              </a:rPr>
              <a:t>情感联系</a:t>
            </a:r>
          </a:p>
        </p:txBody>
      </p:sp>
      <p:sp>
        <p:nvSpPr>
          <p:cNvPr id="16" name="矩形 15">
            <a:extLst>
              <a:ext uri="{FF2B5EF4-FFF2-40B4-BE49-F238E27FC236}">
                <a16:creationId xmlns:a16="http://schemas.microsoft.com/office/drawing/2014/main" id="{0D93EFFA-8D5D-460A-B7CE-F22F206F6264}"/>
              </a:ext>
            </a:extLst>
          </p:cNvPr>
          <p:cNvSpPr/>
          <p:nvPr/>
        </p:nvSpPr>
        <p:spPr>
          <a:xfrm>
            <a:off x="3064815" y="5191998"/>
            <a:ext cx="3159839" cy="707886"/>
          </a:xfrm>
          <a:prstGeom prst="rect">
            <a:avLst/>
          </a:prstGeom>
        </p:spPr>
        <p:txBody>
          <a:bodyPr wrap="none">
            <a:spAutoFit/>
          </a:bodyPr>
          <a:lstStyle/>
          <a:p>
            <a:pPr lvl="2" algn="just">
              <a:spcAft>
                <a:spcPts val="600"/>
              </a:spcAft>
              <a:buClr>
                <a:srgbClr val="000000"/>
              </a:buClr>
            </a:pPr>
            <a:r>
              <a:rPr lang="zh-CN" altLang="zh-CN" sz="4000" dirty="0">
                <a:solidFill>
                  <a:schemeClr val="bg1"/>
                </a:solidFill>
              </a:rPr>
              <a:t>可延续性</a:t>
            </a:r>
          </a:p>
        </p:txBody>
      </p:sp>
    </p:spTree>
    <p:extLst>
      <p:ext uri="{BB962C8B-B14F-4D97-AF65-F5344CB8AC3E}">
        <p14:creationId xmlns:p14="http://schemas.microsoft.com/office/powerpoint/2010/main" val="19924906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网络游戏与传统单机游戏</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2" name="矩形 1">
            <a:extLst>
              <a:ext uri="{FF2B5EF4-FFF2-40B4-BE49-F238E27FC236}">
                <a16:creationId xmlns:a16="http://schemas.microsoft.com/office/drawing/2014/main" id="{8155126E-7A60-43F7-B5D7-0DC67D71E2AC}"/>
              </a:ext>
            </a:extLst>
          </p:cNvPr>
          <p:cNvSpPr/>
          <p:nvPr/>
        </p:nvSpPr>
        <p:spPr>
          <a:xfrm>
            <a:off x="1002722" y="1098750"/>
            <a:ext cx="7356763" cy="1200329"/>
          </a:xfrm>
          <a:prstGeom prst="rect">
            <a:avLst/>
          </a:prstGeom>
        </p:spPr>
        <p:txBody>
          <a:bodyPr wrap="square">
            <a:spAutoFit/>
          </a:bodyPr>
          <a:lstStyle/>
          <a:p>
            <a:pPr indent="266700" algn="just">
              <a:spcBef>
                <a:spcPts val="600"/>
              </a:spcBef>
              <a:spcAft>
                <a:spcPts val="0"/>
              </a:spcAft>
            </a:pPr>
            <a:r>
              <a:rPr lang="en-US" altLang="zh-CN" sz="2400" dirty="0"/>
              <a:t>   </a:t>
            </a:r>
            <a:r>
              <a:rPr lang="zh-CN" altLang="zh-CN" sz="2400" dirty="0"/>
              <a:t>在网络游戏发展的早期，整个游戏场景画面都会被称作游戏界面，尤其是</a:t>
            </a:r>
            <a:r>
              <a:rPr lang="en-US" altLang="zh-CN" sz="2400" dirty="0"/>
              <a:t>2D</a:t>
            </a:r>
            <a:r>
              <a:rPr lang="zh-CN" altLang="zh-CN" sz="2400" dirty="0"/>
              <a:t>游戏中的文字类游戏，完全是以整个画面在构建游戏。</a:t>
            </a:r>
          </a:p>
        </p:txBody>
      </p:sp>
      <p:grpSp>
        <p:nvGrpSpPr>
          <p:cNvPr id="4" name="组合 3">
            <a:extLst>
              <a:ext uri="{FF2B5EF4-FFF2-40B4-BE49-F238E27FC236}">
                <a16:creationId xmlns:a16="http://schemas.microsoft.com/office/drawing/2014/main" id="{B99D3E4C-E81F-4874-958C-95FC3B8508BC}"/>
              </a:ext>
            </a:extLst>
          </p:cNvPr>
          <p:cNvGrpSpPr/>
          <p:nvPr/>
        </p:nvGrpSpPr>
        <p:grpSpPr>
          <a:xfrm>
            <a:off x="929541" y="2838584"/>
            <a:ext cx="7341622" cy="2670464"/>
            <a:chOff x="929541" y="2854170"/>
            <a:chExt cx="7341622" cy="2670464"/>
          </a:xfrm>
        </p:grpSpPr>
        <p:pic>
          <p:nvPicPr>
            <p:cNvPr id="11" name="图片 10" descr="图片包含 物体&#10;&#10;描述已自动生成">
              <a:extLst>
                <a:ext uri="{FF2B5EF4-FFF2-40B4-BE49-F238E27FC236}">
                  <a16:creationId xmlns:a16="http://schemas.microsoft.com/office/drawing/2014/main" id="{D16B84AC-EA7C-483B-9E91-AEE2B1D93797}"/>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29541" y="2854170"/>
              <a:ext cx="2664040" cy="2670464"/>
            </a:xfrm>
            <a:prstGeom prst="rect">
              <a:avLst/>
            </a:prstGeom>
          </p:spPr>
        </p:pic>
        <p:pic>
          <p:nvPicPr>
            <p:cNvPr id="12" name="图片 11" descr="图片包含 人员, 监视器, 电子产品, 电视&#10;&#10;描述已自动生成">
              <a:extLst>
                <a:ext uri="{FF2B5EF4-FFF2-40B4-BE49-F238E27FC236}">
                  <a16:creationId xmlns:a16="http://schemas.microsoft.com/office/drawing/2014/main" id="{88CCB422-1D48-4760-9314-545D6DC72D12}"/>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3783625" y="2854170"/>
              <a:ext cx="4487538" cy="2670464"/>
            </a:xfrm>
            <a:prstGeom prst="rect">
              <a:avLst/>
            </a:prstGeom>
          </p:spPr>
        </p:pic>
      </p:grpSp>
    </p:spTree>
    <p:extLst>
      <p:ext uri="{BB962C8B-B14F-4D97-AF65-F5344CB8AC3E}">
        <p14:creationId xmlns:p14="http://schemas.microsoft.com/office/powerpoint/2010/main" val="28541488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网络游戏与传统单机游戏</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2" name="矩形 1">
            <a:extLst>
              <a:ext uri="{FF2B5EF4-FFF2-40B4-BE49-F238E27FC236}">
                <a16:creationId xmlns:a16="http://schemas.microsoft.com/office/drawing/2014/main" id="{8155126E-7A60-43F7-B5D7-0DC67D71E2AC}"/>
              </a:ext>
            </a:extLst>
          </p:cNvPr>
          <p:cNvSpPr/>
          <p:nvPr/>
        </p:nvSpPr>
        <p:spPr>
          <a:xfrm>
            <a:off x="1002722" y="1098750"/>
            <a:ext cx="7278833" cy="1569660"/>
          </a:xfrm>
          <a:prstGeom prst="rect">
            <a:avLst/>
          </a:prstGeom>
        </p:spPr>
        <p:txBody>
          <a:bodyPr wrap="square">
            <a:spAutoFit/>
          </a:bodyPr>
          <a:lstStyle/>
          <a:p>
            <a:pPr algn="just"/>
            <a:r>
              <a:rPr lang="en-US" altLang="zh-CN" sz="2400" dirty="0"/>
              <a:t>       </a:t>
            </a:r>
            <a:r>
              <a:rPr lang="zh-CN" altLang="zh-CN" sz="2400" dirty="0"/>
              <a:t>随着</a:t>
            </a:r>
            <a:r>
              <a:rPr lang="en-US" altLang="zh-CN" sz="2400" dirty="0"/>
              <a:t>3D</a:t>
            </a:r>
            <a:r>
              <a:rPr lang="zh-CN" altLang="zh-CN" sz="2400" dirty="0"/>
              <a:t>技术的发展，网络游戏的场景越来越趋近于现实。游戏界面系统也逐渐被独立出来，游戏界面系统特指游戏中显示游戏信息的</a:t>
            </a:r>
            <a:r>
              <a:rPr lang="en-US" altLang="zh-CN" sz="2400" dirty="0"/>
              <a:t>2D</a:t>
            </a:r>
            <a:r>
              <a:rPr lang="zh-CN" altLang="zh-CN" sz="2400" dirty="0"/>
              <a:t>静态框体，例如人物的血槽、角色对话框以及获得的分数显示等。</a:t>
            </a:r>
          </a:p>
        </p:txBody>
      </p:sp>
      <p:pic>
        <p:nvPicPr>
          <p:cNvPr id="10" name="图片 9" descr="图片包含 户外, 自然, 天空, 日落&#10;&#10;描述已自动生成">
            <a:extLst>
              <a:ext uri="{FF2B5EF4-FFF2-40B4-BE49-F238E27FC236}">
                <a16:creationId xmlns:a16="http://schemas.microsoft.com/office/drawing/2014/main" id="{576A9406-91CA-4494-9311-8B59C489DC48}"/>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771199" y="2918722"/>
            <a:ext cx="5321046" cy="2840528"/>
          </a:xfrm>
          <a:prstGeom prst="rect">
            <a:avLst/>
          </a:prstGeom>
        </p:spPr>
      </p:pic>
    </p:spTree>
    <p:extLst>
      <p:ext uri="{BB962C8B-B14F-4D97-AF65-F5344CB8AC3E}">
        <p14:creationId xmlns:p14="http://schemas.microsoft.com/office/powerpoint/2010/main" val="39490319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网络游戏与传统单机游戏</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2" name="矩形 1">
            <a:extLst>
              <a:ext uri="{FF2B5EF4-FFF2-40B4-BE49-F238E27FC236}">
                <a16:creationId xmlns:a16="http://schemas.microsoft.com/office/drawing/2014/main" id="{8155126E-7A60-43F7-B5D7-0DC67D71E2AC}"/>
              </a:ext>
            </a:extLst>
          </p:cNvPr>
          <p:cNvSpPr/>
          <p:nvPr/>
        </p:nvSpPr>
        <p:spPr>
          <a:xfrm>
            <a:off x="1002722" y="1098750"/>
            <a:ext cx="7211292" cy="1569660"/>
          </a:xfrm>
          <a:prstGeom prst="rect">
            <a:avLst/>
          </a:prstGeom>
        </p:spPr>
        <p:txBody>
          <a:bodyPr wrap="square">
            <a:spAutoFit/>
          </a:bodyPr>
          <a:lstStyle/>
          <a:p>
            <a:pPr algn="just"/>
            <a:r>
              <a:rPr lang="en-US" altLang="zh-CN" sz="2400" dirty="0"/>
              <a:t>       </a:t>
            </a:r>
            <a:r>
              <a:rPr lang="zh-CN" altLang="zh-CN" sz="2400" dirty="0"/>
              <a:t>随着</a:t>
            </a:r>
            <a:r>
              <a:rPr lang="en-US" altLang="zh-CN" sz="2400" dirty="0"/>
              <a:t>3D</a:t>
            </a:r>
            <a:r>
              <a:rPr lang="zh-CN" altLang="zh-CN" sz="2400" dirty="0"/>
              <a:t>技术的发展，网络游戏的场景越来越趋近于现实。游戏界面系统也逐渐被独立出来，游戏界面系统特指游戏中显示游戏信息的</a:t>
            </a:r>
            <a:r>
              <a:rPr lang="en-US" altLang="zh-CN" sz="2400" dirty="0"/>
              <a:t>2D</a:t>
            </a:r>
            <a:r>
              <a:rPr lang="zh-CN" altLang="zh-CN" sz="2400" dirty="0"/>
              <a:t>静态框体，例如人物的血槽、角色对话框以及获得的分数显示等。</a:t>
            </a:r>
          </a:p>
        </p:txBody>
      </p:sp>
      <p:pic>
        <p:nvPicPr>
          <p:cNvPr id="6" name="图片 5">
            <a:extLst>
              <a:ext uri="{FF2B5EF4-FFF2-40B4-BE49-F238E27FC236}">
                <a16:creationId xmlns:a16="http://schemas.microsoft.com/office/drawing/2014/main" id="{CB3B03FB-79C2-44EC-ADAB-2B9C7EDBB20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718473" y="2909454"/>
            <a:ext cx="5416108" cy="3034146"/>
          </a:xfrm>
          <a:prstGeom prst="rect">
            <a:avLst/>
          </a:prstGeom>
        </p:spPr>
      </p:pic>
    </p:spTree>
    <p:extLst>
      <p:ext uri="{BB962C8B-B14F-4D97-AF65-F5344CB8AC3E}">
        <p14:creationId xmlns:p14="http://schemas.microsoft.com/office/powerpoint/2010/main" val="33945250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网络游戏与传统单机游戏</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2" name="矩形 1">
            <a:extLst>
              <a:ext uri="{FF2B5EF4-FFF2-40B4-BE49-F238E27FC236}">
                <a16:creationId xmlns:a16="http://schemas.microsoft.com/office/drawing/2014/main" id="{8155126E-7A60-43F7-B5D7-0DC67D71E2AC}"/>
              </a:ext>
            </a:extLst>
          </p:cNvPr>
          <p:cNvSpPr/>
          <p:nvPr/>
        </p:nvSpPr>
        <p:spPr>
          <a:xfrm>
            <a:off x="1002722" y="1098750"/>
            <a:ext cx="7211292" cy="1569660"/>
          </a:xfrm>
          <a:prstGeom prst="rect">
            <a:avLst/>
          </a:prstGeom>
        </p:spPr>
        <p:txBody>
          <a:bodyPr wrap="square">
            <a:spAutoFit/>
          </a:bodyPr>
          <a:lstStyle/>
          <a:p>
            <a:pPr algn="just"/>
            <a:r>
              <a:rPr lang="en-US" altLang="zh-CN" sz="2400" dirty="0"/>
              <a:t>      </a:t>
            </a:r>
            <a:r>
              <a:rPr lang="zh-CN" altLang="zh-CN" sz="2400" dirty="0"/>
              <a:t>网络游戏的主要乐趣就在其虚拟社区的交互性，所以相比较传统单机游戏，网格游戏的界面需要处理更多键盘鼠标输入的信息，界面系统的复杂程度也就高很多。</a:t>
            </a:r>
          </a:p>
        </p:txBody>
      </p:sp>
      <p:grpSp>
        <p:nvGrpSpPr>
          <p:cNvPr id="3" name="组合 2">
            <a:extLst>
              <a:ext uri="{FF2B5EF4-FFF2-40B4-BE49-F238E27FC236}">
                <a16:creationId xmlns:a16="http://schemas.microsoft.com/office/drawing/2014/main" id="{1CADEEAE-CDC0-4517-AE44-BD519E10EC46}"/>
              </a:ext>
            </a:extLst>
          </p:cNvPr>
          <p:cNvGrpSpPr/>
          <p:nvPr/>
        </p:nvGrpSpPr>
        <p:grpSpPr>
          <a:xfrm>
            <a:off x="967630" y="2950677"/>
            <a:ext cx="7461813" cy="2971433"/>
            <a:chOff x="967630" y="2950677"/>
            <a:chExt cx="7461813" cy="2971433"/>
          </a:xfrm>
        </p:grpSpPr>
        <p:pic>
          <p:nvPicPr>
            <p:cNvPr id="7" name="图片 6" descr="图片包含 室内&#10;&#10;描述已自动生成">
              <a:extLst>
                <a:ext uri="{FF2B5EF4-FFF2-40B4-BE49-F238E27FC236}">
                  <a16:creationId xmlns:a16="http://schemas.microsoft.com/office/drawing/2014/main" id="{658F713D-700B-4B61-8CA8-9E52E43AD8C2}"/>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67630" y="2950677"/>
              <a:ext cx="3640738" cy="2049046"/>
            </a:xfrm>
            <a:prstGeom prst="rect">
              <a:avLst/>
            </a:prstGeom>
          </p:spPr>
        </p:pic>
        <p:pic>
          <p:nvPicPr>
            <p:cNvPr id="10" name="图片 9" descr="图片包含 户外, 天空, 绿色&#10;&#10;描述已自动生成">
              <a:extLst>
                <a:ext uri="{FF2B5EF4-FFF2-40B4-BE49-F238E27FC236}">
                  <a16:creationId xmlns:a16="http://schemas.microsoft.com/office/drawing/2014/main" id="{DEF7B842-3725-436F-B1C3-9B2A96449E5E}"/>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767011" y="3975200"/>
              <a:ext cx="3662432" cy="1946910"/>
            </a:xfrm>
            <a:prstGeom prst="rect">
              <a:avLst/>
            </a:prstGeom>
          </p:spPr>
        </p:pic>
      </p:grpSp>
    </p:spTree>
    <p:extLst>
      <p:ext uri="{BB962C8B-B14F-4D97-AF65-F5344CB8AC3E}">
        <p14:creationId xmlns:p14="http://schemas.microsoft.com/office/powerpoint/2010/main" val="16325796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角色扮演类游戏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sp>
        <p:nvSpPr>
          <p:cNvPr id="2" name="矩形 1">
            <a:extLst>
              <a:ext uri="{FF2B5EF4-FFF2-40B4-BE49-F238E27FC236}">
                <a16:creationId xmlns:a16="http://schemas.microsoft.com/office/drawing/2014/main" id="{8155126E-7A60-43F7-B5D7-0DC67D71E2AC}"/>
              </a:ext>
            </a:extLst>
          </p:cNvPr>
          <p:cNvSpPr/>
          <p:nvPr/>
        </p:nvSpPr>
        <p:spPr>
          <a:xfrm>
            <a:off x="966354" y="1785905"/>
            <a:ext cx="7071014" cy="1569660"/>
          </a:xfrm>
          <a:prstGeom prst="rect">
            <a:avLst/>
          </a:prstGeom>
        </p:spPr>
        <p:txBody>
          <a:bodyPr wrap="square">
            <a:spAutoFit/>
          </a:bodyPr>
          <a:lstStyle/>
          <a:p>
            <a:pPr algn="just"/>
            <a:r>
              <a:rPr lang="en-US" altLang="zh-CN" sz="2400" dirty="0"/>
              <a:t>        </a:t>
            </a:r>
            <a:r>
              <a:rPr lang="zh-CN" altLang="zh-CN" sz="2400" dirty="0"/>
              <a:t>网络游戏正逐渐向大众化和多元化的方向发展，看似很复杂的网格游戏界面，在设计的过程中只需要把握好游戏的风格和特点，并且在</a:t>
            </a:r>
            <a:r>
              <a:rPr lang="en-US" altLang="zh-CN" sz="2400" dirty="0"/>
              <a:t>UI</a:t>
            </a:r>
            <a:r>
              <a:rPr lang="zh-CN" altLang="zh-CN" sz="2400" dirty="0"/>
              <a:t>元素的设计过程中能够突出游戏的风格即可。</a:t>
            </a:r>
          </a:p>
        </p:txBody>
      </p:sp>
      <p:pic>
        <p:nvPicPr>
          <p:cNvPr id="11" name="图片 41" descr="未标题1-2.png">
            <a:extLst>
              <a:ext uri="{FF2B5EF4-FFF2-40B4-BE49-F238E27FC236}">
                <a16:creationId xmlns:a16="http://schemas.microsoft.com/office/drawing/2014/main" id="{393E97C8-CC4D-4BDC-9BF3-E6418B5A497C}"/>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231FE0DC-1CA6-4321-A6B1-EA9C77BEA528}"/>
              </a:ext>
            </a:extLst>
          </p:cNvPr>
          <p:cNvSpPr/>
          <p:nvPr/>
        </p:nvSpPr>
        <p:spPr>
          <a:xfrm>
            <a:off x="1431005" y="1324240"/>
            <a:ext cx="37112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网络游戏的公共元素设计</a:t>
            </a:r>
          </a:p>
        </p:txBody>
      </p:sp>
      <p:grpSp>
        <p:nvGrpSpPr>
          <p:cNvPr id="4" name="组合 3">
            <a:extLst>
              <a:ext uri="{FF2B5EF4-FFF2-40B4-BE49-F238E27FC236}">
                <a16:creationId xmlns:a16="http://schemas.microsoft.com/office/drawing/2014/main" id="{C9112257-8515-41E9-B4C2-E423B9454BA4}"/>
              </a:ext>
            </a:extLst>
          </p:cNvPr>
          <p:cNvGrpSpPr/>
          <p:nvPr/>
        </p:nvGrpSpPr>
        <p:grpSpPr>
          <a:xfrm>
            <a:off x="1242869" y="3610842"/>
            <a:ext cx="6714773" cy="2296390"/>
            <a:chOff x="1242869" y="3610842"/>
            <a:chExt cx="6714773" cy="2296390"/>
          </a:xfrm>
        </p:grpSpPr>
        <p:pic>
          <p:nvPicPr>
            <p:cNvPr id="13" name="图片 12">
              <a:extLst>
                <a:ext uri="{FF2B5EF4-FFF2-40B4-BE49-F238E27FC236}">
                  <a16:creationId xmlns:a16="http://schemas.microsoft.com/office/drawing/2014/main" id="{34E2AD5E-0BD7-4730-AFE1-50295575663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242869" y="3610842"/>
              <a:ext cx="3043132" cy="2296390"/>
            </a:xfrm>
            <a:prstGeom prst="rect">
              <a:avLst/>
            </a:prstGeom>
          </p:spPr>
        </p:pic>
        <p:pic>
          <p:nvPicPr>
            <p:cNvPr id="14" name="图片 13">
              <a:extLst>
                <a:ext uri="{FF2B5EF4-FFF2-40B4-BE49-F238E27FC236}">
                  <a16:creationId xmlns:a16="http://schemas.microsoft.com/office/drawing/2014/main" id="{2BB694C7-B626-420B-A9B7-71ECAB94AB21}"/>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449524" y="3610842"/>
              <a:ext cx="3508118" cy="2296390"/>
            </a:xfrm>
            <a:prstGeom prst="rect">
              <a:avLst/>
            </a:prstGeom>
          </p:spPr>
        </p:pic>
      </p:grpSp>
    </p:spTree>
    <p:extLst>
      <p:ext uri="{BB962C8B-B14F-4D97-AF65-F5344CB8AC3E}">
        <p14:creationId xmlns:p14="http://schemas.microsoft.com/office/powerpoint/2010/main" val="5772431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BB6C8AC0-88CD-41E0-9321-31E03DB719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8991" y="1895634"/>
            <a:ext cx="6097154" cy="4479894"/>
          </a:xfrm>
          <a:prstGeom prst="rect">
            <a:avLst/>
          </a:prstGeom>
        </p:spPr>
      </p:pic>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角色扮演类游戏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3" cstate="print"/>
          <a:srcRect/>
          <a:stretch>
            <a:fillRect/>
          </a:stretch>
        </p:blipFill>
        <p:spPr bwMode="auto">
          <a:xfrm>
            <a:off x="422697" y="227027"/>
            <a:ext cx="381000" cy="381000"/>
          </a:xfrm>
          <a:prstGeom prst="rect">
            <a:avLst/>
          </a:prstGeom>
          <a:noFill/>
          <a:ln w="9525">
            <a:noFill/>
            <a:miter lim="800000"/>
            <a:headEnd/>
            <a:tailEnd/>
          </a:ln>
        </p:spPr>
      </p:pic>
      <p:sp>
        <p:nvSpPr>
          <p:cNvPr id="2" name="矩形 1">
            <a:extLst>
              <a:ext uri="{FF2B5EF4-FFF2-40B4-BE49-F238E27FC236}">
                <a16:creationId xmlns:a16="http://schemas.microsoft.com/office/drawing/2014/main" id="{8155126E-7A60-43F7-B5D7-0DC67D71E2AC}"/>
              </a:ext>
            </a:extLst>
          </p:cNvPr>
          <p:cNvSpPr/>
          <p:nvPr/>
        </p:nvSpPr>
        <p:spPr>
          <a:xfrm>
            <a:off x="2062592" y="2724131"/>
            <a:ext cx="4779819" cy="2616101"/>
          </a:xfrm>
          <a:prstGeom prst="rect">
            <a:avLst/>
          </a:prstGeom>
        </p:spPr>
        <p:txBody>
          <a:bodyPr wrap="square">
            <a:spAutoFit/>
          </a:bodyPr>
          <a:lstStyle/>
          <a:p>
            <a:pPr algn="just"/>
            <a:r>
              <a:rPr lang="en-US" altLang="zh-CN" sz="2400" dirty="0"/>
              <a:t>        </a:t>
            </a:r>
            <a:r>
              <a:rPr lang="zh-CN" altLang="zh-CN" sz="2800" dirty="0">
                <a:solidFill>
                  <a:schemeClr val="bg1"/>
                </a:solidFill>
              </a:rPr>
              <a:t>现如今的网络游戏因技术的完善和强大，网络游戏中的视觉元素的设计手段越来越丰富</a:t>
            </a:r>
            <a:r>
              <a:rPr lang="en-US" altLang="zh-CN" sz="2800" dirty="0">
                <a:solidFill>
                  <a:schemeClr val="bg1"/>
                </a:solidFill>
              </a:rPr>
              <a:t>,</a:t>
            </a:r>
            <a:r>
              <a:rPr lang="zh-CN" altLang="zh-CN" sz="2800" dirty="0">
                <a:solidFill>
                  <a:schemeClr val="bg1"/>
                </a:solidFill>
              </a:rPr>
              <a:t>这极大的提升了网络游戏</a:t>
            </a:r>
            <a:r>
              <a:rPr lang="en-US" altLang="zh-CN" sz="2800" dirty="0">
                <a:solidFill>
                  <a:schemeClr val="bg1"/>
                </a:solidFill>
              </a:rPr>
              <a:t>UI</a:t>
            </a:r>
            <a:r>
              <a:rPr lang="zh-CN" altLang="zh-CN" sz="2800" dirty="0">
                <a:solidFill>
                  <a:schemeClr val="bg1"/>
                </a:solidFill>
              </a:rPr>
              <a:t>设计的视觉效果。</a:t>
            </a:r>
          </a:p>
          <a:p>
            <a:pPr algn="just"/>
            <a:endParaRPr lang="en-US" altLang="zh-CN" sz="2400" dirty="0"/>
          </a:p>
        </p:txBody>
      </p:sp>
      <p:pic>
        <p:nvPicPr>
          <p:cNvPr id="11" name="图片 41" descr="未标题1-2.png">
            <a:extLst>
              <a:ext uri="{FF2B5EF4-FFF2-40B4-BE49-F238E27FC236}">
                <a16:creationId xmlns:a16="http://schemas.microsoft.com/office/drawing/2014/main" id="{393E97C8-CC4D-4BDC-9BF3-E6418B5A497C}"/>
              </a:ext>
            </a:extLst>
          </p:cNvPr>
          <p:cNvPicPr>
            <a:picLocks noChangeAspect="1"/>
          </p:cNvPicPr>
          <p:nvPr/>
        </p:nvPicPr>
        <p:blipFill>
          <a:blip r:embed="rId3"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231FE0DC-1CA6-4321-A6B1-EA9C77BEA528}"/>
              </a:ext>
            </a:extLst>
          </p:cNvPr>
          <p:cNvSpPr/>
          <p:nvPr/>
        </p:nvSpPr>
        <p:spPr>
          <a:xfrm>
            <a:off x="1431005" y="1324240"/>
            <a:ext cx="37112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网络游戏的公共元素设计</a:t>
            </a:r>
          </a:p>
        </p:txBody>
      </p:sp>
    </p:spTree>
    <p:extLst>
      <p:ext uri="{BB962C8B-B14F-4D97-AF65-F5344CB8AC3E}">
        <p14:creationId xmlns:p14="http://schemas.microsoft.com/office/powerpoint/2010/main" val="246618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角色扮演类游戏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393E97C8-CC4D-4BDC-9BF3-E6418B5A497C}"/>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231FE0DC-1CA6-4321-A6B1-EA9C77BEA528}"/>
              </a:ext>
            </a:extLst>
          </p:cNvPr>
          <p:cNvSpPr/>
          <p:nvPr/>
        </p:nvSpPr>
        <p:spPr>
          <a:xfrm>
            <a:off x="1431005" y="1324240"/>
            <a:ext cx="37112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网络游戏的公共元素设计</a:t>
            </a:r>
          </a:p>
        </p:txBody>
      </p:sp>
      <p:pic>
        <p:nvPicPr>
          <p:cNvPr id="7" name="图片 6">
            <a:extLst>
              <a:ext uri="{FF2B5EF4-FFF2-40B4-BE49-F238E27FC236}">
                <a16:creationId xmlns:a16="http://schemas.microsoft.com/office/drawing/2014/main" id="{3205164C-37D9-4BBF-86CF-50A56B50A0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5899" y="1943098"/>
            <a:ext cx="6116664" cy="4914902"/>
          </a:xfrm>
          <a:prstGeom prst="rect">
            <a:avLst/>
          </a:prstGeom>
        </p:spPr>
      </p:pic>
      <p:sp>
        <p:nvSpPr>
          <p:cNvPr id="10" name="矩形 9">
            <a:extLst>
              <a:ext uri="{FF2B5EF4-FFF2-40B4-BE49-F238E27FC236}">
                <a16:creationId xmlns:a16="http://schemas.microsoft.com/office/drawing/2014/main" id="{0A9BD03C-704E-4CCC-89CE-7FD6449CCE7D}"/>
              </a:ext>
            </a:extLst>
          </p:cNvPr>
          <p:cNvSpPr/>
          <p:nvPr/>
        </p:nvSpPr>
        <p:spPr>
          <a:xfrm>
            <a:off x="1927513" y="3061721"/>
            <a:ext cx="5288973" cy="2677656"/>
          </a:xfrm>
          <a:prstGeom prst="rect">
            <a:avLst/>
          </a:prstGeom>
        </p:spPr>
        <p:txBody>
          <a:bodyPr wrap="square">
            <a:spAutoFit/>
          </a:bodyPr>
          <a:lstStyle/>
          <a:p>
            <a:pPr indent="266700" algn="just">
              <a:spcAft>
                <a:spcPts val="0"/>
              </a:spcAft>
            </a:pPr>
            <a:r>
              <a:rPr lang="en-US" altLang="zh-CN" sz="2400" dirty="0"/>
              <a:t>    </a:t>
            </a:r>
            <a:r>
              <a:rPr lang="zh-CN" altLang="zh-CN" sz="2400" dirty="0"/>
              <a:t>视觉元素的多元化也同时暴露了游戏</a:t>
            </a:r>
            <a:r>
              <a:rPr lang="en-US" altLang="zh-CN" sz="2400" dirty="0"/>
              <a:t>UI</a:t>
            </a:r>
            <a:r>
              <a:rPr lang="zh-CN" altLang="zh-CN" sz="2400" dirty="0"/>
              <a:t>设计的弊端</a:t>
            </a:r>
            <a:r>
              <a:rPr lang="en-US" altLang="zh-CN" sz="2400" dirty="0"/>
              <a:t>,</a:t>
            </a:r>
            <a:r>
              <a:rPr lang="zh-CN" altLang="zh-CN" sz="2400" dirty="0"/>
              <a:t>设计师在强化游戏界面视觉效果的过程中容易弱化它的完整性</a:t>
            </a:r>
            <a:r>
              <a:rPr lang="en-US" altLang="zh-CN" sz="2400" dirty="0"/>
              <a:t>,</a:t>
            </a:r>
            <a:r>
              <a:rPr lang="zh-CN" altLang="zh-CN" sz="2400" dirty="0"/>
              <a:t>造成眼花缭乱和画蛇添足的感觉。在技术手段丰富的同时设计师更要把握游戏</a:t>
            </a:r>
            <a:r>
              <a:rPr lang="en-US" altLang="zh-CN" sz="2400" dirty="0"/>
              <a:t>UI</a:t>
            </a:r>
            <a:r>
              <a:rPr lang="zh-CN" altLang="zh-CN" sz="2400" dirty="0"/>
              <a:t>设计的整体性</a:t>
            </a:r>
            <a:r>
              <a:rPr lang="en-US" altLang="zh-CN" sz="2400" dirty="0"/>
              <a:t>,</a:t>
            </a:r>
            <a:r>
              <a:rPr lang="zh-CN" altLang="zh-CN" sz="2400" dirty="0"/>
              <a:t>完美体现它的人性化一面。</a:t>
            </a:r>
          </a:p>
        </p:txBody>
      </p:sp>
    </p:spTree>
    <p:extLst>
      <p:ext uri="{BB962C8B-B14F-4D97-AF65-F5344CB8AC3E}">
        <p14:creationId xmlns:p14="http://schemas.microsoft.com/office/powerpoint/2010/main" val="2165480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练一练</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393E97C8-CC4D-4BDC-9BF3-E6418B5A497C}"/>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231FE0DC-1CA6-4321-A6B1-EA9C77BEA528}"/>
              </a:ext>
            </a:extLst>
          </p:cNvPr>
          <p:cNvSpPr/>
          <p:nvPr/>
        </p:nvSpPr>
        <p:spPr>
          <a:xfrm>
            <a:off x="1466733" y="1324240"/>
            <a:ext cx="5634876"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设计制作天元御剑游戏的界面公共元素</a:t>
            </a:r>
          </a:p>
        </p:txBody>
      </p:sp>
      <p:pic>
        <p:nvPicPr>
          <p:cNvPr id="13" name="图片 12">
            <a:extLst>
              <a:ext uri="{FF2B5EF4-FFF2-40B4-BE49-F238E27FC236}">
                <a16:creationId xmlns:a16="http://schemas.microsoft.com/office/drawing/2014/main" id="{FDCA4DEE-046D-412F-AC4F-711089DC02C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695499" y="2171698"/>
            <a:ext cx="5753002" cy="3688776"/>
          </a:xfrm>
          <a:prstGeom prst="rect">
            <a:avLst/>
          </a:prstGeom>
        </p:spPr>
      </p:pic>
    </p:spTree>
    <p:extLst>
      <p:ext uri="{BB962C8B-B14F-4D97-AF65-F5344CB8AC3E}">
        <p14:creationId xmlns:p14="http://schemas.microsoft.com/office/powerpoint/2010/main" val="7322972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角色扮演类游戏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393E97C8-CC4D-4BDC-9BF3-E6418B5A497C}"/>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231FE0DC-1CA6-4321-A6B1-EA9C77BEA528}"/>
              </a:ext>
            </a:extLst>
          </p:cNvPr>
          <p:cNvSpPr/>
          <p:nvPr/>
        </p:nvSpPr>
        <p:spPr>
          <a:xfrm>
            <a:off x="1431005" y="1324240"/>
            <a:ext cx="37112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网络游戏的界面结构设计</a:t>
            </a:r>
          </a:p>
        </p:txBody>
      </p:sp>
      <p:sp>
        <p:nvSpPr>
          <p:cNvPr id="2" name="矩形 1">
            <a:extLst>
              <a:ext uri="{FF2B5EF4-FFF2-40B4-BE49-F238E27FC236}">
                <a16:creationId xmlns:a16="http://schemas.microsoft.com/office/drawing/2014/main" id="{193F592A-91AB-4941-95FC-A607AA58EDA2}"/>
              </a:ext>
            </a:extLst>
          </p:cNvPr>
          <p:cNvSpPr/>
          <p:nvPr/>
        </p:nvSpPr>
        <p:spPr>
          <a:xfrm>
            <a:off x="1117022" y="1812320"/>
            <a:ext cx="7263245" cy="2308324"/>
          </a:xfrm>
          <a:prstGeom prst="rect">
            <a:avLst/>
          </a:prstGeom>
        </p:spPr>
        <p:txBody>
          <a:bodyPr wrap="square">
            <a:spAutoFit/>
          </a:bodyPr>
          <a:lstStyle/>
          <a:p>
            <a:pPr indent="266700" algn="just">
              <a:spcAft>
                <a:spcPts val="0"/>
              </a:spcAft>
            </a:pPr>
            <a:r>
              <a:rPr lang="en-US" altLang="zh-CN" sz="2400" dirty="0"/>
              <a:t>  </a:t>
            </a:r>
            <a:r>
              <a:rPr lang="zh-CN" altLang="zh-CN" sz="2400" dirty="0"/>
              <a:t>在设计制作网络游戏界面的过程中，除了根据前期调查确定的设计风格，还需要将现有的元素摆放在合适的位置，这就需要设计师根据各个元素的功能和外观，为网络游戏界面划分结构。设计师可以使用</a:t>
            </a:r>
            <a:r>
              <a:rPr lang="en-US" altLang="zh-CN" sz="2400" dirty="0"/>
              <a:t>Photoshop CC</a:t>
            </a:r>
            <a:r>
              <a:rPr lang="zh-CN" altLang="zh-CN" sz="2400" dirty="0"/>
              <a:t>和</a:t>
            </a:r>
            <a:r>
              <a:rPr lang="en-US" altLang="zh-CN" sz="2400" dirty="0"/>
              <a:t>Axure RP</a:t>
            </a:r>
            <a:r>
              <a:rPr lang="zh-CN" altLang="zh-CN" sz="2400" dirty="0"/>
              <a:t>等软件制作网络游戏的结构设计。</a:t>
            </a:r>
          </a:p>
        </p:txBody>
      </p:sp>
      <p:grpSp>
        <p:nvGrpSpPr>
          <p:cNvPr id="3" name="组合 2">
            <a:extLst>
              <a:ext uri="{FF2B5EF4-FFF2-40B4-BE49-F238E27FC236}">
                <a16:creationId xmlns:a16="http://schemas.microsoft.com/office/drawing/2014/main" id="{4F64BB7A-1DB4-4B53-AFED-CF5A44CF78F4}"/>
              </a:ext>
            </a:extLst>
          </p:cNvPr>
          <p:cNvGrpSpPr/>
          <p:nvPr/>
        </p:nvGrpSpPr>
        <p:grpSpPr>
          <a:xfrm>
            <a:off x="1178724" y="4298674"/>
            <a:ext cx="6967626" cy="1921490"/>
            <a:chOff x="1152746" y="4262305"/>
            <a:chExt cx="6967626" cy="1921490"/>
          </a:xfrm>
        </p:grpSpPr>
        <p:pic>
          <p:nvPicPr>
            <p:cNvPr id="13" name="图片 12">
              <a:extLst>
                <a:ext uri="{FF2B5EF4-FFF2-40B4-BE49-F238E27FC236}">
                  <a16:creationId xmlns:a16="http://schemas.microsoft.com/office/drawing/2014/main" id="{4C296343-084C-467A-AF4C-F1237CF65C4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152746" y="4262305"/>
              <a:ext cx="3419254" cy="1921490"/>
            </a:xfrm>
            <a:prstGeom prst="rect">
              <a:avLst/>
            </a:prstGeom>
          </p:spPr>
        </p:pic>
        <p:pic>
          <p:nvPicPr>
            <p:cNvPr id="14" name="图片 13" descr="图片包含 屏幕截图&#10;&#10;描述已自动生成">
              <a:extLst>
                <a:ext uri="{FF2B5EF4-FFF2-40B4-BE49-F238E27FC236}">
                  <a16:creationId xmlns:a16="http://schemas.microsoft.com/office/drawing/2014/main" id="{A252A76E-C8F5-4EF2-B52F-F8C86EC68EA0}"/>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702010" y="4262305"/>
              <a:ext cx="3418362" cy="1921490"/>
            </a:xfrm>
            <a:prstGeom prst="rect">
              <a:avLst/>
            </a:prstGeom>
          </p:spPr>
        </p:pic>
      </p:grpSp>
    </p:spTree>
    <p:extLst>
      <p:ext uri="{BB962C8B-B14F-4D97-AF65-F5344CB8AC3E}">
        <p14:creationId xmlns:p14="http://schemas.microsoft.com/office/powerpoint/2010/main" val="25410029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339EABC-2B37-45BF-AE8D-AF83D905A93F}"/>
              </a:ext>
            </a:extLst>
          </p:cNvPr>
          <p:cNvSpPr txBox="1"/>
          <p:nvPr/>
        </p:nvSpPr>
        <p:spPr>
          <a:xfrm>
            <a:off x="1383717" y="3003890"/>
            <a:ext cx="6143277" cy="646331"/>
          </a:xfrm>
          <a:prstGeom prst="rect">
            <a:avLst/>
          </a:prstGeom>
          <a:noFill/>
        </p:spPr>
        <p:txBody>
          <a:bodyPr wrap="square" rtlCol="0">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第四章  网络游戏</a:t>
            </a:r>
            <a:r>
              <a:rPr lang="en-US" altLang="zh-CN" sz="3600" b="1" dirty="0">
                <a:solidFill>
                  <a:schemeClr val="bg1"/>
                </a:solidFill>
                <a:latin typeface="微软雅黑" panose="020B0503020204020204" pitchFamily="34" charset="-122"/>
                <a:ea typeface="微软雅黑" panose="020B0503020204020204" pitchFamily="34" charset="-122"/>
              </a:rPr>
              <a:t>UI</a:t>
            </a:r>
            <a:r>
              <a:rPr lang="zh-CN" altLang="en-US" sz="3600" b="1" dirty="0">
                <a:solidFill>
                  <a:schemeClr val="bg1"/>
                </a:solidFill>
                <a:latin typeface="微软雅黑" panose="020B0503020204020204" pitchFamily="34" charset="-122"/>
                <a:ea typeface="微软雅黑" panose="020B0503020204020204" pitchFamily="34" charset="-122"/>
              </a:rPr>
              <a:t>设计</a:t>
            </a:r>
          </a:p>
        </p:txBody>
      </p:sp>
    </p:spTree>
    <p:extLst>
      <p:ext uri="{BB962C8B-B14F-4D97-AF65-F5344CB8AC3E}">
        <p14:creationId xmlns:p14="http://schemas.microsoft.com/office/powerpoint/2010/main" val="2453856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练一练</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393E97C8-CC4D-4BDC-9BF3-E6418B5A497C}"/>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231FE0DC-1CA6-4321-A6B1-EA9C77BEA528}"/>
              </a:ext>
            </a:extLst>
          </p:cNvPr>
          <p:cNvSpPr/>
          <p:nvPr/>
        </p:nvSpPr>
        <p:spPr>
          <a:xfrm>
            <a:off x="1454827" y="1324240"/>
            <a:ext cx="4993675"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设计制作天元御剑游戏的界面结构</a:t>
            </a:r>
          </a:p>
        </p:txBody>
      </p:sp>
      <p:pic>
        <p:nvPicPr>
          <p:cNvPr id="7" name="图片 6" descr="图片包含 餐桌, 室内&#10;&#10;描述已自动生成">
            <a:extLst>
              <a:ext uri="{FF2B5EF4-FFF2-40B4-BE49-F238E27FC236}">
                <a16:creationId xmlns:a16="http://schemas.microsoft.com/office/drawing/2014/main" id="{FB364EB1-D8F1-4B18-B4CE-AA133D031782}"/>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370661" y="2188271"/>
            <a:ext cx="6319550" cy="3614068"/>
          </a:xfrm>
          <a:prstGeom prst="rect">
            <a:avLst/>
          </a:prstGeom>
        </p:spPr>
      </p:pic>
    </p:spTree>
    <p:extLst>
      <p:ext uri="{BB962C8B-B14F-4D97-AF65-F5344CB8AC3E}">
        <p14:creationId xmlns:p14="http://schemas.microsoft.com/office/powerpoint/2010/main" val="34583134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角色扮演类游戏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393E97C8-CC4D-4BDC-9BF3-E6418B5A497C}"/>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231FE0DC-1CA6-4321-A6B1-EA9C77BEA528}"/>
              </a:ext>
            </a:extLst>
          </p:cNvPr>
          <p:cNvSpPr/>
          <p:nvPr/>
        </p:nvSpPr>
        <p:spPr>
          <a:xfrm>
            <a:off x="1431005" y="1324240"/>
            <a:ext cx="37112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网络游戏的细节优化设计</a:t>
            </a:r>
          </a:p>
        </p:txBody>
      </p:sp>
      <p:sp>
        <p:nvSpPr>
          <p:cNvPr id="2" name="矩形 1">
            <a:extLst>
              <a:ext uri="{FF2B5EF4-FFF2-40B4-BE49-F238E27FC236}">
                <a16:creationId xmlns:a16="http://schemas.microsoft.com/office/drawing/2014/main" id="{193F592A-91AB-4941-95FC-A607AA58EDA2}"/>
              </a:ext>
            </a:extLst>
          </p:cNvPr>
          <p:cNvSpPr/>
          <p:nvPr/>
        </p:nvSpPr>
        <p:spPr>
          <a:xfrm>
            <a:off x="1117022" y="1812320"/>
            <a:ext cx="7164533" cy="1938992"/>
          </a:xfrm>
          <a:prstGeom prst="rect">
            <a:avLst/>
          </a:prstGeom>
        </p:spPr>
        <p:txBody>
          <a:bodyPr wrap="square">
            <a:spAutoFit/>
          </a:bodyPr>
          <a:lstStyle/>
          <a:p>
            <a:pPr algn="just"/>
            <a:r>
              <a:rPr lang="en-US" altLang="zh-CN" sz="2400" dirty="0"/>
              <a:t>       </a:t>
            </a:r>
            <a:r>
              <a:rPr lang="zh-CN" altLang="zh-CN" sz="2400" dirty="0"/>
              <a:t>网络游戏界面的诸多视觉元素不是割裂的存在</a:t>
            </a:r>
            <a:r>
              <a:rPr lang="en-US" altLang="zh-CN" sz="2400" dirty="0"/>
              <a:t>,</a:t>
            </a:r>
            <a:r>
              <a:rPr lang="zh-CN" altLang="zh-CN" sz="2400" dirty="0"/>
              <a:t>界面中各个元素之间的关联与互通是必然的</a:t>
            </a:r>
            <a:r>
              <a:rPr lang="en-US" altLang="zh-CN" sz="2400" dirty="0"/>
              <a:t>,</a:t>
            </a:r>
            <a:r>
              <a:rPr lang="zh-CN" altLang="zh-CN" sz="2400" dirty="0"/>
              <a:t>在游戏界面设计中如何在宏观上调配、安排、从整体上掌制这些视觉元素带来更好的人性化体验是当代游戏界面</a:t>
            </a:r>
            <a:r>
              <a:rPr lang="en-US" altLang="zh-CN" sz="2400" dirty="0"/>
              <a:t>UI</a:t>
            </a:r>
            <a:r>
              <a:rPr lang="zh-CN" altLang="zh-CN" sz="2400" dirty="0"/>
              <a:t>设计需要深化的设计原则。</a:t>
            </a:r>
          </a:p>
        </p:txBody>
      </p:sp>
      <p:pic>
        <p:nvPicPr>
          <p:cNvPr id="10" name="图片 9" descr="图片包含 餐桌&#10;&#10;描述已自动生成">
            <a:extLst>
              <a:ext uri="{FF2B5EF4-FFF2-40B4-BE49-F238E27FC236}">
                <a16:creationId xmlns:a16="http://schemas.microsoft.com/office/drawing/2014/main" id="{E0F09FCE-8EF7-4468-A338-98EF63E4D85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430056" y="3804852"/>
            <a:ext cx="4283888" cy="2397976"/>
          </a:xfrm>
          <a:prstGeom prst="rect">
            <a:avLst/>
          </a:prstGeom>
        </p:spPr>
      </p:pic>
    </p:spTree>
    <p:extLst>
      <p:ext uri="{BB962C8B-B14F-4D97-AF65-F5344CB8AC3E}">
        <p14:creationId xmlns:p14="http://schemas.microsoft.com/office/powerpoint/2010/main" val="29460430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练一练</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393E97C8-CC4D-4BDC-9BF3-E6418B5A497C}"/>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231FE0DC-1CA6-4321-A6B1-EA9C77BEA528}"/>
              </a:ext>
            </a:extLst>
          </p:cNvPr>
          <p:cNvSpPr/>
          <p:nvPr/>
        </p:nvSpPr>
        <p:spPr>
          <a:xfrm>
            <a:off x="1454827" y="1324240"/>
            <a:ext cx="4993675"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设计制作天元御剑游戏的界面优化</a:t>
            </a:r>
          </a:p>
        </p:txBody>
      </p:sp>
      <p:pic>
        <p:nvPicPr>
          <p:cNvPr id="10" name="图片 9">
            <a:extLst>
              <a:ext uri="{FF2B5EF4-FFF2-40B4-BE49-F238E27FC236}">
                <a16:creationId xmlns:a16="http://schemas.microsoft.com/office/drawing/2014/main" id="{CAB81401-A8FD-428B-AF69-9A2054510FD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311166" y="2223652"/>
            <a:ext cx="6404990" cy="3605648"/>
          </a:xfrm>
          <a:prstGeom prst="rect">
            <a:avLst/>
          </a:prstGeom>
        </p:spPr>
      </p:pic>
    </p:spTree>
    <p:extLst>
      <p:ext uri="{BB962C8B-B14F-4D97-AF65-F5344CB8AC3E}">
        <p14:creationId xmlns:p14="http://schemas.microsoft.com/office/powerpoint/2010/main" val="40836029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举一反三</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393E97C8-CC4D-4BDC-9BF3-E6418B5A497C}"/>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231FE0DC-1CA6-4321-A6B1-EA9C77BEA528}"/>
              </a:ext>
            </a:extLst>
          </p:cNvPr>
          <p:cNvSpPr/>
          <p:nvPr/>
        </p:nvSpPr>
        <p:spPr>
          <a:xfrm>
            <a:off x="1468139" y="1324240"/>
            <a:ext cx="4031873"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设计制作网络游戏的标题组</a:t>
            </a:r>
          </a:p>
        </p:txBody>
      </p:sp>
      <p:pic>
        <p:nvPicPr>
          <p:cNvPr id="15" name="图片 14" descr="图片包含 标牌, 张, 美食&#10;&#10;描述已自动生成">
            <a:extLst>
              <a:ext uri="{FF2B5EF4-FFF2-40B4-BE49-F238E27FC236}">
                <a16:creationId xmlns:a16="http://schemas.microsoft.com/office/drawing/2014/main" id="{B66FA61C-243A-4084-81A8-15B2CE6CB21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95810" y="2400231"/>
            <a:ext cx="6734172" cy="2935198"/>
          </a:xfrm>
          <a:prstGeom prst="rect">
            <a:avLst/>
          </a:prstGeom>
        </p:spPr>
      </p:pic>
    </p:spTree>
    <p:extLst>
      <p:ext uri="{BB962C8B-B14F-4D97-AF65-F5344CB8AC3E}">
        <p14:creationId xmlns:p14="http://schemas.microsoft.com/office/powerpoint/2010/main" val="3633225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了解网络游戏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A02C93CD-CA30-47D5-967B-482C603DB397}"/>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752728BB-653A-4EA6-B758-D62E654A4C44}"/>
              </a:ext>
            </a:extLst>
          </p:cNvPr>
          <p:cNvSpPr/>
          <p:nvPr/>
        </p:nvSpPr>
        <p:spPr>
          <a:xfrm>
            <a:off x="1433174" y="1324240"/>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网络游戏的概念</a:t>
            </a:r>
          </a:p>
        </p:txBody>
      </p:sp>
      <p:pic>
        <p:nvPicPr>
          <p:cNvPr id="5" name="图片 4">
            <a:extLst>
              <a:ext uri="{FF2B5EF4-FFF2-40B4-BE49-F238E27FC236}">
                <a16:creationId xmlns:a16="http://schemas.microsoft.com/office/drawing/2014/main" id="{AD93B77C-E4F9-44AD-8996-1A708F8329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9370" y="2208623"/>
            <a:ext cx="6961908" cy="3822744"/>
          </a:xfrm>
          <a:prstGeom prst="rect">
            <a:avLst/>
          </a:prstGeom>
        </p:spPr>
      </p:pic>
      <p:sp>
        <p:nvSpPr>
          <p:cNvPr id="6" name="矩形 5">
            <a:extLst>
              <a:ext uri="{FF2B5EF4-FFF2-40B4-BE49-F238E27FC236}">
                <a16:creationId xmlns:a16="http://schemas.microsoft.com/office/drawing/2014/main" id="{24BFAC51-8949-4FC8-8AE2-C29B45D667C8}"/>
              </a:ext>
            </a:extLst>
          </p:cNvPr>
          <p:cNvSpPr/>
          <p:nvPr/>
        </p:nvSpPr>
        <p:spPr>
          <a:xfrm>
            <a:off x="2353539" y="2825416"/>
            <a:ext cx="4805795" cy="2677656"/>
          </a:xfrm>
          <a:prstGeom prst="rect">
            <a:avLst/>
          </a:prstGeom>
        </p:spPr>
        <p:txBody>
          <a:bodyPr wrap="square">
            <a:spAutoFit/>
          </a:bodyPr>
          <a:lstStyle/>
          <a:p>
            <a:pPr indent="266700" algn="just">
              <a:spcBef>
                <a:spcPts val="600"/>
              </a:spcBef>
              <a:spcAft>
                <a:spcPts val="0"/>
              </a:spcAft>
            </a:pPr>
            <a:r>
              <a:rPr lang="en-US" altLang="zh-CN" sz="2400" dirty="0"/>
              <a:t>    </a:t>
            </a:r>
            <a:r>
              <a:rPr lang="zh-CN" altLang="zh-CN" sz="2400" dirty="0"/>
              <a:t>网络游戏又被叫做</a:t>
            </a:r>
            <a:r>
              <a:rPr lang="en-US" altLang="zh-CN" sz="2400" dirty="0"/>
              <a:t> “</a:t>
            </a:r>
            <a:r>
              <a:rPr lang="zh-CN" altLang="zh-CN" sz="2400" dirty="0"/>
              <a:t>在线游戏</a:t>
            </a:r>
            <a:r>
              <a:rPr lang="en-US" altLang="zh-CN" sz="2400" dirty="0"/>
              <a:t>”</a:t>
            </a:r>
            <a:r>
              <a:rPr lang="zh-CN" altLang="zh-CN" sz="2400" dirty="0"/>
              <a:t>，英文名称为</a:t>
            </a:r>
            <a:r>
              <a:rPr lang="en-US" altLang="zh-CN" sz="2400" dirty="0"/>
              <a:t>Online Game</a:t>
            </a:r>
            <a:r>
              <a:rPr lang="zh-CN" altLang="zh-CN" sz="2400" dirty="0"/>
              <a:t>，简称</a:t>
            </a:r>
            <a:r>
              <a:rPr lang="en-US" altLang="zh-CN" sz="2400" dirty="0"/>
              <a:t>“</a:t>
            </a:r>
            <a:r>
              <a:rPr lang="zh-CN" altLang="zh-CN" sz="2400" dirty="0"/>
              <a:t>网游</a:t>
            </a:r>
            <a:r>
              <a:rPr lang="en-US" altLang="zh-CN" sz="2400" dirty="0"/>
              <a:t>”</a:t>
            </a:r>
            <a:r>
              <a:rPr lang="zh-CN" altLang="zh-CN" sz="2400" dirty="0"/>
              <a:t>。网络游戏是指以互联网为传输媒介，以游戏运营商服务器和用户计算机为处理终端，以游戏客户端软件为信息交互窗口的多人在线游戏。</a:t>
            </a:r>
          </a:p>
        </p:txBody>
      </p:sp>
    </p:spTree>
    <p:extLst>
      <p:ext uri="{BB962C8B-B14F-4D97-AF65-F5344CB8AC3E}">
        <p14:creationId xmlns:p14="http://schemas.microsoft.com/office/powerpoint/2010/main" val="569147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了解网络游戏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A02C93CD-CA30-47D5-967B-482C603DB397}"/>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752728BB-653A-4EA6-B758-D62E654A4C44}"/>
              </a:ext>
            </a:extLst>
          </p:cNvPr>
          <p:cNvSpPr/>
          <p:nvPr/>
        </p:nvSpPr>
        <p:spPr>
          <a:xfrm>
            <a:off x="1416707" y="1324240"/>
            <a:ext cx="2773516"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网络游戏的</a:t>
            </a:r>
            <a:r>
              <a:rPr lang="en-US" altLang="zh-CN" sz="2400" spc="100" dirty="0">
                <a:solidFill>
                  <a:srgbClr val="000000"/>
                </a:solidFill>
                <a:latin typeface="微软雅黑" panose="020B0503020204020204" pitchFamily="34" charset="-122"/>
                <a:ea typeface="微软雅黑" panose="020B0503020204020204" pitchFamily="34" charset="-122"/>
              </a:rPr>
              <a:t>UI</a:t>
            </a:r>
            <a:r>
              <a:rPr lang="zh-CN" altLang="en-US" sz="2400" spc="100" dirty="0">
                <a:solidFill>
                  <a:srgbClr val="000000"/>
                </a:solidFill>
                <a:latin typeface="微软雅黑" panose="020B0503020204020204" pitchFamily="34" charset="-122"/>
                <a:ea typeface="微软雅黑" panose="020B0503020204020204" pitchFamily="34" charset="-122"/>
              </a:rPr>
              <a:t>设计</a:t>
            </a:r>
          </a:p>
        </p:txBody>
      </p:sp>
      <p:sp>
        <p:nvSpPr>
          <p:cNvPr id="2" name="矩形 1">
            <a:extLst>
              <a:ext uri="{FF2B5EF4-FFF2-40B4-BE49-F238E27FC236}">
                <a16:creationId xmlns:a16="http://schemas.microsoft.com/office/drawing/2014/main" id="{40FBFBB1-818C-4F6F-BB82-2E1547BB5C75}"/>
              </a:ext>
            </a:extLst>
          </p:cNvPr>
          <p:cNvSpPr/>
          <p:nvPr/>
        </p:nvSpPr>
        <p:spPr>
          <a:xfrm>
            <a:off x="1242868" y="1815925"/>
            <a:ext cx="7137399" cy="830997"/>
          </a:xfrm>
          <a:prstGeom prst="rect">
            <a:avLst/>
          </a:prstGeom>
        </p:spPr>
        <p:txBody>
          <a:bodyPr wrap="square">
            <a:spAutoFit/>
          </a:bodyPr>
          <a:lstStyle/>
          <a:p>
            <a:pPr indent="266700" algn="just">
              <a:spcBef>
                <a:spcPts val="600"/>
              </a:spcBef>
              <a:spcAft>
                <a:spcPts val="0"/>
              </a:spcAft>
            </a:pPr>
            <a:r>
              <a:rPr lang="en-US" altLang="zh-CN" sz="2400" dirty="0"/>
              <a:t>    </a:t>
            </a:r>
            <a:r>
              <a:rPr lang="zh-CN" altLang="zh-CN" sz="2400" dirty="0"/>
              <a:t>网络游戏</a:t>
            </a:r>
            <a:r>
              <a:rPr lang="en-US" altLang="zh-CN" sz="2400" dirty="0"/>
              <a:t>UI</a:t>
            </a:r>
            <a:r>
              <a:rPr lang="zh-CN" altLang="zh-CN" sz="2400" dirty="0"/>
              <a:t>设计对于玩家的作用就是实现娱乐、休闲、交流、取得虚拟成就并具有可持续性的层面。</a:t>
            </a:r>
          </a:p>
        </p:txBody>
      </p:sp>
      <p:grpSp>
        <p:nvGrpSpPr>
          <p:cNvPr id="3" name="组合 2">
            <a:extLst>
              <a:ext uri="{FF2B5EF4-FFF2-40B4-BE49-F238E27FC236}">
                <a16:creationId xmlns:a16="http://schemas.microsoft.com/office/drawing/2014/main" id="{DE01F1C1-8631-4F03-AB04-15D64241D858}"/>
              </a:ext>
            </a:extLst>
          </p:cNvPr>
          <p:cNvGrpSpPr/>
          <p:nvPr/>
        </p:nvGrpSpPr>
        <p:grpSpPr>
          <a:xfrm>
            <a:off x="1052369" y="3263065"/>
            <a:ext cx="7248328" cy="1968758"/>
            <a:chOff x="947836" y="3317457"/>
            <a:chExt cx="7248328" cy="1968758"/>
          </a:xfrm>
        </p:grpSpPr>
        <p:pic>
          <p:nvPicPr>
            <p:cNvPr id="10" name="图片 9">
              <a:extLst>
                <a:ext uri="{FF2B5EF4-FFF2-40B4-BE49-F238E27FC236}">
                  <a16:creationId xmlns:a16="http://schemas.microsoft.com/office/drawing/2014/main" id="{82162FF3-7FF4-4BFC-88D8-8FA50E3B141D}"/>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947836" y="3317457"/>
              <a:ext cx="3544496" cy="1968758"/>
            </a:xfrm>
            <a:prstGeom prst="rect">
              <a:avLst/>
            </a:prstGeom>
          </p:spPr>
        </p:pic>
        <p:pic>
          <p:nvPicPr>
            <p:cNvPr id="13" name="图片 12">
              <a:extLst>
                <a:ext uri="{FF2B5EF4-FFF2-40B4-BE49-F238E27FC236}">
                  <a16:creationId xmlns:a16="http://schemas.microsoft.com/office/drawing/2014/main" id="{4AB4E9E2-0CBC-42E1-9A1C-66895DCFDA9B}"/>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678172" y="3317457"/>
              <a:ext cx="3517992" cy="1968758"/>
            </a:xfrm>
            <a:prstGeom prst="rect">
              <a:avLst/>
            </a:prstGeom>
          </p:spPr>
        </p:pic>
      </p:grpSp>
    </p:spTree>
    <p:extLst>
      <p:ext uri="{BB962C8B-B14F-4D97-AF65-F5344CB8AC3E}">
        <p14:creationId xmlns:p14="http://schemas.microsoft.com/office/powerpoint/2010/main" val="1640780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了解网络游戏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A02C93CD-CA30-47D5-967B-482C603DB397}"/>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752728BB-653A-4EA6-B758-D62E654A4C44}"/>
              </a:ext>
            </a:extLst>
          </p:cNvPr>
          <p:cNvSpPr/>
          <p:nvPr/>
        </p:nvSpPr>
        <p:spPr>
          <a:xfrm>
            <a:off x="1459147" y="1324240"/>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网络游戏的特点</a:t>
            </a:r>
          </a:p>
        </p:txBody>
      </p:sp>
      <p:pic>
        <p:nvPicPr>
          <p:cNvPr id="5" name="图片 4">
            <a:extLst>
              <a:ext uri="{FF2B5EF4-FFF2-40B4-BE49-F238E27FC236}">
                <a16:creationId xmlns:a16="http://schemas.microsoft.com/office/drawing/2014/main" id="{DB5CF1FB-1D55-4926-B70F-62B39AB1CA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0590" y="1488392"/>
            <a:ext cx="5704610" cy="4993042"/>
          </a:xfrm>
          <a:prstGeom prst="rect">
            <a:avLst/>
          </a:prstGeom>
        </p:spPr>
      </p:pic>
      <p:sp>
        <p:nvSpPr>
          <p:cNvPr id="6" name="矩形 5">
            <a:extLst>
              <a:ext uri="{FF2B5EF4-FFF2-40B4-BE49-F238E27FC236}">
                <a16:creationId xmlns:a16="http://schemas.microsoft.com/office/drawing/2014/main" id="{624AFFFB-50C3-4D4F-BBC0-E861310C35E3}"/>
              </a:ext>
            </a:extLst>
          </p:cNvPr>
          <p:cNvSpPr/>
          <p:nvPr/>
        </p:nvSpPr>
        <p:spPr>
          <a:xfrm>
            <a:off x="1932712" y="3107748"/>
            <a:ext cx="5065568" cy="2677656"/>
          </a:xfrm>
          <a:prstGeom prst="rect">
            <a:avLst/>
          </a:prstGeom>
        </p:spPr>
        <p:txBody>
          <a:bodyPr wrap="square">
            <a:spAutoFit/>
          </a:bodyPr>
          <a:lstStyle/>
          <a:p>
            <a:pPr indent="266700" algn="just">
              <a:spcBef>
                <a:spcPts val="600"/>
              </a:spcBef>
              <a:spcAft>
                <a:spcPts val="0"/>
              </a:spcAft>
            </a:pPr>
            <a:r>
              <a:rPr lang="en-US" altLang="zh-CN" sz="2400" dirty="0">
                <a:solidFill>
                  <a:schemeClr val="bg1"/>
                </a:solidFill>
              </a:rPr>
              <a:t>   </a:t>
            </a:r>
            <a:r>
              <a:rPr lang="zh-CN" altLang="zh-CN" sz="2400" dirty="0">
                <a:solidFill>
                  <a:schemeClr val="bg1"/>
                </a:solidFill>
              </a:rPr>
              <a:t>网络游戏与单机游戏相比，最大的不同之处在于，网络游戏中的玩家必须通过互联网连接来进行多人游戏。还有就是，网络游戏的特点是大多数玩家都会有一个专属于自己的角色（虚拟身份），而一切角色资料以及游戏资讯均记录在服务端。</a:t>
            </a:r>
          </a:p>
        </p:txBody>
      </p:sp>
    </p:spTree>
    <p:extLst>
      <p:ext uri="{BB962C8B-B14F-4D97-AF65-F5344CB8AC3E}">
        <p14:creationId xmlns:p14="http://schemas.microsoft.com/office/powerpoint/2010/main" val="1381376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了解网络游戏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A02C93CD-CA30-47D5-967B-482C603DB397}"/>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752728BB-653A-4EA6-B758-D62E654A4C44}"/>
              </a:ext>
            </a:extLst>
          </p:cNvPr>
          <p:cNvSpPr/>
          <p:nvPr/>
        </p:nvSpPr>
        <p:spPr>
          <a:xfrm>
            <a:off x="1459147" y="1324240"/>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网络游戏的特点</a:t>
            </a:r>
          </a:p>
        </p:txBody>
      </p:sp>
      <p:sp>
        <p:nvSpPr>
          <p:cNvPr id="2" name="矩形 1">
            <a:extLst>
              <a:ext uri="{FF2B5EF4-FFF2-40B4-BE49-F238E27FC236}">
                <a16:creationId xmlns:a16="http://schemas.microsoft.com/office/drawing/2014/main" id="{61B85345-11FB-4AFA-A99B-BC6AD4B1A76C}"/>
              </a:ext>
            </a:extLst>
          </p:cNvPr>
          <p:cNvSpPr/>
          <p:nvPr/>
        </p:nvSpPr>
        <p:spPr>
          <a:xfrm>
            <a:off x="1148196" y="1893793"/>
            <a:ext cx="7294418" cy="1938992"/>
          </a:xfrm>
          <a:prstGeom prst="rect">
            <a:avLst/>
          </a:prstGeom>
        </p:spPr>
        <p:txBody>
          <a:bodyPr wrap="square">
            <a:spAutoFit/>
          </a:bodyPr>
          <a:lstStyle/>
          <a:p>
            <a:pPr indent="266700" algn="just">
              <a:spcBef>
                <a:spcPts val="600"/>
              </a:spcBef>
              <a:spcAft>
                <a:spcPts val="0"/>
              </a:spcAft>
            </a:pPr>
            <a:r>
              <a:rPr lang="en-US" altLang="zh-CN" sz="2400" dirty="0"/>
              <a:t>   </a:t>
            </a:r>
            <a:r>
              <a:rPr lang="zh-CN" altLang="zh-CN" sz="2400" dirty="0"/>
              <a:t>具体来说就是，网络游戏一般由多名玩家通过计算机网络在虚拟的环境中对人物角色和场景按照一定的规则进行操作，以达到娱乐和互动目的。而单机游戏模式则多为人机对战。因为其不能连入互联网，导致玩家与玩家的互动性相对较差。</a:t>
            </a:r>
          </a:p>
        </p:txBody>
      </p:sp>
      <p:pic>
        <p:nvPicPr>
          <p:cNvPr id="10" name="图片 9" descr="图片包含 玩具, 建筑物&#10;&#10;描述已自动生成">
            <a:extLst>
              <a:ext uri="{FF2B5EF4-FFF2-40B4-BE49-F238E27FC236}">
                <a16:creationId xmlns:a16="http://schemas.microsoft.com/office/drawing/2014/main" id="{92D1EB00-D53C-4B7C-B8EB-6D55A8109B1D}"/>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118109" y="3940673"/>
            <a:ext cx="5053256" cy="2327566"/>
          </a:xfrm>
          <a:prstGeom prst="rect">
            <a:avLst/>
          </a:prstGeom>
        </p:spPr>
      </p:pic>
    </p:spTree>
    <p:extLst>
      <p:ext uri="{BB962C8B-B14F-4D97-AF65-F5344CB8AC3E}">
        <p14:creationId xmlns:p14="http://schemas.microsoft.com/office/powerpoint/2010/main" val="15028046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网络游戏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设计类别</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A02C93CD-CA30-47D5-967B-482C603DB397}"/>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752728BB-653A-4EA6-B758-D62E654A4C44}"/>
              </a:ext>
            </a:extLst>
          </p:cNvPr>
          <p:cNvSpPr/>
          <p:nvPr/>
        </p:nvSpPr>
        <p:spPr>
          <a:xfrm>
            <a:off x="1459147" y="1324240"/>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按游戏种类划分</a:t>
            </a:r>
          </a:p>
        </p:txBody>
      </p:sp>
      <p:pic>
        <p:nvPicPr>
          <p:cNvPr id="4" name="图片 3">
            <a:extLst>
              <a:ext uri="{FF2B5EF4-FFF2-40B4-BE49-F238E27FC236}">
                <a16:creationId xmlns:a16="http://schemas.microsoft.com/office/drawing/2014/main" id="{5B1661C9-8109-4988-930D-944CE5CCBF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5053" y="2020178"/>
            <a:ext cx="5330538" cy="4313934"/>
          </a:xfrm>
          <a:prstGeom prst="rect">
            <a:avLst/>
          </a:prstGeom>
        </p:spPr>
      </p:pic>
      <p:sp>
        <p:nvSpPr>
          <p:cNvPr id="5" name="矩形 4">
            <a:extLst>
              <a:ext uri="{FF2B5EF4-FFF2-40B4-BE49-F238E27FC236}">
                <a16:creationId xmlns:a16="http://schemas.microsoft.com/office/drawing/2014/main" id="{0F5C0B11-4768-4921-94AE-D9389E2B1C87}"/>
              </a:ext>
            </a:extLst>
          </p:cNvPr>
          <p:cNvSpPr/>
          <p:nvPr/>
        </p:nvSpPr>
        <p:spPr>
          <a:xfrm>
            <a:off x="3411584" y="2265018"/>
            <a:ext cx="3262432" cy="707886"/>
          </a:xfrm>
          <a:prstGeom prst="rect">
            <a:avLst/>
          </a:prstGeom>
        </p:spPr>
        <p:txBody>
          <a:bodyPr wrap="none">
            <a:spAutoFit/>
          </a:bodyPr>
          <a:lstStyle/>
          <a:p>
            <a:pPr lvl="0" algn="just">
              <a:spcBef>
                <a:spcPts val="600"/>
              </a:spcBef>
              <a:spcAft>
                <a:spcPts val="600"/>
              </a:spcAft>
              <a:buClr>
                <a:srgbClr val="0099FF"/>
              </a:buClr>
            </a:pPr>
            <a:r>
              <a:rPr lang="zh-CN" altLang="zh-CN" sz="4000" dirty="0">
                <a:solidFill>
                  <a:schemeClr val="bg1"/>
                </a:solidFill>
              </a:rPr>
              <a:t>休闲网络游戏</a:t>
            </a:r>
          </a:p>
        </p:txBody>
      </p:sp>
      <p:sp>
        <p:nvSpPr>
          <p:cNvPr id="6" name="矩形 5">
            <a:extLst>
              <a:ext uri="{FF2B5EF4-FFF2-40B4-BE49-F238E27FC236}">
                <a16:creationId xmlns:a16="http://schemas.microsoft.com/office/drawing/2014/main" id="{D0C8608E-8128-495A-A21D-121670E6AA97}"/>
              </a:ext>
            </a:extLst>
          </p:cNvPr>
          <p:cNvSpPr/>
          <p:nvPr/>
        </p:nvSpPr>
        <p:spPr>
          <a:xfrm>
            <a:off x="2852515" y="3273136"/>
            <a:ext cx="2749471" cy="707886"/>
          </a:xfrm>
          <a:prstGeom prst="rect">
            <a:avLst/>
          </a:prstGeom>
        </p:spPr>
        <p:txBody>
          <a:bodyPr wrap="none">
            <a:spAutoFit/>
          </a:bodyPr>
          <a:lstStyle/>
          <a:p>
            <a:pPr lvl="0" algn="just">
              <a:spcBef>
                <a:spcPts val="600"/>
              </a:spcBef>
              <a:spcAft>
                <a:spcPts val="600"/>
              </a:spcAft>
              <a:buClr>
                <a:srgbClr val="0099FF"/>
              </a:buClr>
            </a:pPr>
            <a:r>
              <a:rPr lang="zh-CN" altLang="zh-CN" sz="4000" dirty="0">
                <a:solidFill>
                  <a:schemeClr val="bg1"/>
                </a:solidFill>
              </a:rPr>
              <a:t>传统棋牌类</a:t>
            </a:r>
          </a:p>
        </p:txBody>
      </p:sp>
      <p:sp>
        <p:nvSpPr>
          <p:cNvPr id="7" name="矩形 6">
            <a:extLst>
              <a:ext uri="{FF2B5EF4-FFF2-40B4-BE49-F238E27FC236}">
                <a16:creationId xmlns:a16="http://schemas.microsoft.com/office/drawing/2014/main" id="{6DAFFDD3-A245-4916-A1F3-882A199324BD}"/>
              </a:ext>
            </a:extLst>
          </p:cNvPr>
          <p:cNvSpPr/>
          <p:nvPr/>
        </p:nvSpPr>
        <p:spPr>
          <a:xfrm>
            <a:off x="3235021" y="4368790"/>
            <a:ext cx="3775393" cy="707886"/>
          </a:xfrm>
          <a:prstGeom prst="rect">
            <a:avLst/>
          </a:prstGeom>
        </p:spPr>
        <p:txBody>
          <a:bodyPr wrap="none">
            <a:spAutoFit/>
          </a:bodyPr>
          <a:lstStyle/>
          <a:p>
            <a:pPr lvl="0" algn="just">
              <a:spcBef>
                <a:spcPts val="600"/>
              </a:spcBef>
              <a:spcAft>
                <a:spcPts val="600"/>
              </a:spcAft>
              <a:buClr>
                <a:srgbClr val="0099FF"/>
              </a:buClr>
            </a:pPr>
            <a:r>
              <a:rPr lang="zh-CN" altLang="zh-CN" sz="4000" dirty="0">
                <a:solidFill>
                  <a:schemeClr val="bg1"/>
                </a:solidFill>
              </a:rPr>
              <a:t>网络对战类游戏</a:t>
            </a:r>
          </a:p>
        </p:txBody>
      </p:sp>
      <p:sp>
        <p:nvSpPr>
          <p:cNvPr id="13" name="矩形 12">
            <a:extLst>
              <a:ext uri="{FF2B5EF4-FFF2-40B4-BE49-F238E27FC236}">
                <a16:creationId xmlns:a16="http://schemas.microsoft.com/office/drawing/2014/main" id="{109AAB6E-42DD-4E4E-A57D-DE61FC1531B3}"/>
              </a:ext>
            </a:extLst>
          </p:cNvPr>
          <p:cNvSpPr/>
          <p:nvPr/>
        </p:nvSpPr>
        <p:spPr>
          <a:xfrm>
            <a:off x="2339553" y="5376908"/>
            <a:ext cx="3775393" cy="707886"/>
          </a:xfrm>
          <a:prstGeom prst="rect">
            <a:avLst/>
          </a:prstGeom>
        </p:spPr>
        <p:txBody>
          <a:bodyPr wrap="none">
            <a:spAutoFit/>
          </a:bodyPr>
          <a:lstStyle/>
          <a:p>
            <a:pPr lvl="0" algn="just">
              <a:spcBef>
                <a:spcPts val="600"/>
              </a:spcBef>
              <a:spcAft>
                <a:spcPts val="600"/>
              </a:spcAft>
              <a:buClr>
                <a:srgbClr val="0099FF"/>
              </a:buClr>
            </a:pPr>
            <a:r>
              <a:rPr lang="zh-CN" altLang="zh-CN" sz="4000" dirty="0">
                <a:solidFill>
                  <a:schemeClr val="bg1"/>
                </a:solidFill>
              </a:rPr>
              <a:t>角色扮演类游戏</a:t>
            </a:r>
          </a:p>
        </p:txBody>
      </p:sp>
    </p:spTree>
    <p:extLst>
      <p:ext uri="{BB962C8B-B14F-4D97-AF65-F5344CB8AC3E}">
        <p14:creationId xmlns:p14="http://schemas.microsoft.com/office/powerpoint/2010/main" val="2295829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网络游戏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设计类别</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A02C93CD-CA30-47D5-967B-482C603DB397}"/>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752728BB-653A-4EA6-B758-D62E654A4C44}"/>
              </a:ext>
            </a:extLst>
          </p:cNvPr>
          <p:cNvSpPr/>
          <p:nvPr/>
        </p:nvSpPr>
        <p:spPr>
          <a:xfrm>
            <a:off x="1459147" y="1324240"/>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按游戏模式划分</a:t>
            </a:r>
          </a:p>
        </p:txBody>
      </p:sp>
      <p:pic>
        <p:nvPicPr>
          <p:cNvPr id="3" name="图片 2">
            <a:extLst>
              <a:ext uri="{FF2B5EF4-FFF2-40B4-BE49-F238E27FC236}">
                <a16:creationId xmlns:a16="http://schemas.microsoft.com/office/drawing/2014/main" id="{14A0BBE9-B1E7-4BB5-8BC5-C0DBE3C0A5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074" y="1818403"/>
            <a:ext cx="8013852" cy="4499270"/>
          </a:xfrm>
          <a:prstGeom prst="rect">
            <a:avLst/>
          </a:prstGeom>
        </p:spPr>
      </p:pic>
      <p:sp>
        <p:nvSpPr>
          <p:cNvPr id="10" name="矩形 9">
            <a:extLst>
              <a:ext uri="{FF2B5EF4-FFF2-40B4-BE49-F238E27FC236}">
                <a16:creationId xmlns:a16="http://schemas.microsoft.com/office/drawing/2014/main" id="{0898F3AF-1739-4506-BA6C-1F676E5FEFB1}"/>
              </a:ext>
            </a:extLst>
          </p:cNvPr>
          <p:cNvSpPr/>
          <p:nvPr/>
        </p:nvSpPr>
        <p:spPr>
          <a:xfrm>
            <a:off x="540481" y="2789504"/>
            <a:ext cx="2236510" cy="707886"/>
          </a:xfrm>
          <a:prstGeom prst="rect">
            <a:avLst/>
          </a:prstGeom>
        </p:spPr>
        <p:txBody>
          <a:bodyPr wrap="none">
            <a:spAutoFit/>
          </a:bodyPr>
          <a:lstStyle/>
          <a:p>
            <a:pPr lvl="0" algn="just">
              <a:spcBef>
                <a:spcPts val="600"/>
              </a:spcBef>
              <a:spcAft>
                <a:spcPts val="600"/>
              </a:spcAft>
              <a:buClr>
                <a:srgbClr val="0099FF"/>
              </a:buClr>
            </a:pPr>
            <a:r>
              <a:rPr lang="zh-CN" altLang="zh-CN" sz="4000" dirty="0">
                <a:solidFill>
                  <a:schemeClr val="bg1"/>
                </a:solidFill>
              </a:rPr>
              <a:t>角色扮演</a:t>
            </a:r>
          </a:p>
        </p:txBody>
      </p:sp>
      <p:sp>
        <p:nvSpPr>
          <p:cNvPr id="14" name="矩形 13">
            <a:extLst>
              <a:ext uri="{FF2B5EF4-FFF2-40B4-BE49-F238E27FC236}">
                <a16:creationId xmlns:a16="http://schemas.microsoft.com/office/drawing/2014/main" id="{7C52DFF9-C369-4337-A69B-AFBF91E9A1CC}"/>
              </a:ext>
            </a:extLst>
          </p:cNvPr>
          <p:cNvSpPr/>
          <p:nvPr/>
        </p:nvSpPr>
        <p:spPr>
          <a:xfrm>
            <a:off x="2861463" y="2793203"/>
            <a:ext cx="2236510" cy="707886"/>
          </a:xfrm>
          <a:prstGeom prst="rect">
            <a:avLst/>
          </a:prstGeom>
        </p:spPr>
        <p:txBody>
          <a:bodyPr wrap="none">
            <a:spAutoFit/>
          </a:bodyPr>
          <a:lstStyle/>
          <a:p>
            <a:pPr lvl="0" algn="just">
              <a:spcBef>
                <a:spcPts val="600"/>
              </a:spcBef>
              <a:spcAft>
                <a:spcPts val="600"/>
              </a:spcAft>
              <a:buClr>
                <a:srgbClr val="0099FF"/>
              </a:buClr>
            </a:pPr>
            <a:r>
              <a:rPr lang="zh-CN" altLang="zh-CN" sz="4000" dirty="0">
                <a:solidFill>
                  <a:schemeClr val="bg1"/>
                </a:solidFill>
              </a:rPr>
              <a:t>动作游戏</a:t>
            </a:r>
          </a:p>
        </p:txBody>
      </p:sp>
      <p:sp>
        <p:nvSpPr>
          <p:cNvPr id="15" name="矩形 14">
            <a:extLst>
              <a:ext uri="{FF2B5EF4-FFF2-40B4-BE49-F238E27FC236}">
                <a16:creationId xmlns:a16="http://schemas.microsoft.com/office/drawing/2014/main" id="{F8E3E1CD-8F83-47FD-9249-7FC69DF779DD}"/>
              </a:ext>
            </a:extLst>
          </p:cNvPr>
          <p:cNvSpPr/>
          <p:nvPr/>
        </p:nvSpPr>
        <p:spPr>
          <a:xfrm>
            <a:off x="5182445" y="2789504"/>
            <a:ext cx="2236510" cy="707886"/>
          </a:xfrm>
          <a:prstGeom prst="rect">
            <a:avLst/>
          </a:prstGeom>
        </p:spPr>
        <p:txBody>
          <a:bodyPr wrap="none">
            <a:spAutoFit/>
          </a:bodyPr>
          <a:lstStyle/>
          <a:p>
            <a:pPr lvl="0" algn="just">
              <a:spcBef>
                <a:spcPts val="600"/>
              </a:spcBef>
              <a:spcAft>
                <a:spcPts val="600"/>
              </a:spcAft>
              <a:buClr>
                <a:srgbClr val="0099FF"/>
              </a:buClr>
            </a:pPr>
            <a:r>
              <a:rPr lang="zh-CN" altLang="zh-CN" sz="4000" dirty="0">
                <a:solidFill>
                  <a:schemeClr val="bg1"/>
                </a:solidFill>
              </a:rPr>
              <a:t>冒险游戏</a:t>
            </a:r>
          </a:p>
        </p:txBody>
      </p:sp>
      <p:sp>
        <p:nvSpPr>
          <p:cNvPr id="16" name="矩形 15">
            <a:extLst>
              <a:ext uri="{FF2B5EF4-FFF2-40B4-BE49-F238E27FC236}">
                <a16:creationId xmlns:a16="http://schemas.microsoft.com/office/drawing/2014/main" id="{DC106615-DF12-46F8-B1DB-A1D1CE2AC4C3}"/>
              </a:ext>
            </a:extLst>
          </p:cNvPr>
          <p:cNvSpPr/>
          <p:nvPr/>
        </p:nvSpPr>
        <p:spPr>
          <a:xfrm>
            <a:off x="1766721" y="4825874"/>
            <a:ext cx="2236510" cy="707886"/>
          </a:xfrm>
          <a:prstGeom prst="rect">
            <a:avLst/>
          </a:prstGeom>
        </p:spPr>
        <p:txBody>
          <a:bodyPr wrap="none">
            <a:spAutoFit/>
          </a:bodyPr>
          <a:lstStyle/>
          <a:p>
            <a:pPr lvl="0" algn="just">
              <a:spcBef>
                <a:spcPts val="600"/>
              </a:spcBef>
              <a:spcAft>
                <a:spcPts val="600"/>
              </a:spcAft>
              <a:buClr>
                <a:srgbClr val="0099FF"/>
              </a:buClr>
            </a:pPr>
            <a:r>
              <a:rPr lang="zh-CN" altLang="zh-CN" sz="4000" dirty="0">
                <a:solidFill>
                  <a:schemeClr val="bg1"/>
                </a:solidFill>
              </a:rPr>
              <a:t>策略游戏</a:t>
            </a:r>
          </a:p>
        </p:txBody>
      </p:sp>
      <p:sp>
        <p:nvSpPr>
          <p:cNvPr id="17" name="矩形 16">
            <a:extLst>
              <a:ext uri="{FF2B5EF4-FFF2-40B4-BE49-F238E27FC236}">
                <a16:creationId xmlns:a16="http://schemas.microsoft.com/office/drawing/2014/main" id="{D49C4A80-F704-4317-97BB-E5C85F36E5BC}"/>
              </a:ext>
            </a:extLst>
          </p:cNvPr>
          <p:cNvSpPr/>
          <p:nvPr/>
        </p:nvSpPr>
        <p:spPr>
          <a:xfrm>
            <a:off x="4115547" y="4825874"/>
            <a:ext cx="2236510" cy="707886"/>
          </a:xfrm>
          <a:prstGeom prst="rect">
            <a:avLst/>
          </a:prstGeom>
        </p:spPr>
        <p:txBody>
          <a:bodyPr wrap="none">
            <a:spAutoFit/>
          </a:bodyPr>
          <a:lstStyle/>
          <a:p>
            <a:pPr lvl="0" algn="just">
              <a:spcBef>
                <a:spcPts val="600"/>
              </a:spcBef>
              <a:spcAft>
                <a:spcPts val="600"/>
              </a:spcAft>
              <a:buClr>
                <a:srgbClr val="0099FF"/>
              </a:buClr>
            </a:pPr>
            <a:r>
              <a:rPr lang="zh-CN" altLang="zh-CN" sz="4000" dirty="0">
                <a:solidFill>
                  <a:schemeClr val="bg1"/>
                </a:solidFill>
              </a:rPr>
              <a:t>格斗游戏</a:t>
            </a:r>
          </a:p>
        </p:txBody>
      </p:sp>
      <p:sp>
        <p:nvSpPr>
          <p:cNvPr id="18" name="矩形 17">
            <a:extLst>
              <a:ext uri="{FF2B5EF4-FFF2-40B4-BE49-F238E27FC236}">
                <a16:creationId xmlns:a16="http://schemas.microsoft.com/office/drawing/2014/main" id="{B96BF3FB-9ED9-4BCE-BC26-A753F7B663C6}"/>
              </a:ext>
            </a:extLst>
          </p:cNvPr>
          <p:cNvSpPr/>
          <p:nvPr/>
        </p:nvSpPr>
        <p:spPr>
          <a:xfrm>
            <a:off x="6398574" y="4761406"/>
            <a:ext cx="2236510" cy="707886"/>
          </a:xfrm>
          <a:prstGeom prst="rect">
            <a:avLst/>
          </a:prstGeom>
        </p:spPr>
        <p:txBody>
          <a:bodyPr wrap="none">
            <a:spAutoFit/>
          </a:bodyPr>
          <a:lstStyle/>
          <a:p>
            <a:pPr lvl="0" algn="just">
              <a:spcBef>
                <a:spcPts val="600"/>
              </a:spcBef>
              <a:spcAft>
                <a:spcPts val="600"/>
              </a:spcAft>
              <a:buClr>
                <a:srgbClr val="0099FF"/>
              </a:buClr>
            </a:pPr>
            <a:r>
              <a:rPr lang="zh-CN" altLang="zh-CN" sz="4000" dirty="0">
                <a:solidFill>
                  <a:schemeClr val="bg1"/>
                </a:solidFill>
              </a:rPr>
              <a:t>射击游戏</a:t>
            </a:r>
          </a:p>
        </p:txBody>
      </p:sp>
    </p:spTree>
    <p:extLst>
      <p:ext uri="{BB962C8B-B14F-4D97-AF65-F5344CB8AC3E}">
        <p14:creationId xmlns:p14="http://schemas.microsoft.com/office/powerpoint/2010/main" val="1667150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网络游戏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设计类别</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A02C93CD-CA30-47D5-967B-482C603DB397}"/>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752728BB-653A-4EA6-B758-D62E654A4C44}"/>
              </a:ext>
            </a:extLst>
          </p:cNvPr>
          <p:cNvSpPr/>
          <p:nvPr/>
        </p:nvSpPr>
        <p:spPr>
          <a:xfrm>
            <a:off x="1459147" y="1324240"/>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按游戏模式划分</a:t>
            </a:r>
          </a:p>
        </p:txBody>
      </p:sp>
      <p:pic>
        <p:nvPicPr>
          <p:cNvPr id="4" name="图片 3">
            <a:extLst>
              <a:ext uri="{FF2B5EF4-FFF2-40B4-BE49-F238E27FC236}">
                <a16:creationId xmlns:a16="http://schemas.microsoft.com/office/drawing/2014/main" id="{69D5DE83-018E-4ADC-9D84-A7548536E0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6277" y="1948295"/>
            <a:ext cx="4447310" cy="4447310"/>
          </a:xfrm>
          <a:prstGeom prst="rect">
            <a:avLst/>
          </a:prstGeom>
        </p:spPr>
      </p:pic>
      <p:sp>
        <p:nvSpPr>
          <p:cNvPr id="5" name="矩形 4">
            <a:extLst>
              <a:ext uri="{FF2B5EF4-FFF2-40B4-BE49-F238E27FC236}">
                <a16:creationId xmlns:a16="http://schemas.microsoft.com/office/drawing/2014/main" id="{568D7D17-4863-4A31-BD09-D761178EF4B4}"/>
              </a:ext>
            </a:extLst>
          </p:cNvPr>
          <p:cNvSpPr/>
          <p:nvPr/>
        </p:nvSpPr>
        <p:spPr>
          <a:xfrm>
            <a:off x="2399069" y="2704004"/>
            <a:ext cx="2236510" cy="707886"/>
          </a:xfrm>
          <a:prstGeom prst="rect">
            <a:avLst/>
          </a:prstGeom>
        </p:spPr>
        <p:txBody>
          <a:bodyPr wrap="none">
            <a:spAutoFit/>
          </a:bodyPr>
          <a:lstStyle/>
          <a:p>
            <a:pPr algn="just">
              <a:spcBef>
                <a:spcPts val="600"/>
              </a:spcBef>
              <a:spcAft>
                <a:spcPts val="600"/>
              </a:spcAft>
              <a:buClr>
                <a:srgbClr val="0099FF"/>
              </a:buClr>
            </a:pPr>
            <a:r>
              <a:rPr lang="zh-CN" altLang="zh-CN" sz="4000" dirty="0">
                <a:solidFill>
                  <a:schemeClr val="bg1"/>
                </a:solidFill>
              </a:rPr>
              <a:t>益智游戏</a:t>
            </a:r>
          </a:p>
        </p:txBody>
      </p:sp>
      <p:sp>
        <p:nvSpPr>
          <p:cNvPr id="6" name="矩形 5">
            <a:extLst>
              <a:ext uri="{FF2B5EF4-FFF2-40B4-BE49-F238E27FC236}">
                <a16:creationId xmlns:a16="http://schemas.microsoft.com/office/drawing/2014/main" id="{1DDA67CE-930F-43F1-A077-0B57DE4E9480}"/>
              </a:ext>
            </a:extLst>
          </p:cNvPr>
          <p:cNvSpPr/>
          <p:nvPr/>
        </p:nvSpPr>
        <p:spPr>
          <a:xfrm>
            <a:off x="4669477" y="2714405"/>
            <a:ext cx="2236510" cy="707886"/>
          </a:xfrm>
          <a:prstGeom prst="rect">
            <a:avLst/>
          </a:prstGeom>
        </p:spPr>
        <p:txBody>
          <a:bodyPr wrap="none">
            <a:spAutoFit/>
          </a:bodyPr>
          <a:lstStyle/>
          <a:p>
            <a:pPr algn="just">
              <a:spcBef>
                <a:spcPts val="600"/>
              </a:spcBef>
              <a:spcAft>
                <a:spcPts val="600"/>
              </a:spcAft>
              <a:buClr>
                <a:srgbClr val="0099FF"/>
              </a:buClr>
            </a:pPr>
            <a:r>
              <a:rPr lang="zh-CN" altLang="zh-CN" sz="4000" dirty="0">
                <a:solidFill>
                  <a:schemeClr val="bg1"/>
                </a:solidFill>
              </a:rPr>
              <a:t>竞速游戏</a:t>
            </a:r>
          </a:p>
        </p:txBody>
      </p:sp>
      <p:sp>
        <p:nvSpPr>
          <p:cNvPr id="7" name="矩形 6">
            <a:extLst>
              <a:ext uri="{FF2B5EF4-FFF2-40B4-BE49-F238E27FC236}">
                <a16:creationId xmlns:a16="http://schemas.microsoft.com/office/drawing/2014/main" id="{064DF98B-4905-42FD-8383-BA6D094A9D9B}"/>
              </a:ext>
            </a:extLst>
          </p:cNvPr>
          <p:cNvSpPr/>
          <p:nvPr/>
        </p:nvSpPr>
        <p:spPr>
          <a:xfrm>
            <a:off x="2451025" y="5010794"/>
            <a:ext cx="2236510" cy="707886"/>
          </a:xfrm>
          <a:prstGeom prst="rect">
            <a:avLst/>
          </a:prstGeom>
        </p:spPr>
        <p:txBody>
          <a:bodyPr wrap="none">
            <a:spAutoFit/>
          </a:bodyPr>
          <a:lstStyle/>
          <a:p>
            <a:pPr algn="just">
              <a:spcBef>
                <a:spcPts val="600"/>
              </a:spcBef>
              <a:spcAft>
                <a:spcPts val="600"/>
              </a:spcAft>
              <a:buClr>
                <a:srgbClr val="0099FF"/>
              </a:buClr>
            </a:pPr>
            <a:r>
              <a:rPr lang="zh-CN" altLang="zh-CN" sz="4000" dirty="0">
                <a:solidFill>
                  <a:schemeClr val="bg1"/>
                </a:solidFill>
              </a:rPr>
              <a:t>体育游戏</a:t>
            </a:r>
          </a:p>
        </p:txBody>
      </p:sp>
      <p:sp>
        <p:nvSpPr>
          <p:cNvPr id="13" name="矩形 12">
            <a:extLst>
              <a:ext uri="{FF2B5EF4-FFF2-40B4-BE49-F238E27FC236}">
                <a16:creationId xmlns:a16="http://schemas.microsoft.com/office/drawing/2014/main" id="{C556EE78-6AC9-4FC7-98B5-C5E69D2D730D}"/>
              </a:ext>
            </a:extLst>
          </p:cNvPr>
          <p:cNvSpPr/>
          <p:nvPr/>
        </p:nvSpPr>
        <p:spPr>
          <a:xfrm>
            <a:off x="4627922" y="5000397"/>
            <a:ext cx="2236510" cy="707886"/>
          </a:xfrm>
          <a:prstGeom prst="rect">
            <a:avLst/>
          </a:prstGeom>
        </p:spPr>
        <p:txBody>
          <a:bodyPr wrap="none">
            <a:spAutoFit/>
          </a:bodyPr>
          <a:lstStyle/>
          <a:p>
            <a:pPr algn="just">
              <a:spcBef>
                <a:spcPts val="600"/>
              </a:spcBef>
              <a:spcAft>
                <a:spcPts val="600"/>
              </a:spcAft>
              <a:buClr>
                <a:srgbClr val="0099FF"/>
              </a:buClr>
            </a:pPr>
            <a:r>
              <a:rPr lang="zh-CN" altLang="zh-CN" sz="4000" dirty="0">
                <a:solidFill>
                  <a:schemeClr val="bg1"/>
                </a:solidFill>
              </a:rPr>
              <a:t>音乐游戏</a:t>
            </a:r>
          </a:p>
        </p:txBody>
      </p:sp>
    </p:spTree>
    <p:extLst>
      <p:ext uri="{BB962C8B-B14F-4D97-AF65-F5344CB8AC3E}">
        <p14:creationId xmlns:p14="http://schemas.microsoft.com/office/powerpoint/2010/main" val="167560922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5623</TotalTime>
  <Words>926</Words>
  <Application>Microsoft Office PowerPoint</Application>
  <PresentationFormat>全屏显示(4:3)</PresentationFormat>
  <Paragraphs>69</Paragraphs>
  <Slides>23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23</vt:i4>
      </vt:variant>
    </vt:vector>
  </HeadingPairs>
  <TitlesOfParts>
    <vt:vector size="28" baseType="lpstr">
      <vt:lpstr>等线</vt:lpstr>
      <vt:lpstr>等线 Light</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jing</cp:lastModifiedBy>
  <cp:revision>419</cp:revision>
  <dcterms:created xsi:type="dcterms:W3CDTF">2018-03-02T06:04:30Z</dcterms:created>
  <dcterms:modified xsi:type="dcterms:W3CDTF">2020-01-20T04:04:35Z</dcterms:modified>
</cp:coreProperties>
</file>