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5" r:id="rId16"/>
    <p:sldId id="274" r:id="rId17"/>
    <p:sldId id="276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1476"/>
    <a:srgbClr val="65075A"/>
    <a:srgbClr val="43053C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3" autoAdjust="0"/>
    <p:restoredTop sz="94660"/>
  </p:normalViewPr>
  <p:slideViewPr>
    <p:cSldViewPr snapToGrid="0">
      <p:cViewPr varScale="1">
        <p:scale>
          <a:sx n="92" d="100"/>
          <a:sy n="92" d="100"/>
        </p:scale>
        <p:origin x="927" y="4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BEB660B-2274-434E-8419-9E23F1FFB2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直角三角形 7">
            <a:extLst>
              <a:ext uri="{FF2B5EF4-FFF2-40B4-BE49-F238E27FC236}">
                <a16:creationId xmlns:a16="http://schemas.microsoft.com/office/drawing/2014/main" id="{3C272036-F14D-4309-B73A-70E844FB0926}"/>
              </a:ext>
            </a:extLst>
          </p:cNvPr>
          <p:cNvSpPr/>
          <p:nvPr userDrawn="1"/>
        </p:nvSpPr>
        <p:spPr>
          <a:xfrm flipH="1" flipV="1">
            <a:off x="1397000" y="-1"/>
            <a:ext cx="7788130" cy="505768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660400 h 660400"/>
              <a:gd name="connsiteX1" fmla="*/ 0 w 10795000"/>
              <a:gd name="connsiteY1" fmla="*/ 0 h 660400"/>
              <a:gd name="connsiteX2" fmla="*/ 10795000 w 10795000"/>
              <a:gd name="connsiteY2" fmla="*/ 660400 h 660400"/>
              <a:gd name="connsiteX3" fmla="*/ 12700 w 10795000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660400">
                <a:moveTo>
                  <a:pt x="12700" y="660400"/>
                </a:moveTo>
                <a:lnTo>
                  <a:pt x="0" y="0"/>
                </a:lnTo>
                <a:lnTo>
                  <a:pt x="10795000" y="660400"/>
                </a:lnTo>
                <a:lnTo>
                  <a:pt x="12700" y="660400"/>
                </a:lnTo>
                <a:close/>
              </a:path>
            </a:pathLst>
          </a:custGeom>
          <a:solidFill>
            <a:srgbClr val="6507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8ADF38-54A8-47F7-BEB4-09A3959EBE3A}"/>
              </a:ext>
            </a:extLst>
          </p:cNvPr>
          <p:cNvSpPr txBox="1"/>
          <p:nvPr userDrawn="1"/>
        </p:nvSpPr>
        <p:spPr>
          <a:xfrm>
            <a:off x="1475573" y="1973228"/>
            <a:ext cx="67540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游戏</a:t>
            </a:r>
            <a:r>
              <a:rPr lang="en-US" altLang="zh-CN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UI</a:t>
            </a:r>
            <a:r>
              <a:rPr lang="zh-CN" altLang="en-US" sz="5000" b="1" kern="1200" spc="100" baseline="0" dirty="0">
                <a:solidFill>
                  <a:srgbClr val="AC14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</a:t>
            </a:r>
            <a:endParaRPr lang="en-US" altLang="zh-CN" sz="5000" b="1" kern="1200" spc="100" baseline="0" dirty="0">
              <a:solidFill>
                <a:srgbClr val="AC147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7">
            <a:extLst>
              <a:ext uri="{FF2B5EF4-FFF2-40B4-BE49-F238E27FC236}">
                <a16:creationId xmlns:a16="http://schemas.microsoft.com/office/drawing/2014/main" id="{FE2E3A80-BB05-4FB7-B59D-393146BC20C2}"/>
              </a:ext>
            </a:extLst>
          </p:cNvPr>
          <p:cNvSpPr/>
          <p:nvPr userDrawn="1"/>
        </p:nvSpPr>
        <p:spPr>
          <a:xfrm flipV="1">
            <a:off x="-12700" y="0"/>
            <a:ext cx="8802846" cy="797434"/>
          </a:xfrm>
          <a:custGeom>
            <a:avLst/>
            <a:gdLst>
              <a:gd name="connsiteX0" fmla="*/ 0 w 10782300"/>
              <a:gd name="connsiteY0" fmla="*/ 609600 h 609600"/>
              <a:gd name="connsiteX1" fmla="*/ 0 w 10782300"/>
              <a:gd name="connsiteY1" fmla="*/ 0 h 609600"/>
              <a:gd name="connsiteX2" fmla="*/ 10782300 w 10782300"/>
              <a:gd name="connsiteY2" fmla="*/ 609600 h 609600"/>
              <a:gd name="connsiteX3" fmla="*/ 0 w 10782300"/>
              <a:gd name="connsiteY3" fmla="*/ 609600 h 609600"/>
              <a:gd name="connsiteX0" fmla="*/ 12700 w 10795000"/>
              <a:gd name="connsiteY0" fmla="*/ 901700 h 901700"/>
              <a:gd name="connsiteX1" fmla="*/ 0 w 10795000"/>
              <a:gd name="connsiteY1" fmla="*/ 0 h 901700"/>
              <a:gd name="connsiteX2" fmla="*/ 10795000 w 10795000"/>
              <a:gd name="connsiteY2" fmla="*/ 901700 h 901700"/>
              <a:gd name="connsiteX3" fmla="*/ 12700 w 10795000"/>
              <a:gd name="connsiteY3" fmla="*/ 901700 h 901700"/>
              <a:gd name="connsiteX0" fmla="*/ 12700 w 10795000"/>
              <a:gd name="connsiteY0" fmla="*/ 977900 h 977900"/>
              <a:gd name="connsiteX1" fmla="*/ 0 w 10795000"/>
              <a:gd name="connsiteY1" fmla="*/ 0 h 977900"/>
              <a:gd name="connsiteX2" fmla="*/ 10795000 w 10795000"/>
              <a:gd name="connsiteY2" fmla="*/ 977900 h 977900"/>
              <a:gd name="connsiteX3" fmla="*/ 12700 w 10795000"/>
              <a:gd name="connsiteY3" fmla="*/ 977900 h 97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95000" h="977900">
                <a:moveTo>
                  <a:pt x="12700" y="977900"/>
                </a:moveTo>
                <a:lnTo>
                  <a:pt x="0" y="0"/>
                </a:lnTo>
                <a:lnTo>
                  <a:pt x="10795000" y="977900"/>
                </a:lnTo>
                <a:lnTo>
                  <a:pt x="12700" y="977900"/>
                </a:lnTo>
                <a:close/>
              </a:path>
            </a:pathLst>
          </a:custGeom>
          <a:solidFill>
            <a:srgbClr val="AC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A5DCB35-48BD-46AF-9A15-AFBE3D5408AD}"/>
              </a:ext>
            </a:extLst>
          </p:cNvPr>
          <p:cNvGrpSpPr/>
          <p:nvPr userDrawn="1"/>
        </p:nvGrpSpPr>
        <p:grpSpPr>
          <a:xfrm>
            <a:off x="1606321" y="3939049"/>
            <a:ext cx="6297323" cy="394708"/>
            <a:chOff x="2273300" y="2002875"/>
            <a:chExt cx="7722465" cy="48403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8B36D7D-F740-4C78-9267-CFBAEAD62D71}"/>
                </a:ext>
              </a:extLst>
            </p:cNvPr>
            <p:cNvSpPr/>
            <p:nvPr/>
          </p:nvSpPr>
          <p:spPr>
            <a:xfrm>
              <a:off x="2273300" y="2002875"/>
              <a:ext cx="7722465" cy="484035"/>
            </a:xfrm>
            <a:prstGeom prst="rect">
              <a:avLst/>
            </a:prstGeom>
            <a:solidFill>
              <a:srgbClr val="AC14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8575798-2BC5-4FEE-817B-4558B27145DC}"/>
                </a:ext>
              </a:extLst>
            </p:cNvPr>
            <p:cNvSpPr txBox="1"/>
            <p:nvPr/>
          </p:nvSpPr>
          <p:spPr>
            <a:xfrm>
              <a:off x="4771135" y="2002875"/>
              <a:ext cx="1565201" cy="452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主讲老师：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80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E853F7-64F8-4C8D-BC1E-0C88B96A5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D3F7FA3-466F-4188-8F43-E7A1ECA54B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263656-CFD5-4565-A804-30179D28E4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4AF02C-8011-49B4-914F-A11DBCEC3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044C97-2405-43C3-86D4-E0510AF4F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96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378768A-2704-4A5C-82EA-64C0A296F1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8EA732-CAF0-4B7F-9928-3819E67BE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4203D1-278F-458F-A9F0-1BE300C447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932AC8-E6AD-4766-8D38-26C97F80B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461BD-3637-4D25-91AE-B654B4319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79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746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E3CA1-E71A-4B20-83E7-BA8085EB5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4A1247-89A6-424C-825C-4FFFE29D6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A8FE71-0576-4353-AACF-215EE26F77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876B68-1A05-4DC9-A11C-053800A32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77B07C-711B-443F-A115-CF2E8F6E8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未标题-1.jpg">
            <a:extLst>
              <a:ext uri="{FF2B5EF4-FFF2-40B4-BE49-F238E27FC236}">
                <a16:creationId xmlns:a16="http://schemas.microsoft.com/office/drawing/2014/main" id="{BD4E2101-E4B9-4F0B-8256-BD75CA6FE77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 flipV="1">
            <a:off x="0" y="2882900"/>
            <a:ext cx="9144000" cy="4015383"/>
          </a:xfrm>
          <a:prstGeom prst="rect">
            <a:avLst/>
          </a:prstGeom>
        </p:spPr>
      </p:pic>
      <p:pic>
        <p:nvPicPr>
          <p:cNvPr id="8" name="图片 7" descr="未标题-1.jpg">
            <a:extLst>
              <a:ext uri="{FF2B5EF4-FFF2-40B4-BE49-F238E27FC236}">
                <a16:creationId xmlns:a16="http://schemas.microsoft.com/office/drawing/2014/main" id="{05710E28-8BF0-4407-A074-B6215E9C2B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1111"/>
          <a:stretch>
            <a:fillRect/>
          </a:stretch>
        </p:blipFill>
        <p:spPr>
          <a:xfrm flipH="1">
            <a:off x="0" y="0"/>
            <a:ext cx="9144000" cy="2893219"/>
          </a:xfrm>
          <a:prstGeom prst="rect">
            <a:avLst/>
          </a:prstGeom>
        </p:spPr>
      </p:pic>
      <p:sp>
        <p:nvSpPr>
          <p:cNvPr id="9" name="圆角矩形 2">
            <a:extLst>
              <a:ext uri="{FF2B5EF4-FFF2-40B4-BE49-F238E27FC236}">
                <a16:creationId xmlns:a16="http://schemas.microsoft.com/office/drawing/2014/main" id="{9A3BA19C-947C-48BD-8CAB-CEC2298A2080}"/>
              </a:ext>
            </a:extLst>
          </p:cNvPr>
          <p:cNvSpPr/>
          <p:nvPr userDrawn="1"/>
        </p:nvSpPr>
        <p:spPr>
          <a:xfrm>
            <a:off x="419100" y="762000"/>
            <a:ext cx="8343900" cy="5734050"/>
          </a:xfrm>
          <a:prstGeom prst="roundRect">
            <a:avLst>
              <a:gd name="adj" fmla="val 7402"/>
            </a:avLst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1852713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id="{7479D8F4-8A4F-43C9-94BC-D22D34E3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D821037B-C5C2-4CDE-BCFE-2AABF1342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" name="日期占位符 3">
            <a:extLst>
              <a:ext uri="{FF2B5EF4-FFF2-40B4-BE49-F238E27FC236}">
                <a16:creationId xmlns:a16="http://schemas.microsoft.com/office/drawing/2014/main" id="{873F56F6-2C6C-4C3D-8C3D-421487CE6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11" name="页脚占位符 4">
            <a:extLst>
              <a:ext uri="{FF2B5EF4-FFF2-40B4-BE49-F238E27FC236}">
                <a16:creationId xmlns:a16="http://schemas.microsoft.com/office/drawing/2014/main" id="{3DD115F3-B07D-463B-BDF8-66085AFB8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2" name="灯片编号占位符 5">
            <a:extLst>
              <a:ext uri="{FF2B5EF4-FFF2-40B4-BE49-F238E27FC236}">
                <a16:creationId xmlns:a16="http://schemas.microsoft.com/office/drawing/2014/main" id="{D97C39E2-C7FC-47E7-AB13-908F56145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0292574-6DB6-4FAF-B69F-5B6B294F8956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14" name="图片 13" descr="未标题-1.jpg">
            <a:extLst>
              <a:ext uri="{FF2B5EF4-FFF2-40B4-BE49-F238E27FC236}">
                <a16:creationId xmlns:a16="http://schemas.microsoft.com/office/drawing/2014/main" id="{D8308166-5EDD-4FC2-BF27-9D4F932D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30362" t="43889" r="21759" b="43140"/>
          <a:stretch>
            <a:fillRect/>
          </a:stretch>
        </p:blipFill>
        <p:spPr>
          <a:xfrm flipH="1">
            <a:off x="0" y="2197100"/>
            <a:ext cx="9144000" cy="2501900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05655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26DC1E-2A5B-4493-8C96-81E06C3F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4E0408-8B10-4D4E-99CC-377AACCE9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3D45D4-7AC8-45BA-81EC-007ECC667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3EE032-3734-4B92-B0A8-2480DE3413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0F5DDFB-96F5-48AE-A950-F74661D12F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8488A30-9A5C-48EF-A4C1-01A4608AE3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06B374F-25E3-4DD2-BFF3-4F34A78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E12752B-3697-4832-856A-5F0992FC6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823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F4687D-9285-4433-859F-43E5604D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1C2F163-DF24-4A7B-A9F2-68A0DCDE70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59C0240-F264-4C0B-9705-74AD41818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8EE5770-4BCC-4B4A-8C19-D5A18402D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7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10EBA8E-AA46-4C2E-BFF3-DDB18DCF9C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3C9EA2-6856-456E-86E0-8CF221AD7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6CC6D7-D7C6-4411-B7A1-6F2D299C0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04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251B69-F08C-4838-8B81-05F2FC025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9611DB-B4FD-4DA0-AB89-0CF9EFB80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04C4F6C-5D07-466C-B97E-C7774F87B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7CBC6C2-BEAE-4495-A8B7-2E76DB7280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9C29F6-4873-4E69-B089-DA26E934A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B6356D-D934-41B1-980E-D6D429D3D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5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29DC06-D63B-41E6-99CD-BC065AE1B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98D85C-6C1F-46FD-A207-F627C25CB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6FF4AA-395A-4F04-A912-62996F92C1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01E0EF-428E-4105-B4FD-0740E82E6C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B44C94-4780-4C87-BAB1-536B94A19459}" type="datetimeFigureOut">
              <a:rPr lang="zh-CN" altLang="en-US" smtClean="0"/>
              <a:t>2020/1/17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9F3CC-AF03-4634-BABD-B8F21FA53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14A88E-B429-49FD-A541-F986BF078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5E02916-4D31-4D8F-9965-1AC866D5E0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95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075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tiff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028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网页游戏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的设计原则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A37053C-ABF0-4EA0-8E63-E518407FFE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123" y="966355"/>
            <a:ext cx="5392882" cy="539288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5CC6D254-14FD-4AE2-8E00-1350DE8D19B7}"/>
              </a:ext>
            </a:extLst>
          </p:cNvPr>
          <p:cNvSpPr/>
          <p:nvPr/>
        </p:nvSpPr>
        <p:spPr>
          <a:xfrm>
            <a:off x="2522000" y="1261170"/>
            <a:ext cx="4390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3200" dirty="0">
                <a:solidFill>
                  <a:schemeClr val="bg1"/>
                </a:solidFill>
              </a:rPr>
              <a:t>游戏界面风格统一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8C40B19-C0A6-4FBB-8FB5-011F5B77277A}"/>
              </a:ext>
            </a:extLst>
          </p:cNvPr>
          <p:cNvSpPr/>
          <p:nvPr/>
        </p:nvSpPr>
        <p:spPr>
          <a:xfrm>
            <a:off x="1740048" y="2290535"/>
            <a:ext cx="39805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3200" dirty="0">
                <a:solidFill>
                  <a:schemeClr val="bg1"/>
                </a:solidFill>
              </a:rPr>
              <a:t>游戏界面易操控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7D32AFB-675B-4FB4-81F4-AB7F22D4F2D1}"/>
              </a:ext>
            </a:extLst>
          </p:cNvPr>
          <p:cNvSpPr/>
          <p:nvPr/>
        </p:nvSpPr>
        <p:spPr>
          <a:xfrm>
            <a:off x="2358380" y="3370408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3200" dirty="0">
                <a:solidFill>
                  <a:schemeClr val="bg1"/>
                </a:solidFill>
              </a:rPr>
              <a:t>游戏界面要美观友善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CA9F427-8D48-433D-AB8E-CB653FFF9F50}"/>
              </a:ext>
            </a:extLst>
          </p:cNvPr>
          <p:cNvSpPr/>
          <p:nvPr/>
        </p:nvSpPr>
        <p:spPr>
          <a:xfrm>
            <a:off x="1215380" y="4450281"/>
            <a:ext cx="4801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3200" dirty="0"/>
              <a:t>游戏界面要简洁易用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AC12BD3-5507-414A-89AF-4968702FDF0A}"/>
              </a:ext>
            </a:extLst>
          </p:cNvPr>
          <p:cNvSpPr/>
          <p:nvPr/>
        </p:nvSpPr>
        <p:spPr>
          <a:xfrm>
            <a:off x="2563564" y="5530154"/>
            <a:ext cx="4390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3200" dirty="0">
                <a:solidFill>
                  <a:schemeClr val="bg1"/>
                </a:solidFill>
              </a:rPr>
              <a:t>增强玩家的沉浸感</a:t>
            </a:r>
          </a:p>
        </p:txBody>
      </p:sp>
    </p:spTree>
    <p:extLst>
      <p:ext uri="{BB962C8B-B14F-4D97-AF65-F5344CB8AC3E}">
        <p14:creationId xmlns:p14="http://schemas.microsoft.com/office/powerpoint/2010/main" val="961746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网页游戏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的设计原则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41" descr="未标题1-2.png">
            <a:extLst>
              <a:ext uri="{FF2B5EF4-FFF2-40B4-BE49-F238E27FC236}">
                <a16:creationId xmlns:a16="http://schemas.microsoft.com/office/drawing/2014/main" id="{26F355C1-35CE-4F92-969F-425B9D24708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EA207DD-9E62-4625-9355-7E844A6A479F}"/>
              </a:ext>
            </a:extLst>
          </p:cNvPr>
          <p:cNvSpPr/>
          <p:nvPr/>
        </p:nvSpPr>
        <p:spPr>
          <a:xfrm>
            <a:off x="1402765" y="1324240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游戏界面风格统一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C3A84F0-C579-47E3-A15B-F93EA70B88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394" y="2027697"/>
            <a:ext cx="6483930" cy="423655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4298CDDC-B6CD-4D66-B6AA-9AB5F84355E3}"/>
              </a:ext>
            </a:extLst>
          </p:cNvPr>
          <p:cNvSpPr/>
          <p:nvPr/>
        </p:nvSpPr>
        <p:spPr>
          <a:xfrm>
            <a:off x="2084465" y="2407869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4000" dirty="0"/>
              <a:t>界面布局一致性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B847F22-99CE-4A19-A5D4-963693E26679}"/>
              </a:ext>
            </a:extLst>
          </p:cNvPr>
          <p:cNvSpPr/>
          <p:nvPr/>
        </p:nvSpPr>
        <p:spPr>
          <a:xfrm>
            <a:off x="2138783" y="3774493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4000" dirty="0"/>
              <a:t>操作方法一致性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7639AB4-D915-404E-8C81-EBDC3A846F1C}"/>
              </a:ext>
            </a:extLst>
          </p:cNvPr>
          <p:cNvSpPr/>
          <p:nvPr/>
        </p:nvSpPr>
        <p:spPr>
          <a:xfrm>
            <a:off x="2190735" y="5265367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  <a:buClr>
                <a:srgbClr val="0099FF"/>
              </a:buClr>
            </a:pPr>
            <a:r>
              <a:rPr lang="zh-CN" altLang="zh-CN" sz="4000" dirty="0"/>
              <a:t>语言描述一致性</a:t>
            </a:r>
          </a:p>
        </p:txBody>
      </p:sp>
    </p:spTree>
    <p:extLst>
      <p:ext uri="{BB962C8B-B14F-4D97-AF65-F5344CB8AC3E}">
        <p14:creationId xmlns:p14="http://schemas.microsoft.com/office/powerpoint/2010/main" val="386271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网页游戏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的设计原则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41" descr="未标题1-2.png">
            <a:extLst>
              <a:ext uri="{FF2B5EF4-FFF2-40B4-BE49-F238E27FC236}">
                <a16:creationId xmlns:a16="http://schemas.microsoft.com/office/drawing/2014/main" id="{26F355C1-35CE-4F92-969F-425B9D24708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EA207DD-9E62-4625-9355-7E844A6A479F}"/>
              </a:ext>
            </a:extLst>
          </p:cNvPr>
          <p:cNvSpPr/>
          <p:nvPr/>
        </p:nvSpPr>
        <p:spPr>
          <a:xfrm>
            <a:off x="1451039" y="1324240"/>
            <a:ext cx="3390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游戏界面的易用性原则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F8315D8-9F86-4897-9227-BA7A511194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806" y="1991250"/>
            <a:ext cx="4800598" cy="450258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CDE0757-3797-4401-8051-7D04FD923871}"/>
              </a:ext>
            </a:extLst>
          </p:cNvPr>
          <p:cNvSpPr/>
          <p:nvPr/>
        </p:nvSpPr>
        <p:spPr>
          <a:xfrm>
            <a:off x="3495157" y="2276346"/>
            <a:ext cx="35702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界面中尽量采用形象化的</a:t>
            </a:r>
            <a:endParaRPr lang="en-US" altLang="zh-CN" sz="2400" dirty="0"/>
          </a:p>
          <a:p>
            <a:r>
              <a:rPr lang="zh-CN" altLang="zh-CN" sz="2400" dirty="0"/>
              <a:t>图标和图像</a:t>
            </a:r>
            <a:endParaRPr lang="zh-CN" altLang="en-US" sz="24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D5998F5-BA09-4837-9E4F-319653E015AD}"/>
              </a:ext>
            </a:extLst>
          </p:cNvPr>
          <p:cNvSpPr/>
          <p:nvPr/>
        </p:nvSpPr>
        <p:spPr>
          <a:xfrm>
            <a:off x="3532908" y="380793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dirty="0"/>
              <a:t>尽量与同类型的游戏保持</a:t>
            </a:r>
            <a:endParaRPr lang="en-US" altLang="zh-CN" sz="2400" dirty="0"/>
          </a:p>
          <a:p>
            <a:r>
              <a:rPr lang="zh-CN" altLang="zh-CN" sz="2400" dirty="0"/>
              <a:t>一致或相近的操作设计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7FB5151-726C-41CF-A795-F6410EDD870D}"/>
              </a:ext>
            </a:extLst>
          </p:cNvPr>
          <p:cNvSpPr/>
          <p:nvPr/>
        </p:nvSpPr>
        <p:spPr>
          <a:xfrm>
            <a:off x="3547098" y="5291760"/>
            <a:ext cx="35702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尽量提供充分的提示信息</a:t>
            </a:r>
            <a:endParaRPr lang="en-US" altLang="zh-CN" sz="2400" dirty="0"/>
          </a:p>
          <a:p>
            <a:r>
              <a:rPr lang="zh-CN" altLang="zh-CN" sz="2400" dirty="0"/>
              <a:t>和帮助信息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54786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网页游戏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的设计原则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41" descr="未标题1-2.png">
            <a:extLst>
              <a:ext uri="{FF2B5EF4-FFF2-40B4-BE49-F238E27FC236}">
                <a16:creationId xmlns:a16="http://schemas.microsoft.com/office/drawing/2014/main" id="{26F355C1-35CE-4F92-969F-425B9D24708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EA207DD-9E62-4625-9355-7E844A6A479F}"/>
              </a:ext>
            </a:extLst>
          </p:cNvPr>
          <p:cNvSpPr/>
          <p:nvPr/>
        </p:nvSpPr>
        <p:spPr>
          <a:xfrm>
            <a:off x="1419742" y="1324240"/>
            <a:ext cx="40559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中提供容错性的方法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6CD312E-51A2-454A-B401-00257C00D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305" y="2010039"/>
            <a:ext cx="6970380" cy="420952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EF253F5-0704-4DDA-9B9D-3167AEBF7C75}"/>
              </a:ext>
            </a:extLst>
          </p:cNvPr>
          <p:cNvSpPr/>
          <p:nvPr/>
        </p:nvSpPr>
        <p:spPr>
          <a:xfrm>
            <a:off x="3375612" y="2439039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重要的操作提醒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4EBB4A2-DC6C-414A-9F6C-60C3DD9D5B02}"/>
              </a:ext>
            </a:extLst>
          </p:cNvPr>
          <p:cNvSpPr/>
          <p:nvPr/>
        </p:nvSpPr>
        <p:spPr>
          <a:xfrm>
            <a:off x="2122392" y="3755712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自动纠正玩家错误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484192D-E3FE-4709-AE98-58402FAC6378}"/>
              </a:ext>
            </a:extLst>
          </p:cNvPr>
          <p:cNvSpPr/>
          <p:nvPr/>
        </p:nvSpPr>
        <p:spPr>
          <a:xfrm>
            <a:off x="3661362" y="5072385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chemeClr val="bg1"/>
                </a:solidFill>
              </a:rPr>
              <a:t>操作完整性检查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939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26708" y="1324240"/>
            <a:ext cx="62760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设计制作“闪光星球”网页游戏的钥匙按钮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71A6949-693E-42FA-B9B4-A9C4C2229FC9}"/>
              </a:ext>
            </a:extLst>
          </p:cNvPr>
          <p:cNvGrpSpPr/>
          <p:nvPr/>
        </p:nvGrpSpPr>
        <p:grpSpPr>
          <a:xfrm>
            <a:off x="1111250" y="2618508"/>
            <a:ext cx="7014849" cy="2566556"/>
            <a:chOff x="1111250" y="2618508"/>
            <a:chExt cx="7014849" cy="2566556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7D91B44-915C-4D5D-BDFB-6632F905353A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250" y="2618508"/>
              <a:ext cx="2049952" cy="2566556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4A63AD23-344F-4B55-9C3F-96F409ED6932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558" b="19822"/>
            <a:stretch/>
          </p:blipFill>
          <p:spPr bwMode="auto">
            <a:xfrm>
              <a:off x="3427263" y="2618508"/>
              <a:ext cx="4698836" cy="2566556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17429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26708" y="1324240"/>
            <a:ext cx="62760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设计制作“闪光星球”网页游戏的关卡图标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8FA2151-8421-4A05-8BBA-2982890C932F}"/>
              </a:ext>
            </a:extLst>
          </p:cNvPr>
          <p:cNvGrpSpPr/>
          <p:nvPr/>
        </p:nvGrpSpPr>
        <p:grpSpPr>
          <a:xfrm>
            <a:off x="991963" y="2362599"/>
            <a:ext cx="7323006" cy="3117621"/>
            <a:chOff x="991963" y="2362599"/>
            <a:chExt cx="7323006" cy="311762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06A2F6A-D62C-4CA1-97E1-4EC5A80C25D4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963" y="2381064"/>
              <a:ext cx="3055666" cy="3099156"/>
            </a:xfrm>
            <a:prstGeom prst="rect">
              <a:avLst/>
            </a:prstGeom>
          </p:spPr>
        </p:pic>
        <p:pic>
          <p:nvPicPr>
            <p:cNvPr id="13" name="图片 12" descr="图片包含 室内&#10;&#10;描述已自动生成">
              <a:extLst>
                <a:ext uri="{FF2B5EF4-FFF2-40B4-BE49-F238E27FC236}">
                  <a16:creationId xmlns:a16="http://schemas.microsoft.com/office/drawing/2014/main" id="{D76B6DF5-33A6-48E1-A409-CA74D3544BA6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4005" y="2362599"/>
              <a:ext cx="4060964" cy="30991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5712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网页游戏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的设计目标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259DB1-DC6F-4CC3-80C3-E9EE7DDC5D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86" y="2258052"/>
            <a:ext cx="7969828" cy="365115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25EDF67-8E5B-43C5-9814-7E1A459AF578}"/>
              </a:ext>
            </a:extLst>
          </p:cNvPr>
          <p:cNvSpPr/>
          <p:nvPr/>
        </p:nvSpPr>
        <p:spPr>
          <a:xfrm>
            <a:off x="301721" y="3135145"/>
            <a:ext cx="36728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4000" dirty="0">
                <a:solidFill>
                  <a:schemeClr val="bg1"/>
                </a:solidFill>
              </a:rPr>
              <a:t>可用性目标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B46CB09-CAD0-45D5-BD79-BD685157F910}"/>
              </a:ext>
            </a:extLst>
          </p:cNvPr>
          <p:cNvSpPr/>
          <p:nvPr/>
        </p:nvSpPr>
        <p:spPr>
          <a:xfrm>
            <a:off x="4089709" y="3635213"/>
            <a:ext cx="41857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4000" dirty="0">
                <a:solidFill>
                  <a:schemeClr val="bg1"/>
                </a:solidFill>
              </a:rPr>
              <a:t>用户体验目标</a:t>
            </a:r>
          </a:p>
        </p:txBody>
      </p:sp>
    </p:spTree>
    <p:extLst>
      <p:ext uri="{BB962C8B-B14F-4D97-AF65-F5344CB8AC3E}">
        <p14:creationId xmlns:p14="http://schemas.microsoft.com/office/powerpoint/2010/main" val="2802334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举一反三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48136" y="1324240"/>
            <a:ext cx="4352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设计制作网页游戏的电源图标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E49D2E8-B4D8-484E-A083-970D85BDC5A0}"/>
              </a:ext>
            </a:extLst>
          </p:cNvPr>
          <p:cNvGrpSpPr/>
          <p:nvPr/>
        </p:nvGrpSpPr>
        <p:grpSpPr>
          <a:xfrm>
            <a:off x="2431439" y="2105687"/>
            <a:ext cx="3944827" cy="3903726"/>
            <a:chOff x="2421048" y="2162837"/>
            <a:chExt cx="3944827" cy="3903726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BA55EC48-C3D3-464F-B5FC-417D4E54B533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1048" y="2162837"/>
              <a:ext cx="1660525" cy="1763395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7C44517D-0061-4836-8017-D3211861B084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9209" y="2162838"/>
              <a:ext cx="1640840" cy="1763395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373326F-8FA0-4FCE-B32F-98B76242B0E5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1048" y="4303164"/>
              <a:ext cx="1675765" cy="1763395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719D8A17-51C4-484E-B9D9-F0EBEB474BA3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1225" y="4303168"/>
              <a:ext cx="1644650" cy="17633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47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339EABC-2B37-45BF-AE8D-AF83D905A93F}"/>
              </a:ext>
            </a:extLst>
          </p:cNvPr>
          <p:cNvSpPr txBox="1"/>
          <p:nvPr/>
        </p:nvSpPr>
        <p:spPr>
          <a:xfrm>
            <a:off x="1383717" y="3003890"/>
            <a:ext cx="6143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网页游戏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245385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了解网页游戏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42690" y="1324240"/>
            <a:ext cx="2773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什么是网页游戏</a:t>
            </a:r>
            <a:r>
              <a:rPr lang="en-US" altLang="zh-CN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endParaRPr lang="zh-CN" altLang="en-US" sz="2400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C516309-3261-43CE-9BD6-B3A0E488EB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32" y="1857656"/>
            <a:ext cx="5787736" cy="500034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8703028-1040-46C4-848A-1A964E149989}"/>
              </a:ext>
            </a:extLst>
          </p:cNvPr>
          <p:cNvSpPr/>
          <p:nvPr/>
        </p:nvSpPr>
        <p:spPr>
          <a:xfrm>
            <a:off x="1901536" y="3043620"/>
            <a:ext cx="52785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dirty="0"/>
              <a:t>   </a:t>
            </a:r>
            <a:r>
              <a:rPr lang="zh-CN" altLang="zh-CN" sz="2400" dirty="0"/>
              <a:t>网页游戏又称</a:t>
            </a:r>
            <a:r>
              <a:rPr lang="en-US" altLang="zh-CN" sz="2400" dirty="0"/>
              <a:t>Web</a:t>
            </a:r>
            <a:r>
              <a:rPr lang="zh-CN" altLang="zh-CN" sz="2400" dirty="0"/>
              <a:t>游戏，是一种没有客户端的网页游戏，所以也简称页游。网页游戏是基于</a:t>
            </a:r>
            <a:r>
              <a:rPr lang="en-US" altLang="zh-CN" sz="2400" dirty="0"/>
              <a:t>Web</a:t>
            </a:r>
            <a:r>
              <a:rPr lang="zh-CN" altLang="zh-CN" sz="2400" dirty="0"/>
              <a:t>浏览器的网络在线多人互动游戏，它的特点是无需下载客户端，也不存在机器配置不够的问题。</a:t>
            </a:r>
          </a:p>
        </p:txBody>
      </p:sp>
    </p:spTree>
    <p:extLst>
      <p:ext uri="{BB962C8B-B14F-4D97-AF65-F5344CB8AC3E}">
        <p14:creationId xmlns:p14="http://schemas.microsoft.com/office/powerpoint/2010/main" val="569147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了解网页游戏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74740" y="1324240"/>
            <a:ext cx="24288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网页游戏的优点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4AD5998-048A-48FD-94B5-930B621BB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873" y="1798898"/>
            <a:ext cx="4922000" cy="505910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34C1CA5-B4D8-4E02-8E33-E3FACA45A9A8}"/>
              </a:ext>
            </a:extLst>
          </p:cNvPr>
          <p:cNvSpPr/>
          <p:nvPr/>
        </p:nvSpPr>
        <p:spPr>
          <a:xfrm>
            <a:off x="3864114" y="2712656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bg1"/>
                </a:solidFill>
              </a:rPr>
              <a:t>便利性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8AAF9CF-C466-48D5-B0DA-7C288DC8AC24}"/>
              </a:ext>
            </a:extLst>
          </p:cNvPr>
          <p:cNvSpPr/>
          <p:nvPr/>
        </p:nvSpPr>
        <p:spPr>
          <a:xfrm>
            <a:off x="3409017" y="4052613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bg1"/>
                </a:solidFill>
              </a:rPr>
              <a:t>跨平台区享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B0E81C4-A81D-4CED-BAE6-72906DEA4C6F}"/>
              </a:ext>
            </a:extLst>
          </p:cNvPr>
          <p:cNvSpPr/>
          <p:nvPr/>
        </p:nvSpPr>
        <p:spPr>
          <a:xfrm>
            <a:off x="3248561" y="539257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bg1"/>
                </a:solidFill>
              </a:rPr>
              <a:t>用户粘黏性强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204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了解网页游戏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33932" y="1324240"/>
            <a:ext cx="27494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网页游戏的限制性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FD9E4D4-9329-4C0F-8BA9-9EF62EE96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869" y="2058384"/>
            <a:ext cx="6793070" cy="410244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116F8AB-4657-42A0-A1EE-CABDC5081566}"/>
              </a:ext>
            </a:extLst>
          </p:cNvPr>
          <p:cNvSpPr/>
          <p:nvPr/>
        </p:nvSpPr>
        <p:spPr>
          <a:xfrm>
            <a:off x="2808667" y="2549600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bg1"/>
                </a:solidFill>
              </a:rPr>
              <a:t>部分游戏模式互动性不强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9798460-B68A-468D-B623-308B062C257A}"/>
              </a:ext>
            </a:extLst>
          </p:cNvPr>
          <p:cNvSpPr/>
          <p:nvPr/>
        </p:nvSpPr>
        <p:spPr>
          <a:xfrm>
            <a:off x="2441231" y="381721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bg1"/>
                </a:solidFill>
              </a:rPr>
              <a:t>游戏节奏缓慢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153B93F-0D70-4F9D-A228-636FE2C07E62}"/>
              </a:ext>
            </a:extLst>
          </p:cNvPr>
          <p:cNvSpPr/>
          <p:nvPr/>
        </p:nvSpPr>
        <p:spPr>
          <a:xfrm>
            <a:off x="3340360" y="5084834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bg1"/>
                </a:solidFill>
              </a:rPr>
              <a:t>游戏画面表现力不够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812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网页游戏的分类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89F72A6-E41E-4CEA-970B-416839224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096" y="778976"/>
            <a:ext cx="6236204" cy="597545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92EDFE3-8E8E-4CC7-9060-E0ED35772133}"/>
              </a:ext>
            </a:extLst>
          </p:cNvPr>
          <p:cNvSpPr/>
          <p:nvPr/>
        </p:nvSpPr>
        <p:spPr>
          <a:xfrm>
            <a:off x="3121476" y="1361886"/>
            <a:ext cx="36728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4000" dirty="0"/>
              <a:t>战争策略类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030C534-A70C-4AB1-BD74-618A91D103D0}"/>
              </a:ext>
            </a:extLst>
          </p:cNvPr>
          <p:cNvSpPr/>
          <p:nvPr/>
        </p:nvSpPr>
        <p:spPr>
          <a:xfrm>
            <a:off x="2922125" y="2648114"/>
            <a:ext cx="36728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4000" dirty="0">
                <a:solidFill>
                  <a:schemeClr val="bg1"/>
                </a:solidFill>
              </a:rPr>
              <a:t>角色扮演类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17BB283-EFFA-4B4C-A4A8-43C6F398BFFA}"/>
              </a:ext>
            </a:extLst>
          </p:cNvPr>
          <p:cNvSpPr/>
          <p:nvPr/>
        </p:nvSpPr>
        <p:spPr>
          <a:xfrm>
            <a:off x="2968016" y="3994630"/>
            <a:ext cx="36728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4000" dirty="0">
                <a:solidFill>
                  <a:schemeClr val="bg1"/>
                </a:solidFill>
              </a:rPr>
              <a:t>经营养成类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59EF37F-DBCF-4D4A-8ACD-694F3E5DCF44}"/>
              </a:ext>
            </a:extLst>
          </p:cNvPr>
          <p:cNvSpPr/>
          <p:nvPr/>
        </p:nvSpPr>
        <p:spPr>
          <a:xfrm>
            <a:off x="2907048" y="5341146"/>
            <a:ext cx="36728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 algn="just">
              <a:spcAft>
                <a:spcPts val="600"/>
              </a:spcAft>
              <a:buClr>
                <a:srgbClr val="000000"/>
              </a:buClr>
            </a:pPr>
            <a:r>
              <a:rPr lang="zh-CN" altLang="zh-CN" sz="4000" dirty="0">
                <a:solidFill>
                  <a:schemeClr val="bg1"/>
                </a:solidFill>
              </a:rPr>
              <a:t>休闲竞技类</a:t>
            </a:r>
          </a:p>
        </p:txBody>
      </p:sp>
    </p:spTree>
    <p:extLst>
      <p:ext uri="{BB962C8B-B14F-4D97-AF65-F5344CB8AC3E}">
        <p14:creationId xmlns:p14="http://schemas.microsoft.com/office/powerpoint/2010/main" val="2106252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26708" y="1324240"/>
            <a:ext cx="62760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设计制作米亚，快跑！网页游戏的静态元素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AA7F11C-41EC-4437-9E62-9E17EE5F451C}"/>
              </a:ext>
            </a:extLst>
          </p:cNvPr>
          <p:cNvGrpSpPr/>
          <p:nvPr/>
        </p:nvGrpSpPr>
        <p:grpSpPr>
          <a:xfrm>
            <a:off x="1111095" y="2592533"/>
            <a:ext cx="6921810" cy="2608118"/>
            <a:chOff x="1111095" y="2592533"/>
            <a:chExt cx="6921810" cy="260811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EDDE3F7-81A4-4FBE-95DE-56812787547E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095" y="2592533"/>
              <a:ext cx="2838184" cy="2608118"/>
            </a:xfrm>
            <a:prstGeom prst="rect">
              <a:avLst/>
            </a:prstGeom>
          </p:spPr>
        </p:pic>
        <p:pic>
          <p:nvPicPr>
            <p:cNvPr id="13" name="图片 12" descr="图片包含 屏幕截图&#10;&#10;描述已自动生成">
              <a:extLst>
                <a:ext uri="{FF2B5EF4-FFF2-40B4-BE49-F238E27FC236}">
                  <a16:creationId xmlns:a16="http://schemas.microsoft.com/office/drawing/2014/main" id="{F506D0F2-DCDB-4627-8F0A-BCE3EC26697E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0007" y="2592533"/>
              <a:ext cx="3882898" cy="26081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6455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9AEC372-C821-418E-8CAD-DFB4323F4BCB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设计过程解析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116F8D2-52CA-4E8C-A5AF-A1F8464D5F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11" y="1595006"/>
            <a:ext cx="7865778" cy="441613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0E5D70F1-4F23-4B06-9BA0-7072CC3B2D4C}"/>
              </a:ext>
            </a:extLst>
          </p:cNvPr>
          <p:cNvSpPr/>
          <p:nvPr/>
        </p:nvSpPr>
        <p:spPr>
          <a:xfrm>
            <a:off x="824781" y="257237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用户需求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025C467-D720-4F95-86E6-B4AD069EF8DA}"/>
              </a:ext>
            </a:extLst>
          </p:cNvPr>
          <p:cNvSpPr/>
          <p:nvPr/>
        </p:nvSpPr>
        <p:spPr>
          <a:xfrm>
            <a:off x="3143681" y="2369758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预设处理</a:t>
            </a:r>
            <a:endParaRPr lang="en-US" altLang="zh-CN" sz="3200" dirty="0">
              <a:solidFill>
                <a:schemeClr val="bg1"/>
              </a:solidFill>
            </a:endParaRPr>
          </a:p>
          <a:p>
            <a:r>
              <a:rPr lang="zh-CN" altLang="en-US" sz="3200" dirty="0">
                <a:solidFill>
                  <a:schemeClr val="bg1"/>
                </a:solidFill>
              </a:rPr>
              <a:t>流程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A69C7B3-E51B-4C38-8EA7-11C73005870F}"/>
              </a:ext>
            </a:extLst>
          </p:cNvPr>
          <p:cNvSpPr/>
          <p:nvPr/>
        </p:nvSpPr>
        <p:spPr>
          <a:xfrm>
            <a:off x="5575156" y="2556790"/>
            <a:ext cx="15167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UX</a:t>
            </a:r>
            <a:r>
              <a:rPr lang="zh-CN" altLang="en-US" sz="3200" dirty="0">
                <a:solidFill>
                  <a:schemeClr val="bg1"/>
                </a:solidFill>
              </a:rPr>
              <a:t>设计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71F0908-0A1D-4B6D-A9D3-D0994D82FF3D}"/>
              </a:ext>
            </a:extLst>
          </p:cNvPr>
          <p:cNvSpPr/>
          <p:nvPr/>
        </p:nvSpPr>
        <p:spPr>
          <a:xfrm>
            <a:off x="1953924" y="454384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发布更新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1528724-ABE8-4515-A691-FBF57BEAB301}"/>
              </a:ext>
            </a:extLst>
          </p:cNvPr>
          <p:cNvSpPr/>
          <p:nvPr/>
        </p:nvSpPr>
        <p:spPr>
          <a:xfrm>
            <a:off x="4266241" y="454384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</a:rPr>
              <a:t>版本测试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5CD08EB-9ADC-414A-A903-F51C2D457AA6}"/>
              </a:ext>
            </a:extLst>
          </p:cNvPr>
          <p:cNvSpPr/>
          <p:nvPr/>
        </p:nvSpPr>
        <p:spPr>
          <a:xfrm>
            <a:off x="6734418" y="4543840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UI</a:t>
            </a:r>
            <a:r>
              <a:rPr lang="zh-CN" altLang="en-US" sz="3200" dirty="0">
                <a:solidFill>
                  <a:schemeClr val="bg1"/>
                </a:solidFill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3286999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41" descr="未标题1-2.png">
            <a:extLst>
              <a:ext uri="{FF2B5EF4-FFF2-40B4-BE49-F238E27FC236}">
                <a16:creationId xmlns:a16="http://schemas.microsoft.com/office/drawing/2014/main" id="{AEF7A547-F70D-4330-9310-909DBF3CBC8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97" y="227027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41" descr="未标题1-2.png">
            <a:extLst>
              <a:ext uri="{FF2B5EF4-FFF2-40B4-BE49-F238E27FC236}">
                <a16:creationId xmlns:a16="http://schemas.microsoft.com/office/drawing/2014/main" id="{A02C93CD-CA30-47D5-967B-482C603DB3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369" y="137778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52728BB-653A-4EA6-B758-D62E654A4C44}"/>
              </a:ext>
            </a:extLst>
          </p:cNvPr>
          <p:cNvSpPr/>
          <p:nvPr/>
        </p:nvSpPr>
        <p:spPr>
          <a:xfrm>
            <a:off x="1437620" y="1324240"/>
            <a:ext cx="21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zh-CN" altLang="en-US" sz="24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预设处理流程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6DE7922-47C2-4652-B168-D175CBF0636D}"/>
              </a:ext>
            </a:extLst>
          </p:cNvPr>
          <p:cNvSpPr txBox="1"/>
          <p:nvPr/>
        </p:nvSpPr>
        <p:spPr>
          <a:xfrm>
            <a:off x="929541" y="186694"/>
            <a:ext cx="7865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设计过程解析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D87F979-3BC9-4CA2-B9CB-7EF254E8E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506" y="1672937"/>
            <a:ext cx="4779818" cy="4779818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4A5C8762-4F50-46C9-93C2-C0ABEEFC3327}"/>
              </a:ext>
            </a:extLst>
          </p:cNvPr>
          <p:cNvSpPr/>
          <p:nvPr/>
        </p:nvSpPr>
        <p:spPr>
          <a:xfrm>
            <a:off x="2430179" y="3746550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玩家</a:t>
            </a:r>
            <a:endParaRPr lang="en-US" altLang="zh-CN" sz="3200" dirty="0"/>
          </a:p>
          <a:p>
            <a:r>
              <a:rPr lang="zh-CN" altLang="en-US" sz="3200" dirty="0"/>
              <a:t>信息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B1D8273-1F08-4E36-9F4E-D9E95A8B9444}"/>
              </a:ext>
            </a:extLst>
          </p:cNvPr>
          <p:cNvSpPr/>
          <p:nvPr/>
        </p:nvSpPr>
        <p:spPr>
          <a:xfrm>
            <a:off x="3841445" y="1896970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预设</a:t>
            </a:r>
            <a:endParaRPr lang="en-US" altLang="zh-CN" sz="3200" dirty="0"/>
          </a:p>
          <a:p>
            <a:r>
              <a:rPr lang="zh-CN" altLang="en-US" sz="3200" dirty="0"/>
              <a:t>界面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22CA2DE-3C6E-471A-976E-D893B3BF14D4}"/>
              </a:ext>
            </a:extLst>
          </p:cNvPr>
          <p:cNvSpPr/>
          <p:nvPr/>
        </p:nvSpPr>
        <p:spPr>
          <a:xfrm>
            <a:off x="5750072" y="3356888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游戏</a:t>
            </a:r>
            <a:endParaRPr lang="en-US" altLang="zh-CN" sz="3200" dirty="0"/>
          </a:p>
          <a:p>
            <a:r>
              <a:rPr lang="zh-CN" altLang="en-US" sz="3200" dirty="0"/>
              <a:t>界面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BDE0FF0-AC0C-4304-A1F9-432202578B3D}"/>
              </a:ext>
            </a:extLst>
          </p:cNvPr>
          <p:cNvSpPr/>
          <p:nvPr/>
        </p:nvSpPr>
        <p:spPr>
          <a:xfrm>
            <a:off x="4316126" y="5185063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结束</a:t>
            </a:r>
            <a:endParaRPr lang="en-US" altLang="zh-CN" sz="3200" dirty="0"/>
          </a:p>
          <a:p>
            <a:r>
              <a:rPr lang="zh-CN" altLang="en-US" sz="3200" dirty="0"/>
              <a:t>界面</a:t>
            </a:r>
          </a:p>
        </p:txBody>
      </p:sp>
    </p:spTree>
    <p:extLst>
      <p:ext uri="{BB962C8B-B14F-4D97-AF65-F5344CB8AC3E}">
        <p14:creationId xmlns:p14="http://schemas.microsoft.com/office/powerpoint/2010/main" val="1185576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5494</TotalTime>
  <Words>330</Words>
  <Application>Microsoft Office PowerPoint</Application>
  <PresentationFormat>全屏显示(4:3)</PresentationFormat>
  <Paragraphs>72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jing</cp:lastModifiedBy>
  <cp:revision>398</cp:revision>
  <dcterms:created xsi:type="dcterms:W3CDTF">2018-03-02T06:04:30Z</dcterms:created>
  <dcterms:modified xsi:type="dcterms:W3CDTF">2020-01-17T07:39:06Z</dcterms:modified>
</cp:coreProperties>
</file>