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1"/>
  </p:sldMasterIdLst>
  <p:sldIdLst>
    <p:sldId id="256" r:id="rId2"/>
    <p:sldId id="258"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C1476"/>
    <a:srgbClr val="65075A"/>
    <a:srgbClr val="43053C"/>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63" autoAdjust="0"/>
    <p:restoredTop sz="94660"/>
  </p:normalViewPr>
  <p:slideViewPr>
    <p:cSldViewPr snapToGrid="0">
      <p:cViewPr varScale="1">
        <p:scale>
          <a:sx n="92" d="100"/>
          <a:sy n="92" d="100"/>
        </p:scale>
        <p:origin x="927" y="48"/>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BEB660B-2274-434E-8419-9E23F1FFB2B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直角三角形 7">
            <a:extLst>
              <a:ext uri="{FF2B5EF4-FFF2-40B4-BE49-F238E27FC236}">
                <a16:creationId xmlns:a16="http://schemas.microsoft.com/office/drawing/2014/main" id="{3C272036-F14D-4309-B73A-70E844FB0926}"/>
              </a:ext>
            </a:extLst>
          </p:cNvPr>
          <p:cNvSpPr/>
          <p:nvPr userDrawn="1"/>
        </p:nvSpPr>
        <p:spPr>
          <a:xfrm flipH="1" flipV="1">
            <a:off x="1397000" y="-1"/>
            <a:ext cx="7788130" cy="505768"/>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660400 h 660400"/>
              <a:gd name="connsiteX1" fmla="*/ 0 w 10795000"/>
              <a:gd name="connsiteY1" fmla="*/ 0 h 660400"/>
              <a:gd name="connsiteX2" fmla="*/ 10795000 w 10795000"/>
              <a:gd name="connsiteY2" fmla="*/ 660400 h 660400"/>
              <a:gd name="connsiteX3" fmla="*/ 12700 w 10795000"/>
              <a:gd name="connsiteY3" fmla="*/ 660400 h 660400"/>
            </a:gdLst>
            <a:ahLst/>
            <a:cxnLst>
              <a:cxn ang="0">
                <a:pos x="connsiteX0" y="connsiteY0"/>
              </a:cxn>
              <a:cxn ang="0">
                <a:pos x="connsiteX1" y="connsiteY1"/>
              </a:cxn>
              <a:cxn ang="0">
                <a:pos x="connsiteX2" y="connsiteY2"/>
              </a:cxn>
              <a:cxn ang="0">
                <a:pos x="connsiteX3" y="connsiteY3"/>
              </a:cxn>
            </a:cxnLst>
            <a:rect l="l" t="t" r="r" b="b"/>
            <a:pathLst>
              <a:path w="10795000" h="660400">
                <a:moveTo>
                  <a:pt x="12700" y="660400"/>
                </a:moveTo>
                <a:lnTo>
                  <a:pt x="0" y="0"/>
                </a:lnTo>
                <a:lnTo>
                  <a:pt x="10795000" y="660400"/>
                </a:lnTo>
                <a:lnTo>
                  <a:pt x="12700" y="660400"/>
                </a:lnTo>
                <a:close/>
              </a:path>
            </a:pathLst>
          </a:custGeom>
          <a:solidFill>
            <a:srgbClr val="650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F68ADF38-54A8-47F7-BEB4-09A3959EBE3A}"/>
              </a:ext>
            </a:extLst>
          </p:cNvPr>
          <p:cNvSpPr txBox="1"/>
          <p:nvPr userDrawn="1"/>
        </p:nvSpPr>
        <p:spPr>
          <a:xfrm>
            <a:off x="1475573" y="1973228"/>
            <a:ext cx="6754023" cy="861774"/>
          </a:xfrm>
          <a:prstGeom prst="rect">
            <a:avLst/>
          </a:prstGeom>
          <a:noFill/>
        </p:spPr>
        <p:txBody>
          <a:bodyPr wrap="square" rtlCol="0">
            <a:spAutoFit/>
          </a:bodyPr>
          <a:lstStyle/>
          <a:p>
            <a:pPr marL="0" algn="l" defTabSz="914400" rtl="0" eaLnBrk="1" latinLnBrk="0" hangingPunct="1"/>
            <a:r>
              <a:rPr lang="zh-CN" altLang="en-US" sz="5000" b="1" kern="1200" spc="100" baseline="0" dirty="0">
                <a:solidFill>
                  <a:srgbClr val="AC1476"/>
                </a:solidFill>
                <a:latin typeface="微软雅黑" panose="020B0503020204020204" pitchFamily="34" charset="-122"/>
                <a:ea typeface="微软雅黑" panose="020B0503020204020204" pitchFamily="34" charset="-122"/>
                <a:cs typeface="+mn-cs"/>
              </a:rPr>
              <a:t>       游戏</a:t>
            </a:r>
            <a:r>
              <a:rPr lang="en-US" altLang="zh-CN" sz="5000" b="1" kern="1200" spc="100" baseline="0" dirty="0">
                <a:solidFill>
                  <a:srgbClr val="AC1476"/>
                </a:solidFill>
                <a:latin typeface="微软雅黑" panose="020B0503020204020204" pitchFamily="34" charset="-122"/>
                <a:ea typeface="微软雅黑" panose="020B0503020204020204" pitchFamily="34" charset="-122"/>
                <a:cs typeface="+mn-cs"/>
              </a:rPr>
              <a:t>UI</a:t>
            </a:r>
            <a:r>
              <a:rPr lang="zh-CN" altLang="en-US" sz="5000" b="1" kern="1200" spc="100" baseline="0" dirty="0">
                <a:solidFill>
                  <a:srgbClr val="AC1476"/>
                </a:solidFill>
                <a:latin typeface="微软雅黑" panose="020B0503020204020204" pitchFamily="34" charset="-122"/>
                <a:ea typeface="微软雅黑" panose="020B0503020204020204" pitchFamily="34" charset="-122"/>
                <a:cs typeface="+mn-cs"/>
              </a:rPr>
              <a:t>设计</a:t>
            </a:r>
            <a:endParaRPr lang="en-US" altLang="zh-CN" sz="5000" b="1" kern="1200" spc="100" baseline="0" dirty="0">
              <a:solidFill>
                <a:srgbClr val="AC1476"/>
              </a:solidFill>
              <a:latin typeface="微软雅黑" panose="020B0503020204020204" pitchFamily="34" charset="-122"/>
              <a:ea typeface="微软雅黑" panose="020B0503020204020204" pitchFamily="34" charset="-122"/>
              <a:cs typeface="+mn-cs"/>
            </a:endParaRPr>
          </a:p>
        </p:txBody>
      </p:sp>
      <p:sp>
        <p:nvSpPr>
          <p:cNvPr id="11" name="直角三角形 7">
            <a:extLst>
              <a:ext uri="{FF2B5EF4-FFF2-40B4-BE49-F238E27FC236}">
                <a16:creationId xmlns:a16="http://schemas.microsoft.com/office/drawing/2014/main" id="{FE2E3A80-BB05-4FB7-B59D-393146BC20C2}"/>
              </a:ext>
            </a:extLst>
          </p:cNvPr>
          <p:cNvSpPr/>
          <p:nvPr userDrawn="1"/>
        </p:nvSpPr>
        <p:spPr>
          <a:xfrm flipV="1">
            <a:off x="-12700" y="0"/>
            <a:ext cx="8802846" cy="797434"/>
          </a:xfrm>
          <a:custGeom>
            <a:avLst/>
            <a:gdLst>
              <a:gd name="connsiteX0" fmla="*/ 0 w 10782300"/>
              <a:gd name="connsiteY0" fmla="*/ 609600 h 609600"/>
              <a:gd name="connsiteX1" fmla="*/ 0 w 10782300"/>
              <a:gd name="connsiteY1" fmla="*/ 0 h 609600"/>
              <a:gd name="connsiteX2" fmla="*/ 10782300 w 10782300"/>
              <a:gd name="connsiteY2" fmla="*/ 609600 h 609600"/>
              <a:gd name="connsiteX3" fmla="*/ 0 w 10782300"/>
              <a:gd name="connsiteY3" fmla="*/ 609600 h 609600"/>
              <a:gd name="connsiteX0" fmla="*/ 12700 w 10795000"/>
              <a:gd name="connsiteY0" fmla="*/ 901700 h 901700"/>
              <a:gd name="connsiteX1" fmla="*/ 0 w 10795000"/>
              <a:gd name="connsiteY1" fmla="*/ 0 h 901700"/>
              <a:gd name="connsiteX2" fmla="*/ 10795000 w 10795000"/>
              <a:gd name="connsiteY2" fmla="*/ 901700 h 901700"/>
              <a:gd name="connsiteX3" fmla="*/ 12700 w 10795000"/>
              <a:gd name="connsiteY3" fmla="*/ 901700 h 901700"/>
              <a:gd name="connsiteX0" fmla="*/ 12700 w 10795000"/>
              <a:gd name="connsiteY0" fmla="*/ 977900 h 977900"/>
              <a:gd name="connsiteX1" fmla="*/ 0 w 10795000"/>
              <a:gd name="connsiteY1" fmla="*/ 0 h 977900"/>
              <a:gd name="connsiteX2" fmla="*/ 10795000 w 10795000"/>
              <a:gd name="connsiteY2" fmla="*/ 977900 h 977900"/>
              <a:gd name="connsiteX3" fmla="*/ 12700 w 10795000"/>
              <a:gd name="connsiteY3" fmla="*/ 977900 h 977900"/>
            </a:gdLst>
            <a:ahLst/>
            <a:cxnLst>
              <a:cxn ang="0">
                <a:pos x="connsiteX0" y="connsiteY0"/>
              </a:cxn>
              <a:cxn ang="0">
                <a:pos x="connsiteX1" y="connsiteY1"/>
              </a:cxn>
              <a:cxn ang="0">
                <a:pos x="connsiteX2" y="connsiteY2"/>
              </a:cxn>
              <a:cxn ang="0">
                <a:pos x="connsiteX3" y="connsiteY3"/>
              </a:cxn>
            </a:cxnLst>
            <a:rect l="l" t="t" r="r" b="b"/>
            <a:pathLst>
              <a:path w="10795000" h="977900">
                <a:moveTo>
                  <a:pt x="12700" y="977900"/>
                </a:moveTo>
                <a:lnTo>
                  <a:pt x="0" y="0"/>
                </a:lnTo>
                <a:lnTo>
                  <a:pt x="10795000" y="977900"/>
                </a:lnTo>
                <a:lnTo>
                  <a:pt x="12700" y="977900"/>
                </a:lnTo>
                <a:close/>
              </a:path>
            </a:pathLst>
          </a:cu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EA5DCB35-48BD-46AF-9A15-AFBE3D5408AD}"/>
              </a:ext>
            </a:extLst>
          </p:cNvPr>
          <p:cNvGrpSpPr/>
          <p:nvPr userDrawn="1"/>
        </p:nvGrpSpPr>
        <p:grpSpPr>
          <a:xfrm>
            <a:off x="1606321" y="3939049"/>
            <a:ext cx="6297323" cy="394708"/>
            <a:chOff x="2273300" y="2002875"/>
            <a:chExt cx="7722465" cy="484035"/>
          </a:xfrm>
        </p:grpSpPr>
        <p:sp>
          <p:nvSpPr>
            <p:cNvPr id="14" name="矩形 13">
              <a:extLst>
                <a:ext uri="{FF2B5EF4-FFF2-40B4-BE49-F238E27FC236}">
                  <a16:creationId xmlns:a16="http://schemas.microsoft.com/office/drawing/2014/main" id="{18B36D7D-F740-4C78-9267-CFBAEAD62D71}"/>
                </a:ext>
              </a:extLst>
            </p:cNvPr>
            <p:cNvSpPr/>
            <p:nvPr/>
          </p:nvSpPr>
          <p:spPr>
            <a:xfrm>
              <a:off x="2273300" y="2002875"/>
              <a:ext cx="7722465" cy="484035"/>
            </a:xfrm>
            <a:prstGeom prst="rect">
              <a:avLst/>
            </a:prstGeom>
            <a:solidFill>
              <a:srgbClr val="AC14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A8575798-2BC5-4FEE-817B-4558B27145DC}"/>
                </a:ext>
              </a:extLst>
            </p:cNvPr>
            <p:cNvSpPr txBox="1"/>
            <p:nvPr/>
          </p:nvSpPr>
          <p:spPr>
            <a:xfrm>
              <a:off x="4771135" y="2002875"/>
              <a:ext cx="1565201" cy="452916"/>
            </a:xfrm>
            <a:prstGeom prst="rect">
              <a:avLst/>
            </a:prstGeom>
            <a:noFill/>
          </p:spPr>
          <p:txBody>
            <a:bodyPr wrap="square" rtlCol="0">
              <a:spAutoFit/>
            </a:bodyPr>
            <a:lstStyle/>
            <a:p>
              <a:pPr algn="dist"/>
              <a:r>
                <a:rPr lang="zh-CN" altLang="en-US" dirty="0">
                  <a:solidFill>
                    <a:schemeClr val="bg1"/>
                  </a:solidFill>
                  <a:latin typeface="微软雅黑" panose="020B0503020204020204" pitchFamily="34" charset="-122"/>
                  <a:ea typeface="微软雅黑" panose="020B0503020204020204" pitchFamily="34" charset="-122"/>
                </a:rPr>
                <a:t>主讲老师：</a:t>
              </a:r>
            </a:p>
          </p:txBody>
        </p:sp>
      </p:grpSp>
    </p:spTree>
    <p:extLst>
      <p:ext uri="{BB962C8B-B14F-4D97-AF65-F5344CB8AC3E}">
        <p14:creationId xmlns:p14="http://schemas.microsoft.com/office/powerpoint/2010/main" val="2148060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E853F7-64F8-4C8D-BC1E-0C88B96A58C3}"/>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D3F7FA3-466F-4188-8F43-E7A1ECA54B19}"/>
              </a:ext>
            </a:extLst>
          </p:cNvPr>
          <p:cNvSpPr>
            <a:spLocks noGrp="1"/>
          </p:cNvSpPr>
          <p:nvPr>
            <p:ph type="body" orient="vert" idx="1"/>
          </p:nvPr>
        </p:nvSpPr>
        <p:spPr>
          <a:xfrm>
            <a:off x="628650" y="1825625"/>
            <a:ext cx="78867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F263656-CFD5-4565-A804-30179D28E44F}"/>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2020/1/16</a:t>
            </a:fld>
            <a:endParaRPr lang="zh-CN" altLang="en-US"/>
          </a:p>
        </p:txBody>
      </p:sp>
      <p:sp>
        <p:nvSpPr>
          <p:cNvPr id="5" name="页脚占位符 4">
            <a:extLst>
              <a:ext uri="{FF2B5EF4-FFF2-40B4-BE49-F238E27FC236}">
                <a16:creationId xmlns:a16="http://schemas.microsoft.com/office/drawing/2014/main" id="{C64AF02C-8011-49B4-914F-A11DBCEC3A6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0044C97-2405-43C3-86D4-E0510AF4F840}"/>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041796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378768A-2704-4A5C-82EA-64C0A296F11E}"/>
              </a:ext>
            </a:extLst>
          </p:cNvPr>
          <p:cNvSpPr>
            <a:spLocks noGrp="1"/>
          </p:cNvSpPr>
          <p:nvPr>
            <p:ph type="title" orient="vert"/>
          </p:nvPr>
        </p:nvSpPr>
        <p:spPr>
          <a:xfrm>
            <a:off x="6543675" y="365125"/>
            <a:ext cx="1971675"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98EA732-CAF0-4B7F-9928-3819E67BE257}"/>
              </a:ext>
            </a:extLst>
          </p:cNvPr>
          <p:cNvSpPr>
            <a:spLocks noGrp="1"/>
          </p:cNvSpPr>
          <p:nvPr>
            <p:ph type="body" orient="vert" idx="1"/>
          </p:nvPr>
        </p:nvSpPr>
        <p:spPr>
          <a:xfrm>
            <a:off x="628650" y="365125"/>
            <a:ext cx="5800725"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F4203D1-278F-458F-A9F0-1BE300C4474E}"/>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2020/1/16</a:t>
            </a:fld>
            <a:endParaRPr lang="zh-CN" altLang="en-US"/>
          </a:p>
        </p:txBody>
      </p:sp>
      <p:sp>
        <p:nvSpPr>
          <p:cNvPr id="5" name="页脚占位符 4">
            <a:extLst>
              <a:ext uri="{FF2B5EF4-FFF2-40B4-BE49-F238E27FC236}">
                <a16:creationId xmlns:a16="http://schemas.microsoft.com/office/drawing/2014/main" id="{CC932AC8-E6AD-4766-8D38-26C97F80B433}"/>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6D2461BD-3637-4D25-91AE-B654B4319576}"/>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18179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746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FE3CA1-E71A-4B20-83E7-BA8085EB5FCC}"/>
              </a:ext>
            </a:extLst>
          </p:cNvPr>
          <p:cNvSpPr>
            <a:spLocks noGrp="1"/>
          </p:cNvSpPr>
          <p:nvPr>
            <p:ph type="title"/>
          </p:nvPr>
        </p:nvSpPr>
        <p:spPr>
          <a:xfrm>
            <a:off x="623888" y="1709739"/>
            <a:ext cx="7886700" cy="2852737"/>
          </a:xfrm>
          <a:prstGeom prst="rect">
            <a:avLst/>
          </a:prstGeom>
        </p:spPr>
        <p:txBody>
          <a:bodyPr anchor="b"/>
          <a:lstStyle>
            <a:lvl1pPr>
              <a:defRPr sz="4500"/>
            </a:lvl1pPr>
          </a:lstStyle>
          <a:p>
            <a:r>
              <a:rPr lang="zh-CN" altLang="en-US"/>
              <a:t>单击此处编辑母版标题样式</a:t>
            </a:r>
          </a:p>
        </p:txBody>
      </p:sp>
      <p:sp>
        <p:nvSpPr>
          <p:cNvPr id="3" name="文本占位符 2">
            <a:extLst>
              <a:ext uri="{FF2B5EF4-FFF2-40B4-BE49-F238E27FC236}">
                <a16:creationId xmlns:a16="http://schemas.microsoft.com/office/drawing/2014/main" id="{084A1247-89A6-424C-825C-4FFFE29D6F87}"/>
              </a:ext>
            </a:extLst>
          </p:cNvPr>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49A8FE71-0576-4353-AACF-215EE26F77F7}"/>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2020/1/16</a:t>
            </a:fld>
            <a:endParaRPr lang="zh-CN" altLang="en-US"/>
          </a:p>
        </p:txBody>
      </p:sp>
      <p:sp>
        <p:nvSpPr>
          <p:cNvPr id="5" name="页脚占位符 4">
            <a:extLst>
              <a:ext uri="{FF2B5EF4-FFF2-40B4-BE49-F238E27FC236}">
                <a16:creationId xmlns:a16="http://schemas.microsoft.com/office/drawing/2014/main" id="{07876B68-1A05-4DC9-A11C-053800A32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7677B07C-711B-443F-A115-CF2E8F6E8B5F}"/>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pic>
        <p:nvPicPr>
          <p:cNvPr id="7" name="图片 6" descr="未标题-1.jpg">
            <a:extLst>
              <a:ext uri="{FF2B5EF4-FFF2-40B4-BE49-F238E27FC236}">
                <a16:creationId xmlns:a16="http://schemas.microsoft.com/office/drawing/2014/main" id="{BD4E2101-E4B9-4F0B-8256-BD75CA6FE776}"/>
              </a:ext>
            </a:extLst>
          </p:cNvPr>
          <p:cNvPicPr>
            <a:picLocks noChangeAspect="1"/>
          </p:cNvPicPr>
          <p:nvPr userDrawn="1"/>
        </p:nvPicPr>
        <p:blipFill>
          <a:blip r:embed="rId2" cstate="print"/>
          <a:srcRect l="30362" t="43889" r="21759" b="41111"/>
          <a:stretch>
            <a:fillRect/>
          </a:stretch>
        </p:blipFill>
        <p:spPr>
          <a:xfrm flipH="1" flipV="1">
            <a:off x="0" y="2882900"/>
            <a:ext cx="9144000" cy="4015383"/>
          </a:xfrm>
          <a:prstGeom prst="rect">
            <a:avLst/>
          </a:prstGeom>
        </p:spPr>
      </p:pic>
      <p:pic>
        <p:nvPicPr>
          <p:cNvPr id="8" name="图片 7" descr="未标题-1.jpg">
            <a:extLst>
              <a:ext uri="{FF2B5EF4-FFF2-40B4-BE49-F238E27FC236}">
                <a16:creationId xmlns:a16="http://schemas.microsoft.com/office/drawing/2014/main" id="{05710E28-8BF0-4407-A074-B6215E9C2B06}"/>
              </a:ext>
            </a:extLst>
          </p:cNvPr>
          <p:cNvPicPr>
            <a:picLocks noChangeAspect="1"/>
          </p:cNvPicPr>
          <p:nvPr userDrawn="1"/>
        </p:nvPicPr>
        <p:blipFill>
          <a:blip r:embed="rId2" cstate="print"/>
          <a:srcRect l="30362" t="43889" r="21759" b="41111"/>
          <a:stretch>
            <a:fillRect/>
          </a:stretch>
        </p:blipFill>
        <p:spPr>
          <a:xfrm flipH="1">
            <a:off x="0" y="0"/>
            <a:ext cx="9144000" cy="2893219"/>
          </a:xfrm>
          <a:prstGeom prst="rect">
            <a:avLst/>
          </a:prstGeom>
        </p:spPr>
      </p:pic>
      <p:sp>
        <p:nvSpPr>
          <p:cNvPr id="9" name="圆角矩形 2">
            <a:extLst>
              <a:ext uri="{FF2B5EF4-FFF2-40B4-BE49-F238E27FC236}">
                <a16:creationId xmlns:a16="http://schemas.microsoft.com/office/drawing/2014/main" id="{9A3BA19C-947C-48BD-8CAB-CEC2298A2080}"/>
              </a:ext>
            </a:extLst>
          </p:cNvPr>
          <p:cNvSpPr/>
          <p:nvPr userDrawn="1"/>
        </p:nvSpPr>
        <p:spPr>
          <a:xfrm>
            <a:off x="419100" y="762000"/>
            <a:ext cx="8343900" cy="5734050"/>
          </a:xfrm>
          <a:prstGeom prst="roundRect">
            <a:avLst>
              <a:gd name="adj" fmla="val 7402"/>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aseline="-25000" dirty="0"/>
          </a:p>
        </p:txBody>
      </p:sp>
    </p:spTree>
    <p:extLst>
      <p:ext uri="{BB962C8B-B14F-4D97-AF65-F5344CB8AC3E}">
        <p14:creationId xmlns:p14="http://schemas.microsoft.com/office/powerpoint/2010/main" val="18527138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8" name="标题占位符 1">
            <a:extLst>
              <a:ext uri="{FF2B5EF4-FFF2-40B4-BE49-F238E27FC236}">
                <a16:creationId xmlns:a16="http://schemas.microsoft.com/office/drawing/2014/main" id="{7479D8F4-8A4F-43C9-94BC-D22D34E3304C}"/>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9" name="文本占位符 2">
            <a:extLst>
              <a:ext uri="{FF2B5EF4-FFF2-40B4-BE49-F238E27FC236}">
                <a16:creationId xmlns:a16="http://schemas.microsoft.com/office/drawing/2014/main" id="{D821037B-C5C2-4CDE-BCFE-2AABF1342684}"/>
              </a:ext>
            </a:extLst>
          </p:cNvPr>
          <p:cNvSpPr>
            <a:spLocks noGrp="1"/>
          </p:cNvSpPr>
          <p:nvPr>
            <p:ph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 name="日期占位符 3">
            <a:extLst>
              <a:ext uri="{FF2B5EF4-FFF2-40B4-BE49-F238E27FC236}">
                <a16:creationId xmlns:a16="http://schemas.microsoft.com/office/drawing/2014/main" id="{873F56F6-2C6C-4C3D-8C3D-421487CE64B3}"/>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DB44C94-4780-4C87-BAB1-536B94A19459}" type="datetimeFigureOut">
              <a:rPr lang="zh-CN" altLang="en-US" smtClean="0"/>
              <a:t>2020/1/16</a:t>
            </a:fld>
            <a:endParaRPr lang="zh-CN" altLang="en-US"/>
          </a:p>
        </p:txBody>
      </p:sp>
      <p:sp>
        <p:nvSpPr>
          <p:cNvPr id="11" name="页脚占位符 4">
            <a:extLst>
              <a:ext uri="{FF2B5EF4-FFF2-40B4-BE49-F238E27FC236}">
                <a16:creationId xmlns:a16="http://schemas.microsoft.com/office/drawing/2014/main" id="{3DD115F3-B07D-463B-BDF8-66085AFB8A3B}"/>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12" name="灯片编号占位符 5">
            <a:extLst>
              <a:ext uri="{FF2B5EF4-FFF2-40B4-BE49-F238E27FC236}">
                <a16:creationId xmlns:a16="http://schemas.microsoft.com/office/drawing/2014/main" id="{D97C39E2-C7FC-47E7-AB13-908F56145E6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5E02916-4D31-4D8F-9965-1AC866D5E0D5}" type="slidenum">
              <a:rPr lang="zh-CN" altLang="en-US" smtClean="0"/>
              <a:t>‹#›</a:t>
            </a:fld>
            <a:endParaRPr lang="zh-CN" altLang="en-US"/>
          </a:p>
        </p:txBody>
      </p:sp>
      <p:sp>
        <p:nvSpPr>
          <p:cNvPr id="13" name="矩形 12">
            <a:extLst>
              <a:ext uri="{FF2B5EF4-FFF2-40B4-BE49-F238E27FC236}">
                <a16:creationId xmlns:a16="http://schemas.microsoft.com/office/drawing/2014/main" id="{B0292574-6DB6-4FAF-B69F-5B6B294F8956}"/>
              </a:ext>
            </a:extLst>
          </p:cNvPr>
          <p:cNvSpPr/>
          <p:nvPr userDrawn="1"/>
        </p:nvSpPr>
        <p:spPr>
          <a:xfrm>
            <a:off x="0" y="0"/>
            <a:ext cx="9144000" cy="6858000"/>
          </a:xfrm>
          <a:prstGeom prst="rect">
            <a:avLst/>
          </a:prstGeom>
          <a:pattFill prst="ltUpDiag">
            <a:fgClr>
              <a:schemeClr val="bg1">
                <a:lumMod val="8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pic>
        <p:nvPicPr>
          <p:cNvPr id="14" name="图片 13" descr="未标题-1.jpg">
            <a:extLst>
              <a:ext uri="{FF2B5EF4-FFF2-40B4-BE49-F238E27FC236}">
                <a16:creationId xmlns:a16="http://schemas.microsoft.com/office/drawing/2014/main" id="{D8308166-5EDD-4FC2-BF27-9D4F932DF54C}"/>
              </a:ext>
            </a:extLst>
          </p:cNvPr>
          <p:cNvPicPr>
            <a:picLocks noChangeAspect="1"/>
          </p:cNvPicPr>
          <p:nvPr userDrawn="1"/>
        </p:nvPicPr>
        <p:blipFill>
          <a:blip r:embed="rId2" cstate="print"/>
          <a:srcRect l="30362" t="43889" r="21759" b="43140"/>
          <a:stretch>
            <a:fillRect/>
          </a:stretch>
        </p:blipFill>
        <p:spPr>
          <a:xfrm flipH="1">
            <a:off x="0" y="2197100"/>
            <a:ext cx="9144000" cy="2501900"/>
          </a:xfrm>
          <a:prstGeom prst="rect">
            <a:avLst/>
          </a:prstGeom>
          <a:effectLst>
            <a:innerShdw blurRad="63500" dist="50800" dir="16200000">
              <a:prstClr val="black">
                <a:alpha val="50000"/>
              </a:prstClr>
            </a:innerShdw>
          </a:effectLst>
        </p:spPr>
      </p:pic>
    </p:spTree>
    <p:extLst>
      <p:ext uri="{BB962C8B-B14F-4D97-AF65-F5344CB8AC3E}">
        <p14:creationId xmlns:p14="http://schemas.microsoft.com/office/powerpoint/2010/main" val="105655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ppt_y-#ppt_h/2"/>
                                          </p:val>
                                        </p:tav>
                                        <p:tav tm="100000">
                                          <p:val>
                                            <p:strVal val="#ppt_y"/>
                                          </p:val>
                                        </p:tav>
                                      </p:tavLst>
                                    </p:anim>
                                    <p:anim calcmode="lin" valueType="num">
                                      <p:cBhvr>
                                        <p:cTn id="9" dur="500" fill="hold"/>
                                        <p:tgtEl>
                                          <p:spTgt spid="14"/>
                                        </p:tgtEl>
                                        <p:attrNameLst>
                                          <p:attrName>ppt_w</p:attrName>
                                        </p:attrNameLst>
                                      </p:cBhvr>
                                      <p:tavLst>
                                        <p:tav tm="0">
                                          <p:val>
                                            <p:strVal val="#ppt_w"/>
                                          </p:val>
                                        </p:tav>
                                        <p:tav tm="100000">
                                          <p:val>
                                            <p:strVal val="#ppt_w"/>
                                          </p:val>
                                        </p:tav>
                                      </p:tavLst>
                                    </p:anim>
                                    <p:anim calcmode="lin" valueType="num">
                                      <p:cBhvr>
                                        <p:cTn id="10"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26DC1E-2A5B-4493-8C96-81E06C3FCE1B}"/>
              </a:ext>
            </a:extLst>
          </p:cNvPr>
          <p:cNvSpPr>
            <a:spLocks noGrp="1"/>
          </p:cNvSpPr>
          <p:nvPr>
            <p:ph type="title"/>
          </p:nvPr>
        </p:nvSpPr>
        <p:spPr>
          <a:xfrm>
            <a:off x="629841" y="365126"/>
            <a:ext cx="78867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04E0408-8B10-4D4E-99CC-377AACCE942A}"/>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a:extLst>
              <a:ext uri="{FF2B5EF4-FFF2-40B4-BE49-F238E27FC236}">
                <a16:creationId xmlns:a16="http://schemas.microsoft.com/office/drawing/2014/main" id="{CD3D45D4-7AC8-45BA-81EC-007ECC66721E}"/>
              </a:ext>
            </a:extLst>
          </p:cNvPr>
          <p:cNvSpPr>
            <a:spLocks noGrp="1"/>
          </p:cNvSpPr>
          <p:nvPr>
            <p:ph sz="half" idx="2"/>
          </p:nvPr>
        </p:nvSpPr>
        <p:spPr>
          <a:xfrm>
            <a:off x="629842" y="2505075"/>
            <a:ext cx="3868340"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43EE032-3734-4B92-B0A8-2480DE3413BC}"/>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a:extLst>
              <a:ext uri="{FF2B5EF4-FFF2-40B4-BE49-F238E27FC236}">
                <a16:creationId xmlns:a16="http://schemas.microsoft.com/office/drawing/2014/main" id="{00F5DDFB-96F5-48AE-A950-F74661D12FCD}"/>
              </a:ext>
            </a:extLst>
          </p:cNvPr>
          <p:cNvSpPr>
            <a:spLocks noGrp="1"/>
          </p:cNvSpPr>
          <p:nvPr>
            <p:ph sz="quarter" idx="4"/>
          </p:nvPr>
        </p:nvSpPr>
        <p:spPr>
          <a:xfrm>
            <a:off x="4629150" y="2505075"/>
            <a:ext cx="3887391"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78488A30-9A5C-48EF-A4C1-01A4608AE3AC}"/>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2020/1/16</a:t>
            </a:fld>
            <a:endParaRPr lang="zh-CN" altLang="en-US"/>
          </a:p>
        </p:txBody>
      </p:sp>
      <p:sp>
        <p:nvSpPr>
          <p:cNvPr id="8" name="页脚占位符 7">
            <a:extLst>
              <a:ext uri="{FF2B5EF4-FFF2-40B4-BE49-F238E27FC236}">
                <a16:creationId xmlns:a16="http://schemas.microsoft.com/office/drawing/2014/main" id="{806B374F-25E3-4DD2-BFF3-4F34A78ABF76}"/>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FE12752B-3697-4832-856A-5F0992FC625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119823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F4687D-9285-4433-859F-43E5604D07E0}"/>
              </a:ext>
            </a:extLst>
          </p:cNvPr>
          <p:cNvSpPr>
            <a:spLocks noGrp="1"/>
          </p:cNvSpPr>
          <p:nvPr>
            <p:ph type="title"/>
          </p:nvPr>
        </p:nvSpPr>
        <p:spPr>
          <a:xfrm>
            <a:off x="628650" y="365126"/>
            <a:ext cx="78867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1C2F163-DF24-4A7B-A9F2-68A0DCDE7048}"/>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2020/1/16</a:t>
            </a:fld>
            <a:endParaRPr lang="zh-CN" altLang="en-US"/>
          </a:p>
        </p:txBody>
      </p:sp>
      <p:sp>
        <p:nvSpPr>
          <p:cNvPr id="4" name="页脚占位符 3">
            <a:extLst>
              <a:ext uri="{FF2B5EF4-FFF2-40B4-BE49-F238E27FC236}">
                <a16:creationId xmlns:a16="http://schemas.microsoft.com/office/drawing/2014/main" id="{B59C0240-F264-4C0B-9705-74AD41818FC1}"/>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28EE5770-4BCC-4B4A-8C19-D5A18402D99D}"/>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2655674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10EBA8E-AA46-4C2E-BFF3-DDB18DCF9CC9}"/>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2020/1/16</a:t>
            </a:fld>
            <a:endParaRPr lang="zh-CN" altLang="en-US"/>
          </a:p>
        </p:txBody>
      </p:sp>
      <p:sp>
        <p:nvSpPr>
          <p:cNvPr id="3" name="页脚占位符 2">
            <a:extLst>
              <a:ext uri="{FF2B5EF4-FFF2-40B4-BE49-F238E27FC236}">
                <a16:creationId xmlns:a16="http://schemas.microsoft.com/office/drawing/2014/main" id="{643C9EA2-6856-456E-86E0-8CF221AD7DE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786CC6D7-D7C6-4411-B7A1-6F2D299C0C7A}"/>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98604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251B69-F08C-4838-8B81-05F2FC025E95}"/>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内容占位符 2">
            <a:extLst>
              <a:ext uri="{FF2B5EF4-FFF2-40B4-BE49-F238E27FC236}">
                <a16:creationId xmlns:a16="http://schemas.microsoft.com/office/drawing/2014/main" id="{2A9611DB-B4FD-4DA0-AB89-0CF9EFB80C23}"/>
              </a:ext>
            </a:extLst>
          </p:cNvPr>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B04C4F6C-5D07-466C-B97E-C7774F87B9C4}"/>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27CBC6C2-BEAE-4495-A8B7-2E76DB72806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2020/1/16</a:t>
            </a:fld>
            <a:endParaRPr lang="zh-CN" altLang="en-US"/>
          </a:p>
        </p:txBody>
      </p:sp>
      <p:sp>
        <p:nvSpPr>
          <p:cNvPr id="6" name="页脚占位符 5">
            <a:extLst>
              <a:ext uri="{FF2B5EF4-FFF2-40B4-BE49-F238E27FC236}">
                <a16:creationId xmlns:a16="http://schemas.microsoft.com/office/drawing/2014/main" id="{E79C29F6-4873-4E69-B089-DA26E934A554}"/>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88B6356D-D934-41B1-980E-D6D429D3D974}"/>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3967250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29DC06-D63B-41E6-99CD-BC065AE1B99B}"/>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a:t>单击此处编辑母版标题样式</a:t>
            </a:r>
          </a:p>
        </p:txBody>
      </p:sp>
      <p:sp>
        <p:nvSpPr>
          <p:cNvPr id="3" name="图片占位符 2">
            <a:extLst>
              <a:ext uri="{FF2B5EF4-FFF2-40B4-BE49-F238E27FC236}">
                <a16:creationId xmlns:a16="http://schemas.microsoft.com/office/drawing/2014/main" id="{FA98D85C-6C1F-46FD-A207-F627C25CB05A}"/>
              </a:ext>
            </a:extLst>
          </p:cNvPr>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a:extLst>
              <a:ext uri="{FF2B5EF4-FFF2-40B4-BE49-F238E27FC236}">
                <a16:creationId xmlns:a16="http://schemas.microsoft.com/office/drawing/2014/main" id="{D56FF4AA-395A-4F04-A912-62996F92C141}"/>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8401E0EF-428E-4105-B4FD-0740E82E6C05}"/>
              </a:ext>
            </a:extLst>
          </p:cNvPr>
          <p:cNvSpPr>
            <a:spLocks noGrp="1"/>
          </p:cNvSpPr>
          <p:nvPr>
            <p:ph type="dt" sz="half" idx="10"/>
          </p:nvPr>
        </p:nvSpPr>
        <p:spPr>
          <a:xfrm>
            <a:off x="628650" y="6356351"/>
            <a:ext cx="2057400" cy="365125"/>
          </a:xfrm>
          <a:prstGeom prst="rect">
            <a:avLst/>
          </a:prstGeom>
        </p:spPr>
        <p:txBody>
          <a:bodyPr/>
          <a:lstStyle/>
          <a:p>
            <a:fld id="{FDB44C94-4780-4C87-BAB1-536B94A19459}" type="datetimeFigureOut">
              <a:rPr lang="zh-CN" altLang="en-US" smtClean="0"/>
              <a:t>2020/1/16</a:t>
            </a:fld>
            <a:endParaRPr lang="zh-CN" altLang="en-US"/>
          </a:p>
        </p:txBody>
      </p:sp>
      <p:sp>
        <p:nvSpPr>
          <p:cNvPr id="6" name="页脚占位符 5">
            <a:extLst>
              <a:ext uri="{FF2B5EF4-FFF2-40B4-BE49-F238E27FC236}">
                <a16:creationId xmlns:a16="http://schemas.microsoft.com/office/drawing/2014/main" id="{9749F3CC-AF03-4634-BABD-B8F21FA53825}"/>
              </a:ext>
            </a:extLst>
          </p:cNvPr>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1C14A88E-B429-49FD-A541-F986BF0787E3}"/>
              </a:ext>
            </a:extLst>
          </p:cNvPr>
          <p:cNvSpPr>
            <a:spLocks noGrp="1"/>
          </p:cNvSpPr>
          <p:nvPr>
            <p:ph type="sldNum" sz="quarter" idx="12"/>
          </p:nvPr>
        </p:nvSpPr>
        <p:spPr>
          <a:xfrm>
            <a:off x="6457950" y="6356351"/>
            <a:ext cx="2057400" cy="365125"/>
          </a:xfrm>
          <a:prstGeom prst="rect">
            <a:avLst/>
          </a:prstGeom>
        </p:spPr>
        <p:txBody>
          <a:bodyPr/>
          <a:lstStyle/>
          <a:p>
            <a:fld id="{B5E02916-4D31-4D8F-9965-1AC866D5E0D5}" type="slidenum">
              <a:rPr lang="zh-CN" altLang="en-US" smtClean="0"/>
              <a:t>‹#›</a:t>
            </a:fld>
            <a:endParaRPr lang="zh-CN" altLang="en-US"/>
          </a:p>
        </p:txBody>
      </p:sp>
    </p:spTree>
    <p:extLst>
      <p:ext uri="{BB962C8B-B14F-4D97-AF65-F5344CB8AC3E}">
        <p14:creationId xmlns:p14="http://schemas.microsoft.com/office/powerpoint/2010/main" val="1122295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3075694"/>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9.tif"/><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tif"/><Relationship Id="rId2" Type="http://schemas.openxmlformats.org/officeDocument/2006/relationships/image" Target="../media/image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4028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熟悉游戏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42684" y="1324240"/>
            <a:ext cx="2773516"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游戏</a:t>
            </a:r>
            <a:r>
              <a:rPr lang="en-US" altLang="zh-CN" sz="2400" spc="100" dirty="0">
                <a:solidFill>
                  <a:srgbClr val="000000"/>
                </a:solidFill>
                <a:latin typeface="微软雅黑" panose="020B0503020204020204" pitchFamily="34" charset="-122"/>
                <a:ea typeface="微软雅黑" panose="020B0503020204020204" pitchFamily="34" charset="-122"/>
              </a:rPr>
              <a:t>UI</a:t>
            </a:r>
            <a:r>
              <a:rPr lang="zh-CN" altLang="en-US" sz="2400" spc="100" dirty="0">
                <a:solidFill>
                  <a:srgbClr val="000000"/>
                </a:solidFill>
                <a:latin typeface="微软雅黑" panose="020B0503020204020204" pitchFamily="34" charset="-122"/>
                <a:ea typeface="微软雅黑" panose="020B0503020204020204" pitchFamily="34" charset="-122"/>
              </a:rPr>
              <a:t>设计的目标</a:t>
            </a:r>
          </a:p>
        </p:txBody>
      </p:sp>
      <p:pic>
        <p:nvPicPr>
          <p:cNvPr id="3" name="图片 2">
            <a:extLst>
              <a:ext uri="{FF2B5EF4-FFF2-40B4-BE49-F238E27FC236}">
                <a16:creationId xmlns:a16="http://schemas.microsoft.com/office/drawing/2014/main" id="{62758AFF-39E8-4D09-B60B-7E5AE0D7EE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2231" y="1785905"/>
            <a:ext cx="5128594" cy="4488874"/>
          </a:xfrm>
          <a:prstGeom prst="rect">
            <a:avLst/>
          </a:prstGeom>
        </p:spPr>
      </p:pic>
      <p:sp>
        <p:nvSpPr>
          <p:cNvPr id="4" name="矩形 3">
            <a:extLst>
              <a:ext uri="{FF2B5EF4-FFF2-40B4-BE49-F238E27FC236}">
                <a16:creationId xmlns:a16="http://schemas.microsoft.com/office/drawing/2014/main" id="{E28EBA7A-EDC9-4145-BD08-7B7855487241}"/>
              </a:ext>
            </a:extLst>
          </p:cNvPr>
          <p:cNvSpPr/>
          <p:nvPr/>
        </p:nvSpPr>
        <p:spPr>
          <a:xfrm>
            <a:off x="2135335" y="3131953"/>
            <a:ext cx="4572000" cy="2677656"/>
          </a:xfrm>
          <a:prstGeom prst="rect">
            <a:avLst/>
          </a:prstGeom>
        </p:spPr>
        <p:txBody>
          <a:bodyPr>
            <a:spAutoFit/>
          </a:bodyPr>
          <a:lstStyle/>
          <a:p>
            <a:pPr indent="266700" algn="just">
              <a:spcBef>
                <a:spcPts val="600"/>
              </a:spcBef>
              <a:spcAft>
                <a:spcPts val="600"/>
              </a:spcAft>
            </a:pPr>
            <a:r>
              <a:rPr lang="en-US" altLang="zh-CN" sz="2400" dirty="0">
                <a:solidFill>
                  <a:schemeClr val="bg1"/>
                </a:solidFill>
              </a:rPr>
              <a:t>   </a:t>
            </a:r>
            <a:r>
              <a:rPr lang="zh-CN" altLang="zh-CN" sz="2400" dirty="0">
                <a:solidFill>
                  <a:schemeClr val="bg1"/>
                </a:solidFill>
              </a:rPr>
              <a:t>每款游戏在设计开发过程中，烘托强烈的游戏氛围，创造游戏的沉浸感都被作为游戏的重要目标，游戏开发人员希望游戏玩家能够在游戏开始的那一刻就完全被游戏画面吸引，全身心投入游戏中甚至达到忘我的境界。</a:t>
            </a:r>
          </a:p>
        </p:txBody>
      </p:sp>
    </p:spTree>
    <p:extLst>
      <p:ext uri="{BB962C8B-B14F-4D97-AF65-F5344CB8AC3E}">
        <p14:creationId xmlns:p14="http://schemas.microsoft.com/office/powerpoint/2010/main" val="42321462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熟悉游戏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42684" y="1324240"/>
            <a:ext cx="2773516"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游戏</a:t>
            </a:r>
            <a:r>
              <a:rPr lang="en-US" altLang="zh-CN" sz="2400" spc="100" dirty="0">
                <a:solidFill>
                  <a:srgbClr val="000000"/>
                </a:solidFill>
                <a:latin typeface="微软雅黑" panose="020B0503020204020204" pitchFamily="34" charset="-122"/>
                <a:ea typeface="微软雅黑" panose="020B0503020204020204" pitchFamily="34" charset="-122"/>
              </a:rPr>
              <a:t>UI</a:t>
            </a:r>
            <a:r>
              <a:rPr lang="zh-CN" altLang="en-US" sz="2400" spc="100" dirty="0">
                <a:solidFill>
                  <a:srgbClr val="000000"/>
                </a:solidFill>
                <a:latin typeface="微软雅黑" panose="020B0503020204020204" pitchFamily="34" charset="-122"/>
                <a:ea typeface="微软雅黑" panose="020B0503020204020204" pitchFamily="34" charset="-122"/>
              </a:rPr>
              <a:t>设计的目标</a:t>
            </a:r>
          </a:p>
        </p:txBody>
      </p:sp>
      <p:sp>
        <p:nvSpPr>
          <p:cNvPr id="2" name="矩形 1">
            <a:extLst>
              <a:ext uri="{FF2B5EF4-FFF2-40B4-BE49-F238E27FC236}">
                <a16:creationId xmlns:a16="http://schemas.microsoft.com/office/drawing/2014/main" id="{B70D4495-4AA6-4528-9866-722B64BD23B2}"/>
              </a:ext>
            </a:extLst>
          </p:cNvPr>
          <p:cNvSpPr/>
          <p:nvPr/>
        </p:nvSpPr>
        <p:spPr>
          <a:xfrm>
            <a:off x="1190919" y="1860841"/>
            <a:ext cx="7152986" cy="1938992"/>
          </a:xfrm>
          <a:prstGeom prst="rect">
            <a:avLst/>
          </a:prstGeom>
        </p:spPr>
        <p:txBody>
          <a:bodyPr wrap="square">
            <a:spAutoFit/>
          </a:bodyPr>
          <a:lstStyle/>
          <a:p>
            <a:pPr algn="just"/>
            <a:r>
              <a:rPr lang="en-US" altLang="zh-CN" sz="2400" dirty="0"/>
              <a:t>       </a:t>
            </a:r>
            <a:r>
              <a:rPr lang="zh-CN" altLang="zh-CN" sz="2400" dirty="0"/>
              <a:t>游戏界面的次要目的是通过色彩、图形、声音等元素的应用，使容易打破玩家在游戏中完整体验的界面尽可能地隐于游戏世界中，辅助整个游戏，烘托游戏所要传达的情感，让游戏玩家在不知不觉中更加自然地操控游戏世界中的各种元素</a:t>
            </a:r>
            <a:r>
              <a:rPr lang="zh-CN" altLang="en-US" sz="2400" dirty="0"/>
              <a:t>。</a:t>
            </a:r>
          </a:p>
        </p:txBody>
      </p:sp>
      <p:pic>
        <p:nvPicPr>
          <p:cNvPr id="10" name="图片 9" descr="图片包含 室内, 餐桌&#10;&#10;描述已自动生成">
            <a:extLst>
              <a:ext uri="{FF2B5EF4-FFF2-40B4-BE49-F238E27FC236}">
                <a16:creationId xmlns:a16="http://schemas.microsoft.com/office/drawing/2014/main" id="{B508CC5A-52F6-4F7B-B409-8CF28573FCA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436668" y="3905940"/>
            <a:ext cx="4270664" cy="2396436"/>
          </a:xfrm>
          <a:prstGeom prst="rect">
            <a:avLst/>
          </a:prstGeom>
        </p:spPr>
      </p:pic>
    </p:spTree>
    <p:extLst>
      <p:ext uri="{BB962C8B-B14F-4D97-AF65-F5344CB8AC3E}">
        <p14:creationId xmlns:p14="http://schemas.microsoft.com/office/powerpoint/2010/main" val="18795509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熟悉游戏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42569" y="1324240"/>
            <a:ext cx="343876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游戏</a:t>
            </a:r>
            <a:r>
              <a:rPr lang="en-US" altLang="zh-CN" sz="2400" spc="100" dirty="0">
                <a:solidFill>
                  <a:srgbClr val="000000"/>
                </a:solidFill>
                <a:latin typeface="微软雅黑" panose="020B0503020204020204" pitchFamily="34" charset="-122"/>
                <a:ea typeface="微软雅黑" panose="020B0503020204020204" pitchFamily="34" charset="-122"/>
              </a:rPr>
              <a:t>UI</a:t>
            </a:r>
            <a:r>
              <a:rPr lang="zh-CN" altLang="en-US" sz="2400" spc="100" dirty="0">
                <a:solidFill>
                  <a:srgbClr val="000000"/>
                </a:solidFill>
                <a:latin typeface="微软雅黑" panose="020B0503020204020204" pitchFamily="34" charset="-122"/>
                <a:ea typeface="微软雅黑" panose="020B0503020204020204" pitchFamily="34" charset="-122"/>
              </a:rPr>
              <a:t>与</a:t>
            </a:r>
            <a:r>
              <a:rPr lang="en-US" altLang="zh-CN" sz="2400" spc="100" dirty="0">
                <a:solidFill>
                  <a:srgbClr val="000000"/>
                </a:solidFill>
                <a:latin typeface="微软雅黑" panose="020B0503020204020204" pitchFamily="34" charset="-122"/>
                <a:ea typeface="微软雅黑" panose="020B0503020204020204" pitchFamily="34" charset="-122"/>
              </a:rPr>
              <a:t>UI</a:t>
            </a:r>
            <a:r>
              <a:rPr lang="zh-CN" altLang="en-US" sz="2400" spc="100" dirty="0">
                <a:solidFill>
                  <a:srgbClr val="000000"/>
                </a:solidFill>
                <a:latin typeface="微软雅黑" panose="020B0503020204020204" pitchFamily="34" charset="-122"/>
                <a:ea typeface="微软雅黑" panose="020B0503020204020204" pitchFamily="34" charset="-122"/>
              </a:rPr>
              <a:t>设计的不同</a:t>
            </a:r>
          </a:p>
        </p:txBody>
      </p:sp>
      <p:pic>
        <p:nvPicPr>
          <p:cNvPr id="4" name="图片 3">
            <a:extLst>
              <a:ext uri="{FF2B5EF4-FFF2-40B4-BE49-F238E27FC236}">
                <a16:creationId xmlns:a16="http://schemas.microsoft.com/office/drawing/2014/main" id="{D3EB5655-2AD4-4F10-A50B-46DA0144E7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7651" y="2189487"/>
            <a:ext cx="5988698" cy="3912970"/>
          </a:xfrm>
          <a:prstGeom prst="rect">
            <a:avLst/>
          </a:prstGeom>
        </p:spPr>
      </p:pic>
      <p:sp>
        <p:nvSpPr>
          <p:cNvPr id="5" name="矩形 4">
            <a:extLst>
              <a:ext uri="{FF2B5EF4-FFF2-40B4-BE49-F238E27FC236}">
                <a16:creationId xmlns:a16="http://schemas.microsoft.com/office/drawing/2014/main" id="{ABBBD156-8C66-4492-B156-DABF0D861929}"/>
              </a:ext>
            </a:extLst>
          </p:cNvPr>
          <p:cNvSpPr/>
          <p:nvPr/>
        </p:nvSpPr>
        <p:spPr>
          <a:xfrm>
            <a:off x="2275764" y="2475413"/>
            <a:ext cx="3262432" cy="707886"/>
          </a:xfrm>
          <a:prstGeom prst="rect">
            <a:avLst/>
          </a:prstGeom>
        </p:spPr>
        <p:txBody>
          <a:bodyPr wrap="none">
            <a:spAutoFit/>
          </a:bodyPr>
          <a:lstStyle/>
          <a:p>
            <a:pPr lvl="0" algn="just">
              <a:spcBef>
                <a:spcPts val="600"/>
              </a:spcBef>
              <a:spcAft>
                <a:spcPts val="600"/>
              </a:spcAft>
            </a:pPr>
            <a:r>
              <a:rPr lang="zh-CN" altLang="zh-CN" sz="4000" dirty="0"/>
              <a:t>视觉风格不同</a:t>
            </a:r>
          </a:p>
        </p:txBody>
      </p:sp>
      <p:sp>
        <p:nvSpPr>
          <p:cNvPr id="6" name="矩形 5">
            <a:extLst>
              <a:ext uri="{FF2B5EF4-FFF2-40B4-BE49-F238E27FC236}">
                <a16:creationId xmlns:a16="http://schemas.microsoft.com/office/drawing/2014/main" id="{B6741B76-E8E0-4190-B8C8-216425B7A2CA}"/>
              </a:ext>
            </a:extLst>
          </p:cNvPr>
          <p:cNvSpPr/>
          <p:nvPr/>
        </p:nvSpPr>
        <p:spPr>
          <a:xfrm>
            <a:off x="2244591" y="3774272"/>
            <a:ext cx="3262432" cy="707886"/>
          </a:xfrm>
          <a:prstGeom prst="rect">
            <a:avLst/>
          </a:prstGeom>
        </p:spPr>
        <p:txBody>
          <a:bodyPr wrap="none">
            <a:spAutoFit/>
          </a:bodyPr>
          <a:lstStyle/>
          <a:p>
            <a:pPr lvl="0" algn="just">
              <a:spcBef>
                <a:spcPts val="600"/>
              </a:spcBef>
              <a:spcAft>
                <a:spcPts val="600"/>
              </a:spcAft>
            </a:pPr>
            <a:r>
              <a:rPr lang="zh-CN" altLang="zh-CN" sz="4000" dirty="0"/>
              <a:t>表现形式不同</a:t>
            </a:r>
          </a:p>
        </p:txBody>
      </p:sp>
      <p:sp>
        <p:nvSpPr>
          <p:cNvPr id="7" name="矩形 6">
            <a:extLst>
              <a:ext uri="{FF2B5EF4-FFF2-40B4-BE49-F238E27FC236}">
                <a16:creationId xmlns:a16="http://schemas.microsoft.com/office/drawing/2014/main" id="{A8583F3C-F592-4EC4-B050-BE70F21E8307}"/>
              </a:ext>
            </a:extLst>
          </p:cNvPr>
          <p:cNvSpPr/>
          <p:nvPr/>
        </p:nvSpPr>
        <p:spPr>
          <a:xfrm>
            <a:off x="2254981" y="5078933"/>
            <a:ext cx="3262432" cy="707886"/>
          </a:xfrm>
          <a:prstGeom prst="rect">
            <a:avLst/>
          </a:prstGeom>
        </p:spPr>
        <p:txBody>
          <a:bodyPr wrap="none">
            <a:spAutoFit/>
          </a:bodyPr>
          <a:lstStyle/>
          <a:p>
            <a:pPr lvl="0" algn="just">
              <a:spcBef>
                <a:spcPts val="600"/>
              </a:spcBef>
              <a:spcAft>
                <a:spcPts val="600"/>
              </a:spcAft>
            </a:pPr>
            <a:r>
              <a:rPr lang="zh-CN" altLang="zh-CN" sz="4000" dirty="0"/>
              <a:t>复杂程度不同</a:t>
            </a:r>
          </a:p>
        </p:txBody>
      </p:sp>
    </p:spTree>
    <p:extLst>
      <p:ext uri="{BB962C8B-B14F-4D97-AF65-F5344CB8AC3E}">
        <p14:creationId xmlns:p14="http://schemas.microsoft.com/office/powerpoint/2010/main" val="41922697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熟悉游戏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27211" y="1324240"/>
            <a:ext cx="210826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理解用户体验</a:t>
            </a:r>
          </a:p>
        </p:txBody>
      </p:sp>
      <p:sp>
        <p:nvSpPr>
          <p:cNvPr id="2" name="矩形 1">
            <a:extLst>
              <a:ext uri="{FF2B5EF4-FFF2-40B4-BE49-F238E27FC236}">
                <a16:creationId xmlns:a16="http://schemas.microsoft.com/office/drawing/2014/main" id="{B70D4495-4AA6-4528-9866-722B64BD23B2}"/>
              </a:ext>
            </a:extLst>
          </p:cNvPr>
          <p:cNvSpPr/>
          <p:nvPr/>
        </p:nvSpPr>
        <p:spPr>
          <a:xfrm>
            <a:off x="1149356" y="1839445"/>
            <a:ext cx="7152986" cy="2677656"/>
          </a:xfrm>
          <a:prstGeom prst="rect">
            <a:avLst/>
          </a:prstGeom>
        </p:spPr>
        <p:txBody>
          <a:bodyPr wrap="square">
            <a:spAutoFit/>
          </a:bodyPr>
          <a:lstStyle/>
          <a:p>
            <a:pPr algn="just"/>
            <a:r>
              <a:rPr lang="en-US" altLang="zh-CN" sz="2400" dirty="0"/>
              <a:t>       </a:t>
            </a:r>
            <a:r>
              <a:rPr lang="zh-CN" altLang="zh-CN" sz="2400" dirty="0"/>
              <a:t>用户体验（</a:t>
            </a:r>
            <a:r>
              <a:rPr lang="en-US" altLang="zh-CN" sz="2400" dirty="0"/>
              <a:t>User Experience</a:t>
            </a:r>
            <a:r>
              <a:rPr lang="zh-CN" altLang="zh-CN" sz="2400" dirty="0"/>
              <a:t>，简称</a:t>
            </a:r>
            <a:r>
              <a:rPr lang="en-US" altLang="zh-CN" sz="2400" dirty="0"/>
              <a:t>UE</a:t>
            </a:r>
            <a:r>
              <a:rPr lang="zh-CN" altLang="zh-CN" sz="2400" dirty="0"/>
              <a:t>）是一种纯主观的在用户在使用一个产品（服务）的过程中建立起来的心理感受。因为它是纯主观的，就带有不确定因素。因为每个个体在使用同一个产品的时候都有自身的感受，这个差异化也决定了这种体验没法一一再现。但是设计师可以根据某个特定的使用群体做一个概括性的总结分析。</a:t>
            </a:r>
          </a:p>
        </p:txBody>
      </p:sp>
    </p:spTree>
    <p:extLst>
      <p:ext uri="{BB962C8B-B14F-4D97-AF65-F5344CB8AC3E}">
        <p14:creationId xmlns:p14="http://schemas.microsoft.com/office/powerpoint/2010/main" val="4358968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熟悉游戏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09463" y="1324240"/>
            <a:ext cx="33906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用户体验与开发的目的</a:t>
            </a:r>
          </a:p>
        </p:txBody>
      </p:sp>
      <p:pic>
        <p:nvPicPr>
          <p:cNvPr id="4" name="图片 3">
            <a:extLst>
              <a:ext uri="{FF2B5EF4-FFF2-40B4-BE49-F238E27FC236}">
                <a16:creationId xmlns:a16="http://schemas.microsoft.com/office/drawing/2014/main" id="{B6E3C59B-2275-438A-9265-24D5D148D5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5932" y="1839191"/>
            <a:ext cx="5752136" cy="4655128"/>
          </a:xfrm>
          <a:prstGeom prst="rect">
            <a:avLst/>
          </a:prstGeom>
        </p:spPr>
      </p:pic>
      <p:sp>
        <p:nvSpPr>
          <p:cNvPr id="5" name="矩形 4">
            <a:extLst>
              <a:ext uri="{FF2B5EF4-FFF2-40B4-BE49-F238E27FC236}">
                <a16:creationId xmlns:a16="http://schemas.microsoft.com/office/drawing/2014/main" id="{942D65B3-7744-4A92-BF7F-C015336DAFC9}"/>
              </a:ext>
            </a:extLst>
          </p:cNvPr>
          <p:cNvSpPr/>
          <p:nvPr/>
        </p:nvSpPr>
        <p:spPr>
          <a:xfrm>
            <a:off x="3077329" y="2169398"/>
            <a:ext cx="3570208" cy="461665"/>
          </a:xfrm>
          <a:prstGeom prst="rect">
            <a:avLst/>
          </a:prstGeom>
        </p:spPr>
        <p:txBody>
          <a:bodyPr wrap="none">
            <a:spAutoFit/>
          </a:bodyPr>
          <a:lstStyle/>
          <a:p>
            <a:r>
              <a:rPr lang="zh-CN" altLang="zh-CN" sz="2400" dirty="0">
                <a:solidFill>
                  <a:schemeClr val="bg1"/>
                </a:solidFill>
              </a:rPr>
              <a:t>对用户体验有正确的预估</a:t>
            </a:r>
            <a:endParaRPr lang="zh-CN" altLang="en-US" sz="2400" dirty="0">
              <a:solidFill>
                <a:schemeClr val="bg1"/>
              </a:solidFill>
            </a:endParaRPr>
          </a:p>
        </p:txBody>
      </p:sp>
      <p:sp>
        <p:nvSpPr>
          <p:cNvPr id="6" name="矩形 5">
            <a:extLst>
              <a:ext uri="{FF2B5EF4-FFF2-40B4-BE49-F238E27FC236}">
                <a16:creationId xmlns:a16="http://schemas.microsoft.com/office/drawing/2014/main" id="{A16BD2C8-1F23-4854-B32B-B4F1EB357369}"/>
              </a:ext>
            </a:extLst>
          </p:cNvPr>
          <p:cNvSpPr/>
          <p:nvPr/>
        </p:nvSpPr>
        <p:spPr>
          <a:xfrm>
            <a:off x="2305693" y="3323512"/>
            <a:ext cx="3877985" cy="461665"/>
          </a:xfrm>
          <a:prstGeom prst="rect">
            <a:avLst/>
          </a:prstGeom>
        </p:spPr>
        <p:txBody>
          <a:bodyPr wrap="none">
            <a:spAutoFit/>
          </a:bodyPr>
          <a:lstStyle/>
          <a:p>
            <a:r>
              <a:rPr lang="zh-CN" altLang="zh-CN" sz="2400" dirty="0">
                <a:solidFill>
                  <a:schemeClr val="bg1"/>
                </a:solidFill>
              </a:rPr>
              <a:t>认识用户的真实期望和目的</a:t>
            </a:r>
            <a:endParaRPr lang="zh-CN" altLang="en-US" sz="2400" dirty="0">
              <a:solidFill>
                <a:schemeClr val="bg1"/>
              </a:solidFill>
            </a:endParaRPr>
          </a:p>
        </p:txBody>
      </p:sp>
      <p:sp>
        <p:nvSpPr>
          <p:cNvPr id="7" name="矩形 6">
            <a:extLst>
              <a:ext uri="{FF2B5EF4-FFF2-40B4-BE49-F238E27FC236}">
                <a16:creationId xmlns:a16="http://schemas.microsoft.com/office/drawing/2014/main" id="{D6B0A7E5-73D3-4F86-84A5-853EBDE563CB}"/>
              </a:ext>
            </a:extLst>
          </p:cNvPr>
          <p:cNvSpPr/>
          <p:nvPr/>
        </p:nvSpPr>
        <p:spPr>
          <a:xfrm>
            <a:off x="2815936" y="4290398"/>
            <a:ext cx="4572000" cy="830997"/>
          </a:xfrm>
          <a:prstGeom prst="rect">
            <a:avLst/>
          </a:prstGeom>
        </p:spPr>
        <p:txBody>
          <a:bodyPr>
            <a:spAutoFit/>
          </a:bodyPr>
          <a:lstStyle/>
          <a:p>
            <a:r>
              <a:rPr lang="zh-CN" altLang="zh-CN" sz="2400" dirty="0">
                <a:solidFill>
                  <a:schemeClr val="bg1"/>
                </a:solidFill>
              </a:rPr>
              <a:t>在功能核心的研发阶段，通过用户体验对不完善的设计进行修正</a:t>
            </a:r>
            <a:endParaRPr lang="zh-CN" altLang="en-US" sz="2400" dirty="0">
              <a:solidFill>
                <a:schemeClr val="bg1"/>
              </a:solidFill>
            </a:endParaRPr>
          </a:p>
        </p:txBody>
      </p:sp>
      <p:sp>
        <p:nvSpPr>
          <p:cNvPr id="10" name="矩形 9">
            <a:extLst>
              <a:ext uri="{FF2B5EF4-FFF2-40B4-BE49-F238E27FC236}">
                <a16:creationId xmlns:a16="http://schemas.microsoft.com/office/drawing/2014/main" id="{E359D6E0-9994-438C-8478-FC68C9E04EC4}"/>
              </a:ext>
            </a:extLst>
          </p:cNvPr>
          <p:cNvSpPr/>
          <p:nvPr/>
        </p:nvSpPr>
        <p:spPr>
          <a:xfrm>
            <a:off x="1880751" y="5444311"/>
            <a:ext cx="4572000" cy="830997"/>
          </a:xfrm>
          <a:prstGeom prst="rect">
            <a:avLst/>
          </a:prstGeom>
        </p:spPr>
        <p:txBody>
          <a:bodyPr>
            <a:spAutoFit/>
          </a:bodyPr>
          <a:lstStyle/>
          <a:p>
            <a:r>
              <a:rPr lang="zh-CN" altLang="zh-CN" sz="2400" dirty="0">
                <a:solidFill>
                  <a:schemeClr val="bg1"/>
                </a:solidFill>
              </a:rPr>
              <a:t>保证功能核心与人机界面之间的协调工作，减少错误</a:t>
            </a:r>
            <a:endParaRPr lang="zh-CN" altLang="en-US" sz="2400" dirty="0">
              <a:solidFill>
                <a:schemeClr val="bg1"/>
              </a:solidFill>
            </a:endParaRPr>
          </a:p>
        </p:txBody>
      </p:sp>
    </p:spTree>
    <p:extLst>
      <p:ext uri="{BB962C8B-B14F-4D97-AF65-F5344CB8AC3E}">
        <p14:creationId xmlns:p14="http://schemas.microsoft.com/office/powerpoint/2010/main" val="1142535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熟悉游戏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71695" y="1324240"/>
            <a:ext cx="4055919"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认知心理学与游戏</a:t>
            </a:r>
            <a:r>
              <a:rPr lang="en-US" altLang="zh-CN" sz="2400" spc="100" dirty="0">
                <a:solidFill>
                  <a:srgbClr val="000000"/>
                </a:solidFill>
                <a:latin typeface="微软雅黑" panose="020B0503020204020204" pitchFamily="34" charset="-122"/>
                <a:ea typeface="微软雅黑" panose="020B0503020204020204" pitchFamily="34" charset="-122"/>
              </a:rPr>
              <a:t>UI</a:t>
            </a:r>
            <a:r>
              <a:rPr lang="zh-CN" altLang="en-US" sz="2400" spc="100" dirty="0">
                <a:solidFill>
                  <a:srgbClr val="000000"/>
                </a:solidFill>
                <a:latin typeface="微软雅黑" panose="020B0503020204020204" pitchFamily="34" charset="-122"/>
                <a:ea typeface="微软雅黑" panose="020B0503020204020204" pitchFamily="34" charset="-122"/>
              </a:rPr>
              <a:t>的关系</a:t>
            </a:r>
          </a:p>
        </p:txBody>
      </p:sp>
      <p:pic>
        <p:nvPicPr>
          <p:cNvPr id="7" name="图片 6" descr="图片包含 屏幕截图&#10;&#10;描述已自动生成">
            <a:extLst>
              <a:ext uri="{FF2B5EF4-FFF2-40B4-BE49-F238E27FC236}">
                <a16:creationId xmlns:a16="http://schemas.microsoft.com/office/drawing/2014/main" id="{E7597B17-2858-4F3C-AF53-9F6BAA2415F6}"/>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803697" y="2484758"/>
            <a:ext cx="7672758" cy="2587338"/>
          </a:xfrm>
          <a:prstGeom prst="rect">
            <a:avLst/>
          </a:prstGeom>
        </p:spPr>
      </p:pic>
    </p:spTree>
    <p:extLst>
      <p:ext uri="{BB962C8B-B14F-4D97-AF65-F5344CB8AC3E}">
        <p14:creationId xmlns:p14="http://schemas.microsoft.com/office/powerpoint/2010/main" val="39492283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的前期准备工作</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66618" y="1324240"/>
            <a:ext cx="33906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建立完整的游戏世界观</a:t>
            </a:r>
          </a:p>
        </p:txBody>
      </p:sp>
      <p:pic>
        <p:nvPicPr>
          <p:cNvPr id="3" name="图片 2">
            <a:extLst>
              <a:ext uri="{FF2B5EF4-FFF2-40B4-BE49-F238E27FC236}">
                <a16:creationId xmlns:a16="http://schemas.microsoft.com/office/drawing/2014/main" id="{04A20FAD-1715-4F97-A184-3F19CCE34D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0867" y="2080493"/>
            <a:ext cx="5642266" cy="5814286"/>
          </a:xfrm>
          <a:prstGeom prst="rect">
            <a:avLst/>
          </a:prstGeom>
        </p:spPr>
      </p:pic>
      <p:sp>
        <p:nvSpPr>
          <p:cNvPr id="4" name="矩形 3">
            <a:extLst>
              <a:ext uri="{FF2B5EF4-FFF2-40B4-BE49-F238E27FC236}">
                <a16:creationId xmlns:a16="http://schemas.microsoft.com/office/drawing/2014/main" id="{9268D900-E099-4903-965B-043ADF389712}"/>
              </a:ext>
            </a:extLst>
          </p:cNvPr>
          <p:cNvSpPr/>
          <p:nvPr/>
        </p:nvSpPr>
        <p:spPr>
          <a:xfrm>
            <a:off x="1958686" y="2400231"/>
            <a:ext cx="4998027" cy="2677656"/>
          </a:xfrm>
          <a:prstGeom prst="rect">
            <a:avLst/>
          </a:prstGeom>
        </p:spPr>
        <p:txBody>
          <a:bodyPr wrap="square">
            <a:spAutoFit/>
          </a:bodyPr>
          <a:lstStyle/>
          <a:p>
            <a:pPr indent="266700" algn="just">
              <a:spcAft>
                <a:spcPts val="600"/>
              </a:spcAft>
            </a:pPr>
            <a:r>
              <a:rPr lang="en-US" altLang="zh-CN" sz="2400" dirty="0">
                <a:solidFill>
                  <a:schemeClr val="bg1"/>
                </a:solidFill>
              </a:rPr>
              <a:t>    </a:t>
            </a:r>
            <a:r>
              <a:rPr lang="zh-CN" altLang="zh-CN" sz="2400" dirty="0">
                <a:solidFill>
                  <a:schemeClr val="bg1"/>
                </a:solidFill>
              </a:rPr>
              <a:t>游戏世界观将会告诉玩家，游戏的玩法、模式，游戏人物的矛盾点，游戏事件发生的背景等一系列内容。在一个游戏中几乎所有的元素都是世界观的组成部分，而建立完整的游戏世界观，可以帮助游戏玩家快速了解游戏并沉浸游戏中。</a:t>
            </a:r>
          </a:p>
        </p:txBody>
      </p:sp>
    </p:spTree>
    <p:extLst>
      <p:ext uri="{BB962C8B-B14F-4D97-AF65-F5344CB8AC3E}">
        <p14:creationId xmlns:p14="http://schemas.microsoft.com/office/powerpoint/2010/main" val="16978668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的前期准备工作</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74621" y="1324240"/>
            <a:ext cx="3094117"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确定游戏</a:t>
            </a:r>
            <a:r>
              <a:rPr lang="en-US" altLang="zh-CN" sz="2400" spc="100" dirty="0">
                <a:solidFill>
                  <a:srgbClr val="000000"/>
                </a:solidFill>
                <a:latin typeface="微软雅黑" panose="020B0503020204020204" pitchFamily="34" charset="-122"/>
                <a:ea typeface="微软雅黑" panose="020B0503020204020204" pitchFamily="34" charset="-122"/>
              </a:rPr>
              <a:t>UI</a:t>
            </a:r>
            <a:r>
              <a:rPr lang="zh-CN" altLang="en-US" sz="2400" spc="100" dirty="0">
                <a:solidFill>
                  <a:srgbClr val="000000"/>
                </a:solidFill>
                <a:latin typeface="微软雅黑" panose="020B0503020204020204" pitchFamily="34" charset="-122"/>
                <a:ea typeface="微软雅黑" panose="020B0503020204020204" pitchFamily="34" charset="-122"/>
              </a:rPr>
              <a:t>设计风格</a:t>
            </a:r>
          </a:p>
        </p:txBody>
      </p:sp>
      <p:pic>
        <p:nvPicPr>
          <p:cNvPr id="5" name="图片 4">
            <a:extLst>
              <a:ext uri="{FF2B5EF4-FFF2-40B4-BE49-F238E27FC236}">
                <a16:creationId xmlns:a16="http://schemas.microsoft.com/office/drawing/2014/main" id="{7E238894-C5B4-4427-ABF3-0B4B693C19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0464" y="1727038"/>
            <a:ext cx="5376548" cy="5151744"/>
          </a:xfrm>
          <a:prstGeom prst="rect">
            <a:avLst/>
          </a:prstGeom>
        </p:spPr>
      </p:pic>
      <p:sp>
        <p:nvSpPr>
          <p:cNvPr id="6" name="矩形 5">
            <a:extLst>
              <a:ext uri="{FF2B5EF4-FFF2-40B4-BE49-F238E27FC236}">
                <a16:creationId xmlns:a16="http://schemas.microsoft.com/office/drawing/2014/main" id="{F8279C0B-3E64-4A5F-A3F8-AD8E583C9E1B}"/>
              </a:ext>
            </a:extLst>
          </p:cNvPr>
          <p:cNvSpPr/>
          <p:nvPr/>
        </p:nvSpPr>
        <p:spPr>
          <a:xfrm>
            <a:off x="3914244" y="2121118"/>
            <a:ext cx="2749471" cy="707886"/>
          </a:xfrm>
          <a:prstGeom prst="rect">
            <a:avLst/>
          </a:prstGeom>
        </p:spPr>
        <p:txBody>
          <a:bodyPr wrap="none">
            <a:spAutoFit/>
          </a:bodyPr>
          <a:lstStyle/>
          <a:p>
            <a:pPr lvl="0" algn="just">
              <a:spcBef>
                <a:spcPts val="600"/>
              </a:spcBef>
              <a:spcAft>
                <a:spcPts val="600"/>
              </a:spcAft>
            </a:pPr>
            <a:r>
              <a:rPr lang="zh-CN" altLang="zh-CN" sz="4000" dirty="0"/>
              <a:t>超写实风格</a:t>
            </a:r>
          </a:p>
        </p:txBody>
      </p:sp>
      <p:sp>
        <p:nvSpPr>
          <p:cNvPr id="7" name="矩形 6">
            <a:extLst>
              <a:ext uri="{FF2B5EF4-FFF2-40B4-BE49-F238E27FC236}">
                <a16:creationId xmlns:a16="http://schemas.microsoft.com/office/drawing/2014/main" id="{23C215D6-DE61-494E-8FF5-DA1B84893D7D}"/>
              </a:ext>
            </a:extLst>
          </p:cNvPr>
          <p:cNvSpPr/>
          <p:nvPr/>
        </p:nvSpPr>
        <p:spPr>
          <a:xfrm>
            <a:off x="3910428" y="3277149"/>
            <a:ext cx="2236510" cy="707886"/>
          </a:xfrm>
          <a:prstGeom prst="rect">
            <a:avLst/>
          </a:prstGeom>
        </p:spPr>
        <p:txBody>
          <a:bodyPr wrap="none">
            <a:spAutoFit/>
          </a:bodyPr>
          <a:lstStyle/>
          <a:p>
            <a:pPr lvl="0" algn="just">
              <a:spcBef>
                <a:spcPts val="600"/>
              </a:spcBef>
              <a:spcAft>
                <a:spcPts val="600"/>
              </a:spcAft>
            </a:pPr>
            <a:r>
              <a:rPr lang="zh-CN" altLang="zh-CN" sz="4000" dirty="0">
                <a:solidFill>
                  <a:schemeClr val="bg1"/>
                </a:solidFill>
              </a:rPr>
              <a:t>涂鸦风格</a:t>
            </a:r>
          </a:p>
        </p:txBody>
      </p:sp>
      <p:sp>
        <p:nvSpPr>
          <p:cNvPr id="10" name="矩形 9">
            <a:extLst>
              <a:ext uri="{FF2B5EF4-FFF2-40B4-BE49-F238E27FC236}">
                <a16:creationId xmlns:a16="http://schemas.microsoft.com/office/drawing/2014/main" id="{459AC657-D40C-4849-914D-4BD6624DA4E1}"/>
              </a:ext>
            </a:extLst>
          </p:cNvPr>
          <p:cNvSpPr/>
          <p:nvPr/>
        </p:nvSpPr>
        <p:spPr>
          <a:xfrm>
            <a:off x="3988876" y="4512027"/>
            <a:ext cx="2236510" cy="707886"/>
          </a:xfrm>
          <a:prstGeom prst="rect">
            <a:avLst/>
          </a:prstGeom>
        </p:spPr>
        <p:txBody>
          <a:bodyPr wrap="none">
            <a:spAutoFit/>
          </a:bodyPr>
          <a:lstStyle/>
          <a:p>
            <a:pPr lvl="0" algn="just">
              <a:spcBef>
                <a:spcPts val="600"/>
              </a:spcBef>
              <a:spcAft>
                <a:spcPts val="600"/>
              </a:spcAft>
            </a:pPr>
            <a:r>
              <a:rPr lang="zh-CN" altLang="zh-CN" sz="4000" dirty="0">
                <a:solidFill>
                  <a:schemeClr val="bg1"/>
                </a:solidFill>
              </a:rPr>
              <a:t>暗黑风格</a:t>
            </a:r>
          </a:p>
        </p:txBody>
      </p:sp>
      <p:sp>
        <p:nvSpPr>
          <p:cNvPr id="13" name="矩形 12">
            <a:extLst>
              <a:ext uri="{FF2B5EF4-FFF2-40B4-BE49-F238E27FC236}">
                <a16:creationId xmlns:a16="http://schemas.microsoft.com/office/drawing/2014/main" id="{92E8E690-5567-4E3A-AD12-040489465CE7}"/>
              </a:ext>
            </a:extLst>
          </p:cNvPr>
          <p:cNvSpPr/>
          <p:nvPr/>
        </p:nvSpPr>
        <p:spPr>
          <a:xfrm>
            <a:off x="3901420" y="5608265"/>
            <a:ext cx="2236510" cy="707886"/>
          </a:xfrm>
          <a:prstGeom prst="rect">
            <a:avLst/>
          </a:prstGeom>
        </p:spPr>
        <p:txBody>
          <a:bodyPr wrap="none">
            <a:spAutoFit/>
          </a:bodyPr>
          <a:lstStyle/>
          <a:p>
            <a:pPr lvl="0" algn="just">
              <a:spcBef>
                <a:spcPts val="600"/>
              </a:spcBef>
              <a:spcAft>
                <a:spcPts val="600"/>
              </a:spcAft>
            </a:pPr>
            <a:r>
              <a:rPr lang="zh-CN" altLang="zh-CN" sz="4000" dirty="0">
                <a:solidFill>
                  <a:schemeClr val="bg1"/>
                </a:solidFill>
              </a:rPr>
              <a:t>卡通风格</a:t>
            </a:r>
          </a:p>
        </p:txBody>
      </p:sp>
    </p:spTree>
    <p:extLst>
      <p:ext uri="{BB962C8B-B14F-4D97-AF65-F5344CB8AC3E}">
        <p14:creationId xmlns:p14="http://schemas.microsoft.com/office/powerpoint/2010/main" val="25908916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的前期准备工作</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21905" y="1324240"/>
            <a:ext cx="2773516"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游戏</a:t>
            </a:r>
            <a:r>
              <a:rPr lang="en-US" altLang="zh-CN" sz="2400" spc="100" dirty="0">
                <a:solidFill>
                  <a:srgbClr val="000000"/>
                </a:solidFill>
                <a:latin typeface="微软雅黑" panose="020B0503020204020204" pitchFamily="34" charset="-122"/>
                <a:ea typeface="微软雅黑" panose="020B0503020204020204" pitchFamily="34" charset="-122"/>
              </a:rPr>
              <a:t>UI</a:t>
            </a:r>
            <a:r>
              <a:rPr lang="zh-CN" altLang="en-US" sz="2400" spc="100" dirty="0">
                <a:solidFill>
                  <a:srgbClr val="000000"/>
                </a:solidFill>
                <a:latin typeface="微软雅黑" panose="020B0503020204020204" pitchFamily="34" charset="-122"/>
                <a:ea typeface="微软雅黑" panose="020B0503020204020204" pitchFamily="34" charset="-122"/>
              </a:rPr>
              <a:t>的设计流程</a:t>
            </a:r>
          </a:p>
        </p:txBody>
      </p:sp>
      <p:pic>
        <p:nvPicPr>
          <p:cNvPr id="5" name="图片 4">
            <a:extLst>
              <a:ext uri="{FF2B5EF4-FFF2-40B4-BE49-F238E27FC236}">
                <a16:creationId xmlns:a16="http://schemas.microsoft.com/office/drawing/2014/main" id="{FB5AF091-DAB9-4780-BFF8-8034FFAA53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8109" y="1892066"/>
            <a:ext cx="4524662" cy="4524662"/>
          </a:xfrm>
          <a:prstGeom prst="rect">
            <a:avLst/>
          </a:prstGeom>
        </p:spPr>
      </p:pic>
      <p:sp>
        <p:nvSpPr>
          <p:cNvPr id="6" name="矩形 5">
            <a:extLst>
              <a:ext uri="{FF2B5EF4-FFF2-40B4-BE49-F238E27FC236}">
                <a16:creationId xmlns:a16="http://schemas.microsoft.com/office/drawing/2014/main" id="{6E4F2B0D-624C-4731-AB9B-73B5D1F6F728}"/>
              </a:ext>
            </a:extLst>
          </p:cNvPr>
          <p:cNvSpPr/>
          <p:nvPr/>
        </p:nvSpPr>
        <p:spPr>
          <a:xfrm>
            <a:off x="3490904" y="2090860"/>
            <a:ext cx="2646878" cy="584775"/>
          </a:xfrm>
          <a:prstGeom prst="rect">
            <a:avLst/>
          </a:prstGeom>
        </p:spPr>
        <p:txBody>
          <a:bodyPr wrap="none">
            <a:spAutoFit/>
          </a:bodyPr>
          <a:lstStyle/>
          <a:p>
            <a:r>
              <a:rPr lang="zh-CN" altLang="zh-CN" sz="3200" dirty="0">
                <a:solidFill>
                  <a:schemeClr val="bg1"/>
                </a:solidFill>
              </a:rPr>
              <a:t>需求分析阶段</a:t>
            </a:r>
            <a:endParaRPr lang="zh-CN" altLang="en-US" sz="3200" dirty="0">
              <a:solidFill>
                <a:schemeClr val="bg1"/>
              </a:solidFill>
            </a:endParaRPr>
          </a:p>
        </p:txBody>
      </p:sp>
      <p:sp>
        <p:nvSpPr>
          <p:cNvPr id="7" name="矩形 6">
            <a:extLst>
              <a:ext uri="{FF2B5EF4-FFF2-40B4-BE49-F238E27FC236}">
                <a16:creationId xmlns:a16="http://schemas.microsoft.com/office/drawing/2014/main" id="{D8B2A2E7-5FCF-4C86-947A-3F1BD973A730}"/>
              </a:ext>
            </a:extLst>
          </p:cNvPr>
          <p:cNvSpPr/>
          <p:nvPr/>
        </p:nvSpPr>
        <p:spPr>
          <a:xfrm>
            <a:off x="2567744" y="2973251"/>
            <a:ext cx="2917465" cy="584775"/>
          </a:xfrm>
          <a:prstGeom prst="rect">
            <a:avLst/>
          </a:prstGeom>
        </p:spPr>
        <p:txBody>
          <a:bodyPr wrap="none">
            <a:spAutoFit/>
          </a:bodyPr>
          <a:lstStyle/>
          <a:p>
            <a:pPr indent="267970" algn="just">
              <a:spcAft>
                <a:spcPts val="0"/>
              </a:spcAft>
            </a:pPr>
            <a:r>
              <a:rPr lang="zh-CN" altLang="zh-CN" sz="3200" dirty="0">
                <a:solidFill>
                  <a:schemeClr val="bg1"/>
                </a:solidFill>
              </a:rPr>
              <a:t>分析设计阶段</a:t>
            </a:r>
          </a:p>
        </p:txBody>
      </p:sp>
      <p:sp>
        <p:nvSpPr>
          <p:cNvPr id="10" name="矩形 9">
            <a:extLst>
              <a:ext uri="{FF2B5EF4-FFF2-40B4-BE49-F238E27FC236}">
                <a16:creationId xmlns:a16="http://schemas.microsoft.com/office/drawing/2014/main" id="{9D66BCC7-95E0-4B8A-B9C9-5B5EFB9D9A7F}"/>
              </a:ext>
            </a:extLst>
          </p:cNvPr>
          <p:cNvSpPr/>
          <p:nvPr/>
        </p:nvSpPr>
        <p:spPr>
          <a:xfrm>
            <a:off x="3355610" y="3872866"/>
            <a:ext cx="2917465" cy="584775"/>
          </a:xfrm>
          <a:prstGeom prst="rect">
            <a:avLst/>
          </a:prstGeom>
        </p:spPr>
        <p:txBody>
          <a:bodyPr wrap="none">
            <a:spAutoFit/>
          </a:bodyPr>
          <a:lstStyle/>
          <a:p>
            <a:pPr indent="267970" algn="just">
              <a:spcAft>
                <a:spcPts val="0"/>
              </a:spcAft>
            </a:pPr>
            <a:r>
              <a:rPr lang="zh-CN" altLang="zh-CN" sz="3200" dirty="0">
                <a:solidFill>
                  <a:schemeClr val="bg1"/>
                </a:solidFill>
              </a:rPr>
              <a:t>调研验证阶段</a:t>
            </a:r>
          </a:p>
        </p:txBody>
      </p:sp>
      <p:sp>
        <p:nvSpPr>
          <p:cNvPr id="13" name="矩形 12">
            <a:extLst>
              <a:ext uri="{FF2B5EF4-FFF2-40B4-BE49-F238E27FC236}">
                <a16:creationId xmlns:a16="http://schemas.microsoft.com/office/drawing/2014/main" id="{4FAF9981-5ADF-4DF6-9D78-8A83BD9E0358}"/>
              </a:ext>
            </a:extLst>
          </p:cNvPr>
          <p:cNvSpPr/>
          <p:nvPr/>
        </p:nvSpPr>
        <p:spPr>
          <a:xfrm>
            <a:off x="2415699" y="4755257"/>
            <a:ext cx="2917465" cy="584775"/>
          </a:xfrm>
          <a:prstGeom prst="rect">
            <a:avLst/>
          </a:prstGeom>
        </p:spPr>
        <p:txBody>
          <a:bodyPr wrap="none">
            <a:spAutoFit/>
          </a:bodyPr>
          <a:lstStyle/>
          <a:p>
            <a:pPr indent="267970" algn="just">
              <a:spcAft>
                <a:spcPts val="0"/>
              </a:spcAft>
            </a:pPr>
            <a:r>
              <a:rPr lang="zh-CN" altLang="zh-CN" sz="3200" dirty="0"/>
              <a:t>方案改进阶段</a:t>
            </a:r>
          </a:p>
        </p:txBody>
      </p:sp>
      <p:sp>
        <p:nvSpPr>
          <p:cNvPr id="14" name="矩形 13">
            <a:extLst>
              <a:ext uri="{FF2B5EF4-FFF2-40B4-BE49-F238E27FC236}">
                <a16:creationId xmlns:a16="http://schemas.microsoft.com/office/drawing/2014/main" id="{450381EF-E8F7-424D-9B31-5260CB785116}"/>
              </a:ext>
            </a:extLst>
          </p:cNvPr>
          <p:cNvSpPr/>
          <p:nvPr/>
        </p:nvSpPr>
        <p:spPr>
          <a:xfrm>
            <a:off x="3298248" y="5654873"/>
            <a:ext cx="3467616" cy="584775"/>
          </a:xfrm>
          <a:prstGeom prst="rect">
            <a:avLst/>
          </a:prstGeom>
        </p:spPr>
        <p:txBody>
          <a:bodyPr wrap="none">
            <a:spAutoFit/>
          </a:bodyPr>
          <a:lstStyle/>
          <a:p>
            <a:r>
              <a:rPr lang="zh-CN" altLang="zh-CN" sz="3200" dirty="0">
                <a:solidFill>
                  <a:schemeClr val="bg1"/>
                </a:solidFill>
              </a:rPr>
              <a:t>用户验证反馈阶段</a:t>
            </a:r>
            <a:endParaRPr lang="zh-CN" altLang="en-US" sz="3200" dirty="0">
              <a:solidFill>
                <a:schemeClr val="bg1"/>
              </a:solidFill>
            </a:endParaRPr>
          </a:p>
        </p:txBody>
      </p:sp>
    </p:spTree>
    <p:extLst>
      <p:ext uri="{BB962C8B-B14F-4D97-AF65-F5344CB8AC3E}">
        <p14:creationId xmlns:p14="http://schemas.microsoft.com/office/powerpoint/2010/main" val="12113583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的前期准备工作</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59149" y="1324240"/>
            <a:ext cx="242887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需求分析示意图</a:t>
            </a:r>
          </a:p>
        </p:txBody>
      </p:sp>
      <p:pic>
        <p:nvPicPr>
          <p:cNvPr id="15" name="图片 14" descr="图片包含 屏幕截图&#10;&#10;描述已自动生成">
            <a:extLst>
              <a:ext uri="{FF2B5EF4-FFF2-40B4-BE49-F238E27FC236}">
                <a16:creationId xmlns:a16="http://schemas.microsoft.com/office/drawing/2014/main" id="{EF4A37D2-03FF-4722-A9BC-BA88D4526AA7}"/>
              </a:ext>
            </a:extLst>
          </p:cNvPr>
          <p:cNvPicPr/>
          <p:nvPr/>
        </p:nvPicPr>
        <p:blipFill>
          <a:blip r:embed="rId3">
            <a:extLst>
              <a:ext uri="{28A0092B-C50C-407E-A947-70E740481C1C}">
                <a14:useLocalDpi xmlns:a14="http://schemas.microsoft.com/office/drawing/2010/main" val="0"/>
              </a:ext>
            </a:extLst>
          </a:blip>
          <a:stretch>
            <a:fillRect/>
          </a:stretch>
        </p:blipFill>
        <p:spPr>
          <a:xfrm>
            <a:off x="929541" y="2547104"/>
            <a:ext cx="7266736" cy="2524992"/>
          </a:xfrm>
          <a:prstGeom prst="rect">
            <a:avLst/>
          </a:prstGeom>
        </p:spPr>
      </p:pic>
    </p:spTree>
    <p:extLst>
      <p:ext uri="{BB962C8B-B14F-4D97-AF65-F5344CB8AC3E}">
        <p14:creationId xmlns:p14="http://schemas.microsoft.com/office/powerpoint/2010/main" val="10572296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339EABC-2B37-45BF-AE8D-AF83D905A93F}"/>
              </a:ext>
            </a:extLst>
          </p:cNvPr>
          <p:cNvSpPr txBox="1"/>
          <p:nvPr/>
        </p:nvSpPr>
        <p:spPr>
          <a:xfrm>
            <a:off x="1414887" y="3003890"/>
            <a:ext cx="6143277" cy="646331"/>
          </a:xfrm>
          <a:prstGeom prst="rect">
            <a:avLst/>
          </a:prstGeom>
          <a:noFill/>
        </p:spPr>
        <p:txBody>
          <a:bodyPr wrap="square" rtlCol="0">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第一章  初始游戏</a:t>
            </a:r>
            <a:r>
              <a:rPr lang="en-US" altLang="zh-CN" sz="3600" b="1" dirty="0">
                <a:solidFill>
                  <a:schemeClr val="bg1"/>
                </a:solidFill>
                <a:latin typeface="微软雅黑" panose="020B0503020204020204" pitchFamily="34" charset="-122"/>
                <a:ea typeface="微软雅黑" panose="020B0503020204020204" pitchFamily="34" charset="-122"/>
              </a:rPr>
              <a:t>UI</a:t>
            </a:r>
            <a:r>
              <a:rPr lang="zh-CN" altLang="en-US" sz="3600" b="1" dirty="0">
                <a:solidFill>
                  <a:schemeClr val="bg1"/>
                </a:solidFill>
                <a:latin typeface="微软雅黑" panose="020B0503020204020204" pitchFamily="34" charset="-122"/>
                <a:ea typeface="微软雅黑" panose="020B0503020204020204" pitchFamily="34" charset="-122"/>
              </a:rPr>
              <a:t>设计</a:t>
            </a:r>
          </a:p>
        </p:txBody>
      </p:sp>
    </p:spTree>
    <p:extLst>
      <p:ext uri="{BB962C8B-B14F-4D97-AF65-F5344CB8AC3E}">
        <p14:creationId xmlns:p14="http://schemas.microsoft.com/office/powerpoint/2010/main" val="2453856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CAB8FF34-88A6-4E3E-9EF3-2AF8220CDB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6733" y="1822516"/>
            <a:ext cx="5642262" cy="4668248"/>
          </a:xfrm>
          <a:prstGeom prst="rect">
            <a:avLst/>
          </a:prstGeom>
        </p:spPr>
      </p:pic>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的设计原则</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3"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3"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39883" y="1324240"/>
            <a:ext cx="30700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设计原则的详细释义</a:t>
            </a:r>
          </a:p>
        </p:txBody>
      </p:sp>
      <p:sp>
        <p:nvSpPr>
          <p:cNvPr id="4" name="矩形 3">
            <a:extLst>
              <a:ext uri="{FF2B5EF4-FFF2-40B4-BE49-F238E27FC236}">
                <a16:creationId xmlns:a16="http://schemas.microsoft.com/office/drawing/2014/main" id="{39F5280B-77B4-4F05-AF3C-DDFA4F2F43A7}"/>
              </a:ext>
            </a:extLst>
          </p:cNvPr>
          <p:cNvSpPr/>
          <p:nvPr/>
        </p:nvSpPr>
        <p:spPr>
          <a:xfrm>
            <a:off x="2031423" y="2352763"/>
            <a:ext cx="5335732" cy="3416320"/>
          </a:xfrm>
          <a:prstGeom prst="rect">
            <a:avLst/>
          </a:prstGeom>
        </p:spPr>
        <p:txBody>
          <a:bodyPr wrap="square">
            <a:spAutoFit/>
          </a:bodyPr>
          <a:lstStyle/>
          <a:p>
            <a:pPr indent="266700" algn="just">
              <a:spcBef>
                <a:spcPts val="600"/>
              </a:spcBef>
              <a:spcAft>
                <a:spcPts val="0"/>
              </a:spcAft>
            </a:pPr>
            <a:r>
              <a:rPr lang="en-US" altLang="zh-CN" sz="2400" dirty="0"/>
              <a:t>    </a:t>
            </a:r>
            <a:r>
              <a:rPr lang="zh-CN" altLang="zh-CN" sz="2400" dirty="0"/>
              <a:t>经过大量游戏玩家的市场调查，游戏</a:t>
            </a:r>
            <a:r>
              <a:rPr lang="en-US" altLang="zh-CN" sz="2400" dirty="0"/>
              <a:t>UI</a:t>
            </a:r>
            <a:r>
              <a:rPr lang="zh-CN" altLang="zh-CN" sz="2400" dirty="0"/>
              <a:t>设计的问题进行分类可以看到三类主要的问题：信息呈现问题，界面布局和操作流程问题以及提示信息和反馈问题，其中前两类与游戏类型和具体玩法规则的关联更密切，更适合面向单产品有针对性的评估，而提示信息和反馈问题具有跨游戏类型的通用性，可以提炼普适性的设计原则。</a:t>
            </a:r>
          </a:p>
        </p:txBody>
      </p:sp>
    </p:spTree>
    <p:extLst>
      <p:ext uri="{BB962C8B-B14F-4D97-AF65-F5344CB8AC3E}">
        <p14:creationId xmlns:p14="http://schemas.microsoft.com/office/powerpoint/2010/main" val="8725256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的设计原则</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39883" y="1324240"/>
            <a:ext cx="30700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设计原则的评价标准</a:t>
            </a:r>
          </a:p>
        </p:txBody>
      </p:sp>
      <p:pic>
        <p:nvPicPr>
          <p:cNvPr id="3" name="图片 2">
            <a:extLst>
              <a:ext uri="{FF2B5EF4-FFF2-40B4-BE49-F238E27FC236}">
                <a16:creationId xmlns:a16="http://schemas.microsoft.com/office/drawing/2014/main" id="{51F7D940-342E-435A-9568-72972BD518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30" y="907774"/>
            <a:ext cx="5841184" cy="5763532"/>
          </a:xfrm>
          <a:prstGeom prst="rect">
            <a:avLst/>
          </a:prstGeom>
        </p:spPr>
      </p:pic>
      <p:pic>
        <p:nvPicPr>
          <p:cNvPr id="7" name="图片 6">
            <a:extLst>
              <a:ext uri="{FF2B5EF4-FFF2-40B4-BE49-F238E27FC236}">
                <a16:creationId xmlns:a16="http://schemas.microsoft.com/office/drawing/2014/main" id="{52F88216-B226-4713-8B1A-075E52C92B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670" y="4197928"/>
            <a:ext cx="2041496" cy="2317172"/>
          </a:xfrm>
          <a:prstGeom prst="rect">
            <a:avLst/>
          </a:prstGeom>
        </p:spPr>
      </p:pic>
      <p:sp>
        <p:nvSpPr>
          <p:cNvPr id="10" name="矩形 9">
            <a:extLst>
              <a:ext uri="{FF2B5EF4-FFF2-40B4-BE49-F238E27FC236}">
                <a16:creationId xmlns:a16="http://schemas.microsoft.com/office/drawing/2014/main" id="{707BBADC-2096-41F5-BD80-09C78C955910}"/>
              </a:ext>
            </a:extLst>
          </p:cNvPr>
          <p:cNvSpPr/>
          <p:nvPr/>
        </p:nvSpPr>
        <p:spPr>
          <a:xfrm>
            <a:off x="4988435" y="1507073"/>
            <a:ext cx="1107996" cy="830997"/>
          </a:xfrm>
          <a:prstGeom prst="rect">
            <a:avLst/>
          </a:prstGeom>
        </p:spPr>
        <p:txBody>
          <a:bodyPr wrap="none">
            <a:spAutoFit/>
          </a:bodyPr>
          <a:lstStyle/>
          <a:p>
            <a:r>
              <a:rPr lang="zh-CN" altLang="zh-CN" sz="2400" dirty="0"/>
              <a:t>清晰的</a:t>
            </a:r>
            <a:endParaRPr lang="en-US" altLang="zh-CN" sz="2400" dirty="0"/>
          </a:p>
          <a:p>
            <a:r>
              <a:rPr lang="zh-CN" altLang="zh-CN" sz="2400" dirty="0"/>
              <a:t>目标</a:t>
            </a:r>
            <a:endParaRPr lang="zh-CN" altLang="en-US" sz="2400" dirty="0"/>
          </a:p>
        </p:txBody>
      </p:sp>
      <p:sp>
        <p:nvSpPr>
          <p:cNvPr id="13" name="矩形 12">
            <a:extLst>
              <a:ext uri="{FF2B5EF4-FFF2-40B4-BE49-F238E27FC236}">
                <a16:creationId xmlns:a16="http://schemas.microsoft.com/office/drawing/2014/main" id="{F0137241-FD0F-4F05-9EBD-0CFA5A1394C5}"/>
              </a:ext>
            </a:extLst>
          </p:cNvPr>
          <p:cNvSpPr/>
          <p:nvPr/>
        </p:nvSpPr>
        <p:spPr>
          <a:xfrm>
            <a:off x="6723718" y="2958543"/>
            <a:ext cx="1107996" cy="830997"/>
          </a:xfrm>
          <a:prstGeom prst="rect">
            <a:avLst/>
          </a:prstGeom>
        </p:spPr>
        <p:txBody>
          <a:bodyPr wrap="none">
            <a:spAutoFit/>
          </a:bodyPr>
          <a:lstStyle/>
          <a:p>
            <a:r>
              <a:rPr lang="zh-CN" altLang="zh-CN" sz="2400" dirty="0"/>
              <a:t>明确的</a:t>
            </a:r>
            <a:endParaRPr lang="en-US" altLang="zh-CN" sz="2400" dirty="0"/>
          </a:p>
          <a:p>
            <a:r>
              <a:rPr lang="zh-CN" altLang="zh-CN" sz="2400" dirty="0"/>
              <a:t>反馈</a:t>
            </a:r>
            <a:endParaRPr lang="zh-CN" altLang="en-US" sz="2400" dirty="0"/>
          </a:p>
        </p:txBody>
      </p:sp>
      <p:sp>
        <p:nvSpPr>
          <p:cNvPr id="14" name="矩形 13">
            <a:extLst>
              <a:ext uri="{FF2B5EF4-FFF2-40B4-BE49-F238E27FC236}">
                <a16:creationId xmlns:a16="http://schemas.microsoft.com/office/drawing/2014/main" id="{278D1821-E085-4F44-B8A8-39398E8D3729}"/>
              </a:ext>
            </a:extLst>
          </p:cNvPr>
          <p:cNvSpPr/>
          <p:nvPr/>
        </p:nvSpPr>
        <p:spPr>
          <a:xfrm>
            <a:off x="6071254" y="5264772"/>
            <a:ext cx="1107996" cy="830997"/>
          </a:xfrm>
          <a:prstGeom prst="rect">
            <a:avLst/>
          </a:prstGeom>
        </p:spPr>
        <p:txBody>
          <a:bodyPr wrap="none">
            <a:spAutoFit/>
          </a:bodyPr>
          <a:lstStyle/>
          <a:p>
            <a:r>
              <a:rPr lang="zh-CN" altLang="zh-CN" sz="2400" dirty="0"/>
              <a:t>集中注</a:t>
            </a:r>
            <a:endParaRPr lang="en-US" altLang="zh-CN" sz="2400" dirty="0"/>
          </a:p>
          <a:p>
            <a:r>
              <a:rPr lang="zh-CN" altLang="zh-CN" sz="2400" dirty="0"/>
              <a:t>意力</a:t>
            </a:r>
            <a:endParaRPr lang="zh-CN" altLang="en-US" sz="2400" dirty="0"/>
          </a:p>
        </p:txBody>
      </p:sp>
      <p:sp>
        <p:nvSpPr>
          <p:cNvPr id="15" name="矩形 14">
            <a:extLst>
              <a:ext uri="{FF2B5EF4-FFF2-40B4-BE49-F238E27FC236}">
                <a16:creationId xmlns:a16="http://schemas.microsoft.com/office/drawing/2014/main" id="{D1FE0CFB-3C44-4CB0-AAD9-5BB1409133C2}"/>
              </a:ext>
            </a:extLst>
          </p:cNvPr>
          <p:cNvSpPr/>
          <p:nvPr/>
        </p:nvSpPr>
        <p:spPr>
          <a:xfrm>
            <a:off x="3579613" y="5218605"/>
            <a:ext cx="1107996" cy="461665"/>
          </a:xfrm>
          <a:prstGeom prst="rect">
            <a:avLst/>
          </a:prstGeom>
        </p:spPr>
        <p:txBody>
          <a:bodyPr wrap="none">
            <a:spAutoFit/>
          </a:bodyPr>
          <a:lstStyle/>
          <a:p>
            <a:r>
              <a:rPr lang="zh-CN" altLang="zh-CN" sz="2400" dirty="0"/>
              <a:t>控制感</a:t>
            </a:r>
            <a:endParaRPr lang="zh-CN" altLang="en-US" sz="2400" dirty="0"/>
          </a:p>
        </p:txBody>
      </p:sp>
      <p:sp>
        <p:nvSpPr>
          <p:cNvPr id="16" name="矩形 15">
            <a:extLst>
              <a:ext uri="{FF2B5EF4-FFF2-40B4-BE49-F238E27FC236}">
                <a16:creationId xmlns:a16="http://schemas.microsoft.com/office/drawing/2014/main" id="{9B9A4E48-4729-47C1-B751-648F1B367299}"/>
              </a:ext>
            </a:extLst>
          </p:cNvPr>
          <p:cNvSpPr/>
          <p:nvPr/>
        </p:nvSpPr>
        <p:spPr>
          <a:xfrm>
            <a:off x="2780194" y="2740439"/>
            <a:ext cx="1415772" cy="830997"/>
          </a:xfrm>
          <a:prstGeom prst="rect">
            <a:avLst/>
          </a:prstGeom>
        </p:spPr>
        <p:txBody>
          <a:bodyPr wrap="none">
            <a:spAutoFit/>
          </a:bodyPr>
          <a:lstStyle/>
          <a:p>
            <a:r>
              <a:rPr lang="zh-CN" altLang="zh-CN" sz="2400" dirty="0"/>
              <a:t>技能与</a:t>
            </a:r>
            <a:endParaRPr lang="en-US" altLang="zh-CN" sz="2400" dirty="0"/>
          </a:p>
          <a:p>
            <a:r>
              <a:rPr lang="zh-CN" altLang="zh-CN" sz="2400" dirty="0"/>
              <a:t>挑战匹配</a:t>
            </a:r>
            <a:endParaRPr lang="zh-CN" altLang="en-US" sz="2400" dirty="0"/>
          </a:p>
        </p:txBody>
      </p:sp>
    </p:spTree>
    <p:extLst>
      <p:ext uri="{BB962C8B-B14F-4D97-AF65-F5344CB8AC3E}">
        <p14:creationId xmlns:p14="http://schemas.microsoft.com/office/powerpoint/2010/main" val="18469107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提示信息的设计要点</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3" name="图片 2">
            <a:extLst>
              <a:ext uri="{FF2B5EF4-FFF2-40B4-BE49-F238E27FC236}">
                <a16:creationId xmlns:a16="http://schemas.microsoft.com/office/drawing/2014/main" id="{5F6F28A8-7A99-4152-8800-57443A09EC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7123" y="976746"/>
            <a:ext cx="5309754" cy="5309754"/>
          </a:xfrm>
          <a:prstGeom prst="rect">
            <a:avLst/>
          </a:prstGeom>
        </p:spPr>
      </p:pic>
      <p:sp>
        <p:nvSpPr>
          <p:cNvPr id="4" name="矩形 3">
            <a:extLst>
              <a:ext uri="{FF2B5EF4-FFF2-40B4-BE49-F238E27FC236}">
                <a16:creationId xmlns:a16="http://schemas.microsoft.com/office/drawing/2014/main" id="{B3E8931C-3060-4FD7-8F2A-68332FAC1DD7}"/>
              </a:ext>
            </a:extLst>
          </p:cNvPr>
          <p:cNvSpPr/>
          <p:nvPr/>
        </p:nvSpPr>
        <p:spPr>
          <a:xfrm>
            <a:off x="2342791" y="1286208"/>
            <a:ext cx="4801314" cy="584775"/>
          </a:xfrm>
          <a:prstGeom prst="rect">
            <a:avLst/>
          </a:prstGeom>
        </p:spPr>
        <p:txBody>
          <a:bodyPr wrap="none">
            <a:spAutoFit/>
          </a:bodyPr>
          <a:lstStyle/>
          <a:p>
            <a:pPr lvl="2" algn="just">
              <a:spcAft>
                <a:spcPts val="0"/>
              </a:spcAft>
              <a:buSzPts val="1050"/>
            </a:pPr>
            <a:r>
              <a:rPr lang="zh-CN" altLang="zh-CN" sz="3200" dirty="0">
                <a:solidFill>
                  <a:schemeClr val="bg1"/>
                </a:solidFill>
              </a:rPr>
              <a:t>使提示信息易于发现</a:t>
            </a:r>
          </a:p>
        </p:txBody>
      </p:sp>
      <p:sp>
        <p:nvSpPr>
          <p:cNvPr id="5" name="矩形 4">
            <a:extLst>
              <a:ext uri="{FF2B5EF4-FFF2-40B4-BE49-F238E27FC236}">
                <a16:creationId xmlns:a16="http://schemas.microsoft.com/office/drawing/2014/main" id="{23A0A769-31F2-40BF-8AC0-78EA54D0231D}"/>
              </a:ext>
            </a:extLst>
          </p:cNvPr>
          <p:cNvSpPr/>
          <p:nvPr/>
        </p:nvSpPr>
        <p:spPr>
          <a:xfrm>
            <a:off x="1379001" y="2273344"/>
            <a:ext cx="4390946" cy="584775"/>
          </a:xfrm>
          <a:prstGeom prst="rect">
            <a:avLst/>
          </a:prstGeom>
        </p:spPr>
        <p:txBody>
          <a:bodyPr wrap="none">
            <a:spAutoFit/>
          </a:bodyPr>
          <a:lstStyle/>
          <a:p>
            <a:pPr lvl="2" algn="just">
              <a:spcAft>
                <a:spcPts val="0"/>
              </a:spcAft>
              <a:buSzPts val="1050"/>
            </a:pPr>
            <a:r>
              <a:rPr lang="zh-CN" altLang="zh-CN" sz="3200" dirty="0">
                <a:solidFill>
                  <a:schemeClr val="bg1"/>
                </a:solidFill>
              </a:rPr>
              <a:t>避免提示信息干扰</a:t>
            </a:r>
          </a:p>
        </p:txBody>
      </p:sp>
      <p:sp>
        <p:nvSpPr>
          <p:cNvPr id="6" name="矩形 5">
            <a:extLst>
              <a:ext uri="{FF2B5EF4-FFF2-40B4-BE49-F238E27FC236}">
                <a16:creationId xmlns:a16="http://schemas.microsoft.com/office/drawing/2014/main" id="{B912C95D-C450-47CF-BE8E-87C6289080AD}"/>
              </a:ext>
            </a:extLst>
          </p:cNvPr>
          <p:cNvSpPr/>
          <p:nvPr/>
        </p:nvSpPr>
        <p:spPr>
          <a:xfrm>
            <a:off x="2322007" y="3302042"/>
            <a:ext cx="4801314" cy="584775"/>
          </a:xfrm>
          <a:prstGeom prst="rect">
            <a:avLst/>
          </a:prstGeom>
        </p:spPr>
        <p:txBody>
          <a:bodyPr wrap="none">
            <a:spAutoFit/>
          </a:bodyPr>
          <a:lstStyle/>
          <a:p>
            <a:pPr lvl="2" algn="just">
              <a:spcAft>
                <a:spcPts val="0"/>
              </a:spcAft>
              <a:buSzPts val="1050"/>
            </a:pPr>
            <a:r>
              <a:rPr lang="zh-CN" altLang="zh-CN" sz="3200" dirty="0">
                <a:solidFill>
                  <a:schemeClr val="bg1"/>
                </a:solidFill>
              </a:rPr>
              <a:t>使提示信息易于理解</a:t>
            </a:r>
          </a:p>
        </p:txBody>
      </p:sp>
      <p:sp>
        <p:nvSpPr>
          <p:cNvPr id="7" name="矩形 6">
            <a:extLst>
              <a:ext uri="{FF2B5EF4-FFF2-40B4-BE49-F238E27FC236}">
                <a16:creationId xmlns:a16="http://schemas.microsoft.com/office/drawing/2014/main" id="{5A7DEA01-8890-4066-9B1C-5D1A3FE2DE34}"/>
              </a:ext>
            </a:extLst>
          </p:cNvPr>
          <p:cNvSpPr/>
          <p:nvPr/>
        </p:nvSpPr>
        <p:spPr>
          <a:xfrm>
            <a:off x="1136549" y="4420862"/>
            <a:ext cx="4801314" cy="584775"/>
          </a:xfrm>
          <a:prstGeom prst="rect">
            <a:avLst/>
          </a:prstGeom>
        </p:spPr>
        <p:txBody>
          <a:bodyPr wrap="none">
            <a:spAutoFit/>
          </a:bodyPr>
          <a:lstStyle/>
          <a:p>
            <a:pPr lvl="2" algn="just">
              <a:spcAft>
                <a:spcPts val="0"/>
              </a:spcAft>
              <a:buSzPts val="1050"/>
            </a:pPr>
            <a:r>
              <a:rPr lang="zh-CN" altLang="zh-CN" sz="3200" dirty="0"/>
              <a:t>使提示信息指向明确</a:t>
            </a:r>
          </a:p>
        </p:txBody>
      </p:sp>
      <p:sp>
        <p:nvSpPr>
          <p:cNvPr id="10" name="矩形 9">
            <a:extLst>
              <a:ext uri="{FF2B5EF4-FFF2-40B4-BE49-F238E27FC236}">
                <a16:creationId xmlns:a16="http://schemas.microsoft.com/office/drawing/2014/main" id="{14C0B849-A3CF-4A91-8B3A-6819C4788E23}"/>
              </a:ext>
            </a:extLst>
          </p:cNvPr>
          <p:cNvSpPr/>
          <p:nvPr/>
        </p:nvSpPr>
        <p:spPr>
          <a:xfrm>
            <a:off x="2194535" y="5473744"/>
            <a:ext cx="5211683" cy="584775"/>
          </a:xfrm>
          <a:prstGeom prst="rect">
            <a:avLst/>
          </a:prstGeom>
        </p:spPr>
        <p:txBody>
          <a:bodyPr wrap="none">
            <a:spAutoFit/>
          </a:bodyPr>
          <a:lstStyle/>
          <a:p>
            <a:pPr lvl="2" algn="just">
              <a:spcAft>
                <a:spcPts val="0"/>
              </a:spcAft>
              <a:buSzPts val="1050"/>
            </a:pPr>
            <a:r>
              <a:rPr lang="zh-CN" altLang="zh-CN" sz="3200" dirty="0">
                <a:solidFill>
                  <a:schemeClr val="bg1"/>
                </a:solidFill>
              </a:rPr>
              <a:t>利用提示信息促进追求</a:t>
            </a:r>
          </a:p>
        </p:txBody>
      </p:sp>
    </p:spTree>
    <p:extLst>
      <p:ext uri="{BB962C8B-B14F-4D97-AF65-F5344CB8AC3E}">
        <p14:creationId xmlns:p14="http://schemas.microsoft.com/office/powerpoint/2010/main" val="16552384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提示信息的设计要点</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9C1543AE-13C9-4DA3-A5DC-2E477B29C9A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97C7D7BE-9EA2-4E60-B0BA-3DD9ED36237F}"/>
              </a:ext>
            </a:extLst>
          </p:cNvPr>
          <p:cNvSpPr/>
          <p:nvPr/>
        </p:nvSpPr>
        <p:spPr>
          <a:xfrm>
            <a:off x="1439883" y="1324240"/>
            <a:ext cx="30700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使提示信息易于发现</a:t>
            </a:r>
          </a:p>
        </p:txBody>
      </p:sp>
      <p:pic>
        <p:nvPicPr>
          <p:cNvPr id="13" name="图片 12">
            <a:extLst>
              <a:ext uri="{FF2B5EF4-FFF2-40B4-BE49-F238E27FC236}">
                <a16:creationId xmlns:a16="http://schemas.microsoft.com/office/drawing/2014/main" id="{2A730FC5-425F-4968-95B8-134B8CCB8D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777" y="2097080"/>
            <a:ext cx="7720446" cy="4149740"/>
          </a:xfrm>
          <a:prstGeom prst="rect">
            <a:avLst/>
          </a:prstGeom>
        </p:spPr>
      </p:pic>
      <p:sp>
        <p:nvSpPr>
          <p:cNvPr id="14" name="矩形 13">
            <a:extLst>
              <a:ext uri="{FF2B5EF4-FFF2-40B4-BE49-F238E27FC236}">
                <a16:creationId xmlns:a16="http://schemas.microsoft.com/office/drawing/2014/main" id="{A7DA9C9D-9DD7-4E7B-92E8-05059F09814A}"/>
              </a:ext>
            </a:extLst>
          </p:cNvPr>
          <p:cNvSpPr/>
          <p:nvPr/>
        </p:nvSpPr>
        <p:spPr>
          <a:xfrm>
            <a:off x="1087121" y="2704009"/>
            <a:ext cx="1826141" cy="584775"/>
          </a:xfrm>
          <a:prstGeom prst="rect">
            <a:avLst/>
          </a:prstGeom>
        </p:spPr>
        <p:txBody>
          <a:bodyPr wrap="none">
            <a:spAutoFit/>
          </a:bodyPr>
          <a:lstStyle/>
          <a:p>
            <a:pPr lvl="0" algn="just">
              <a:spcBef>
                <a:spcPts val="600"/>
              </a:spcBef>
              <a:spcAft>
                <a:spcPts val="600"/>
              </a:spcAft>
            </a:pPr>
            <a:r>
              <a:rPr lang="zh-CN" altLang="zh-CN" sz="3200" dirty="0">
                <a:solidFill>
                  <a:schemeClr val="bg1"/>
                </a:solidFill>
              </a:rPr>
              <a:t>增加面积</a:t>
            </a:r>
          </a:p>
        </p:txBody>
      </p:sp>
      <p:sp>
        <p:nvSpPr>
          <p:cNvPr id="15" name="矩形 14">
            <a:extLst>
              <a:ext uri="{FF2B5EF4-FFF2-40B4-BE49-F238E27FC236}">
                <a16:creationId xmlns:a16="http://schemas.microsoft.com/office/drawing/2014/main" id="{035DEFE9-0DFA-4D6A-BF82-072FB336E227}"/>
              </a:ext>
            </a:extLst>
          </p:cNvPr>
          <p:cNvSpPr/>
          <p:nvPr/>
        </p:nvSpPr>
        <p:spPr>
          <a:xfrm>
            <a:off x="6272243" y="3131479"/>
            <a:ext cx="1826141" cy="1231106"/>
          </a:xfrm>
          <a:prstGeom prst="rect">
            <a:avLst/>
          </a:prstGeom>
        </p:spPr>
        <p:txBody>
          <a:bodyPr wrap="none">
            <a:spAutoFit/>
          </a:bodyPr>
          <a:lstStyle/>
          <a:p>
            <a:pPr lvl="0" algn="just">
              <a:spcBef>
                <a:spcPts val="600"/>
              </a:spcBef>
              <a:spcAft>
                <a:spcPts val="600"/>
              </a:spcAft>
            </a:pPr>
            <a:r>
              <a:rPr lang="zh-CN" altLang="zh-CN" sz="3200" dirty="0">
                <a:solidFill>
                  <a:schemeClr val="bg1"/>
                </a:solidFill>
              </a:rPr>
              <a:t>突出提示</a:t>
            </a:r>
            <a:endParaRPr lang="en-US" altLang="zh-CN" sz="3200" dirty="0">
              <a:solidFill>
                <a:schemeClr val="bg1"/>
              </a:solidFill>
            </a:endParaRPr>
          </a:p>
          <a:p>
            <a:pPr lvl="0" algn="just">
              <a:spcBef>
                <a:spcPts val="600"/>
              </a:spcBef>
              <a:spcAft>
                <a:spcPts val="600"/>
              </a:spcAft>
            </a:pPr>
            <a:r>
              <a:rPr lang="zh-CN" altLang="zh-CN" sz="3200" dirty="0">
                <a:solidFill>
                  <a:schemeClr val="bg1"/>
                </a:solidFill>
              </a:rPr>
              <a:t>信息</a:t>
            </a:r>
          </a:p>
        </p:txBody>
      </p:sp>
      <p:sp>
        <p:nvSpPr>
          <p:cNvPr id="16" name="矩形 15">
            <a:extLst>
              <a:ext uri="{FF2B5EF4-FFF2-40B4-BE49-F238E27FC236}">
                <a16:creationId xmlns:a16="http://schemas.microsoft.com/office/drawing/2014/main" id="{AD4397A6-B356-4AC0-A2F0-D497E0414175}"/>
              </a:ext>
            </a:extLst>
          </p:cNvPr>
          <p:cNvSpPr/>
          <p:nvPr/>
        </p:nvSpPr>
        <p:spPr>
          <a:xfrm>
            <a:off x="1087121" y="4183026"/>
            <a:ext cx="1826141" cy="584775"/>
          </a:xfrm>
          <a:prstGeom prst="rect">
            <a:avLst/>
          </a:prstGeom>
        </p:spPr>
        <p:txBody>
          <a:bodyPr wrap="none">
            <a:spAutoFit/>
          </a:bodyPr>
          <a:lstStyle/>
          <a:p>
            <a:pPr lvl="0" algn="just">
              <a:spcBef>
                <a:spcPts val="600"/>
              </a:spcBef>
              <a:spcAft>
                <a:spcPts val="600"/>
              </a:spcAft>
            </a:pPr>
            <a:r>
              <a:rPr lang="zh-CN" altLang="zh-CN" sz="3200" dirty="0">
                <a:solidFill>
                  <a:schemeClr val="bg1"/>
                </a:solidFill>
              </a:rPr>
              <a:t>吸引注意</a:t>
            </a:r>
          </a:p>
        </p:txBody>
      </p:sp>
      <p:sp>
        <p:nvSpPr>
          <p:cNvPr id="17" name="矩形 16">
            <a:extLst>
              <a:ext uri="{FF2B5EF4-FFF2-40B4-BE49-F238E27FC236}">
                <a16:creationId xmlns:a16="http://schemas.microsoft.com/office/drawing/2014/main" id="{B06BD2B8-7F73-4D51-9079-595B56324E02}"/>
              </a:ext>
            </a:extLst>
          </p:cNvPr>
          <p:cNvSpPr/>
          <p:nvPr/>
        </p:nvSpPr>
        <p:spPr>
          <a:xfrm>
            <a:off x="6272243" y="4620532"/>
            <a:ext cx="1826141" cy="1231106"/>
          </a:xfrm>
          <a:prstGeom prst="rect">
            <a:avLst/>
          </a:prstGeom>
        </p:spPr>
        <p:txBody>
          <a:bodyPr wrap="none">
            <a:spAutoFit/>
          </a:bodyPr>
          <a:lstStyle/>
          <a:p>
            <a:pPr lvl="0" algn="just">
              <a:spcBef>
                <a:spcPts val="600"/>
              </a:spcBef>
              <a:spcAft>
                <a:spcPts val="600"/>
              </a:spcAft>
            </a:pPr>
            <a:r>
              <a:rPr lang="zh-CN" altLang="zh-CN" sz="3200" dirty="0">
                <a:solidFill>
                  <a:schemeClr val="bg1"/>
                </a:solidFill>
              </a:rPr>
              <a:t>合理运用</a:t>
            </a:r>
            <a:endParaRPr lang="en-US" altLang="zh-CN" sz="3200" dirty="0">
              <a:solidFill>
                <a:schemeClr val="bg1"/>
              </a:solidFill>
            </a:endParaRPr>
          </a:p>
          <a:p>
            <a:pPr lvl="0" algn="just">
              <a:spcBef>
                <a:spcPts val="600"/>
              </a:spcBef>
              <a:spcAft>
                <a:spcPts val="600"/>
              </a:spcAft>
            </a:pPr>
            <a:r>
              <a:rPr lang="zh-CN" altLang="zh-CN" sz="3200" dirty="0">
                <a:solidFill>
                  <a:schemeClr val="bg1"/>
                </a:solidFill>
              </a:rPr>
              <a:t>两大元素</a:t>
            </a:r>
          </a:p>
        </p:txBody>
      </p:sp>
    </p:spTree>
    <p:extLst>
      <p:ext uri="{BB962C8B-B14F-4D97-AF65-F5344CB8AC3E}">
        <p14:creationId xmlns:p14="http://schemas.microsoft.com/office/powerpoint/2010/main" val="813678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提示信息的设计要点</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9C1543AE-13C9-4DA3-A5DC-2E477B29C9A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97C7D7BE-9EA2-4E60-B0BA-3DD9ED36237F}"/>
              </a:ext>
            </a:extLst>
          </p:cNvPr>
          <p:cNvSpPr/>
          <p:nvPr/>
        </p:nvSpPr>
        <p:spPr>
          <a:xfrm>
            <a:off x="1480691" y="1324240"/>
            <a:ext cx="27494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避免提示信息干扰</a:t>
            </a:r>
          </a:p>
        </p:txBody>
      </p:sp>
      <p:pic>
        <p:nvPicPr>
          <p:cNvPr id="3" name="图片 2">
            <a:extLst>
              <a:ext uri="{FF2B5EF4-FFF2-40B4-BE49-F238E27FC236}">
                <a16:creationId xmlns:a16="http://schemas.microsoft.com/office/drawing/2014/main" id="{6853BE19-989E-4132-9B70-2BE044FA95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7956" y="1879423"/>
            <a:ext cx="4582390" cy="4582390"/>
          </a:xfrm>
          <a:prstGeom prst="rect">
            <a:avLst/>
          </a:prstGeom>
        </p:spPr>
      </p:pic>
      <p:sp>
        <p:nvSpPr>
          <p:cNvPr id="4" name="矩形 3">
            <a:extLst>
              <a:ext uri="{FF2B5EF4-FFF2-40B4-BE49-F238E27FC236}">
                <a16:creationId xmlns:a16="http://schemas.microsoft.com/office/drawing/2014/main" id="{76649686-9A31-44AE-A48C-5BCAA9DD98C6}"/>
              </a:ext>
            </a:extLst>
          </p:cNvPr>
          <p:cNvSpPr/>
          <p:nvPr/>
        </p:nvSpPr>
        <p:spPr>
          <a:xfrm>
            <a:off x="3679271" y="2107843"/>
            <a:ext cx="2646878" cy="584775"/>
          </a:xfrm>
          <a:prstGeom prst="rect">
            <a:avLst/>
          </a:prstGeom>
        </p:spPr>
        <p:txBody>
          <a:bodyPr wrap="none">
            <a:spAutoFit/>
          </a:bodyPr>
          <a:lstStyle/>
          <a:p>
            <a:pPr lvl="0" algn="just">
              <a:spcBef>
                <a:spcPts val="600"/>
              </a:spcBef>
              <a:spcAft>
                <a:spcPts val="600"/>
              </a:spcAft>
            </a:pPr>
            <a:r>
              <a:rPr lang="zh-CN" altLang="zh-CN" sz="3200" dirty="0">
                <a:solidFill>
                  <a:schemeClr val="bg1"/>
                </a:solidFill>
              </a:rPr>
              <a:t>提示符合游戏</a:t>
            </a:r>
          </a:p>
        </p:txBody>
      </p:sp>
      <p:sp>
        <p:nvSpPr>
          <p:cNvPr id="5" name="矩形 4">
            <a:extLst>
              <a:ext uri="{FF2B5EF4-FFF2-40B4-BE49-F238E27FC236}">
                <a16:creationId xmlns:a16="http://schemas.microsoft.com/office/drawing/2014/main" id="{9BC6061B-E8A2-4252-B6A4-DFCA4E5E42FC}"/>
              </a:ext>
            </a:extLst>
          </p:cNvPr>
          <p:cNvSpPr/>
          <p:nvPr/>
        </p:nvSpPr>
        <p:spPr>
          <a:xfrm>
            <a:off x="2556065" y="3007077"/>
            <a:ext cx="3057247" cy="584775"/>
          </a:xfrm>
          <a:prstGeom prst="rect">
            <a:avLst/>
          </a:prstGeom>
        </p:spPr>
        <p:txBody>
          <a:bodyPr wrap="none">
            <a:spAutoFit/>
          </a:bodyPr>
          <a:lstStyle/>
          <a:p>
            <a:pPr lvl="0" algn="just">
              <a:spcBef>
                <a:spcPts val="600"/>
              </a:spcBef>
              <a:spcAft>
                <a:spcPts val="600"/>
              </a:spcAft>
            </a:pPr>
            <a:r>
              <a:rPr lang="zh-CN" altLang="zh-CN" sz="3200" dirty="0">
                <a:solidFill>
                  <a:schemeClr val="bg1"/>
                </a:solidFill>
              </a:rPr>
              <a:t>减少游戏中断感</a:t>
            </a:r>
          </a:p>
        </p:txBody>
      </p:sp>
      <p:sp>
        <p:nvSpPr>
          <p:cNvPr id="6" name="矩形 5">
            <a:extLst>
              <a:ext uri="{FF2B5EF4-FFF2-40B4-BE49-F238E27FC236}">
                <a16:creationId xmlns:a16="http://schemas.microsoft.com/office/drawing/2014/main" id="{5CD9ABF6-053E-4A91-AC7E-A655A4D93C55}"/>
              </a:ext>
            </a:extLst>
          </p:cNvPr>
          <p:cNvSpPr/>
          <p:nvPr/>
        </p:nvSpPr>
        <p:spPr>
          <a:xfrm>
            <a:off x="3777984" y="3862127"/>
            <a:ext cx="2646878" cy="584775"/>
          </a:xfrm>
          <a:prstGeom prst="rect">
            <a:avLst/>
          </a:prstGeom>
        </p:spPr>
        <p:txBody>
          <a:bodyPr wrap="none">
            <a:spAutoFit/>
          </a:bodyPr>
          <a:lstStyle/>
          <a:p>
            <a:pPr lvl="0" algn="just">
              <a:spcBef>
                <a:spcPts val="600"/>
              </a:spcBef>
              <a:spcAft>
                <a:spcPts val="600"/>
              </a:spcAft>
            </a:pPr>
            <a:r>
              <a:rPr lang="zh-CN" altLang="zh-CN" sz="3200" dirty="0">
                <a:solidFill>
                  <a:schemeClr val="bg1"/>
                </a:solidFill>
              </a:rPr>
              <a:t>减少提示数量</a:t>
            </a:r>
          </a:p>
        </p:txBody>
      </p:sp>
      <p:sp>
        <p:nvSpPr>
          <p:cNvPr id="7" name="矩形 6">
            <a:extLst>
              <a:ext uri="{FF2B5EF4-FFF2-40B4-BE49-F238E27FC236}">
                <a16:creationId xmlns:a16="http://schemas.microsoft.com/office/drawing/2014/main" id="{16F2CDB1-B738-4793-9C31-45D938D6D318}"/>
              </a:ext>
            </a:extLst>
          </p:cNvPr>
          <p:cNvSpPr/>
          <p:nvPr/>
        </p:nvSpPr>
        <p:spPr>
          <a:xfrm>
            <a:off x="2966434" y="4797774"/>
            <a:ext cx="2646878" cy="584775"/>
          </a:xfrm>
          <a:prstGeom prst="rect">
            <a:avLst/>
          </a:prstGeom>
        </p:spPr>
        <p:txBody>
          <a:bodyPr wrap="none">
            <a:spAutoFit/>
          </a:bodyPr>
          <a:lstStyle/>
          <a:p>
            <a:pPr lvl="0" algn="just">
              <a:spcBef>
                <a:spcPts val="600"/>
              </a:spcBef>
              <a:spcAft>
                <a:spcPts val="600"/>
              </a:spcAft>
            </a:pPr>
            <a:r>
              <a:rPr lang="zh-CN" altLang="zh-CN" sz="3200" dirty="0"/>
              <a:t>触发式的提示</a:t>
            </a:r>
          </a:p>
        </p:txBody>
      </p:sp>
      <p:sp>
        <p:nvSpPr>
          <p:cNvPr id="10" name="矩形 9">
            <a:extLst>
              <a:ext uri="{FF2B5EF4-FFF2-40B4-BE49-F238E27FC236}">
                <a16:creationId xmlns:a16="http://schemas.microsoft.com/office/drawing/2014/main" id="{148AF01D-0B91-4FA8-9791-10FC96DC030C}"/>
              </a:ext>
            </a:extLst>
          </p:cNvPr>
          <p:cNvSpPr/>
          <p:nvPr/>
        </p:nvSpPr>
        <p:spPr>
          <a:xfrm>
            <a:off x="3949362" y="5741880"/>
            <a:ext cx="1826141" cy="584775"/>
          </a:xfrm>
          <a:prstGeom prst="rect">
            <a:avLst/>
          </a:prstGeom>
        </p:spPr>
        <p:txBody>
          <a:bodyPr wrap="none">
            <a:spAutoFit/>
          </a:bodyPr>
          <a:lstStyle/>
          <a:p>
            <a:pPr lvl="0" algn="just">
              <a:spcBef>
                <a:spcPts val="600"/>
              </a:spcBef>
              <a:spcAft>
                <a:spcPts val="600"/>
              </a:spcAft>
            </a:pPr>
            <a:r>
              <a:rPr lang="zh-CN" altLang="zh-CN" sz="3200" dirty="0">
                <a:solidFill>
                  <a:schemeClr val="bg1"/>
                </a:solidFill>
              </a:rPr>
              <a:t>减弱干扰</a:t>
            </a:r>
          </a:p>
        </p:txBody>
      </p:sp>
    </p:spTree>
    <p:extLst>
      <p:ext uri="{BB962C8B-B14F-4D97-AF65-F5344CB8AC3E}">
        <p14:creationId xmlns:p14="http://schemas.microsoft.com/office/powerpoint/2010/main" val="22660297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提示信息的设计要点</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9C1543AE-13C9-4DA3-A5DC-2E477B29C9A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97C7D7BE-9EA2-4E60-B0BA-3DD9ED36237F}"/>
              </a:ext>
            </a:extLst>
          </p:cNvPr>
          <p:cNvSpPr/>
          <p:nvPr/>
        </p:nvSpPr>
        <p:spPr>
          <a:xfrm>
            <a:off x="1408709" y="1324240"/>
            <a:ext cx="30700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使提示信息易于理解</a:t>
            </a:r>
          </a:p>
        </p:txBody>
      </p:sp>
      <p:pic>
        <p:nvPicPr>
          <p:cNvPr id="13" name="图片 12">
            <a:extLst>
              <a:ext uri="{FF2B5EF4-FFF2-40B4-BE49-F238E27FC236}">
                <a16:creationId xmlns:a16="http://schemas.microsoft.com/office/drawing/2014/main" id="{0BD04EB7-6E8D-48DC-81EF-A346018E5A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2415401" y="1566936"/>
            <a:ext cx="4791180" cy="5257800"/>
          </a:xfrm>
          <a:prstGeom prst="rect">
            <a:avLst/>
          </a:prstGeom>
        </p:spPr>
      </p:pic>
      <p:sp>
        <p:nvSpPr>
          <p:cNvPr id="14" name="矩形 13">
            <a:extLst>
              <a:ext uri="{FF2B5EF4-FFF2-40B4-BE49-F238E27FC236}">
                <a16:creationId xmlns:a16="http://schemas.microsoft.com/office/drawing/2014/main" id="{5A26AA4A-FAC4-4431-BD43-92CA53603E2A}"/>
              </a:ext>
            </a:extLst>
          </p:cNvPr>
          <p:cNvSpPr/>
          <p:nvPr/>
        </p:nvSpPr>
        <p:spPr>
          <a:xfrm>
            <a:off x="2534077" y="2353904"/>
            <a:ext cx="1415772" cy="1231106"/>
          </a:xfrm>
          <a:prstGeom prst="rect">
            <a:avLst/>
          </a:prstGeom>
        </p:spPr>
        <p:txBody>
          <a:bodyPr wrap="none">
            <a:spAutoFit/>
          </a:bodyPr>
          <a:lstStyle/>
          <a:p>
            <a:pPr lvl="0" algn="just">
              <a:spcBef>
                <a:spcPts val="600"/>
              </a:spcBef>
              <a:spcAft>
                <a:spcPts val="600"/>
              </a:spcAft>
            </a:pPr>
            <a:r>
              <a:rPr lang="zh-CN" altLang="zh-CN" sz="3200" dirty="0"/>
              <a:t>呈现少</a:t>
            </a:r>
            <a:endParaRPr lang="en-US" altLang="zh-CN" sz="3200" dirty="0"/>
          </a:p>
          <a:p>
            <a:pPr lvl="0" algn="just">
              <a:spcBef>
                <a:spcPts val="600"/>
              </a:spcBef>
              <a:spcAft>
                <a:spcPts val="600"/>
              </a:spcAft>
            </a:pPr>
            <a:r>
              <a:rPr lang="zh-CN" altLang="zh-CN" sz="3200" dirty="0"/>
              <a:t>量信息</a:t>
            </a:r>
          </a:p>
        </p:txBody>
      </p:sp>
      <p:sp>
        <p:nvSpPr>
          <p:cNvPr id="15" name="矩形 14">
            <a:extLst>
              <a:ext uri="{FF2B5EF4-FFF2-40B4-BE49-F238E27FC236}">
                <a16:creationId xmlns:a16="http://schemas.microsoft.com/office/drawing/2014/main" id="{90A60C46-B007-4FC8-BFE5-4942D0C973A3}"/>
              </a:ext>
            </a:extLst>
          </p:cNvPr>
          <p:cNvSpPr/>
          <p:nvPr/>
        </p:nvSpPr>
        <p:spPr>
          <a:xfrm>
            <a:off x="5483068" y="2374684"/>
            <a:ext cx="1415772" cy="1231106"/>
          </a:xfrm>
          <a:prstGeom prst="rect">
            <a:avLst/>
          </a:prstGeom>
        </p:spPr>
        <p:txBody>
          <a:bodyPr wrap="none">
            <a:spAutoFit/>
          </a:bodyPr>
          <a:lstStyle/>
          <a:p>
            <a:pPr lvl="0" algn="just">
              <a:spcBef>
                <a:spcPts val="600"/>
              </a:spcBef>
              <a:spcAft>
                <a:spcPts val="600"/>
              </a:spcAft>
            </a:pPr>
            <a:r>
              <a:rPr lang="zh-CN" altLang="zh-CN" sz="3200" dirty="0"/>
              <a:t>提示结</a:t>
            </a:r>
            <a:endParaRPr lang="en-US" altLang="zh-CN" sz="3200" dirty="0"/>
          </a:p>
          <a:p>
            <a:pPr lvl="0" algn="just">
              <a:spcBef>
                <a:spcPts val="600"/>
              </a:spcBef>
              <a:spcAft>
                <a:spcPts val="600"/>
              </a:spcAft>
            </a:pPr>
            <a:r>
              <a:rPr lang="zh-CN" altLang="zh-CN" sz="3200" dirty="0"/>
              <a:t>合演示</a:t>
            </a:r>
          </a:p>
        </p:txBody>
      </p:sp>
      <p:sp>
        <p:nvSpPr>
          <p:cNvPr id="16" name="矩形 15">
            <a:extLst>
              <a:ext uri="{FF2B5EF4-FFF2-40B4-BE49-F238E27FC236}">
                <a16:creationId xmlns:a16="http://schemas.microsoft.com/office/drawing/2014/main" id="{3FBC31B4-AFFF-4C0B-BD34-A23DF0AE863D}"/>
              </a:ext>
            </a:extLst>
          </p:cNvPr>
          <p:cNvSpPr/>
          <p:nvPr/>
        </p:nvSpPr>
        <p:spPr>
          <a:xfrm>
            <a:off x="2370457" y="5024151"/>
            <a:ext cx="1826141" cy="584775"/>
          </a:xfrm>
          <a:prstGeom prst="rect">
            <a:avLst/>
          </a:prstGeom>
        </p:spPr>
        <p:txBody>
          <a:bodyPr wrap="none">
            <a:spAutoFit/>
          </a:bodyPr>
          <a:lstStyle/>
          <a:p>
            <a:pPr lvl="0" algn="just">
              <a:spcBef>
                <a:spcPts val="600"/>
              </a:spcBef>
              <a:spcAft>
                <a:spcPts val="600"/>
              </a:spcAft>
            </a:pPr>
            <a:r>
              <a:rPr lang="zh-CN" altLang="zh-CN" sz="3200" dirty="0"/>
              <a:t>视觉分层</a:t>
            </a:r>
          </a:p>
        </p:txBody>
      </p:sp>
      <p:sp>
        <p:nvSpPr>
          <p:cNvPr id="17" name="矩形 16">
            <a:extLst>
              <a:ext uri="{FF2B5EF4-FFF2-40B4-BE49-F238E27FC236}">
                <a16:creationId xmlns:a16="http://schemas.microsoft.com/office/drawing/2014/main" id="{996B15E3-EF3A-445F-998F-92A799E68D93}"/>
              </a:ext>
            </a:extLst>
          </p:cNvPr>
          <p:cNvSpPr/>
          <p:nvPr/>
        </p:nvSpPr>
        <p:spPr>
          <a:xfrm>
            <a:off x="5378624" y="4700985"/>
            <a:ext cx="1826141" cy="1231106"/>
          </a:xfrm>
          <a:prstGeom prst="rect">
            <a:avLst/>
          </a:prstGeom>
        </p:spPr>
        <p:txBody>
          <a:bodyPr wrap="none">
            <a:spAutoFit/>
          </a:bodyPr>
          <a:lstStyle/>
          <a:p>
            <a:pPr lvl="0" algn="just">
              <a:spcBef>
                <a:spcPts val="600"/>
              </a:spcBef>
              <a:spcAft>
                <a:spcPts val="600"/>
              </a:spcAft>
            </a:pPr>
            <a:r>
              <a:rPr lang="zh-CN" altLang="zh-CN" sz="3200" dirty="0"/>
              <a:t>理解和</a:t>
            </a:r>
            <a:endParaRPr lang="en-US" altLang="zh-CN" sz="3200" dirty="0"/>
          </a:p>
          <a:p>
            <a:pPr lvl="0" algn="just">
              <a:spcBef>
                <a:spcPts val="600"/>
              </a:spcBef>
              <a:spcAft>
                <a:spcPts val="600"/>
              </a:spcAft>
            </a:pPr>
            <a:r>
              <a:rPr lang="zh-CN" altLang="zh-CN" sz="3200" dirty="0"/>
              <a:t>记忆操作</a:t>
            </a:r>
          </a:p>
        </p:txBody>
      </p:sp>
    </p:spTree>
    <p:extLst>
      <p:ext uri="{BB962C8B-B14F-4D97-AF65-F5344CB8AC3E}">
        <p14:creationId xmlns:p14="http://schemas.microsoft.com/office/powerpoint/2010/main" val="1920713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提示信息的设计要点</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9C1543AE-13C9-4DA3-A5DC-2E477B29C9A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97C7D7BE-9EA2-4E60-B0BA-3DD9ED36237F}"/>
              </a:ext>
            </a:extLst>
          </p:cNvPr>
          <p:cNvSpPr/>
          <p:nvPr/>
        </p:nvSpPr>
        <p:spPr>
          <a:xfrm>
            <a:off x="1408709" y="1324240"/>
            <a:ext cx="3070071"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使提示信息指向明确</a:t>
            </a:r>
          </a:p>
        </p:txBody>
      </p:sp>
      <p:pic>
        <p:nvPicPr>
          <p:cNvPr id="3" name="图片 2">
            <a:extLst>
              <a:ext uri="{FF2B5EF4-FFF2-40B4-BE49-F238E27FC236}">
                <a16:creationId xmlns:a16="http://schemas.microsoft.com/office/drawing/2014/main" id="{38E95347-6BBA-4032-B1AC-EED57F0154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6568" y="2400231"/>
            <a:ext cx="5590308" cy="1747424"/>
          </a:xfrm>
          <a:prstGeom prst="rect">
            <a:avLst/>
          </a:prstGeom>
        </p:spPr>
      </p:pic>
      <p:pic>
        <p:nvPicPr>
          <p:cNvPr id="5" name="图片 4">
            <a:extLst>
              <a:ext uri="{FF2B5EF4-FFF2-40B4-BE49-F238E27FC236}">
                <a16:creationId xmlns:a16="http://schemas.microsoft.com/office/drawing/2014/main" id="{C927DFEE-9FB8-4778-8308-DF70CDF96F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6846" y="4129427"/>
            <a:ext cx="5590308" cy="1689766"/>
          </a:xfrm>
          <a:prstGeom prst="rect">
            <a:avLst/>
          </a:prstGeom>
        </p:spPr>
      </p:pic>
      <p:sp>
        <p:nvSpPr>
          <p:cNvPr id="6" name="矩形 5">
            <a:extLst>
              <a:ext uri="{FF2B5EF4-FFF2-40B4-BE49-F238E27FC236}">
                <a16:creationId xmlns:a16="http://schemas.microsoft.com/office/drawing/2014/main" id="{1D7BEC3B-72CB-423B-BDD9-E297CBDAC37B}"/>
              </a:ext>
            </a:extLst>
          </p:cNvPr>
          <p:cNvSpPr/>
          <p:nvPr/>
        </p:nvSpPr>
        <p:spPr>
          <a:xfrm>
            <a:off x="3703199" y="2628496"/>
            <a:ext cx="3057247" cy="1231106"/>
          </a:xfrm>
          <a:prstGeom prst="rect">
            <a:avLst/>
          </a:prstGeom>
        </p:spPr>
        <p:txBody>
          <a:bodyPr wrap="none">
            <a:spAutoFit/>
          </a:bodyPr>
          <a:lstStyle/>
          <a:p>
            <a:pPr lvl="0" algn="just">
              <a:spcBef>
                <a:spcPts val="600"/>
              </a:spcBef>
              <a:spcAft>
                <a:spcPts val="600"/>
              </a:spcAft>
            </a:pPr>
            <a:r>
              <a:rPr lang="zh-CN" altLang="zh-CN" sz="3200" dirty="0">
                <a:solidFill>
                  <a:schemeClr val="bg1"/>
                </a:solidFill>
              </a:rPr>
              <a:t>操作路径的提示</a:t>
            </a:r>
            <a:endParaRPr lang="en-US" altLang="zh-CN" sz="3200" dirty="0">
              <a:solidFill>
                <a:schemeClr val="bg1"/>
              </a:solidFill>
            </a:endParaRPr>
          </a:p>
          <a:p>
            <a:pPr lvl="0" algn="just">
              <a:spcBef>
                <a:spcPts val="600"/>
              </a:spcBef>
              <a:spcAft>
                <a:spcPts val="600"/>
              </a:spcAft>
            </a:pPr>
            <a:r>
              <a:rPr lang="zh-CN" altLang="zh-CN" sz="3200" dirty="0">
                <a:solidFill>
                  <a:schemeClr val="bg1"/>
                </a:solidFill>
              </a:rPr>
              <a:t>应完整连续</a:t>
            </a:r>
          </a:p>
        </p:txBody>
      </p:sp>
      <p:sp>
        <p:nvSpPr>
          <p:cNvPr id="7" name="矩形 6">
            <a:extLst>
              <a:ext uri="{FF2B5EF4-FFF2-40B4-BE49-F238E27FC236}">
                <a16:creationId xmlns:a16="http://schemas.microsoft.com/office/drawing/2014/main" id="{2EA0AE3D-02C1-473E-B124-0EF6FCA095E3}"/>
              </a:ext>
            </a:extLst>
          </p:cNvPr>
          <p:cNvSpPr/>
          <p:nvPr/>
        </p:nvSpPr>
        <p:spPr>
          <a:xfrm>
            <a:off x="2495218" y="4302654"/>
            <a:ext cx="2646878" cy="1231106"/>
          </a:xfrm>
          <a:prstGeom prst="rect">
            <a:avLst/>
          </a:prstGeom>
        </p:spPr>
        <p:txBody>
          <a:bodyPr wrap="none">
            <a:spAutoFit/>
          </a:bodyPr>
          <a:lstStyle/>
          <a:p>
            <a:pPr lvl="0" algn="just">
              <a:spcBef>
                <a:spcPts val="600"/>
              </a:spcBef>
              <a:spcAft>
                <a:spcPts val="600"/>
              </a:spcAft>
            </a:pPr>
            <a:r>
              <a:rPr lang="zh-CN" altLang="zh-CN" sz="3200" dirty="0">
                <a:solidFill>
                  <a:schemeClr val="bg1"/>
                </a:solidFill>
              </a:rPr>
              <a:t>提示信息靠近</a:t>
            </a:r>
            <a:endParaRPr lang="en-US" altLang="zh-CN" sz="3200" dirty="0">
              <a:solidFill>
                <a:schemeClr val="bg1"/>
              </a:solidFill>
            </a:endParaRPr>
          </a:p>
          <a:p>
            <a:pPr lvl="0" algn="just">
              <a:spcBef>
                <a:spcPts val="600"/>
              </a:spcBef>
              <a:spcAft>
                <a:spcPts val="600"/>
              </a:spcAft>
            </a:pPr>
            <a:r>
              <a:rPr lang="zh-CN" altLang="zh-CN" sz="3200" dirty="0">
                <a:solidFill>
                  <a:schemeClr val="bg1"/>
                </a:solidFill>
              </a:rPr>
              <a:t>操作对象</a:t>
            </a:r>
          </a:p>
        </p:txBody>
      </p:sp>
    </p:spTree>
    <p:extLst>
      <p:ext uri="{BB962C8B-B14F-4D97-AF65-F5344CB8AC3E}">
        <p14:creationId xmlns:p14="http://schemas.microsoft.com/office/powerpoint/2010/main" val="11862152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提示信息的设计要点</a:t>
            </a:r>
            <a:r>
              <a:rPr lang="en-US" altLang="zh-CN" sz="2800" dirty="0">
                <a:latin typeface="微软雅黑" panose="020B0503020204020204" pitchFamily="34" charset="-122"/>
                <a:ea typeface="微软雅黑" panose="020B0503020204020204" pitchFamily="34" charset="-122"/>
              </a:rPr>
              <a:t>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9C1543AE-13C9-4DA3-A5DC-2E477B29C9A5}"/>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97C7D7BE-9EA2-4E60-B0BA-3DD9ED36237F}"/>
              </a:ext>
            </a:extLst>
          </p:cNvPr>
          <p:cNvSpPr/>
          <p:nvPr/>
        </p:nvSpPr>
        <p:spPr>
          <a:xfrm>
            <a:off x="1419851" y="1324240"/>
            <a:ext cx="33906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利用提示信息促进追求</a:t>
            </a:r>
          </a:p>
        </p:txBody>
      </p:sp>
      <p:pic>
        <p:nvPicPr>
          <p:cNvPr id="4" name="图片 3">
            <a:extLst>
              <a:ext uri="{FF2B5EF4-FFF2-40B4-BE49-F238E27FC236}">
                <a16:creationId xmlns:a16="http://schemas.microsoft.com/office/drawing/2014/main" id="{21421161-9A6D-47B4-A17D-A97852B242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5410" y="2581245"/>
            <a:ext cx="7897090" cy="3617830"/>
          </a:xfrm>
          <a:prstGeom prst="rect">
            <a:avLst/>
          </a:prstGeom>
        </p:spPr>
      </p:pic>
      <p:sp>
        <p:nvSpPr>
          <p:cNvPr id="10" name="矩形 9">
            <a:extLst>
              <a:ext uri="{FF2B5EF4-FFF2-40B4-BE49-F238E27FC236}">
                <a16:creationId xmlns:a16="http://schemas.microsoft.com/office/drawing/2014/main" id="{097BBA5F-9BAC-4E8C-9556-5A5F6C0ABFF0}"/>
              </a:ext>
            </a:extLst>
          </p:cNvPr>
          <p:cNvSpPr/>
          <p:nvPr/>
        </p:nvSpPr>
        <p:spPr>
          <a:xfrm>
            <a:off x="1557405" y="3348243"/>
            <a:ext cx="2236510" cy="707886"/>
          </a:xfrm>
          <a:prstGeom prst="rect">
            <a:avLst/>
          </a:prstGeom>
        </p:spPr>
        <p:txBody>
          <a:bodyPr wrap="none">
            <a:spAutoFit/>
          </a:bodyPr>
          <a:lstStyle/>
          <a:p>
            <a:pPr lvl="0" algn="just">
              <a:spcBef>
                <a:spcPts val="600"/>
              </a:spcBef>
              <a:spcAft>
                <a:spcPts val="600"/>
              </a:spcAft>
            </a:pPr>
            <a:r>
              <a:rPr lang="zh-CN" altLang="zh-CN" sz="4000" dirty="0">
                <a:solidFill>
                  <a:schemeClr val="bg1"/>
                </a:solidFill>
              </a:rPr>
              <a:t>完成目标</a:t>
            </a:r>
          </a:p>
        </p:txBody>
      </p:sp>
      <p:sp>
        <p:nvSpPr>
          <p:cNvPr id="13" name="矩形 12">
            <a:extLst>
              <a:ext uri="{FF2B5EF4-FFF2-40B4-BE49-F238E27FC236}">
                <a16:creationId xmlns:a16="http://schemas.microsoft.com/office/drawing/2014/main" id="{ECB3C789-90EA-4B20-839D-52DE017AAA06}"/>
              </a:ext>
            </a:extLst>
          </p:cNvPr>
          <p:cNvSpPr/>
          <p:nvPr/>
        </p:nvSpPr>
        <p:spPr>
          <a:xfrm>
            <a:off x="5350085" y="3810639"/>
            <a:ext cx="2236510" cy="707886"/>
          </a:xfrm>
          <a:prstGeom prst="rect">
            <a:avLst/>
          </a:prstGeom>
        </p:spPr>
        <p:txBody>
          <a:bodyPr wrap="none">
            <a:spAutoFit/>
          </a:bodyPr>
          <a:lstStyle/>
          <a:p>
            <a:pPr lvl="0" algn="just">
              <a:spcBef>
                <a:spcPts val="600"/>
              </a:spcBef>
              <a:spcAft>
                <a:spcPts val="600"/>
              </a:spcAft>
            </a:pPr>
            <a:r>
              <a:rPr lang="zh-CN" altLang="zh-CN" sz="4000" dirty="0">
                <a:solidFill>
                  <a:schemeClr val="bg1"/>
                </a:solidFill>
              </a:rPr>
              <a:t>显著标识</a:t>
            </a:r>
          </a:p>
        </p:txBody>
      </p:sp>
    </p:spTree>
    <p:extLst>
      <p:ext uri="{BB962C8B-B14F-4D97-AF65-F5344CB8AC3E}">
        <p14:creationId xmlns:p14="http://schemas.microsoft.com/office/powerpoint/2010/main" val="41223235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反馈信息的设计原则</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3" name="图片 2">
            <a:extLst>
              <a:ext uri="{FF2B5EF4-FFF2-40B4-BE49-F238E27FC236}">
                <a16:creationId xmlns:a16="http://schemas.microsoft.com/office/drawing/2014/main" id="{752FA860-1E07-4EA8-A8F2-57707458B7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137" y="967091"/>
            <a:ext cx="7096990" cy="5474536"/>
          </a:xfrm>
          <a:prstGeom prst="rect">
            <a:avLst/>
          </a:prstGeom>
        </p:spPr>
      </p:pic>
      <p:sp>
        <p:nvSpPr>
          <p:cNvPr id="5" name="矩形 4">
            <a:extLst>
              <a:ext uri="{FF2B5EF4-FFF2-40B4-BE49-F238E27FC236}">
                <a16:creationId xmlns:a16="http://schemas.microsoft.com/office/drawing/2014/main" id="{3288102C-7BBF-4117-A421-F5025DF1E3D3}"/>
              </a:ext>
            </a:extLst>
          </p:cNvPr>
          <p:cNvSpPr/>
          <p:nvPr/>
        </p:nvSpPr>
        <p:spPr>
          <a:xfrm>
            <a:off x="1833709" y="1549647"/>
            <a:ext cx="5622052" cy="584775"/>
          </a:xfrm>
          <a:prstGeom prst="rect">
            <a:avLst/>
          </a:prstGeom>
        </p:spPr>
        <p:txBody>
          <a:bodyPr wrap="none">
            <a:spAutoFit/>
          </a:bodyPr>
          <a:lstStyle/>
          <a:p>
            <a:pPr lvl="2" algn="just">
              <a:spcAft>
                <a:spcPts val="0"/>
              </a:spcAft>
              <a:buSzPts val="1050"/>
            </a:pPr>
            <a:r>
              <a:rPr lang="zh-CN" altLang="zh-CN" sz="3200" dirty="0">
                <a:solidFill>
                  <a:schemeClr val="bg1"/>
                </a:solidFill>
              </a:rPr>
              <a:t>通过反馈信息给与控制感</a:t>
            </a:r>
          </a:p>
        </p:txBody>
      </p:sp>
      <p:sp>
        <p:nvSpPr>
          <p:cNvPr id="6" name="矩形 5">
            <a:extLst>
              <a:ext uri="{FF2B5EF4-FFF2-40B4-BE49-F238E27FC236}">
                <a16:creationId xmlns:a16="http://schemas.microsoft.com/office/drawing/2014/main" id="{2BD09DDD-AAB4-4274-9DD8-5579D29E578E}"/>
              </a:ext>
            </a:extLst>
          </p:cNvPr>
          <p:cNvSpPr/>
          <p:nvPr/>
        </p:nvSpPr>
        <p:spPr>
          <a:xfrm>
            <a:off x="1397291" y="2796556"/>
            <a:ext cx="5211683" cy="584775"/>
          </a:xfrm>
          <a:prstGeom prst="rect">
            <a:avLst/>
          </a:prstGeom>
        </p:spPr>
        <p:txBody>
          <a:bodyPr wrap="none">
            <a:spAutoFit/>
          </a:bodyPr>
          <a:lstStyle/>
          <a:p>
            <a:pPr lvl="2" algn="just">
              <a:spcAft>
                <a:spcPts val="0"/>
              </a:spcAft>
              <a:buSzPts val="1050"/>
            </a:pPr>
            <a:r>
              <a:rPr lang="zh-CN" altLang="zh-CN" sz="3200" dirty="0">
                <a:solidFill>
                  <a:schemeClr val="bg1"/>
                </a:solidFill>
              </a:rPr>
              <a:t>利用反馈信息促进理解</a:t>
            </a:r>
          </a:p>
        </p:txBody>
      </p:sp>
      <p:sp>
        <p:nvSpPr>
          <p:cNvPr id="7" name="矩形 6">
            <a:extLst>
              <a:ext uri="{FF2B5EF4-FFF2-40B4-BE49-F238E27FC236}">
                <a16:creationId xmlns:a16="http://schemas.microsoft.com/office/drawing/2014/main" id="{22B5445B-870E-4408-A48B-DCBA97E8E651}"/>
              </a:ext>
            </a:extLst>
          </p:cNvPr>
          <p:cNvSpPr/>
          <p:nvPr/>
        </p:nvSpPr>
        <p:spPr>
          <a:xfrm>
            <a:off x="1397291" y="3963887"/>
            <a:ext cx="5622052" cy="584775"/>
          </a:xfrm>
          <a:prstGeom prst="rect">
            <a:avLst/>
          </a:prstGeom>
        </p:spPr>
        <p:txBody>
          <a:bodyPr wrap="none">
            <a:spAutoFit/>
          </a:bodyPr>
          <a:lstStyle/>
          <a:p>
            <a:pPr lvl="2" algn="just">
              <a:spcAft>
                <a:spcPts val="0"/>
              </a:spcAft>
              <a:buSzPts val="1050"/>
            </a:pPr>
            <a:r>
              <a:rPr lang="zh-CN" altLang="zh-CN" sz="3200" dirty="0">
                <a:solidFill>
                  <a:schemeClr val="bg1"/>
                </a:solidFill>
              </a:rPr>
              <a:t>通过反馈信息给予目标感</a:t>
            </a:r>
          </a:p>
        </p:txBody>
      </p:sp>
      <p:sp>
        <p:nvSpPr>
          <p:cNvPr id="14" name="矩形 13">
            <a:extLst>
              <a:ext uri="{FF2B5EF4-FFF2-40B4-BE49-F238E27FC236}">
                <a16:creationId xmlns:a16="http://schemas.microsoft.com/office/drawing/2014/main" id="{F1F1C2EE-187C-4C99-A026-CDB93FDE6301}"/>
              </a:ext>
            </a:extLst>
          </p:cNvPr>
          <p:cNvSpPr/>
          <p:nvPr/>
        </p:nvSpPr>
        <p:spPr>
          <a:xfrm>
            <a:off x="986922" y="5210796"/>
            <a:ext cx="5622052" cy="584775"/>
          </a:xfrm>
          <a:prstGeom prst="rect">
            <a:avLst/>
          </a:prstGeom>
        </p:spPr>
        <p:txBody>
          <a:bodyPr wrap="none">
            <a:spAutoFit/>
          </a:bodyPr>
          <a:lstStyle/>
          <a:p>
            <a:pPr lvl="2" algn="just">
              <a:spcAft>
                <a:spcPts val="0"/>
              </a:spcAft>
              <a:buSzPts val="1050"/>
            </a:pPr>
            <a:r>
              <a:rPr lang="zh-CN" altLang="zh-CN" sz="3200" dirty="0">
                <a:solidFill>
                  <a:schemeClr val="bg1"/>
                </a:solidFill>
              </a:rPr>
              <a:t>通过反馈信息给予临境感</a:t>
            </a:r>
          </a:p>
        </p:txBody>
      </p:sp>
    </p:spTree>
    <p:extLst>
      <p:ext uri="{BB962C8B-B14F-4D97-AF65-F5344CB8AC3E}">
        <p14:creationId xmlns:p14="http://schemas.microsoft.com/office/powerpoint/2010/main" val="1464309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反馈信息的设计原则</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0" name="图片 41" descr="未标题1-2.png">
            <a:extLst>
              <a:ext uri="{FF2B5EF4-FFF2-40B4-BE49-F238E27FC236}">
                <a16:creationId xmlns:a16="http://schemas.microsoft.com/office/drawing/2014/main" id="{9B25DDCE-09C1-42B4-81AC-F4B9C080E294}"/>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1" name="矩形 10">
            <a:extLst>
              <a:ext uri="{FF2B5EF4-FFF2-40B4-BE49-F238E27FC236}">
                <a16:creationId xmlns:a16="http://schemas.microsoft.com/office/drawing/2014/main" id="{F9FD065E-E46D-4FD9-9FB4-925B66B04567}"/>
              </a:ext>
            </a:extLst>
          </p:cNvPr>
          <p:cNvSpPr/>
          <p:nvPr/>
        </p:nvSpPr>
        <p:spPr>
          <a:xfrm>
            <a:off x="1420607" y="1324240"/>
            <a:ext cx="37112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通过反馈信息给予控制感</a:t>
            </a:r>
          </a:p>
        </p:txBody>
      </p:sp>
      <p:pic>
        <p:nvPicPr>
          <p:cNvPr id="4" name="图片 3">
            <a:extLst>
              <a:ext uri="{FF2B5EF4-FFF2-40B4-BE49-F238E27FC236}">
                <a16:creationId xmlns:a16="http://schemas.microsoft.com/office/drawing/2014/main" id="{1F9C4117-9ED2-4488-B553-19384289EB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0917" y="1866282"/>
            <a:ext cx="4769428" cy="4902282"/>
          </a:xfrm>
          <a:prstGeom prst="rect">
            <a:avLst/>
          </a:prstGeom>
        </p:spPr>
      </p:pic>
      <p:sp>
        <p:nvSpPr>
          <p:cNvPr id="12" name="矩形 11">
            <a:extLst>
              <a:ext uri="{FF2B5EF4-FFF2-40B4-BE49-F238E27FC236}">
                <a16:creationId xmlns:a16="http://schemas.microsoft.com/office/drawing/2014/main" id="{62D399B9-76D5-40B0-BD7A-4743E9A548BD}"/>
              </a:ext>
            </a:extLst>
          </p:cNvPr>
          <p:cNvSpPr/>
          <p:nvPr/>
        </p:nvSpPr>
        <p:spPr>
          <a:xfrm>
            <a:off x="3556337" y="2667943"/>
            <a:ext cx="2031325" cy="646331"/>
          </a:xfrm>
          <a:prstGeom prst="rect">
            <a:avLst/>
          </a:prstGeom>
        </p:spPr>
        <p:txBody>
          <a:bodyPr wrap="none">
            <a:spAutoFit/>
          </a:bodyPr>
          <a:lstStyle/>
          <a:p>
            <a:pPr lvl="0" algn="just">
              <a:spcBef>
                <a:spcPts val="600"/>
              </a:spcBef>
              <a:spcAft>
                <a:spcPts val="600"/>
              </a:spcAft>
            </a:pPr>
            <a:r>
              <a:rPr lang="zh-CN" altLang="zh-CN" sz="3600" dirty="0">
                <a:solidFill>
                  <a:schemeClr val="bg1"/>
                </a:solidFill>
              </a:rPr>
              <a:t>即时反馈</a:t>
            </a:r>
          </a:p>
        </p:txBody>
      </p:sp>
      <p:sp>
        <p:nvSpPr>
          <p:cNvPr id="13" name="矩形 12">
            <a:extLst>
              <a:ext uri="{FF2B5EF4-FFF2-40B4-BE49-F238E27FC236}">
                <a16:creationId xmlns:a16="http://schemas.microsoft.com/office/drawing/2014/main" id="{3C3CFE9F-28C5-44D9-AB89-DAB37546C04D}"/>
              </a:ext>
            </a:extLst>
          </p:cNvPr>
          <p:cNvSpPr/>
          <p:nvPr/>
        </p:nvSpPr>
        <p:spPr>
          <a:xfrm>
            <a:off x="3519968" y="3998683"/>
            <a:ext cx="2031325" cy="646331"/>
          </a:xfrm>
          <a:prstGeom prst="rect">
            <a:avLst/>
          </a:prstGeom>
        </p:spPr>
        <p:txBody>
          <a:bodyPr wrap="none">
            <a:spAutoFit/>
          </a:bodyPr>
          <a:lstStyle/>
          <a:p>
            <a:pPr lvl="0" algn="just">
              <a:spcBef>
                <a:spcPts val="600"/>
              </a:spcBef>
              <a:spcAft>
                <a:spcPts val="600"/>
              </a:spcAft>
            </a:pPr>
            <a:r>
              <a:rPr lang="zh-CN" altLang="zh-CN" sz="3600" dirty="0">
                <a:solidFill>
                  <a:schemeClr val="bg1"/>
                </a:solidFill>
              </a:rPr>
              <a:t>实时响应</a:t>
            </a:r>
          </a:p>
        </p:txBody>
      </p:sp>
      <p:sp>
        <p:nvSpPr>
          <p:cNvPr id="15" name="矩形 14">
            <a:extLst>
              <a:ext uri="{FF2B5EF4-FFF2-40B4-BE49-F238E27FC236}">
                <a16:creationId xmlns:a16="http://schemas.microsoft.com/office/drawing/2014/main" id="{1091FDBF-96A4-47CE-B8E3-32912C16BACD}"/>
              </a:ext>
            </a:extLst>
          </p:cNvPr>
          <p:cNvSpPr/>
          <p:nvPr/>
        </p:nvSpPr>
        <p:spPr>
          <a:xfrm>
            <a:off x="3177122" y="5329423"/>
            <a:ext cx="3370621" cy="646331"/>
          </a:xfrm>
          <a:prstGeom prst="rect">
            <a:avLst/>
          </a:prstGeom>
        </p:spPr>
        <p:txBody>
          <a:bodyPr wrap="square">
            <a:spAutoFit/>
          </a:bodyPr>
          <a:lstStyle/>
          <a:p>
            <a:pPr lvl="0" algn="just">
              <a:spcBef>
                <a:spcPts val="600"/>
              </a:spcBef>
              <a:spcAft>
                <a:spcPts val="600"/>
              </a:spcAft>
            </a:pPr>
            <a:r>
              <a:rPr lang="zh-CN" altLang="zh-CN" sz="3600" dirty="0">
                <a:solidFill>
                  <a:schemeClr val="bg1"/>
                </a:solidFill>
              </a:rPr>
              <a:t>提供辅助反馈</a:t>
            </a:r>
          </a:p>
        </p:txBody>
      </p:sp>
    </p:spTree>
    <p:extLst>
      <p:ext uri="{BB962C8B-B14F-4D97-AF65-F5344CB8AC3E}">
        <p14:creationId xmlns:p14="http://schemas.microsoft.com/office/powerpoint/2010/main" val="27248932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F9F5A26-7B98-44DC-BC88-E0596125F8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9541" y="2051797"/>
            <a:ext cx="7194664" cy="3589320"/>
          </a:xfrm>
          <a:prstGeom prst="rect">
            <a:avLst/>
          </a:prstGeom>
        </p:spPr>
      </p:pic>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设计与游戏</a:t>
            </a:r>
            <a:r>
              <a:rPr lang="en-US" altLang="zh-CN" sz="2800" dirty="0">
                <a:latin typeface="微软雅黑" panose="020B0503020204020204" pitchFamily="34" charset="-122"/>
                <a:ea typeface="微软雅黑" panose="020B0503020204020204" pitchFamily="34" charset="-122"/>
              </a:rPr>
              <a:t>UI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3"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3"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48621" y="1324240"/>
            <a:ext cx="2533066"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UE</a:t>
            </a:r>
            <a:r>
              <a:rPr lang="zh-CN" altLang="en-US" sz="2400" spc="100" dirty="0">
                <a:solidFill>
                  <a:srgbClr val="000000"/>
                </a:solidFill>
                <a:latin typeface="微软雅黑" panose="020B0503020204020204" pitchFamily="34" charset="-122"/>
                <a:ea typeface="微软雅黑" panose="020B0503020204020204" pitchFamily="34" charset="-122"/>
              </a:rPr>
              <a:t>（用户体验）</a:t>
            </a:r>
          </a:p>
        </p:txBody>
      </p:sp>
      <p:sp>
        <p:nvSpPr>
          <p:cNvPr id="2" name="矩形 1">
            <a:extLst>
              <a:ext uri="{FF2B5EF4-FFF2-40B4-BE49-F238E27FC236}">
                <a16:creationId xmlns:a16="http://schemas.microsoft.com/office/drawing/2014/main" id="{F75F2595-65C3-4364-83C0-266E50B12FE1}"/>
              </a:ext>
            </a:extLst>
          </p:cNvPr>
          <p:cNvSpPr/>
          <p:nvPr/>
        </p:nvSpPr>
        <p:spPr>
          <a:xfrm>
            <a:off x="1941744" y="3953857"/>
            <a:ext cx="6022893" cy="1200329"/>
          </a:xfrm>
          <a:prstGeom prst="rect">
            <a:avLst/>
          </a:prstGeom>
        </p:spPr>
        <p:txBody>
          <a:bodyPr wrap="square">
            <a:spAutoFit/>
          </a:bodyPr>
          <a:lstStyle/>
          <a:p>
            <a:pPr algn="just"/>
            <a:r>
              <a:rPr lang="en-US" altLang="zh-CN" sz="2400" dirty="0"/>
              <a:t>       UE</a:t>
            </a:r>
            <a:r>
              <a:rPr lang="zh-CN" altLang="zh-CN" sz="2400" dirty="0"/>
              <a:t>设计关注的是用户的行为习惯和心理感受，就是琢磨用户会怎么使用软件或硬件才觉得顺心如意。</a:t>
            </a:r>
          </a:p>
        </p:txBody>
      </p:sp>
    </p:spTree>
    <p:extLst>
      <p:ext uri="{BB962C8B-B14F-4D97-AF65-F5344CB8AC3E}">
        <p14:creationId xmlns:p14="http://schemas.microsoft.com/office/powerpoint/2010/main" val="5691477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反馈信息的设计原则</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0" name="图片 41" descr="未标题1-2.png">
            <a:extLst>
              <a:ext uri="{FF2B5EF4-FFF2-40B4-BE49-F238E27FC236}">
                <a16:creationId xmlns:a16="http://schemas.microsoft.com/office/drawing/2014/main" id="{9B25DDCE-09C1-42B4-81AC-F4B9C080E294}"/>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1" name="矩形 10">
            <a:extLst>
              <a:ext uri="{FF2B5EF4-FFF2-40B4-BE49-F238E27FC236}">
                <a16:creationId xmlns:a16="http://schemas.microsoft.com/office/drawing/2014/main" id="{F9FD065E-E46D-4FD9-9FB4-925B66B04567}"/>
              </a:ext>
            </a:extLst>
          </p:cNvPr>
          <p:cNvSpPr/>
          <p:nvPr/>
        </p:nvSpPr>
        <p:spPr>
          <a:xfrm>
            <a:off x="1441395" y="1324240"/>
            <a:ext cx="37112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通过反馈信息给予目标感</a:t>
            </a:r>
          </a:p>
        </p:txBody>
      </p:sp>
      <p:pic>
        <p:nvPicPr>
          <p:cNvPr id="3" name="图片 2">
            <a:extLst>
              <a:ext uri="{FF2B5EF4-FFF2-40B4-BE49-F238E27FC236}">
                <a16:creationId xmlns:a16="http://schemas.microsoft.com/office/drawing/2014/main" id="{C414B2C1-DDA6-4400-B19F-A0EC47D163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7853" y="2129027"/>
            <a:ext cx="5964384" cy="4181796"/>
          </a:xfrm>
          <a:prstGeom prst="rect">
            <a:avLst/>
          </a:prstGeom>
        </p:spPr>
      </p:pic>
      <p:sp>
        <p:nvSpPr>
          <p:cNvPr id="5" name="矩形 4">
            <a:extLst>
              <a:ext uri="{FF2B5EF4-FFF2-40B4-BE49-F238E27FC236}">
                <a16:creationId xmlns:a16="http://schemas.microsoft.com/office/drawing/2014/main" id="{2B199BA6-4CD9-486C-80BC-9F83A6BE173C}"/>
              </a:ext>
            </a:extLst>
          </p:cNvPr>
          <p:cNvSpPr/>
          <p:nvPr/>
        </p:nvSpPr>
        <p:spPr>
          <a:xfrm>
            <a:off x="1780801" y="3291087"/>
            <a:ext cx="2236510" cy="707886"/>
          </a:xfrm>
          <a:prstGeom prst="rect">
            <a:avLst/>
          </a:prstGeom>
        </p:spPr>
        <p:txBody>
          <a:bodyPr wrap="none">
            <a:spAutoFit/>
          </a:bodyPr>
          <a:lstStyle/>
          <a:p>
            <a:pPr lvl="0" algn="just">
              <a:spcBef>
                <a:spcPts val="600"/>
              </a:spcBef>
              <a:spcAft>
                <a:spcPts val="600"/>
              </a:spcAft>
            </a:pPr>
            <a:r>
              <a:rPr lang="zh-CN" altLang="zh-CN" sz="4000" dirty="0"/>
              <a:t>给予反馈</a:t>
            </a:r>
          </a:p>
        </p:txBody>
      </p:sp>
      <p:sp>
        <p:nvSpPr>
          <p:cNvPr id="6" name="矩形 5">
            <a:extLst>
              <a:ext uri="{FF2B5EF4-FFF2-40B4-BE49-F238E27FC236}">
                <a16:creationId xmlns:a16="http://schemas.microsoft.com/office/drawing/2014/main" id="{0248C59C-2B11-4316-A1ED-F9692C848C17}"/>
              </a:ext>
            </a:extLst>
          </p:cNvPr>
          <p:cNvSpPr/>
          <p:nvPr/>
        </p:nvSpPr>
        <p:spPr>
          <a:xfrm>
            <a:off x="5199417" y="3831418"/>
            <a:ext cx="2236510" cy="707886"/>
          </a:xfrm>
          <a:prstGeom prst="rect">
            <a:avLst/>
          </a:prstGeom>
        </p:spPr>
        <p:txBody>
          <a:bodyPr wrap="none">
            <a:spAutoFit/>
          </a:bodyPr>
          <a:lstStyle/>
          <a:p>
            <a:pPr lvl="0" algn="just">
              <a:spcBef>
                <a:spcPts val="600"/>
              </a:spcBef>
              <a:spcAft>
                <a:spcPts val="600"/>
              </a:spcAft>
            </a:pPr>
            <a:r>
              <a:rPr lang="zh-CN" altLang="zh-CN" sz="4000" dirty="0"/>
              <a:t>视觉奖励</a:t>
            </a:r>
          </a:p>
        </p:txBody>
      </p:sp>
    </p:spTree>
    <p:extLst>
      <p:ext uri="{BB962C8B-B14F-4D97-AF65-F5344CB8AC3E}">
        <p14:creationId xmlns:p14="http://schemas.microsoft.com/office/powerpoint/2010/main" val="3838448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反馈信息的设计原则</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0" name="图片 41" descr="未标题1-2.png">
            <a:extLst>
              <a:ext uri="{FF2B5EF4-FFF2-40B4-BE49-F238E27FC236}">
                <a16:creationId xmlns:a16="http://schemas.microsoft.com/office/drawing/2014/main" id="{9B25DDCE-09C1-42B4-81AC-F4B9C080E294}"/>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1" name="矩形 10">
            <a:extLst>
              <a:ext uri="{FF2B5EF4-FFF2-40B4-BE49-F238E27FC236}">
                <a16:creationId xmlns:a16="http://schemas.microsoft.com/office/drawing/2014/main" id="{F9FD065E-E46D-4FD9-9FB4-925B66B04567}"/>
              </a:ext>
            </a:extLst>
          </p:cNvPr>
          <p:cNvSpPr/>
          <p:nvPr/>
        </p:nvSpPr>
        <p:spPr>
          <a:xfrm>
            <a:off x="1441395" y="1324240"/>
            <a:ext cx="3711272"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通过反馈信息给予临境感</a:t>
            </a:r>
          </a:p>
        </p:txBody>
      </p:sp>
      <p:pic>
        <p:nvPicPr>
          <p:cNvPr id="4" name="图片 3">
            <a:extLst>
              <a:ext uri="{FF2B5EF4-FFF2-40B4-BE49-F238E27FC236}">
                <a16:creationId xmlns:a16="http://schemas.microsoft.com/office/drawing/2014/main" id="{3D0FC10F-B834-4C81-8C58-290B292F0B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8637" y="2239398"/>
            <a:ext cx="6224154" cy="1922518"/>
          </a:xfrm>
          <a:prstGeom prst="rect">
            <a:avLst/>
          </a:prstGeom>
        </p:spPr>
      </p:pic>
      <p:pic>
        <p:nvPicPr>
          <p:cNvPr id="12" name="图片 11">
            <a:extLst>
              <a:ext uri="{FF2B5EF4-FFF2-40B4-BE49-F238E27FC236}">
                <a16:creationId xmlns:a16="http://schemas.microsoft.com/office/drawing/2014/main" id="{EA4A7B39-796F-4D46-AF01-5143AB760E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8637" y="4203912"/>
            <a:ext cx="6224154" cy="1939584"/>
          </a:xfrm>
          <a:prstGeom prst="rect">
            <a:avLst/>
          </a:prstGeom>
        </p:spPr>
      </p:pic>
      <p:sp>
        <p:nvSpPr>
          <p:cNvPr id="13" name="矩形 12">
            <a:extLst>
              <a:ext uri="{FF2B5EF4-FFF2-40B4-BE49-F238E27FC236}">
                <a16:creationId xmlns:a16="http://schemas.microsoft.com/office/drawing/2014/main" id="{98586976-8E59-474F-A545-5A2B8AD7D230}"/>
              </a:ext>
            </a:extLst>
          </p:cNvPr>
          <p:cNvSpPr/>
          <p:nvPr/>
        </p:nvSpPr>
        <p:spPr>
          <a:xfrm>
            <a:off x="3682345" y="2846714"/>
            <a:ext cx="2236510" cy="707886"/>
          </a:xfrm>
          <a:prstGeom prst="rect">
            <a:avLst/>
          </a:prstGeom>
        </p:spPr>
        <p:txBody>
          <a:bodyPr wrap="none">
            <a:spAutoFit/>
          </a:bodyPr>
          <a:lstStyle/>
          <a:p>
            <a:pPr lvl="0" algn="just">
              <a:spcBef>
                <a:spcPts val="600"/>
              </a:spcBef>
              <a:spcAft>
                <a:spcPts val="600"/>
              </a:spcAft>
            </a:pPr>
            <a:r>
              <a:rPr lang="zh-CN" altLang="zh-CN" sz="4000" dirty="0">
                <a:solidFill>
                  <a:schemeClr val="bg1"/>
                </a:solidFill>
              </a:rPr>
              <a:t>合理反馈</a:t>
            </a:r>
          </a:p>
        </p:txBody>
      </p:sp>
      <p:sp>
        <p:nvSpPr>
          <p:cNvPr id="14" name="矩形 13">
            <a:extLst>
              <a:ext uri="{FF2B5EF4-FFF2-40B4-BE49-F238E27FC236}">
                <a16:creationId xmlns:a16="http://schemas.microsoft.com/office/drawing/2014/main" id="{F6384E35-F879-4B00-84AA-A65A37390724}"/>
              </a:ext>
            </a:extLst>
          </p:cNvPr>
          <p:cNvSpPr/>
          <p:nvPr/>
        </p:nvSpPr>
        <p:spPr>
          <a:xfrm>
            <a:off x="3107711" y="4825874"/>
            <a:ext cx="3775393" cy="707886"/>
          </a:xfrm>
          <a:prstGeom prst="rect">
            <a:avLst/>
          </a:prstGeom>
        </p:spPr>
        <p:txBody>
          <a:bodyPr wrap="none">
            <a:spAutoFit/>
          </a:bodyPr>
          <a:lstStyle/>
          <a:p>
            <a:pPr lvl="0" algn="just">
              <a:spcBef>
                <a:spcPts val="600"/>
              </a:spcBef>
              <a:spcAft>
                <a:spcPts val="600"/>
              </a:spcAft>
            </a:pPr>
            <a:r>
              <a:rPr lang="zh-CN" altLang="zh-CN" sz="4000" dirty="0">
                <a:solidFill>
                  <a:schemeClr val="bg1"/>
                </a:solidFill>
              </a:rPr>
              <a:t>声音丰富且真实</a:t>
            </a:r>
          </a:p>
        </p:txBody>
      </p:sp>
    </p:spTree>
    <p:extLst>
      <p:ext uri="{BB962C8B-B14F-4D97-AF65-F5344CB8AC3E}">
        <p14:creationId xmlns:p14="http://schemas.microsoft.com/office/powerpoint/2010/main" val="14425146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游戏</a:t>
            </a:r>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设计的</a:t>
            </a:r>
            <a:r>
              <a:rPr lang="en-US" altLang="zh-CN" sz="2800" dirty="0">
                <a:latin typeface="微软雅黑" panose="020B0503020204020204" pitchFamily="34" charset="-122"/>
                <a:ea typeface="微软雅黑" panose="020B0503020204020204" pitchFamily="34" charset="-122"/>
              </a:rPr>
              <a:t>3</a:t>
            </a:r>
            <a:r>
              <a:rPr lang="zh-CN" altLang="en-US" sz="2800" dirty="0">
                <a:latin typeface="微软雅黑" panose="020B0503020204020204" pitchFamily="34" charset="-122"/>
                <a:ea typeface="微软雅黑" panose="020B0503020204020204" pitchFamily="34" charset="-122"/>
              </a:rPr>
              <a:t>种形式</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4" name="图片 3">
            <a:extLst>
              <a:ext uri="{FF2B5EF4-FFF2-40B4-BE49-F238E27FC236}">
                <a16:creationId xmlns:a16="http://schemas.microsoft.com/office/drawing/2014/main" id="{985130E0-7BD8-48D4-B396-1167382A3F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4499" y="1091788"/>
            <a:ext cx="5715002" cy="5360224"/>
          </a:xfrm>
          <a:prstGeom prst="rect">
            <a:avLst/>
          </a:prstGeom>
        </p:spPr>
      </p:pic>
      <p:sp>
        <p:nvSpPr>
          <p:cNvPr id="10" name="矩形 9">
            <a:extLst>
              <a:ext uri="{FF2B5EF4-FFF2-40B4-BE49-F238E27FC236}">
                <a16:creationId xmlns:a16="http://schemas.microsoft.com/office/drawing/2014/main" id="{A2832127-77D4-4C10-870D-CB9DEE9D68F8}"/>
              </a:ext>
            </a:extLst>
          </p:cNvPr>
          <p:cNvSpPr/>
          <p:nvPr/>
        </p:nvSpPr>
        <p:spPr>
          <a:xfrm>
            <a:off x="3341430" y="1592180"/>
            <a:ext cx="3385863" cy="523220"/>
          </a:xfrm>
          <a:prstGeom prst="rect">
            <a:avLst/>
          </a:prstGeom>
        </p:spPr>
        <p:txBody>
          <a:bodyPr wrap="none">
            <a:spAutoFit/>
          </a:bodyPr>
          <a:lstStyle/>
          <a:p>
            <a:r>
              <a:rPr lang="zh-CN" altLang="zh-CN" sz="2800" dirty="0"/>
              <a:t>游戏</a:t>
            </a:r>
            <a:r>
              <a:rPr lang="en-US" altLang="zh-CN" sz="2800" dirty="0"/>
              <a:t>UI</a:t>
            </a:r>
            <a:r>
              <a:rPr lang="zh-CN" altLang="zh-CN" sz="2800" dirty="0"/>
              <a:t>以功能性为主</a:t>
            </a:r>
            <a:endParaRPr lang="zh-CN" altLang="en-US" sz="2800" dirty="0"/>
          </a:p>
        </p:txBody>
      </p:sp>
      <p:sp>
        <p:nvSpPr>
          <p:cNvPr id="11" name="矩形 10">
            <a:extLst>
              <a:ext uri="{FF2B5EF4-FFF2-40B4-BE49-F238E27FC236}">
                <a16:creationId xmlns:a16="http://schemas.microsoft.com/office/drawing/2014/main" id="{F0672002-5267-4A17-841A-12466B59FE68}"/>
              </a:ext>
            </a:extLst>
          </p:cNvPr>
          <p:cNvSpPr/>
          <p:nvPr/>
        </p:nvSpPr>
        <p:spPr>
          <a:xfrm>
            <a:off x="2314196" y="3452785"/>
            <a:ext cx="5027338" cy="523220"/>
          </a:xfrm>
          <a:prstGeom prst="rect">
            <a:avLst/>
          </a:prstGeom>
        </p:spPr>
        <p:txBody>
          <a:bodyPr wrap="none">
            <a:spAutoFit/>
          </a:bodyPr>
          <a:lstStyle/>
          <a:p>
            <a:pPr lvl="2" algn="just">
              <a:spcBef>
                <a:spcPts val="780"/>
              </a:spcBef>
              <a:spcAft>
                <a:spcPts val="780"/>
              </a:spcAft>
              <a:buSzPts val="1050"/>
            </a:pPr>
            <a:r>
              <a:rPr lang="zh-CN" altLang="zh-CN" sz="2800" dirty="0"/>
              <a:t>游戏</a:t>
            </a:r>
            <a:r>
              <a:rPr lang="en-US" altLang="zh-CN" sz="2800" dirty="0"/>
              <a:t>UI</a:t>
            </a:r>
            <a:r>
              <a:rPr lang="zh-CN" altLang="zh-CN" sz="2800" dirty="0"/>
              <a:t>以情感表达为核心</a:t>
            </a:r>
          </a:p>
        </p:txBody>
      </p:sp>
      <p:sp>
        <p:nvSpPr>
          <p:cNvPr id="12" name="矩形 11">
            <a:extLst>
              <a:ext uri="{FF2B5EF4-FFF2-40B4-BE49-F238E27FC236}">
                <a16:creationId xmlns:a16="http://schemas.microsoft.com/office/drawing/2014/main" id="{4D01B990-58DA-4C33-89BE-0DD2091F4EA8}"/>
              </a:ext>
            </a:extLst>
          </p:cNvPr>
          <p:cNvSpPr/>
          <p:nvPr/>
        </p:nvSpPr>
        <p:spPr>
          <a:xfrm>
            <a:off x="3237525" y="5166640"/>
            <a:ext cx="4104009" cy="523220"/>
          </a:xfrm>
          <a:prstGeom prst="rect">
            <a:avLst/>
          </a:prstGeom>
        </p:spPr>
        <p:txBody>
          <a:bodyPr wrap="none">
            <a:spAutoFit/>
          </a:bodyPr>
          <a:lstStyle/>
          <a:p>
            <a:r>
              <a:rPr lang="zh-CN" altLang="zh-CN" sz="2800" dirty="0"/>
              <a:t>游戏</a:t>
            </a:r>
            <a:r>
              <a:rPr lang="en-US" altLang="zh-CN" sz="2800" dirty="0"/>
              <a:t>UI</a:t>
            </a:r>
            <a:r>
              <a:rPr lang="zh-CN" altLang="zh-CN" sz="2800" dirty="0"/>
              <a:t>以营造环境为前提</a:t>
            </a:r>
            <a:endParaRPr lang="zh-CN" altLang="en-US" sz="2800" dirty="0"/>
          </a:p>
        </p:txBody>
      </p:sp>
    </p:spTree>
    <p:extLst>
      <p:ext uri="{BB962C8B-B14F-4D97-AF65-F5344CB8AC3E}">
        <p14:creationId xmlns:p14="http://schemas.microsoft.com/office/powerpoint/2010/main" val="22183814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举一反三</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3" name="图片 41" descr="未标题1-2.png">
            <a:extLst>
              <a:ext uri="{FF2B5EF4-FFF2-40B4-BE49-F238E27FC236}">
                <a16:creationId xmlns:a16="http://schemas.microsoft.com/office/drawing/2014/main" id="{E29EB215-9BA2-419C-ADBC-FDDA64E5AF7C}"/>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4" name="矩形 13">
            <a:extLst>
              <a:ext uri="{FF2B5EF4-FFF2-40B4-BE49-F238E27FC236}">
                <a16:creationId xmlns:a16="http://schemas.microsoft.com/office/drawing/2014/main" id="{471F1C67-12A0-4C27-B268-98683CFD63F9}"/>
              </a:ext>
            </a:extLst>
          </p:cNvPr>
          <p:cNvSpPr/>
          <p:nvPr/>
        </p:nvSpPr>
        <p:spPr>
          <a:xfrm>
            <a:off x="1468015" y="1324240"/>
            <a:ext cx="469712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分析游戏</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我的小家</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的</a:t>
            </a:r>
            <a:r>
              <a:rPr lang="en-US" altLang="zh-CN" sz="2400" spc="100" dirty="0">
                <a:solidFill>
                  <a:srgbClr val="000000"/>
                </a:solidFill>
                <a:latin typeface="微软雅黑" panose="020B0503020204020204" pitchFamily="34" charset="-122"/>
                <a:ea typeface="微软雅黑" panose="020B0503020204020204" pitchFamily="34" charset="-122"/>
              </a:rPr>
              <a:t>UI</a:t>
            </a:r>
            <a:r>
              <a:rPr lang="zh-CN" altLang="en-US" sz="2400" spc="100" dirty="0">
                <a:solidFill>
                  <a:srgbClr val="000000"/>
                </a:solidFill>
                <a:latin typeface="微软雅黑" panose="020B0503020204020204" pitchFamily="34" charset="-122"/>
                <a:ea typeface="微软雅黑" panose="020B0503020204020204" pitchFamily="34" charset="-122"/>
              </a:rPr>
              <a:t>设计</a:t>
            </a:r>
          </a:p>
        </p:txBody>
      </p:sp>
      <p:pic>
        <p:nvPicPr>
          <p:cNvPr id="15" name="图片 14" descr="图片包含 地板, 墙壁, 室内&#10;&#10;描述已自动生成">
            <a:extLst>
              <a:ext uri="{FF2B5EF4-FFF2-40B4-BE49-F238E27FC236}">
                <a16:creationId xmlns:a16="http://schemas.microsoft.com/office/drawing/2014/main" id="{4A42A334-A8BE-4738-951F-2790C7FF637B}"/>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532765" y="2254827"/>
            <a:ext cx="6078470" cy="3418610"/>
          </a:xfrm>
          <a:prstGeom prst="rect">
            <a:avLst/>
          </a:prstGeom>
        </p:spPr>
      </p:pic>
    </p:spTree>
    <p:extLst>
      <p:ext uri="{BB962C8B-B14F-4D97-AF65-F5344CB8AC3E}">
        <p14:creationId xmlns:p14="http://schemas.microsoft.com/office/powerpoint/2010/main" val="23986185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举一反三</a:t>
            </a: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3" name="图片 41" descr="未标题1-2.png">
            <a:extLst>
              <a:ext uri="{FF2B5EF4-FFF2-40B4-BE49-F238E27FC236}">
                <a16:creationId xmlns:a16="http://schemas.microsoft.com/office/drawing/2014/main" id="{E29EB215-9BA2-419C-ADBC-FDDA64E5AF7C}"/>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4" name="矩形 13">
            <a:extLst>
              <a:ext uri="{FF2B5EF4-FFF2-40B4-BE49-F238E27FC236}">
                <a16:creationId xmlns:a16="http://schemas.microsoft.com/office/drawing/2014/main" id="{471F1C67-12A0-4C27-B268-98683CFD63F9}"/>
              </a:ext>
            </a:extLst>
          </p:cNvPr>
          <p:cNvSpPr/>
          <p:nvPr/>
        </p:nvSpPr>
        <p:spPr>
          <a:xfrm>
            <a:off x="1468015" y="1324240"/>
            <a:ext cx="4697120"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分析游戏</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我的小家</a:t>
            </a:r>
            <a:r>
              <a:rPr lang="en-US" altLang="zh-CN" sz="2400" spc="100" dirty="0">
                <a:solidFill>
                  <a:srgbClr val="000000"/>
                </a:solidFill>
                <a:latin typeface="微软雅黑" panose="020B0503020204020204" pitchFamily="34" charset="-122"/>
                <a:ea typeface="微软雅黑" panose="020B0503020204020204" pitchFamily="34" charset="-122"/>
              </a:rPr>
              <a:t>》</a:t>
            </a:r>
            <a:r>
              <a:rPr lang="zh-CN" altLang="en-US" sz="2400" spc="100" dirty="0">
                <a:solidFill>
                  <a:srgbClr val="000000"/>
                </a:solidFill>
                <a:latin typeface="微软雅黑" panose="020B0503020204020204" pitchFamily="34" charset="-122"/>
                <a:ea typeface="微软雅黑" panose="020B0503020204020204" pitchFamily="34" charset="-122"/>
              </a:rPr>
              <a:t>的</a:t>
            </a:r>
            <a:r>
              <a:rPr lang="en-US" altLang="zh-CN" sz="2400" spc="100" dirty="0">
                <a:solidFill>
                  <a:srgbClr val="000000"/>
                </a:solidFill>
                <a:latin typeface="微软雅黑" panose="020B0503020204020204" pitchFamily="34" charset="-122"/>
                <a:ea typeface="微软雅黑" panose="020B0503020204020204" pitchFamily="34" charset="-122"/>
              </a:rPr>
              <a:t>UI</a:t>
            </a:r>
            <a:r>
              <a:rPr lang="zh-CN" altLang="en-US" sz="2400" spc="100" dirty="0">
                <a:solidFill>
                  <a:srgbClr val="000000"/>
                </a:solidFill>
                <a:latin typeface="微软雅黑" panose="020B0503020204020204" pitchFamily="34" charset="-122"/>
                <a:ea typeface="微软雅黑" panose="020B0503020204020204" pitchFamily="34" charset="-122"/>
              </a:rPr>
              <a:t>设计</a:t>
            </a:r>
          </a:p>
        </p:txBody>
      </p:sp>
      <p:pic>
        <p:nvPicPr>
          <p:cNvPr id="7" name="图片 6" descr="图片包含 室内&#10;&#10;描述已自动生成">
            <a:extLst>
              <a:ext uri="{FF2B5EF4-FFF2-40B4-BE49-F238E27FC236}">
                <a16:creationId xmlns:a16="http://schemas.microsoft.com/office/drawing/2014/main" id="{17C70B04-4131-4B64-9C33-094074865BDE}"/>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433369" y="2239241"/>
            <a:ext cx="6300174" cy="3543300"/>
          </a:xfrm>
          <a:prstGeom prst="rect">
            <a:avLst/>
          </a:prstGeom>
        </p:spPr>
      </p:pic>
    </p:spTree>
    <p:extLst>
      <p:ext uri="{BB962C8B-B14F-4D97-AF65-F5344CB8AC3E}">
        <p14:creationId xmlns:p14="http://schemas.microsoft.com/office/powerpoint/2010/main" val="36055391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设计与游戏</a:t>
            </a:r>
            <a:r>
              <a:rPr lang="en-US" altLang="zh-CN" sz="2800" dirty="0">
                <a:latin typeface="微软雅黑" panose="020B0503020204020204" pitchFamily="34" charset="-122"/>
                <a:ea typeface="微软雅黑" panose="020B0503020204020204" pitchFamily="34" charset="-122"/>
              </a:rPr>
              <a:t>UI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15940" y="1324240"/>
            <a:ext cx="3336170"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GUI</a:t>
            </a:r>
            <a:r>
              <a:rPr lang="zh-CN" altLang="en-US" sz="2400" spc="100" dirty="0">
                <a:solidFill>
                  <a:srgbClr val="000000"/>
                </a:solidFill>
                <a:latin typeface="微软雅黑" panose="020B0503020204020204" pitchFamily="34" charset="-122"/>
                <a:ea typeface="微软雅黑" panose="020B0503020204020204" pitchFamily="34" charset="-122"/>
              </a:rPr>
              <a:t>（用户图形界面）</a:t>
            </a:r>
          </a:p>
        </p:txBody>
      </p:sp>
      <p:pic>
        <p:nvPicPr>
          <p:cNvPr id="5" name="图片 4">
            <a:extLst>
              <a:ext uri="{FF2B5EF4-FFF2-40B4-BE49-F238E27FC236}">
                <a16:creationId xmlns:a16="http://schemas.microsoft.com/office/drawing/2014/main" id="{BEAAF14A-4DA5-42C8-BA80-0BB5C1B62A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2874462" y="1284143"/>
            <a:ext cx="3522080" cy="5754256"/>
          </a:xfrm>
          <a:prstGeom prst="rect">
            <a:avLst/>
          </a:prstGeom>
        </p:spPr>
      </p:pic>
      <p:sp>
        <p:nvSpPr>
          <p:cNvPr id="6" name="矩形 5">
            <a:extLst>
              <a:ext uri="{FF2B5EF4-FFF2-40B4-BE49-F238E27FC236}">
                <a16:creationId xmlns:a16="http://schemas.microsoft.com/office/drawing/2014/main" id="{9E6FC872-C5E3-4EE5-BAA2-F87591011906}"/>
              </a:ext>
            </a:extLst>
          </p:cNvPr>
          <p:cNvSpPr/>
          <p:nvPr/>
        </p:nvSpPr>
        <p:spPr>
          <a:xfrm>
            <a:off x="2758786" y="3024480"/>
            <a:ext cx="3751119" cy="1938992"/>
          </a:xfrm>
          <a:prstGeom prst="rect">
            <a:avLst/>
          </a:prstGeom>
        </p:spPr>
        <p:txBody>
          <a:bodyPr wrap="square">
            <a:spAutoFit/>
          </a:bodyPr>
          <a:lstStyle/>
          <a:p>
            <a:pPr indent="266700" algn="just">
              <a:spcAft>
                <a:spcPts val="0"/>
              </a:spcAft>
            </a:pPr>
            <a:r>
              <a:rPr lang="en-US" altLang="zh-CN" sz="2400" dirty="0"/>
              <a:t>    GUI</a:t>
            </a:r>
            <a:r>
              <a:rPr lang="zh-CN" altLang="zh-CN" sz="2400" dirty="0"/>
              <a:t>设计具体来讲就是界面设计，它只负责应用的视觉界面，国内大部分的</a:t>
            </a:r>
            <a:r>
              <a:rPr lang="en-US" altLang="zh-CN" sz="2400" dirty="0"/>
              <a:t>UI</a:t>
            </a:r>
            <a:r>
              <a:rPr lang="zh-CN" altLang="zh-CN" sz="2400" dirty="0"/>
              <a:t>设计师其实做的就是</a:t>
            </a:r>
            <a:r>
              <a:rPr lang="en-US" altLang="zh-CN" sz="2400" dirty="0"/>
              <a:t>GUI</a:t>
            </a:r>
            <a:r>
              <a:rPr lang="zh-CN" altLang="zh-CN" sz="2400" dirty="0"/>
              <a:t>。</a:t>
            </a:r>
          </a:p>
        </p:txBody>
      </p:sp>
    </p:spTree>
    <p:extLst>
      <p:ext uri="{BB962C8B-B14F-4D97-AF65-F5344CB8AC3E}">
        <p14:creationId xmlns:p14="http://schemas.microsoft.com/office/powerpoint/2010/main" val="36793577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设计与游戏</a:t>
            </a:r>
            <a:r>
              <a:rPr lang="en-US" altLang="zh-CN" sz="2800" dirty="0">
                <a:latin typeface="微软雅黑" panose="020B0503020204020204" pitchFamily="34" charset="-122"/>
                <a:ea typeface="微软雅黑" panose="020B0503020204020204" pitchFamily="34" charset="-122"/>
              </a:rPr>
              <a:t>UI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49919" y="1324240"/>
            <a:ext cx="2457724"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ID</a:t>
            </a:r>
            <a:r>
              <a:rPr lang="zh-CN" altLang="en-US" sz="2400" spc="100" dirty="0">
                <a:solidFill>
                  <a:srgbClr val="000000"/>
                </a:solidFill>
                <a:latin typeface="微软雅黑" panose="020B0503020204020204" pitchFamily="34" charset="-122"/>
                <a:ea typeface="微软雅黑" panose="020B0503020204020204" pitchFamily="34" charset="-122"/>
              </a:rPr>
              <a:t>（交互设计）</a:t>
            </a:r>
          </a:p>
        </p:txBody>
      </p:sp>
      <p:pic>
        <p:nvPicPr>
          <p:cNvPr id="13" name="图片 12">
            <a:extLst>
              <a:ext uri="{FF2B5EF4-FFF2-40B4-BE49-F238E27FC236}">
                <a16:creationId xmlns:a16="http://schemas.microsoft.com/office/drawing/2014/main" id="{4B307883-3D53-44F2-A6F3-FD2B839C7D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2869" y="2628899"/>
            <a:ext cx="6359698" cy="3013366"/>
          </a:xfrm>
          <a:prstGeom prst="rect">
            <a:avLst/>
          </a:prstGeom>
        </p:spPr>
      </p:pic>
      <p:sp>
        <p:nvSpPr>
          <p:cNvPr id="14" name="矩形 13">
            <a:extLst>
              <a:ext uri="{FF2B5EF4-FFF2-40B4-BE49-F238E27FC236}">
                <a16:creationId xmlns:a16="http://schemas.microsoft.com/office/drawing/2014/main" id="{4DA4951D-51C7-4884-A72E-554668630032}"/>
              </a:ext>
            </a:extLst>
          </p:cNvPr>
          <p:cNvSpPr/>
          <p:nvPr/>
        </p:nvSpPr>
        <p:spPr>
          <a:xfrm>
            <a:off x="2628904" y="3256498"/>
            <a:ext cx="4572000" cy="1200329"/>
          </a:xfrm>
          <a:prstGeom prst="rect">
            <a:avLst/>
          </a:prstGeom>
        </p:spPr>
        <p:txBody>
          <a:bodyPr>
            <a:spAutoFit/>
          </a:bodyPr>
          <a:lstStyle/>
          <a:p>
            <a:pPr indent="266700" algn="just">
              <a:spcAft>
                <a:spcPts val="0"/>
              </a:spcAft>
            </a:pPr>
            <a:r>
              <a:rPr lang="en-US" altLang="zh-CN" sz="2400" dirty="0"/>
              <a:t>   ID</a:t>
            </a:r>
            <a:r>
              <a:rPr lang="zh-CN" altLang="zh-CN" sz="2400" dirty="0"/>
              <a:t>设计简单来讲是指人和应用之间的互动过程，一般是交互工程师来做。</a:t>
            </a:r>
          </a:p>
        </p:txBody>
      </p:sp>
    </p:spTree>
    <p:extLst>
      <p:ext uri="{BB962C8B-B14F-4D97-AF65-F5344CB8AC3E}">
        <p14:creationId xmlns:p14="http://schemas.microsoft.com/office/powerpoint/2010/main" val="29320549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设计与游戏</a:t>
            </a:r>
            <a:r>
              <a:rPr lang="en-US" altLang="zh-CN" sz="2800" dirty="0">
                <a:latin typeface="微软雅黑" panose="020B0503020204020204" pitchFamily="34" charset="-122"/>
                <a:ea typeface="微软雅黑" panose="020B0503020204020204" pitchFamily="34" charset="-122"/>
              </a:rPr>
              <a:t>UI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65622" y="1324240"/>
            <a:ext cx="2374368"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GUI</a:t>
            </a:r>
            <a:r>
              <a:rPr lang="zh-CN" altLang="en-US" sz="2400" spc="100" dirty="0">
                <a:solidFill>
                  <a:srgbClr val="000000"/>
                </a:solidFill>
                <a:latin typeface="微软雅黑" panose="020B0503020204020204" pitchFamily="34" charset="-122"/>
                <a:ea typeface="微软雅黑" panose="020B0503020204020204" pitchFamily="34" charset="-122"/>
              </a:rPr>
              <a:t>设计的概念</a:t>
            </a:r>
          </a:p>
        </p:txBody>
      </p:sp>
      <p:pic>
        <p:nvPicPr>
          <p:cNvPr id="3" name="图片 2">
            <a:extLst>
              <a:ext uri="{FF2B5EF4-FFF2-40B4-BE49-F238E27FC236}">
                <a16:creationId xmlns:a16="http://schemas.microsoft.com/office/drawing/2014/main" id="{D73F34D5-2FB3-4D89-BAF8-1430406A11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0592" y="1943731"/>
            <a:ext cx="6203372" cy="4984576"/>
          </a:xfrm>
          <a:prstGeom prst="rect">
            <a:avLst/>
          </a:prstGeom>
        </p:spPr>
      </p:pic>
      <p:sp>
        <p:nvSpPr>
          <p:cNvPr id="4" name="矩形 3">
            <a:extLst>
              <a:ext uri="{FF2B5EF4-FFF2-40B4-BE49-F238E27FC236}">
                <a16:creationId xmlns:a16="http://schemas.microsoft.com/office/drawing/2014/main" id="{C8DE4D2F-28EF-490D-9B11-9B84EE3ECB29}"/>
              </a:ext>
            </a:extLst>
          </p:cNvPr>
          <p:cNvSpPr/>
          <p:nvPr/>
        </p:nvSpPr>
        <p:spPr>
          <a:xfrm>
            <a:off x="1615787" y="2722664"/>
            <a:ext cx="5766450" cy="3416320"/>
          </a:xfrm>
          <a:prstGeom prst="rect">
            <a:avLst/>
          </a:prstGeom>
        </p:spPr>
        <p:txBody>
          <a:bodyPr wrap="square">
            <a:spAutoFit/>
          </a:bodyPr>
          <a:lstStyle/>
          <a:p>
            <a:pPr indent="266700" algn="just">
              <a:spcAft>
                <a:spcPts val="0"/>
              </a:spcAft>
            </a:pPr>
            <a:r>
              <a:rPr lang="en-US" altLang="zh-CN" sz="2400" dirty="0"/>
              <a:t>    GUI</a:t>
            </a:r>
            <a:r>
              <a:rPr lang="zh-CN" altLang="zh-CN" sz="2400" dirty="0"/>
              <a:t>英文全称为</a:t>
            </a:r>
            <a:r>
              <a:rPr lang="en-US" altLang="zh-CN" sz="2400" dirty="0"/>
              <a:t>Graphical User Interface</a:t>
            </a:r>
            <a:r>
              <a:rPr lang="zh-CN" altLang="zh-CN" sz="2400" dirty="0"/>
              <a:t>，中文名称为图形用户界面，是指使用图形方式显示的计算机操作用户界面。</a:t>
            </a:r>
            <a:r>
              <a:rPr lang="en-US" altLang="zh-CN" sz="2400" dirty="0"/>
              <a:t>GUI</a:t>
            </a:r>
            <a:r>
              <a:rPr lang="zh-CN" altLang="zh-CN" sz="2400" dirty="0"/>
              <a:t>设计的广泛应用是当今计算机发展的重大成就之一，它使非专业用户操作用户界面时变得非常方便。人们从此不需要死记硬背大量的命令，取而代之的是可以通过窗口、菜单、按键等方式方便地对用户界面进行操作。</a:t>
            </a:r>
          </a:p>
        </p:txBody>
      </p:sp>
    </p:spTree>
    <p:extLst>
      <p:ext uri="{BB962C8B-B14F-4D97-AF65-F5344CB8AC3E}">
        <p14:creationId xmlns:p14="http://schemas.microsoft.com/office/powerpoint/2010/main" val="13928499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设计与游戏</a:t>
            </a:r>
            <a:r>
              <a:rPr lang="en-US" altLang="zh-CN" sz="2800" dirty="0">
                <a:latin typeface="微软雅黑" panose="020B0503020204020204" pitchFamily="34" charset="-122"/>
                <a:ea typeface="微软雅黑" panose="020B0503020204020204" pitchFamily="34" charset="-122"/>
              </a:rPr>
              <a:t>UI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65622" y="1324240"/>
            <a:ext cx="2374368"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GUI</a:t>
            </a:r>
            <a:r>
              <a:rPr lang="zh-CN" altLang="en-US" sz="2400" spc="100" dirty="0">
                <a:solidFill>
                  <a:srgbClr val="000000"/>
                </a:solidFill>
                <a:latin typeface="微软雅黑" panose="020B0503020204020204" pitchFamily="34" charset="-122"/>
                <a:ea typeface="微软雅黑" panose="020B0503020204020204" pitchFamily="34" charset="-122"/>
              </a:rPr>
              <a:t>设计的概念</a:t>
            </a:r>
          </a:p>
        </p:txBody>
      </p:sp>
      <p:sp>
        <p:nvSpPr>
          <p:cNvPr id="2" name="矩形 1">
            <a:extLst>
              <a:ext uri="{FF2B5EF4-FFF2-40B4-BE49-F238E27FC236}">
                <a16:creationId xmlns:a16="http://schemas.microsoft.com/office/drawing/2014/main" id="{6D0F5DA4-83E1-47AA-8509-79097361CD28}"/>
              </a:ext>
            </a:extLst>
          </p:cNvPr>
          <p:cNvSpPr/>
          <p:nvPr/>
        </p:nvSpPr>
        <p:spPr>
          <a:xfrm>
            <a:off x="992331" y="1785905"/>
            <a:ext cx="7434695" cy="1569660"/>
          </a:xfrm>
          <a:prstGeom prst="rect">
            <a:avLst/>
          </a:prstGeom>
        </p:spPr>
        <p:txBody>
          <a:bodyPr wrap="square">
            <a:spAutoFit/>
          </a:bodyPr>
          <a:lstStyle/>
          <a:p>
            <a:pPr indent="266700" algn="just">
              <a:spcAft>
                <a:spcPts val="0"/>
              </a:spcAft>
            </a:pPr>
            <a:r>
              <a:rPr lang="en-US" altLang="zh-CN" sz="2400" dirty="0"/>
              <a:t>     </a:t>
            </a:r>
            <a:r>
              <a:rPr lang="zh-CN" altLang="zh-CN" sz="2400" dirty="0"/>
              <a:t>图形用户界面是一种人与计算机通信的界面显示格式，允许用户使用鼠标等输入设备操纵屏幕上的图标或菜单选项，以选择命令、调用文件、启动程序或执行其他一些日常任务。</a:t>
            </a:r>
          </a:p>
        </p:txBody>
      </p:sp>
      <p:grpSp>
        <p:nvGrpSpPr>
          <p:cNvPr id="5" name="组合 4">
            <a:extLst>
              <a:ext uri="{FF2B5EF4-FFF2-40B4-BE49-F238E27FC236}">
                <a16:creationId xmlns:a16="http://schemas.microsoft.com/office/drawing/2014/main" id="{2843F473-D221-4ED8-97FE-6BD54BB63FD5}"/>
              </a:ext>
            </a:extLst>
          </p:cNvPr>
          <p:cNvGrpSpPr/>
          <p:nvPr/>
        </p:nvGrpSpPr>
        <p:grpSpPr>
          <a:xfrm>
            <a:off x="1307602" y="3502436"/>
            <a:ext cx="6804152" cy="2452254"/>
            <a:chOff x="1338226" y="3502436"/>
            <a:chExt cx="6804152" cy="2452254"/>
          </a:xfrm>
        </p:grpSpPr>
        <p:pic>
          <p:nvPicPr>
            <p:cNvPr id="10" name="图片 9" descr="图片包含 监视器, 墙壁, 室内, 屏幕&#10;&#10;描述已自动生成">
              <a:extLst>
                <a:ext uri="{FF2B5EF4-FFF2-40B4-BE49-F238E27FC236}">
                  <a16:creationId xmlns:a16="http://schemas.microsoft.com/office/drawing/2014/main" id="{711E2398-7480-4DE1-9205-35D2F4322763}"/>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338226" y="3502436"/>
              <a:ext cx="3233774" cy="2452254"/>
            </a:xfrm>
            <a:prstGeom prst="rect">
              <a:avLst/>
            </a:prstGeom>
          </p:spPr>
        </p:pic>
        <p:pic>
          <p:nvPicPr>
            <p:cNvPr id="13" name="图片 12" descr="图片包含 室内, 墙壁, 监视器, 建筑物&#10;&#10;描述已自动生成">
              <a:extLst>
                <a:ext uri="{FF2B5EF4-FFF2-40B4-BE49-F238E27FC236}">
                  <a16:creationId xmlns:a16="http://schemas.microsoft.com/office/drawing/2014/main" id="{E5168E4E-5C4C-4431-BC20-20139DC0F86D}"/>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908604" y="3502436"/>
              <a:ext cx="3233774" cy="2452254"/>
            </a:xfrm>
            <a:prstGeom prst="rect">
              <a:avLst/>
            </a:prstGeom>
          </p:spPr>
        </p:pic>
      </p:grpSp>
    </p:spTree>
    <p:extLst>
      <p:ext uri="{BB962C8B-B14F-4D97-AF65-F5344CB8AC3E}">
        <p14:creationId xmlns:p14="http://schemas.microsoft.com/office/powerpoint/2010/main" val="4938332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设计与游戏</a:t>
            </a:r>
            <a:r>
              <a:rPr lang="en-US" altLang="zh-CN" sz="2800" dirty="0">
                <a:latin typeface="微软雅黑" panose="020B0503020204020204" pitchFamily="34" charset="-122"/>
                <a:ea typeface="微软雅黑" panose="020B0503020204020204" pitchFamily="34" charset="-122"/>
              </a:rPr>
              <a:t>UI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65622" y="1324240"/>
            <a:ext cx="2374368" cy="461665"/>
          </a:xfrm>
          <a:prstGeom prst="rect">
            <a:avLst/>
          </a:prstGeom>
        </p:spPr>
        <p:txBody>
          <a:bodyPr wrap="none">
            <a:spAutoFit/>
          </a:bodyPr>
          <a:lstStyle/>
          <a:p>
            <a:pPr algn="just"/>
            <a:r>
              <a:rPr lang="en-US" altLang="zh-CN" sz="2400" spc="100" dirty="0">
                <a:solidFill>
                  <a:srgbClr val="000000"/>
                </a:solidFill>
                <a:latin typeface="微软雅黑" panose="020B0503020204020204" pitchFamily="34" charset="-122"/>
                <a:ea typeface="微软雅黑" panose="020B0503020204020204" pitchFamily="34" charset="-122"/>
              </a:rPr>
              <a:t>GUI</a:t>
            </a:r>
            <a:r>
              <a:rPr lang="zh-CN" altLang="en-US" sz="2400" spc="100" dirty="0">
                <a:solidFill>
                  <a:srgbClr val="000000"/>
                </a:solidFill>
                <a:latin typeface="微软雅黑" panose="020B0503020204020204" pitchFamily="34" charset="-122"/>
                <a:ea typeface="微软雅黑" panose="020B0503020204020204" pitchFamily="34" charset="-122"/>
              </a:rPr>
              <a:t>设计的概念</a:t>
            </a:r>
          </a:p>
        </p:txBody>
      </p:sp>
      <p:sp>
        <p:nvSpPr>
          <p:cNvPr id="2" name="矩形 1">
            <a:extLst>
              <a:ext uri="{FF2B5EF4-FFF2-40B4-BE49-F238E27FC236}">
                <a16:creationId xmlns:a16="http://schemas.microsoft.com/office/drawing/2014/main" id="{6D0F5DA4-83E1-47AA-8509-79097361CD28}"/>
              </a:ext>
            </a:extLst>
          </p:cNvPr>
          <p:cNvSpPr/>
          <p:nvPr/>
        </p:nvSpPr>
        <p:spPr>
          <a:xfrm>
            <a:off x="992331" y="1785905"/>
            <a:ext cx="7434695" cy="2677656"/>
          </a:xfrm>
          <a:prstGeom prst="rect">
            <a:avLst/>
          </a:prstGeom>
        </p:spPr>
        <p:txBody>
          <a:bodyPr wrap="square">
            <a:spAutoFit/>
          </a:bodyPr>
          <a:lstStyle/>
          <a:p>
            <a:pPr algn="just"/>
            <a:r>
              <a:rPr lang="en-US" altLang="zh-CN" sz="2400" dirty="0"/>
              <a:t>       GUI</a:t>
            </a:r>
            <a:r>
              <a:rPr lang="zh-CN" altLang="zh-CN" sz="2400" dirty="0"/>
              <a:t>设计是</a:t>
            </a:r>
            <a:r>
              <a:rPr lang="en-US" altLang="zh-CN" sz="2400" dirty="0"/>
              <a:t>UI</a:t>
            </a:r>
            <a:r>
              <a:rPr lang="zh-CN" altLang="zh-CN" sz="2400" dirty="0"/>
              <a:t>的一种表达方式，是以可见的图形方式展现给用户的。而用户体验是用户与产品的交互过程中所获得的感受，同</a:t>
            </a:r>
            <a:r>
              <a:rPr lang="en-US" altLang="zh-CN" sz="2400" dirty="0"/>
              <a:t>GUI</a:t>
            </a:r>
            <a:r>
              <a:rPr lang="zh-CN" altLang="zh-CN" sz="2400" dirty="0"/>
              <a:t>相比它是不可见的。</a:t>
            </a:r>
            <a:r>
              <a:rPr lang="en-US" altLang="zh-CN" sz="2400" dirty="0"/>
              <a:t>GUI</a:t>
            </a:r>
            <a:r>
              <a:rPr lang="zh-CN" altLang="zh-CN" sz="2400" dirty="0"/>
              <a:t>与</a:t>
            </a:r>
            <a:r>
              <a:rPr lang="en-US" altLang="zh-CN" sz="2400" dirty="0"/>
              <a:t>UE</a:t>
            </a:r>
            <a:r>
              <a:rPr lang="zh-CN" altLang="zh-CN" sz="2400" dirty="0"/>
              <a:t>是</a:t>
            </a:r>
            <a:r>
              <a:rPr lang="en-US" altLang="zh-CN" sz="2400" dirty="0"/>
              <a:t>UI</a:t>
            </a:r>
            <a:r>
              <a:rPr lang="zh-CN" altLang="zh-CN" sz="2400" dirty="0"/>
              <a:t>设计过程中最为重要的组成部分，它们是相互影响并紧密联系的，在</a:t>
            </a:r>
            <a:r>
              <a:rPr lang="en-US" altLang="zh-CN" sz="2400" dirty="0"/>
              <a:t>UI</a:t>
            </a:r>
            <a:r>
              <a:rPr lang="zh-CN" altLang="zh-CN" sz="2400" dirty="0"/>
              <a:t>设计过程中，</a:t>
            </a:r>
            <a:r>
              <a:rPr lang="en-US" altLang="zh-CN" sz="2400" dirty="0"/>
              <a:t>GUI</a:t>
            </a:r>
            <a:r>
              <a:rPr lang="zh-CN" altLang="zh-CN" sz="2400" dirty="0"/>
              <a:t>设计的目的就是为了提高和改善人机交互过程，使用户操作更为直接和方便。</a:t>
            </a:r>
          </a:p>
        </p:txBody>
      </p:sp>
    </p:spTree>
    <p:extLst>
      <p:ext uri="{BB962C8B-B14F-4D97-AF65-F5344CB8AC3E}">
        <p14:creationId xmlns:p14="http://schemas.microsoft.com/office/powerpoint/2010/main" val="23328196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49AEC372-C821-418E-8CAD-DFB4323F4BCB}"/>
              </a:ext>
            </a:extLst>
          </p:cNvPr>
          <p:cNvSpPr txBox="1"/>
          <p:nvPr/>
        </p:nvSpPr>
        <p:spPr>
          <a:xfrm>
            <a:off x="929541" y="186694"/>
            <a:ext cx="7865785" cy="523220"/>
          </a:xfrm>
          <a:prstGeom prst="rect">
            <a:avLst/>
          </a:prstGeom>
          <a:noFill/>
        </p:spPr>
        <p:txBody>
          <a:bodyPr wrap="square" rtlCol="0">
            <a:spAutoFit/>
          </a:bodyPr>
          <a:lstStyle/>
          <a:p>
            <a:r>
              <a:rPr lang="en-US" altLang="zh-CN" sz="2800" dirty="0">
                <a:latin typeface="微软雅黑" panose="020B0503020204020204" pitchFamily="34" charset="-122"/>
                <a:ea typeface="微软雅黑" panose="020B0503020204020204" pitchFamily="34" charset="-122"/>
              </a:rPr>
              <a:t>UI</a:t>
            </a:r>
            <a:r>
              <a:rPr lang="zh-CN" altLang="en-US" sz="2800" dirty="0">
                <a:latin typeface="微软雅黑" panose="020B0503020204020204" pitchFamily="34" charset="-122"/>
                <a:ea typeface="微软雅黑" panose="020B0503020204020204" pitchFamily="34" charset="-122"/>
              </a:rPr>
              <a:t>设计与游戏</a:t>
            </a:r>
            <a:r>
              <a:rPr lang="en-US" altLang="zh-CN" sz="2800" dirty="0">
                <a:latin typeface="微软雅黑" panose="020B0503020204020204" pitchFamily="34" charset="-122"/>
                <a:ea typeface="微软雅黑" panose="020B0503020204020204" pitchFamily="34" charset="-122"/>
              </a:rPr>
              <a:t>UI </a:t>
            </a:r>
            <a:endParaRPr lang="zh-CN" altLang="en-US" sz="2800" dirty="0">
              <a:latin typeface="微软雅黑" panose="020B0503020204020204" pitchFamily="34" charset="-122"/>
              <a:ea typeface="微软雅黑" panose="020B0503020204020204" pitchFamily="34" charset="-122"/>
            </a:endParaRPr>
          </a:p>
        </p:txBody>
      </p:sp>
      <p:pic>
        <p:nvPicPr>
          <p:cNvPr id="9" name="图片 41" descr="未标题1-2.png">
            <a:extLst>
              <a:ext uri="{FF2B5EF4-FFF2-40B4-BE49-F238E27FC236}">
                <a16:creationId xmlns:a16="http://schemas.microsoft.com/office/drawing/2014/main" id="{AEF7A547-F70D-4330-9310-909DBF3CBC85}"/>
              </a:ext>
            </a:extLst>
          </p:cNvPr>
          <p:cNvPicPr>
            <a:picLocks noChangeAspect="1"/>
          </p:cNvPicPr>
          <p:nvPr/>
        </p:nvPicPr>
        <p:blipFill>
          <a:blip r:embed="rId2" cstate="print"/>
          <a:srcRect/>
          <a:stretch>
            <a:fillRect/>
          </a:stretch>
        </p:blipFill>
        <p:spPr bwMode="auto">
          <a:xfrm>
            <a:off x="422697" y="227027"/>
            <a:ext cx="381000" cy="381000"/>
          </a:xfrm>
          <a:prstGeom prst="rect">
            <a:avLst/>
          </a:prstGeom>
          <a:noFill/>
          <a:ln w="9525">
            <a:noFill/>
            <a:miter lim="800000"/>
            <a:headEnd/>
            <a:tailEnd/>
          </a:ln>
        </p:spPr>
      </p:pic>
      <p:pic>
        <p:nvPicPr>
          <p:cNvPr id="11" name="图片 41" descr="未标题1-2.png">
            <a:extLst>
              <a:ext uri="{FF2B5EF4-FFF2-40B4-BE49-F238E27FC236}">
                <a16:creationId xmlns:a16="http://schemas.microsoft.com/office/drawing/2014/main" id="{D7DC91FB-A04C-48C2-A601-2ECBD05825F2}"/>
              </a:ext>
            </a:extLst>
          </p:cNvPr>
          <p:cNvPicPr>
            <a:picLocks noChangeAspect="1"/>
          </p:cNvPicPr>
          <p:nvPr/>
        </p:nvPicPr>
        <p:blipFill>
          <a:blip r:embed="rId2" cstate="print"/>
          <a:srcRect/>
          <a:stretch>
            <a:fillRect/>
          </a:stretch>
        </p:blipFill>
        <p:spPr bwMode="auto">
          <a:xfrm>
            <a:off x="1052369" y="1377780"/>
            <a:ext cx="381000" cy="381000"/>
          </a:xfrm>
          <a:prstGeom prst="rect">
            <a:avLst/>
          </a:prstGeom>
          <a:noFill/>
          <a:ln w="9525">
            <a:noFill/>
            <a:miter lim="800000"/>
            <a:headEnd/>
            <a:tailEnd/>
          </a:ln>
        </p:spPr>
      </p:pic>
      <p:sp>
        <p:nvSpPr>
          <p:cNvPr id="12" name="矩形 11">
            <a:extLst>
              <a:ext uri="{FF2B5EF4-FFF2-40B4-BE49-F238E27FC236}">
                <a16:creationId xmlns:a16="http://schemas.microsoft.com/office/drawing/2014/main" id="{AD423A49-15D4-4B9B-A411-894A53436A6D}"/>
              </a:ext>
            </a:extLst>
          </p:cNvPr>
          <p:cNvSpPr/>
          <p:nvPr/>
        </p:nvSpPr>
        <p:spPr>
          <a:xfrm>
            <a:off x="1442684" y="1324240"/>
            <a:ext cx="2773516" cy="461665"/>
          </a:xfrm>
          <a:prstGeom prst="rect">
            <a:avLst/>
          </a:prstGeom>
        </p:spPr>
        <p:txBody>
          <a:bodyPr wrap="none">
            <a:spAutoFit/>
          </a:bodyPr>
          <a:lstStyle/>
          <a:p>
            <a:pPr algn="just"/>
            <a:r>
              <a:rPr lang="zh-CN" altLang="en-US" sz="2400" spc="100" dirty="0">
                <a:solidFill>
                  <a:srgbClr val="000000"/>
                </a:solidFill>
                <a:latin typeface="微软雅黑" panose="020B0503020204020204" pitchFamily="34" charset="-122"/>
                <a:ea typeface="微软雅黑" panose="020B0503020204020204" pitchFamily="34" charset="-122"/>
              </a:rPr>
              <a:t>游戏</a:t>
            </a:r>
            <a:r>
              <a:rPr lang="en-US" altLang="zh-CN" sz="2400" spc="100" dirty="0">
                <a:solidFill>
                  <a:srgbClr val="000000"/>
                </a:solidFill>
                <a:latin typeface="微软雅黑" panose="020B0503020204020204" pitchFamily="34" charset="-122"/>
                <a:ea typeface="微软雅黑" panose="020B0503020204020204" pitchFamily="34" charset="-122"/>
              </a:rPr>
              <a:t>UI</a:t>
            </a:r>
            <a:r>
              <a:rPr lang="zh-CN" altLang="en-US" sz="2400" spc="100" dirty="0">
                <a:solidFill>
                  <a:srgbClr val="000000"/>
                </a:solidFill>
                <a:latin typeface="微软雅黑" panose="020B0503020204020204" pitchFamily="34" charset="-122"/>
                <a:ea typeface="微软雅黑" panose="020B0503020204020204" pitchFamily="34" charset="-122"/>
              </a:rPr>
              <a:t>设计的概念</a:t>
            </a:r>
          </a:p>
        </p:txBody>
      </p:sp>
      <p:pic>
        <p:nvPicPr>
          <p:cNvPr id="7" name="图片 6" descr="图片包含 屏幕截图&#10;&#10;描述已自动生成">
            <a:extLst>
              <a:ext uri="{FF2B5EF4-FFF2-40B4-BE49-F238E27FC236}">
                <a16:creationId xmlns:a16="http://schemas.microsoft.com/office/drawing/2014/main" id="{8B768B7F-48DF-4F27-B22F-965981F9914E}"/>
              </a:ext>
            </a:extLst>
          </p:cNvPr>
          <p:cNvPicPr/>
          <p:nvPr/>
        </p:nvPicPr>
        <p:blipFill>
          <a:blip r:embed="rId3">
            <a:extLst>
              <a:ext uri="{28A0092B-C50C-407E-A947-70E740481C1C}">
                <a14:useLocalDpi xmlns:a14="http://schemas.microsoft.com/office/drawing/2010/main" val="0"/>
              </a:ext>
            </a:extLst>
          </a:blip>
          <a:stretch>
            <a:fillRect/>
          </a:stretch>
        </p:blipFill>
        <p:spPr>
          <a:xfrm>
            <a:off x="858304" y="2327564"/>
            <a:ext cx="7427392" cy="3096490"/>
          </a:xfrm>
          <a:prstGeom prst="rect">
            <a:avLst/>
          </a:prstGeom>
        </p:spPr>
      </p:pic>
    </p:spTree>
    <p:extLst>
      <p:ext uri="{BB962C8B-B14F-4D97-AF65-F5344CB8AC3E}">
        <p14:creationId xmlns:p14="http://schemas.microsoft.com/office/powerpoint/2010/main" val="428939930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5084</TotalTime>
  <Words>1213</Words>
  <Application>Microsoft Office PowerPoint</Application>
  <PresentationFormat>全屏显示(4:3)</PresentationFormat>
  <Paragraphs>141</Paragraphs>
  <Slides>34</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34</vt:i4>
      </vt:variant>
    </vt:vector>
  </HeadingPairs>
  <TitlesOfParts>
    <vt:vector size="39" baseType="lpstr">
      <vt:lpstr>等线</vt:lpstr>
      <vt:lpstr>等线 Light</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jing</cp:lastModifiedBy>
  <cp:revision>352</cp:revision>
  <dcterms:created xsi:type="dcterms:W3CDTF">2018-03-02T06:04:30Z</dcterms:created>
  <dcterms:modified xsi:type="dcterms:W3CDTF">2020-01-16T05:38:39Z</dcterms:modified>
</cp:coreProperties>
</file>