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8" r:id="rId3"/>
    <p:sldId id="262" r:id="rId4"/>
    <p:sldId id="283" r:id="rId5"/>
    <p:sldId id="284" r:id="rId6"/>
    <p:sldId id="263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282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476"/>
    <a:srgbClr val="65075A"/>
    <a:srgbClr val="43053C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3" autoAdjust="0"/>
    <p:restoredTop sz="94660"/>
  </p:normalViewPr>
  <p:slideViewPr>
    <p:cSldViewPr snapToGrid="0">
      <p:cViewPr varScale="1">
        <p:scale>
          <a:sx n="90" d="100"/>
          <a:sy n="90" d="100"/>
        </p:scale>
        <p:origin x="984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BEB660B-2274-434E-8419-9E23F1FFB2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直角三角形 7">
            <a:extLst>
              <a:ext uri="{FF2B5EF4-FFF2-40B4-BE49-F238E27FC236}">
                <a16:creationId xmlns:a16="http://schemas.microsoft.com/office/drawing/2014/main" id="{3C272036-F14D-4309-B73A-70E844FB0926}"/>
              </a:ext>
            </a:extLst>
          </p:cNvPr>
          <p:cNvSpPr/>
          <p:nvPr userDrawn="1"/>
        </p:nvSpPr>
        <p:spPr>
          <a:xfrm flipH="1" flipV="1">
            <a:off x="1397000" y="-1"/>
            <a:ext cx="7788130" cy="505768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660400 h 660400"/>
              <a:gd name="connsiteX1" fmla="*/ 0 w 10795000"/>
              <a:gd name="connsiteY1" fmla="*/ 0 h 660400"/>
              <a:gd name="connsiteX2" fmla="*/ 10795000 w 10795000"/>
              <a:gd name="connsiteY2" fmla="*/ 660400 h 660400"/>
              <a:gd name="connsiteX3" fmla="*/ 12700 w 10795000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660400">
                <a:moveTo>
                  <a:pt x="12700" y="660400"/>
                </a:moveTo>
                <a:lnTo>
                  <a:pt x="0" y="0"/>
                </a:lnTo>
                <a:lnTo>
                  <a:pt x="10795000" y="660400"/>
                </a:lnTo>
                <a:lnTo>
                  <a:pt x="12700" y="660400"/>
                </a:lnTo>
                <a:close/>
              </a:path>
            </a:pathLst>
          </a:custGeom>
          <a:solidFill>
            <a:srgbClr val="650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8ADF38-54A8-47F7-BEB4-09A3959EBE3A}"/>
              </a:ext>
            </a:extLst>
          </p:cNvPr>
          <p:cNvSpPr txBox="1"/>
          <p:nvPr userDrawn="1"/>
        </p:nvSpPr>
        <p:spPr>
          <a:xfrm>
            <a:off x="1475573" y="1973228"/>
            <a:ext cx="67540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软件</a:t>
            </a:r>
            <a:r>
              <a:rPr lang="en-US" altLang="zh-CN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UI</a:t>
            </a:r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endParaRPr lang="en-US" altLang="zh-CN" sz="5000" b="1" kern="1200" spc="100" baseline="0" dirty="0">
              <a:solidFill>
                <a:srgbClr val="AC14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7">
            <a:extLst>
              <a:ext uri="{FF2B5EF4-FFF2-40B4-BE49-F238E27FC236}">
                <a16:creationId xmlns:a16="http://schemas.microsoft.com/office/drawing/2014/main" id="{FE2E3A80-BB05-4FB7-B59D-393146BC20C2}"/>
              </a:ext>
            </a:extLst>
          </p:cNvPr>
          <p:cNvSpPr/>
          <p:nvPr userDrawn="1"/>
        </p:nvSpPr>
        <p:spPr>
          <a:xfrm flipV="1">
            <a:off x="-12700" y="0"/>
            <a:ext cx="8802846" cy="797434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977900 h 977900"/>
              <a:gd name="connsiteX1" fmla="*/ 0 w 10795000"/>
              <a:gd name="connsiteY1" fmla="*/ 0 h 977900"/>
              <a:gd name="connsiteX2" fmla="*/ 10795000 w 10795000"/>
              <a:gd name="connsiteY2" fmla="*/ 977900 h 977900"/>
              <a:gd name="connsiteX3" fmla="*/ 12700 w 10795000"/>
              <a:gd name="connsiteY3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977900">
                <a:moveTo>
                  <a:pt x="12700" y="977900"/>
                </a:moveTo>
                <a:lnTo>
                  <a:pt x="0" y="0"/>
                </a:lnTo>
                <a:lnTo>
                  <a:pt x="10795000" y="977900"/>
                </a:lnTo>
                <a:lnTo>
                  <a:pt x="12700" y="977900"/>
                </a:lnTo>
                <a:close/>
              </a:path>
            </a:pathLst>
          </a:custGeom>
          <a:solidFill>
            <a:srgbClr val="AC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5DCB35-48BD-46AF-9A15-AFBE3D5408AD}"/>
              </a:ext>
            </a:extLst>
          </p:cNvPr>
          <p:cNvGrpSpPr/>
          <p:nvPr userDrawn="1"/>
        </p:nvGrpSpPr>
        <p:grpSpPr>
          <a:xfrm>
            <a:off x="1606321" y="3939049"/>
            <a:ext cx="6297323" cy="394708"/>
            <a:chOff x="2273300" y="2002875"/>
            <a:chExt cx="7722465" cy="48403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8B36D7D-F740-4C78-9267-CFBAEAD62D71}"/>
                </a:ext>
              </a:extLst>
            </p:cNvPr>
            <p:cNvSpPr/>
            <p:nvPr/>
          </p:nvSpPr>
          <p:spPr>
            <a:xfrm>
              <a:off x="2273300" y="2002875"/>
              <a:ext cx="7722465" cy="484035"/>
            </a:xfrm>
            <a:prstGeom prst="rect">
              <a:avLst/>
            </a:prstGeom>
            <a:solidFill>
              <a:srgbClr val="AC14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8575798-2BC5-4FEE-817B-4558B27145DC}"/>
                </a:ext>
              </a:extLst>
            </p:cNvPr>
            <p:cNvSpPr txBox="1"/>
            <p:nvPr/>
          </p:nvSpPr>
          <p:spPr>
            <a:xfrm>
              <a:off x="4771135" y="2002875"/>
              <a:ext cx="1565201" cy="45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主讲老师：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80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E853F7-64F8-4C8D-BC1E-0C88B96A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D3F7FA3-466F-4188-8F43-E7A1ECA54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263656-CFD5-4565-A804-30179D28E4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4AF02C-8011-49B4-914F-A11DBCEC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044C97-2405-43C3-86D4-E0510AF4F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96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378768A-2704-4A5C-82EA-64C0A296F1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EA732-CAF0-4B7F-9928-3819E67BE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4203D1-278F-458F-A9F0-1BE300C4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932AC8-E6AD-4766-8D38-26C97F80B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461BD-3637-4D25-91AE-B654B4319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4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E3CA1-E71A-4B20-83E7-BA8085EB5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4A1247-89A6-424C-825C-4FFFE29D6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A8FE71-0576-4353-AACF-215EE26F7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876B68-1A05-4DC9-A11C-053800A3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77B07C-711B-443F-A115-CF2E8F6E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未标题-1.jpg">
            <a:extLst>
              <a:ext uri="{FF2B5EF4-FFF2-40B4-BE49-F238E27FC236}">
                <a16:creationId xmlns:a16="http://schemas.microsoft.com/office/drawing/2014/main" id="{BD4E2101-E4B9-4F0B-8256-BD75CA6FE7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 flipV="1">
            <a:off x="0" y="2882900"/>
            <a:ext cx="9144000" cy="4015383"/>
          </a:xfrm>
          <a:prstGeom prst="rect">
            <a:avLst/>
          </a:prstGeom>
        </p:spPr>
      </p:pic>
      <p:pic>
        <p:nvPicPr>
          <p:cNvPr id="8" name="图片 7" descr="未标题-1.jpg">
            <a:extLst>
              <a:ext uri="{FF2B5EF4-FFF2-40B4-BE49-F238E27FC236}">
                <a16:creationId xmlns:a16="http://schemas.microsoft.com/office/drawing/2014/main" id="{05710E28-8BF0-4407-A074-B6215E9C2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>
            <a:off x="0" y="0"/>
            <a:ext cx="9144000" cy="2893219"/>
          </a:xfrm>
          <a:prstGeom prst="rect">
            <a:avLst/>
          </a:prstGeom>
        </p:spPr>
      </p:pic>
      <p:sp>
        <p:nvSpPr>
          <p:cNvPr id="9" name="圆角矩形 2">
            <a:extLst>
              <a:ext uri="{FF2B5EF4-FFF2-40B4-BE49-F238E27FC236}">
                <a16:creationId xmlns:a16="http://schemas.microsoft.com/office/drawing/2014/main" id="{9A3BA19C-947C-48BD-8CAB-CEC2298A2080}"/>
              </a:ext>
            </a:extLst>
          </p:cNvPr>
          <p:cNvSpPr/>
          <p:nvPr userDrawn="1"/>
        </p:nvSpPr>
        <p:spPr>
          <a:xfrm>
            <a:off x="419100" y="762000"/>
            <a:ext cx="8343900" cy="5734050"/>
          </a:xfrm>
          <a:prstGeom prst="roundRect">
            <a:avLst>
              <a:gd name="adj" fmla="val 7402"/>
            </a:avLst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852713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id="{7479D8F4-8A4F-43C9-94BC-D22D34E3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D821037B-C5C2-4CDE-BCFE-2AABF1342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" name="日期占位符 3">
            <a:extLst>
              <a:ext uri="{FF2B5EF4-FFF2-40B4-BE49-F238E27FC236}">
                <a16:creationId xmlns:a16="http://schemas.microsoft.com/office/drawing/2014/main" id="{873F56F6-2C6C-4C3D-8C3D-421487CE6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44C94-4780-4C87-BAB1-536B94A19459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11" name="页脚占位符 4">
            <a:extLst>
              <a:ext uri="{FF2B5EF4-FFF2-40B4-BE49-F238E27FC236}">
                <a16:creationId xmlns:a16="http://schemas.microsoft.com/office/drawing/2014/main" id="{3DD115F3-B07D-463B-BDF8-66085AFB8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>
            <a:extLst>
              <a:ext uri="{FF2B5EF4-FFF2-40B4-BE49-F238E27FC236}">
                <a16:creationId xmlns:a16="http://schemas.microsoft.com/office/drawing/2014/main" id="{D97C39E2-C7FC-47E7-AB13-908F56145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0292574-6DB6-4FAF-B69F-5B6B294F8956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14" name="图片 13" descr="未标题-1.jpg">
            <a:extLst>
              <a:ext uri="{FF2B5EF4-FFF2-40B4-BE49-F238E27FC236}">
                <a16:creationId xmlns:a16="http://schemas.microsoft.com/office/drawing/2014/main" id="{D8308166-5EDD-4FC2-BF27-9D4F932D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3140"/>
          <a:stretch>
            <a:fillRect/>
          </a:stretch>
        </p:blipFill>
        <p:spPr>
          <a:xfrm flipH="1">
            <a:off x="0" y="2197100"/>
            <a:ext cx="9144000" cy="250190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0565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26DC1E-2A5B-4493-8C96-81E06C3F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4E0408-8B10-4D4E-99CC-377AACCE9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3D45D4-7AC8-45BA-81EC-007ECC667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3EE032-3734-4B92-B0A8-2480DE3413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0F5DDFB-96F5-48AE-A950-F74661D12F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8488A30-9A5C-48EF-A4C1-01A4608A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06B374F-25E3-4DD2-BFF3-4F34A78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E12752B-3697-4832-856A-5F0992FC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23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4687D-9285-4433-859F-43E5604D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C2F163-DF24-4A7B-A9F2-68A0DCDE70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9C0240-F264-4C0B-9705-74AD41818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8EE5770-4BCC-4B4A-8C19-D5A18402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7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10EBA8E-AA46-4C2E-BFF3-DDB18DCF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3C9EA2-6856-456E-86E0-8CF221AD7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6CC6D7-D7C6-4411-B7A1-6F2D299C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4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251B69-F08C-4838-8B81-05F2FC02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9611DB-B4FD-4DA0-AB89-0CF9EFB80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4C4F6C-5D07-466C-B97E-C7774F87B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7CBC6C2-BEAE-4495-A8B7-2E76DB728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9C29F6-4873-4E69-B089-DA26E934A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B6356D-D934-41B1-980E-D6D429D3D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5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9DC06-D63B-41E6-99CD-BC065AE1B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98D85C-6C1F-46FD-A207-F627C25CB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6FF4AA-395A-4F04-A912-62996F92C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01E0EF-428E-4105-B4FD-0740E82E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9F3CC-AF03-4634-BABD-B8F21FA5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14A88E-B429-49FD-A541-F986BF078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95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075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tiff"/><Relationship Id="rId5" Type="http://schemas.openxmlformats.org/officeDocument/2006/relationships/image" Target="../media/image28.tiff"/><Relationship Id="rId4" Type="http://schemas.openxmlformats.org/officeDocument/2006/relationships/image" Target="../media/image27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02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55670" y="1324240"/>
            <a:ext cx="4993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设计制作社交软件登录界面的主体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24FBBE9-23A3-4BCA-A3C4-9E45A6A8FA3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836" y="2158409"/>
            <a:ext cx="6450328" cy="362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37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应用软件的设计原则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AC2CF8C-29D9-4123-AC43-0D3DAC576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916" y="658965"/>
            <a:ext cx="6152988" cy="607119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B88A2FA0-BD72-4679-BF96-5BB6431452B0}"/>
              </a:ext>
            </a:extLst>
          </p:cNvPr>
          <p:cNvSpPr/>
          <p:nvPr/>
        </p:nvSpPr>
        <p:spPr>
          <a:xfrm>
            <a:off x="3633130" y="1415531"/>
            <a:ext cx="1686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zh-CN" altLang="zh-CN" sz="3200" dirty="0"/>
              <a:t>易用性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D891A0C-D46E-49AC-A500-B9213556E4EA}"/>
              </a:ext>
            </a:extLst>
          </p:cNvPr>
          <p:cNvSpPr/>
          <p:nvPr/>
        </p:nvSpPr>
        <p:spPr>
          <a:xfrm>
            <a:off x="5461928" y="2932073"/>
            <a:ext cx="1686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zh-CN" altLang="zh-CN" sz="3200" dirty="0"/>
              <a:t>规范性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971CC8A-BBDC-46D8-B6C2-B69CB4AB1CF2}"/>
              </a:ext>
            </a:extLst>
          </p:cNvPr>
          <p:cNvSpPr/>
          <p:nvPr/>
        </p:nvSpPr>
        <p:spPr>
          <a:xfrm>
            <a:off x="4764424" y="5345624"/>
            <a:ext cx="1686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zh-CN" altLang="zh-CN" sz="3200" dirty="0"/>
              <a:t>合理性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4EEF643-5FFB-43A2-B882-4E16AF48DBD7}"/>
              </a:ext>
            </a:extLst>
          </p:cNvPr>
          <p:cNvSpPr/>
          <p:nvPr/>
        </p:nvSpPr>
        <p:spPr>
          <a:xfrm>
            <a:off x="2229629" y="4832502"/>
            <a:ext cx="168635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zh-CN" altLang="zh-CN" sz="3200" dirty="0"/>
              <a:t>美观与</a:t>
            </a:r>
            <a:endParaRPr lang="en-US" altLang="zh-CN" sz="3200" dirty="0"/>
          </a:p>
          <a:p>
            <a:pPr indent="267970" algn="just">
              <a:spcAft>
                <a:spcPts val="0"/>
              </a:spcAft>
            </a:pPr>
            <a:r>
              <a:rPr lang="zh-CN" altLang="zh-CN" sz="3200" dirty="0"/>
              <a:t>协调性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8F5CA2A-CFD1-440E-978A-37CDC33A58EF}"/>
              </a:ext>
            </a:extLst>
          </p:cNvPr>
          <p:cNvSpPr/>
          <p:nvPr/>
        </p:nvSpPr>
        <p:spPr>
          <a:xfrm>
            <a:off x="1504784" y="2768675"/>
            <a:ext cx="1686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zh-CN" altLang="zh-CN" sz="3200" dirty="0"/>
              <a:t>独特性</a:t>
            </a:r>
          </a:p>
        </p:txBody>
      </p:sp>
    </p:spTree>
    <p:extLst>
      <p:ext uri="{BB962C8B-B14F-4D97-AF65-F5344CB8AC3E}">
        <p14:creationId xmlns:p14="http://schemas.microsoft.com/office/powerpoint/2010/main" val="321858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软件皮肤设计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FCF2BDD-7646-48AA-9739-EFAA35CE8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122" y="905754"/>
            <a:ext cx="5991754" cy="558010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88EBD00-0526-4490-9DF8-CA70AA68FEDE}"/>
              </a:ext>
            </a:extLst>
          </p:cNvPr>
          <p:cNvSpPr/>
          <p:nvPr/>
        </p:nvSpPr>
        <p:spPr>
          <a:xfrm>
            <a:off x="2428720" y="228740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3200" dirty="0">
                <a:solidFill>
                  <a:schemeClr val="bg1"/>
                </a:solidFill>
              </a:rPr>
              <a:t>通俗性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F0A5FDD-2F41-4131-819E-8F3B4D3A6171}"/>
              </a:ext>
            </a:extLst>
          </p:cNvPr>
          <p:cNvSpPr/>
          <p:nvPr/>
        </p:nvSpPr>
        <p:spPr>
          <a:xfrm>
            <a:off x="4141261" y="165400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3200" dirty="0">
                <a:solidFill>
                  <a:schemeClr val="bg1"/>
                </a:solidFill>
              </a:rPr>
              <a:t>清晰性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61CB354-9E81-4C4C-87E7-0D05AE16FB49}"/>
              </a:ext>
            </a:extLst>
          </p:cNvPr>
          <p:cNvSpPr/>
          <p:nvPr/>
        </p:nvSpPr>
        <p:spPr>
          <a:xfrm>
            <a:off x="5320776" y="284422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3200" dirty="0">
                <a:solidFill>
                  <a:schemeClr val="bg1"/>
                </a:solidFill>
              </a:rPr>
              <a:t>有序性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4ADA8E7-0EF2-4537-9D9E-0B95810D5C57}"/>
              </a:ext>
            </a:extLst>
          </p:cNvPr>
          <p:cNvSpPr/>
          <p:nvPr/>
        </p:nvSpPr>
        <p:spPr>
          <a:xfrm>
            <a:off x="5320777" y="472155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3200" dirty="0">
                <a:solidFill>
                  <a:schemeClr val="bg1"/>
                </a:solidFill>
              </a:rPr>
              <a:t>一致性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D929323-C794-49C2-BF98-1ACBE17D3001}"/>
              </a:ext>
            </a:extLst>
          </p:cNvPr>
          <p:cNvSpPr/>
          <p:nvPr/>
        </p:nvSpPr>
        <p:spPr>
          <a:xfrm>
            <a:off x="3298264" y="523262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3200" dirty="0">
                <a:solidFill>
                  <a:schemeClr val="bg1"/>
                </a:solidFill>
              </a:rPr>
              <a:t>容易记忆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5D24130-5663-4A75-9479-5EF7DB59D432}"/>
              </a:ext>
            </a:extLst>
          </p:cNvPr>
          <p:cNvSpPr/>
          <p:nvPr/>
        </p:nvSpPr>
        <p:spPr>
          <a:xfrm>
            <a:off x="2191636" y="3786238"/>
            <a:ext cx="1826141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3200" dirty="0">
                <a:solidFill>
                  <a:schemeClr val="bg1"/>
                </a:solidFill>
              </a:rPr>
              <a:t>从用户的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3200" dirty="0">
                <a:solidFill>
                  <a:schemeClr val="bg1"/>
                </a:solidFill>
              </a:rPr>
              <a:t>角度出发</a:t>
            </a:r>
          </a:p>
        </p:txBody>
      </p:sp>
    </p:spTree>
    <p:extLst>
      <p:ext uri="{BB962C8B-B14F-4D97-AF65-F5344CB8AC3E}">
        <p14:creationId xmlns:p14="http://schemas.microsoft.com/office/powerpoint/2010/main" val="35140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软件界面设计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33369" y="1350290"/>
            <a:ext cx="2823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软件界面概述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02F8ABD-2F78-4853-A531-CA14B74879A3}"/>
              </a:ext>
            </a:extLst>
          </p:cNvPr>
          <p:cNvSpPr/>
          <p:nvPr/>
        </p:nvSpPr>
        <p:spPr>
          <a:xfrm>
            <a:off x="929540" y="1817359"/>
            <a:ext cx="75552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  Web</a:t>
            </a:r>
            <a:r>
              <a:rPr lang="zh-CN" altLang="zh-CN" sz="2400" dirty="0"/>
              <a:t>应用软件是指可以通过网页进行访问和操作的应用程序。</a:t>
            </a:r>
            <a:r>
              <a:rPr lang="en-US" altLang="zh-CN" sz="2400" dirty="0"/>
              <a:t>Web</a:t>
            </a:r>
            <a:r>
              <a:rPr lang="zh-CN" altLang="zh-CN" sz="2400" dirty="0"/>
              <a:t>应用软件的一个最大的优点就是用户只需要使用浏览器，不需要安装任何其他的软件或插件，就能够轻松的使用该软件。</a:t>
            </a:r>
          </a:p>
        </p:txBody>
      </p:sp>
    </p:spTree>
    <p:extLst>
      <p:ext uri="{BB962C8B-B14F-4D97-AF65-F5344CB8AC3E}">
        <p14:creationId xmlns:p14="http://schemas.microsoft.com/office/powerpoint/2010/main" val="4217206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软件界面设计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33369" y="1350290"/>
            <a:ext cx="2823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软件界面概述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B21BF48-0E06-4F30-B057-C78A4F6C3DD1}"/>
              </a:ext>
            </a:extLst>
          </p:cNvPr>
          <p:cNvSpPr/>
          <p:nvPr/>
        </p:nvSpPr>
        <p:spPr>
          <a:xfrm>
            <a:off x="1052369" y="1852166"/>
            <a:ext cx="74217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 </a:t>
            </a:r>
            <a:r>
              <a:rPr lang="zh-CN" altLang="zh-CN" sz="2400" dirty="0"/>
              <a:t>应用软件有两种模式</a:t>
            </a:r>
            <a:r>
              <a:rPr lang="en-US" altLang="zh-CN" sz="2400" dirty="0"/>
              <a:t>C/S</a:t>
            </a:r>
            <a:r>
              <a:rPr lang="zh-CN" altLang="zh-CN" sz="2400" dirty="0"/>
              <a:t>和</a:t>
            </a:r>
            <a:r>
              <a:rPr lang="en-US" altLang="zh-CN" sz="2400" dirty="0"/>
              <a:t>B/S</a:t>
            </a:r>
            <a:r>
              <a:rPr lang="zh-CN" altLang="zh-CN" sz="2400" dirty="0"/>
              <a:t>。</a:t>
            </a:r>
            <a:r>
              <a:rPr lang="en-US" altLang="zh-CN" sz="2400" dirty="0"/>
              <a:t>C/S</a:t>
            </a:r>
            <a:r>
              <a:rPr lang="zh-CN" altLang="zh-CN" sz="2400" dirty="0"/>
              <a:t>是客户端</a:t>
            </a:r>
            <a:r>
              <a:rPr lang="en-US" altLang="zh-CN" sz="2400" dirty="0"/>
              <a:t>/</a:t>
            </a:r>
            <a:r>
              <a:rPr lang="zh-CN" altLang="zh-CN" sz="2400" dirty="0"/>
              <a:t>服务器端应用软件，这类应用软件一般都需要独立运行，也就是我们安装在电脑中的各种软件。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F8C723A-8BE2-4E51-979E-D73F997EE238}"/>
              </a:ext>
            </a:extLst>
          </p:cNvPr>
          <p:cNvGrpSpPr/>
          <p:nvPr/>
        </p:nvGrpSpPr>
        <p:grpSpPr>
          <a:xfrm>
            <a:off x="1873877" y="3306721"/>
            <a:ext cx="5771817" cy="2604983"/>
            <a:chOff x="1873877" y="3306721"/>
            <a:chExt cx="5771817" cy="260498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5018CE7-6E52-4FC2-9BEC-9BB5E5BE2BB3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3877" y="3306722"/>
              <a:ext cx="1844972" cy="260498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0AB117E-D980-43C3-81BF-0E4CFBE08994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2444" y="3306721"/>
              <a:ext cx="3803250" cy="26049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7281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软件界面设计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33369" y="1350290"/>
            <a:ext cx="2823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软件界面概述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B21BF48-0E06-4F30-B057-C78A4F6C3DD1}"/>
              </a:ext>
            </a:extLst>
          </p:cNvPr>
          <p:cNvSpPr/>
          <p:nvPr/>
        </p:nvSpPr>
        <p:spPr>
          <a:xfrm>
            <a:off x="1052369" y="1852166"/>
            <a:ext cx="74217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 B/S</a:t>
            </a:r>
            <a:r>
              <a:rPr lang="zh-CN" altLang="zh-CN" sz="2400" dirty="0"/>
              <a:t>则是浏览器端</a:t>
            </a:r>
            <a:r>
              <a:rPr lang="en-US" altLang="zh-CN" sz="2400" dirty="0"/>
              <a:t>/</a:t>
            </a:r>
            <a:r>
              <a:rPr lang="zh-CN" altLang="zh-CN" sz="2400" dirty="0"/>
              <a:t>服务器端应用软件，这类应用软件一般是借助</a:t>
            </a:r>
            <a:r>
              <a:rPr lang="en-US" altLang="zh-CN" sz="2400" dirty="0"/>
              <a:t>IE</a:t>
            </a:r>
            <a:r>
              <a:rPr lang="zh-CN" altLang="zh-CN" sz="2400" dirty="0"/>
              <a:t>等浏览器来运行的。</a:t>
            </a:r>
            <a:r>
              <a:rPr lang="en-US" altLang="zh-CN" sz="2400" dirty="0"/>
              <a:t>Web</a:t>
            </a:r>
            <a:r>
              <a:rPr lang="zh-CN" altLang="zh-CN" sz="2400" dirty="0"/>
              <a:t>应用软件一般都是采用</a:t>
            </a:r>
            <a:r>
              <a:rPr lang="en-US" altLang="zh-CN" sz="2400" dirty="0"/>
              <a:t>B/S</a:t>
            </a:r>
            <a:r>
              <a:rPr lang="zh-CN" altLang="zh-CN" sz="2400" dirty="0"/>
              <a:t>模式。常见的聊天室、论坛、云空间、电子邮箱等，这些都是</a:t>
            </a:r>
            <a:r>
              <a:rPr lang="en-US" altLang="zh-CN" sz="2400" dirty="0"/>
              <a:t>Web</a:t>
            </a:r>
            <a:r>
              <a:rPr lang="zh-CN" altLang="zh-CN" sz="2400" dirty="0"/>
              <a:t>应用软件。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B522343-85B1-42B1-BB8E-DC0614634F2B}"/>
              </a:ext>
            </a:extLst>
          </p:cNvPr>
          <p:cNvGrpSpPr/>
          <p:nvPr/>
        </p:nvGrpSpPr>
        <p:grpSpPr>
          <a:xfrm>
            <a:off x="977204" y="3421826"/>
            <a:ext cx="7213038" cy="2676082"/>
            <a:chOff x="977204" y="3421826"/>
            <a:chExt cx="7213038" cy="2676082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657D4FE-4479-4690-BAB6-4FFEB89DB583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04" y="3421826"/>
              <a:ext cx="3594796" cy="2676082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C9B64FB-1831-4F21-86A2-2C696118EF56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0710" y="3421826"/>
              <a:ext cx="3429532" cy="26760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33540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软件界面设计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379" y="1350290"/>
            <a:ext cx="34644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软件界面设计原则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F4B9EAB-9B90-4461-A608-138D568F84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309" y="1811955"/>
            <a:ext cx="4558730" cy="468571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A7540F0-CE02-4BB9-B1D4-367CE40898E3}"/>
              </a:ext>
            </a:extLst>
          </p:cNvPr>
          <p:cNvSpPr/>
          <p:nvPr/>
        </p:nvSpPr>
        <p:spPr>
          <a:xfrm>
            <a:off x="3471277" y="256956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简单明了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96337B1-B13C-4B54-A9C0-257C4817B38C}"/>
              </a:ext>
            </a:extLst>
          </p:cNvPr>
          <p:cNvSpPr/>
          <p:nvPr/>
        </p:nvSpPr>
        <p:spPr>
          <a:xfrm>
            <a:off x="3450011" y="383164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方便使用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66F27BD-14A0-4982-B057-BF6C7D23A0BE}"/>
              </a:ext>
            </a:extLst>
          </p:cNvPr>
          <p:cNvSpPr/>
          <p:nvPr/>
        </p:nvSpPr>
        <p:spPr>
          <a:xfrm>
            <a:off x="3471277" y="509372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界面色彩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34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软件界面设计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2379" y="1350290"/>
            <a:ext cx="34644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软件界面设计原则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17B6ABA-BA6E-402B-B0CF-D819FF4A87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667" y="1886386"/>
            <a:ext cx="4501496" cy="450149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FAACDEE-6C26-4C33-8705-65E2BD5A6260}"/>
              </a:ext>
            </a:extLst>
          </p:cNvPr>
          <p:cNvSpPr/>
          <p:nvPr/>
        </p:nvSpPr>
        <p:spPr>
          <a:xfrm>
            <a:off x="2499249" y="280461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界面版式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CCC9D83-D42A-41C9-A811-824F41014B29}"/>
              </a:ext>
            </a:extLst>
          </p:cNvPr>
          <p:cNvSpPr/>
          <p:nvPr/>
        </p:nvSpPr>
        <p:spPr>
          <a:xfrm>
            <a:off x="4788002" y="28039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页面最小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2C0F890-8E47-4C66-B5D0-9483383F24C7}"/>
              </a:ext>
            </a:extLst>
          </p:cNvPr>
          <p:cNvSpPr/>
          <p:nvPr/>
        </p:nvSpPr>
        <p:spPr>
          <a:xfrm>
            <a:off x="2540675" y="512173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屏幕适用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99175D8-5318-4C11-9AF7-B869DF5C8520}"/>
              </a:ext>
            </a:extLst>
          </p:cNvPr>
          <p:cNvSpPr/>
          <p:nvPr/>
        </p:nvSpPr>
        <p:spPr>
          <a:xfrm>
            <a:off x="4777369" y="4791565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适当安排</a:t>
            </a:r>
            <a:endParaRPr lang="en-US" altLang="zh-CN" sz="3600" dirty="0">
              <a:solidFill>
                <a:schemeClr val="bg1"/>
              </a:solidFill>
            </a:endParaRPr>
          </a:p>
          <a:p>
            <a:r>
              <a:rPr lang="zh-CN" altLang="zh-CN" sz="3600" dirty="0">
                <a:solidFill>
                  <a:schemeClr val="bg1"/>
                </a:solidFill>
              </a:rPr>
              <a:t>界面内容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372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38466" y="1324240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设计制作实时天气界面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9E8122F-B139-4E20-899C-C89F6CA21BC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427" y="1913859"/>
            <a:ext cx="4463062" cy="445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960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游戏软件界面设计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9324" y="1324240"/>
            <a:ext cx="2773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设计的概念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4351B69-C7F1-44E1-9FA6-1465E29C0C90}"/>
              </a:ext>
            </a:extLst>
          </p:cNvPr>
          <p:cNvSpPr/>
          <p:nvPr/>
        </p:nvSpPr>
        <p:spPr>
          <a:xfrm>
            <a:off x="929541" y="1889550"/>
            <a:ext cx="762966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4480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玩家通过游戏界面对游戏中各个环节、功能进行选择，实现游戏视觉和功能的争换，并对游戏角色和进程进行控制，游戏界面则及时反馈玩家在游戏中的状态。</a:t>
            </a:r>
          </a:p>
          <a:p>
            <a:pPr indent="284480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    </a:t>
            </a:r>
            <a:r>
              <a:rPr lang="zh-CN" altLang="zh-CN" sz="2400" dirty="0"/>
              <a:t>游戏界面的存在不仅联系了游戏与游戏参与者，同时也将游戏者之间以一种特殊的方式连接起来。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3D11CB3-8D6A-4A9F-92D4-CF5016A8626C}"/>
              </a:ext>
            </a:extLst>
          </p:cNvPr>
          <p:cNvGrpSpPr/>
          <p:nvPr/>
        </p:nvGrpSpPr>
        <p:grpSpPr>
          <a:xfrm>
            <a:off x="1351434" y="3997760"/>
            <a:ext cx="6551675" cy="2328614"/>
            <a:chOff x="1351434" y="3997760"/>
            <a:chExt cx="6551675" cy="2328614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6A5BC87-EE8A-4BF9-8130-C37DC8BFEECC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1434" y="3997760"/>
              <a:ext cx="3145040" cy="2328614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9844A84-E5C7-454F-9046-964A9B08F9F6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4375" y="3997760"/>
              <a:ext cx="3158734" cy="23286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2460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339EABC-2B37-45BF-AE8D-AF83D905A93F}"/>
              </a:ext>
            </a:extLst>
          </p:cNvPr>
          <p:cNvSpPr txBox="1"/>
          <p:nvPr/>
        </p:nvSpPr>
        <p:spPr>
          <a:xfrm>
            <a:off x="1121876" y="3003890"/>
            <a:ext cx="6895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应用软件界面的新颖设计</a:t>
            </a:r>
          </a:p>
        </p:txBody>
      </p:sp>
    </p:spTree>
    <p:extLst>
      <p:ext uri="{BB962C8B-B14F-4D97-AF65-F5344CB8AC3E}">
        <p14:creationId xmlns:p14="http://schemas.microsoft.com/office/powerpoint/2010/main" val="24538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游戏软件界面设计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29447" y="1324240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游戏软件界面原则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82E8AC-C8E0-4E6B-8FE5-47949080D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956" y="1915264"/>
            <a:ext cx="4380614" cy="438061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B908D1D-6254-4202-A472-59BF48F80DD5}"/>
              </a:ext>
            </a:extLst>
          </p:cNvPr>
          <p:cNvSpPr/>
          <p:nvPr/>
        </p:nvSpPr>
        <p:spPr>
          <a:xfrm>
            <a:off x="4010947" y="207706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zh-CN" altLang="zh-CN" sz="3600" dirty="0">
                <a:solidFill>
                  <a:schemeClr val="bg1"/>
                </a:solidFill>
              </a:rPr>
              <a:t>设计要简洁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ED7AD20-DCFA-4CBD-9213-76AA3FE2478B}"/>
              </a:ext>
            </a:extLst>
          </p:cNvPr>
          <p:cNvSpPr/>
          <p:nvPr/>
        </p:nvSpPr>
        <p:spPr>
          <a:xfrm>
            <a:off x="3325505" y="296821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zh-CN" altLang="zh-CN" sz="3600" dirty="0">
                <a:solidFill>
                  <a:schemeClr val="bg1"/>
                </a:solidFill>
              </a:rPr>
              <a:t>为玩家着想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FD2D665-AADE-483B-ADA4-DAA7A4CB9027}"/>
              </a:ext>
            </a:extLst>
          </p:cNvPr>
          <p:cNvSpPr/>
          <p:nvPr/>
        </p:nvSpPr>
        <p:spPr>
          <a:xfrm>
            <a:off x="4248835" y="384700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zh-CN" sz="3600" dirty="0">
                <a:solidFill>
                  <a:schemeClr val="bg1"/>
                </a:solidFill>
              </a:rPr>
              <a:t>统一性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79BA572-0B35-4CCF-9295-442CCA5E5F21}"/>
              </a:ext>
            </a:extLst>
          </p:cNvPr>
          <p:cNvSpPr/>
          <p:nvPr/>
        </p:nvSpPr>
        <p:spPr>
          <a:xfrm>
            <a:off x="3687782" y="467083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zh-CN" sz="3600" dirty="0"/>
              <a:t>清晰度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A0C7F83-77A5-449B-93E4-11268662F731}"/>
              </a:ext>
            </a:extLst>
          </p:cNvPr>
          <p:cNvSpPr/>
          <p:nvPr/>
        </p:nvSpPr>
        <p:spPr>
          <a:xfrm>
            <a:off x="4010947" y="554962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zh-CN" sz="3600" dirty="0">
                <a:solidFill>
                  <a:schemeClr val="bg1"/>
                </a:solidFill>
              </a:rPr>
              <a:t>习惯与认知</a:t>
            </a:r>
          </a:p>
        </p:txBody>
      </p:sp>
    </p:spTree>
    <p:extLst>
      <p:ext uri="{BB962C8B-B14F-4D97-AF65-F5344CB8AC3E}">
        <p14:creationId xmlns:p14="http://schemas.microsoft.com/office/powerpoint/2010/main" val="34843010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36026" y="1324240"/>
            <a:ext cx="4352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设计制作消除游戏的帮助界面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644ABB2-2CE7-40AD-91A5-0428AE2C8C7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767" y="1930815"/>
            <a:ext cx="2424224" cy="435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672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id="{4F209DF7-6848-4AF4-8A83-BAA14093F2B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B1FC186-2B26-4EAA-A603-8C047CF5F830}"/>
              </a:ext>
            </a:extLst>
          </p:cNvPr>
          <p:cNvSpPr/>
          <p:nvPr/>
        </p:nvSpPr>
        <p:spPr>
          <a:xfrm>
            <a:off x="1499587" y="1337447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设计制作天气助手界面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3D28424-D16A-47E3-BD85-1D7F19253E8F}"/>
              </a:ext>
            </a:extLst>
          </p:cNvPr>
          <p:cNvGrpSpPr/>
          <p:nvPr/>
        </p:nvGrpSpPr>
        <p:grpSpPr>
          <a:xfrm>
            <a:off x="1242869" y="1943181"/>
            <a:ext cx="7116316" cy="4382581"/>
            <a:chOff x="1242869" y="1943181"/>
            <a:chExt cx="7116316" cy="4382581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58A858A4-B022-4C31-8E30-6CC966834AEA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2574" y="1943181"/>
              <a:ext cx="1841126" cy="2754748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F288865-E427-4958-8C0C-096B02868ED3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1232" y="2951358"/>
              <a:ext cx="3580078" cy="955284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67846A36-C6BC-4101-A958-B8321F6AD42F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2869" y="4920116"/>
              <a:ext cx="3490800" cy="1405646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7264E94-3A19-4BB4-94F0-7A93DBEB7422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2433" y="4920116"/>
              <a:ext cx="3496752" cy="14056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9741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初识应用软件界面设计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9913" y="1324240"/>
            <a:ext cx="3070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应用软件界面的概念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81FF6A4-9973-4905-98D9-E174C9124E72}"/>
              </a:ext>
            </a:extLst>
          </p:cNvPr>
          <p:cNvSpPr/>
          <p:nvPr/>
        </p:nvSpPr>
        <p:spPr>
          <a:xfrm>
            <a:off x="929541" y="1853606"/>
            <a:ext cx="7512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600"/>
              </a:spcAft>
            </a:pPr>
            <a:r>
              <a:rPr lang="en-US" altLang="zh-CN" sz="2400" dirty="0"/>
              <a:t>    </a:t>
            </a:r>
            <a:r>
              <a:rPr lang="zh-CN" altLang="zh-CN" sz="2400" dirty="0"/>
              <a:t>软件界面也称作软件</a:t>
            </a:r>
            <a:r>
              <a:rPr lang="en-US" altLang="zh-CN" sz="2400" dirty="0"/>
              <a:t>UI</a:t>
            </a:r>
            <a:r>
              <a:rPr lang="zh-CN" altLang="zh-CN" sz="2400" dirty="0"/>
              <a:t>（</a:t>
            </a:r>
            <a:r>
              <a:rPr lang="en-US" altLang="zh-CN" sz="2400" dirty="0"/>
              <a:t>User Interface</a:t>
            </a:r>
            <a:r>
              <a:rPr lang="zh-CN" altLang="zh-CN" sz="2400" dirty="0"/>
              <a:t>），是人机交互的重要组成部分，也是软件带给使用者的第一印象，同时它也是软件设计的重要组成部分。</a:t>
            </a:r>
          </a:p>
        </p:txBody>
      </p:sp>
    </p:spTree>
    <p:extLst>
      <p:ext uri="{BB962C8B-B14F-4D97-AF65-F5344CB8AC3E}">
        <p14:creationId xmlns:p14="http://schemas.microsoft.com/office/powerpoint/2010/main" val="569147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初识应用软件界面设计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9913" y="1324240"/>
            <a:ext cx="3070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应用软件界面的概念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81FF6A4-9973-4905-98D9-E174C9124E72}"/>
              </a:ext>
            </a:extLst>
          </p:cNvPr>
          <p:cNvSpPr/>
          <p:nvPr/>
        </p:nvSpPr>
        <p:spPr>
          <a:xfrm>
            <a:off x="929541" y="1853606"/>
            <a:ext cx="7512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 </a:t>
            </a:r>
            <a:r>
              <a:rPr lang="zh-CN" altLang="zh-CN" sz="2400" dirty="0"/>
              <a:t>随着大众审美意识的提高，用户在使用软件的过程中对软件界面的要求越来越高，设计师正在逐步提高软件</a:t>
            </a:r>
            <a:r>
              <a:rPr lang="en-US" altLang="zh-CN" sz="2400" dirty="0"/>
              <a:t>UI</a:t>
            </a:r>
            <a:r>
              <a:rPr lang="zh-CN" altLang="zh-CN" sz="2400" dirty="0"/>
              <a:t>的设计水平。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D8F8D07-4826-4755-9081-8553B4F90EA3}"/>
              </a:ext>
            </a:extLst>
          </p:cNvPr>
          <p:cNvGrpSpPr/>
          <p:nvPr/>
        </p:nvGrpSpPr>
        <p:grpSpPr>
          <a:xfrm>
            <a:off x="890356" y="3147235"/>
            <a:ext cx="7403017" cy="2604980"/>
            <a:chOff x="890356" y="3147235"/>
            <a:chExt cx="7403017" cy="260498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402481C-EA9E-4032-913C-2E6AFBFEC4D0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356" y="3147235"/>
              <a:ext cx="3753088" cy="260498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55D6664-CA9B-4E48-B604-78039F27365E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2059" y="3147235"/>
              <a:ext cx="3461314" cy="26049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8589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初识应用软件界面设计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9913" y="1324240"/>
            <a:ext cx="3070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应用软件界面的概念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81FF6A4-9973-4905-98D9-E174C9124E72}"/>
              </a:ext>
            </a:extLst>
          </p:cNvPr>
          <p:cNvSpPr/>
          <p:nvPr/>
        </p:nvSpPr>
        <p:spPr>
          <a:xfrm>
            <a:off x="929541" y="1853606"/>
            <a:ext cx="75977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 </a:t>
            </a:r>
            <a:r>
              <a:rPr lang="zh-CN" altLang="zh-CN" sz="2400" dirty="0"/>
              <a:t>软件</a:t>
            </a:r>
            <a:r>
              <a:rPr lang="en-US" altLang="zh-CN" sz="2400" dirty="0"/>
              <a:t>UI</a:t>
            </a:r>
            <a:r>
              <a:rPr lang="zh-CN" altLang="zh-CN" sz="2400" dirty="0"/>
              <a:t>设计目前是一个不断发展壮大的设计领域，一款人性化、美观的界面会给用户带来舒适的视觉享受，拉近用户与软件的距离，创造出软件产品新的卖点。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948E376-EC25-4334-903A-66817DE68327}"/>
              </a:ext>
            </a:extLst>
          </p:cNvPr>
          <p:cNvGrpSpPr/>
          <p:nvPr/>
        </p:nvGrpSpPr>
        <p:grpSpPr>
          <a:xfrm>
            <a:off x="1206004" y="3429000"/>
            <a:ext cx="7144625" cy="2274394"/>
            <a:chOff x="1206004" y="3429000"/>
            <a:chExt cx="7144625" cy="2274394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1F25EBD-D49D-4C6B-A7DB-DF657D98CA4E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004" y="3429000"/>
              <a:ext cx="3365996" cy="2274394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E63F7C-1FED-40CA-A8CF-E605850F938E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2433" y="3429000"/>
              <a:ext cx="3488196" cy="22743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5777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55670" y="1324240"/>
            <a:ext cx="4993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设计制作社交软件登录界面的背景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F10F2A8-C8C0-49DE-85F7-47FC61488A8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640" y="2264734"/>
            <a:ext cx="5944720" cy="334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79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应用软件的设计内容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837C61E-CF6A-4260-A8AF-E52A5E836E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698" y="1088895"/>
            <a:ext cx="5422604" cy="536246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56E1118-81E6-4E91-9DC7-910BA7D5639B}"/>
              </a:ext>
            </a:extLst>
          </p:cNvPr>
          <p:cNvSpPr/>
          <p:nvPr/>
        </p:nvSpPr>
        <p:spPr>
          <a:xfrm>
            <a:off x="3680691" y="2239015"/>
            <a:ext cx="13785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zh-CN" altLang="zh-CN" sz="3600" dirty="0">
                <a:solidFill>
                  <a:schemeClr val="bg1"/>
                </a:solidFill>
              </a:rPr>
              <a:t>布局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A740F5-8DD8-464D-9167-6A04B411592F}"/>
              </a:ext>
            </a:extLst>
          </p:cNvPr>
          <p:cNvSpPr/>
          <p:nvPr/>
        </p:nvSpPr>
        <p:spPr>
          <a:xfrm>
            <a:off x="2302108" y="4404798"/>
            <a:ext cx="137858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/>
            <a:r>
              <a:rPr lang="zh-CN" altLang="zh-CN" sz="3600" dirty="0">
                <a:solidFill>
                  <a:schemeClr val="bg1"/>
                </a:solidFill>
              </a:rPr>
              <a:t>文字</a:t>
            </a:r>
            <a:endParaRPr lang="en-US" altLang="zh-CN" sz="3600" dirty="0">
              <a:solidFill>
                <a:schemeClr val="bg1"/>
              </a:solidFill>
            </a:endParaRPr>
          </a:p>
          <a:p>
            <a:pPr indent="267970" algn="just"/>
            <a:r>
              <a:rPr lang="zh-CN" altLang="zh-CN" sz="3600" dirty="0">
                <a:solidFill>
                  <a:schemeClr val="bg1"/>
                </a:solidFill>
              </a:rPr>
              <a:t>用语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ECA3707-A9EC-4E34-89E2-EF6235639173}"/>
              </a:ext>
            </a:extLst>
          </p:cNvPr>
          <p:cNvSpPr/>
          <p:nvPr/>
        </p:nvSpPr>
        <p:spPr>
          <a:xfrm>
            <a:off x="5059274" y="4681796"/>
            <a:ext cx="13785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/>
            <a:r>
              <a:rPr lang="zh-CN" altLang="zh-CN" sz="3600" dirty="0">
                <a:solidFill>
                  <a:schemeClr val="bg1"/>
                </a:solidFill>
              </a:rPr>
              <a:t>颜色</a:t>
            </a:r>
          </a:p>
        </p:txBody>
      </p:sp>
    </p:spTree>
    <p:extLst>
      <p:ext uri="{BB962C8B-B14F-4D97-AF65-F5344CB8AC3E}">
        <p14:creationId xmlns:p14="http://schemas.microsoft.com/office/powerpoint/2010/main" val="1165298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应用软件界面设计要点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1CB82B8-956B-4FB3-826D-37EC9D1A7C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98" y="2105246"/>
            <a:ext cx="7844804" cy="324293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1085479-775B-43EC-AF92-E313B0366302}"/>
              </a:ext>
            </a:extLst>
          </p:cNvPr>
          <p:cNvSpPr/>
          <p:nvPr/>
        </p:nvSpPr>
        <p:spPr>
          <a:xfrm>
            <a:off x="708003" y="354204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简单易用</a:t>
            </a:r>
            <a:endParaRPr lang="zh-CN" altLang="en-US" sz="36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6DE03A4-0B7C-4169-9810-95836623CB14}"/>
              </a:ext>
            </a:extLst>
          </p:cNvPr>
          <p:cNvSpPr/>
          <p:nvPr/>
        </p:nvSpPr>
        <p:spPr>
          <a:xfrm>
            <a:off x="3787170" y="3265045"/>
            <a:ext cx="156966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为用户</a:t>
            </a:r>
            <a:endParaRPr lang="en-US" altLang="zh-CN" sz="3600" dirty="0"/>
          </a:p>
          <a:p>
            <a:r>
              <a:rPr lang="zh-CN" altLang="zh-CN" sz="3600" dirty="0"/>
              <a:t>考虑</a:t>
            </a:r>
            <a:endParaRPr lang="zh-CN" altLang="en-US" sz="36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FBF51DC-B208-49F9-957A-AF2A833879E0}"/>
              </a:ext>
            </a:extLst>
          </p:cNvPr>
          <p:cNvSpPr/>
          <p:nvPr/>
        </p:nvSpPr>
        <p:spPr>
          <a:xfrm>
            <a:off x="6404672" y="348356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清晰易懂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272013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应用软件界面设计要点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BE71657-63E7-4854-B148-B9304C265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20437"/>
            <a:ext cx="8229600" cy="458645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BC0A38F6-5B98-4750-A1C4-C1949CF98AAC}"/>
              </a:ext>
            </a:extLst>
          </p:cNvPr>
          <p:cNvSpPr/>
          <p:nvPr/>
        </p:nvSpPr>
        <p:spPr>
          <a:xfrm>
            <a:off x="803697" y="339850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风格一致</a:t>
            </a:r>
            <a:endParaRPr lang="zh-CN" altLang="en-US" sz="32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918DB43-5277-492E-B685-ED3B0A2D460A}"/>
              </a:ext>
            </a:extLst>
          </p:cNvPr>
          <p:cNvSpPr/>
          <p:nvPr/>
        </p:nvSpPr>
        <p:spPr>
          <a:xfrm>
            <a:off x="3081229" y="227176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操作灵活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C9CA1BE-0A53-41ED-9E8B-371B5F91668E}"/>
              </a:ext>
            </a:extLst>
          </p:cNvPr>
          <p:cNvSpPr/>
          <p:nvPr/>
        </p:nvSpPr>
        <p:spPr>
          <a:xfrm>
            <a:off x="4572000" y="437138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人性化</a:t>
            </a:r>
            <a:endParaRPr lang="zh-CN" altLang="en-US" sz="32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57B5B20-9716-4B6E-9B93-4D97362761E0}"/>
              </a:ext>
            </a:extLst>
          </p:cNvPr>
          <p:cNvSpPr/>
          <p:nvPr/>
        </p:nvSpPr>
        <p:spPr>
          <a:xfrm>
            <a:off x="6601713" y="312597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安全保护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58000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4664</TotalTime>
  <Words>551</Words>
  <Application>Microsoft Office PowerPoint</Application>
  <PresentationFormat>全屏显示(4:3)</PresentationFormat>
  <Paragraphs>82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jason</cp:lastModifiedBy>
  <cp:revision>334</cp:revision>
  <dcterms:created xsi:type="dcterms:W3CDTF">2018-03-02T06:04:30Z</dcterms:created>
  <dcterms:modified xsi:type="dcterms:W3CDTF">2019-11-26T09:00:23Z</dcterms:modified>
</cp:coreProperties>
</file>