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sldIdLst>
    <p:sldId id="256" r:id="rId2"/>
    <p:sldId id="258" r:id="rId3"/>
    <p:sldId id="262" r:id="rId4"/>
    <p:sldId id="300" r:id="rId5"/>
    <p:sldId id="301" r:id="rId6"/>
    <p:sldId id="283" r:id="rId7"/>
    <p:sldId id="302" r:id="rId8"/>
    <p:sldId id="284" r:id="rId9"/>
    <p:sldId id="303" r:id="rId10"/>
    <p:sldId id="304" r:id="rId11"/>
    <p:sldId id="305" r:id="rId12"/>
    <p:sldId id="306" r:id="rId13"/>
    <p:sldId id="307" r:id="rId14"/>
    <p:sldId id="308" r:id="rId15"/>
    <p:sldId id="263" r:id="rId16"/>
    <p:sldId id="309" r:id="rId17"/>
    <p:sldId id="310" r:id="rId18"/>
    <p:sldId id="311" r:id="rId19"/>
    <p:sldId id="312" r:id="rId20"/>
    <p:sldId id="313" r:id="rId21"/>
    <p:sldId id="314" r:id="rId22"/>
    <p:sldId id="315" r:id="rId23"/>
    <p:sldId id="316" r:id="rId24"/>
    <p:sldId id="317" r:id="rId25"/>
    <p:sldId id="318" r:id="rId26"/>
    <p:sldId id="319" r:id="rId27"/>
    <p:sldId id="320" r:id="rId28"/>
    <p:sldId id="321" r:id="rId29"/>
    <p:sldId id="322" r:id="rId30"/>
    <p:sldId id="323" r:id="rId31"/>
    <p:sldId id="324" r:id="rId32"/>
    <p:sldId id="325" r:id="rId33"/>
    <p:sldId id="326" r:id="rId34"/>
    <p:sldId id="282"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1476"/>
    <a:srgbClr val="65075A"/>
    <a:srgbClr val="43053C"/>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63" autoAdjust="0"/>
    <p:restoredTop sz="94660"/>
  </p:normalViewPr>
  <p:slideViewPr>
    <p:cSldViewPr snapToGrid="0">
      <p:cViewPr varScale="1">
        <p:scale>
          <a:sx n="90" d="100"/>
          <a:sy n="90" d="100"/>
        </p:scale>
        <p:origin x="984" y="84"/>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BEB660B-2274-434E-8419-9E23F1FFB2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直角三角形 7">
            <a:extLst>
              <a:ext uri="{FF2B5EF4-FFF2-40B4-BE49-F238E27FC236}">
                <a16:creationId xmlns:a16="http://schemas.microsoft.com/office/drawing/2014/main" id="{3C272036-F14D-4309-B73A-70E844FB0926}"/>
              </a:ext>
            </a:extLst>
          </p:cNvPr>
          <p:cNvSpPr/>
          <p:nvPr userDrawn="1"/>
        </p:nvSpPr>
        <p:spPr>
          <a:xfrm flipH="1" flipV="1">
            <a:off x="1397000" y="-1"/>
            <a:ext cx="7788130" cy="505768"/>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660400 h 660400"/>
              <a:gd name="connsiteX1" fmla="*/ 0 w 10795000"/>
              <a:gd name="connsiteY1" fmla="*/ 0 h 660400"/>
              <a:gd name="connsiteX2" fmla="*/ 10795000 w 10795000"/>
              <a:gd name="connsiteY2" fmla="*/ 660400 h 660400"/>
              <a:gd name="connsiteX3" fmla="*/ 12700 w 10795000"/>
              <a:gd name="connsiteY3" fmla="*/ 660400 h 660400"/>
            </a:gdLst>
            <a:ahLst/>
            <a:cxnLst>
              <a:cxn ang="0">
                <a:pos x="connsiteX0" y="connsiteY0"/>
              </a:cxn>
              <a:cxn ang="0">
                <a:pos x="connsiteX1" y="connsiteY1"/>
              </a:cxn>
              <a:cxn ang="0">
                <a:pos x="connsiteX2" y="connsiteY2"/>
              </a:cxn>
              <a:cxn ang="0">
                <a:pos x="connsiteX3" y="connsiteY3"/>
              </a:cxn>
            </a:cxnLst>
            <a:rect l="l" t="t" r="r" b="b"/>
            <a:pathLst>
              <a:path w="10795000" h="660400">
                <a:moveTo>
                  <a:pt x="12700" y="660400"/>
                </a:moveTo>
                <a:lnTo>
                  <a:pt x="0" y="0"/>
                </a:lnTo>
                <a:lnTo>
                  <a:pt x="10795000" y="660400"/>
                </a:lnTo>
                <a:lnTo>
                  <a:pt x="12700" y="660400"/>
                </a:lnTo>
                <a:close/>
              </a:path>
            </a:pathLst>
          </a:custGeom>
          <a:solidFill>
            <a:srgbClr val="650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F68ADF38-54A8-47F7-BEB4-09A3959EBE3A}"/>
              </a:ext>
            </a:extLst>
          </p:cNvPr>
          <p:cNvSpPr txBox="1"/>
          <p:nvPr userDrawn="1"/>
        </p:nvSpPr>
        <p:spPr>
          <a:xfrm>
            <a:off x="1475573" y="1973228"/>
            <a:ext cx="6754023" cy="861774"/>
          </a:xfrm>
          <a:prstGeom prst="rect">
            <a:avLst/>
          </a:prstGeom>
          <a:noFill/>
        </p:spPr>
        <p:txBody>
          <a:bodyPr wrap="square" rtlCol="0">
            <a:spAutoFit/>
          </a:bodyPr>
          <a:lstStyle/>
          <a:p>
            <a:pPr marL="0" algn="l" defTabSz="914400" rtl="0" eaLnBrk="1" latinLnBrk="0" hangingPunct="1"/>
            <a:r>
              <a:rPr lang="zh-CN" altLang="en-US" sz="5000" b="1" kern="1200" spc="100" baseline="0" dirty="0">
                <a:solidFill>
                  <a:srgbClr val="AC1476"/>
                </a:solidFill>
                <a:latin typeface="微软雅黑" panose="020B0503020204020204" pitchFamily="34" charset="-122"/>
                <a:ea typeface="微软雅黑" panose="020B0503020204020204" pitchFamily="34" charset="-122"/>
                <a:cs typeface="+mn-cs"/>
              </a:rPr>
              <a:t>       软件</a:t>
            </a:r>
            <a:r>
              <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rPr>
              <a:t>UI</a:t>
            </a:r>
            <a:r>
              <a:rPr lang="zh-CN" altLang="en-US" sz="5000" b="1" kern="1200" spc="100" baseline="0" dirty="0">
                <a:solidFill>
                  <a:srgbClr val="AC1476"/>
                </a:solidFill>
                <a:latin typeface="微软雅黑" panose="020B0503020204020204" pitchFamily="34" charset="-122"/>
                <a:ea typeface="微软雅黑" panose="020B0503020204020204" pitchFamily="34" charset="-122"/>
                <a:cs typeface="+mn-cs"/>
              </a:rPr>
              <a:t>设计</a:t>
            </a:r>
            <a:endPar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endParaRPr>
          </a:p>
        </p:txBody>
      </p:sp>
      <p:sp>
        <p:nvSpPr>
          <p:cNvPr id="11" name="直角三角形 7">
            <a:extLst>
              <a:ext uri="{FF2B5EF4-FFF2-40B4-BE49-F238E27FC236}">
                <a16:creationId xmlns:a16="http://schemas.microsoft.com/office/drawing/2014/main" id="{FE2E3A80-BB05-4FB7-B59D-393146BC20C2}"/>
              </a:ext>
            </a:extLst>
          </p:cNvPr>
          <p:cNvSpPr/>
          <p:nvPr userDrawn="1"/>
        </p:nvSpPr>
        <p:spPr>
          <a:xfrm flipV="1">
            <a:off x="-12700" y="0"/>
            <a:ext cx="8802846" cy="797434"/>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977900 h 977900"/>
              <a:gd name="connsiteX1" fmla="*/ 0 w 10795000"/>
              <a:gd name="connsiteY1" fmla="*/ 0 h 977900"/>
              <a:gd name="connsiteX2" fmla="*/ 10795000 w 10795000"/>
              <a:gd name="connsiteY2" fmla="*/ 977900 h 977900"/>
              <a:gd name="connsiteX3" fmla="*/ 12700 w 10795000"/>
              <a:gd name="connsiteY3" fmla="*/ 977900 h 977900"/>
            </a:gdLst>
            <a:ahLst/>
            <a:cxnLst>
              <a:cxn ang="0">
                <a:pos x="connsiteX0" y="connsiteY0"/>
              </a:cxn>
              <a:cxn ang="0">
                <a:pos x="connsiteX1" y="connsiteY1"/>
              </a:cxn>
              <a:cxn ang="0">
                <a:pos x="connsiteX2" y="connsiteY2"/>
              </a:cxn>
              <a:cxn ang="0">
                <a:pos x="connsiteX3" y="connsiteY3"/>
              </a:cxn>
            </a:cxnLst>
            <a:rect l="l" t="t" r="r" b="b"/>
            <a:pathLst>
              <a:path w="10795000" h="977900">
                <a:moveTo>
                  <a:pt x="12700" y="977900"/>
                </a:moveTo>
                <a:lnTo>
                  <a:pt x="0" y="0"/>
                </a:lnTo>
                <a:lnTo>
                  <a:pt x="10795000" y="977900"/>
                </a:lnTo>
                <a:lnTo>
                  <a:pt x="12700" y="977900"/>
                </a:lnTo>
                <a:close/>
              </a:path>
            </a:pathLst>
          </a:cu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EA5DCB35-48BD-46AF-9A15-AFBE3D5408AD}"/>
              </a:ext>
            </a:extLst>
          </p:cNvPr>
          <p:cNvGrpSpPr/>
          <p:nvPr userDrawn="1"/>
        </p:nvGrpSpPr>
        <p:grpSpPr>
          <a:xfrm>
            <a:off x="1606321" y="3939049"/>
            <a:ext cx="6297323" cy="394708"/>
            <a:chOff x="2273300" y="2002875"/>
            <a:chExt cx="7722465" cy="484035"/>
          </a:xfrm>
        </p:grpSpPr>
        <p:sp>
          <p:nvSpPr>
            <p:cNvPr id="14" name="矩形 13">
              <a:extLst>
                <a:ext uri="{FF2B5EF4-FFF2-40B4-BE49-F238E27FC236}">
                  <a16:creationId xmlns:a16="http://schemas.microsoft.com/office/drawing/2014/main" id="{18B36D7D-F740-4C78-9267-CFBAEAD62D71}"/>
                </a:ext>
              </a:extLst>
            </p:cNvPr>
            <p:cNvSpPr/>
            <p:nvPr/>
          </p:nvSpPr>
          <p:spPr>
            <a:xfrm>
              <a:off x="2273300" y="2002875"/>
              <a:ext cx="7722465" cy="484035"/>
            </a:xfrm>
            <a:prstGeom prst="rect">
              <a:avLst/>
            </a:pr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A8575798-2BC5-4FEE-817B-4558B27145DC}"/>
                </a:ext>
              </a:extLst>
            </p:cNvPr>
            <p:cNvSpPr txBox="1"/>
            <p:nvPr/>
          </p:nvSpPr>
          <p:spPr>
            <a:xfrm>
              <a:off x="4771135" y="2002875"/>
              <a:ext cx="1565201" cy="452916"/>
            </a:xfrm>
            <a:prstGeom prst="rect">
              <a:avLst/>
            </a:prstGeom>
            <a:noFill/>
          </p:spPr>
          <p:txBody>
            <a:bodyPr wrap="square" rtlCol="0">
              <a:spAutoFit/>
            </a:bodyPr>
            <a:lstStyle/>
            <a:p>
              <a:pPr algn="dist"/>
              <a:r>
                <a:rPr lang="zh-CN" altLang="en-US" dirty="0">
                  <a:solidFill>
                    <a:schemeClr val="bg1"/>
                  </a:solidFill>
                  <a:latin typeface="微软雅黑" panose="020B0503020204020204" pitchFamily="34" charset="-122"/>
                  <a:ea typeface="微软雅黑" panose="020B0503020204020204" pitchFamily="34" charset="-122"/>
                </a:rPr>
                <a:t>主讲老师：</a:t>
              </a:r>
            </a:p>
          </p:txBody>
        </p:sp>
      </p:grpSp>
    </p:spTree>
    <p:extLst>
      <p:ext uri="{BB962C8B-B14F-4D97-AF65-F5344CB8AC3E}">
        <p14:creationId xmlns:p14="http://schemas.microsoft.com/office/powerpoint/2010/main" val="2148060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E853F7-64F8-4C8D-BC1E-0C88B96A58C3}"/>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D3F7FA3-466F-4188-8F43-E7A1ECA54B19}"/>
              </a:ext>
            </a:extLst>
          </p:cNvPr>
          <p:cNvSpPr>
            <a:spLocks noGrp="1"/>
          </p:cNvSpPr>
          <p:nvPr>
            <p:ph type="body" orient="vert" idx="1"/>
          </p:nvPr>
        </p:nvSpPr>
        <p:spPr>
          <a:xfrm>
            <a:off x="628650" y="1825625"/>
            <a:ext cx="78867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263656-CFD5-4565-A804-30179D28E44F}"/>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5" name="页脚占位符 4">
            <a:extLst>
              <a:ext uri="{FF2B5EF4-FFF2-40B4-BE49-F238E27FC236}">
                <a16:creationId xmlns:a16="http://schemas.microsoft.com/office/drawing/2014/main" id="{C64AF02C-8011-49B4-914F-A11DBCEC3A6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0044C97-2405-43C3-86D4-E0510AF4F840}"/>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041796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378768A-2704-4A5C-82EA-64C0A296F11E}"/>
              </a:ext>
            </a:extLst>
          </p:cNvPr>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98EA732-CAF0-4B7F-9928-3819E67BE257}"/>
              </a:ext>
            </a:extLst>
          </p:cNvPr>
          <p:cNvSpPr>
            <a:spLocks noGrp="1"/>
          </p:cNvSpPr>
          <p:nvPr>
            <p:ph type="body" orient="vert" idx="1"/>
          </p:nvPr>
        </p:nvSpPr>
        <p:spPr>
          <a:xfrm>
            <a:off x="628650" y="365125"/>
            <a:ext cx="5800725"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F4203D1-278F-458F-A9F0-1BE300C4474E}"/>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5" name="页脚占位符 4">
            <a:extLst>
              <a:ext uri="{FF2B5EF4-FFF2-40B4-BE49-F238E27FC236}">
                <a16:creationId xmlns:a16="http://schemas.microsoft.com/office/drawing/2014/main" id="{CC932AC8-E6AD-4766-8D38-26C97F80B433}"/>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6D2461BD-3637-4D25-91AE-B654B4319576}"/>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18179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746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FE3CA1-E71A-4B20-83E7-BA8085EB5FCC}"/>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a16="http://schemas.microsoft.com/office/drawing/2014/main" id="{084A1247-89A6-424C-825C-4FFFE29D6F87}"/>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9A8FE71-0576-4353-AACF-215EE26F77F7}"/>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5" name="页脚占位符 4">
            <a:extLst>
              <a:ext uri="{FF2B5EF4-FFF2-40B4-BE49-F238E27FC236}">
                <a16:creationId xmlns:a16="http://schemas.microsoft.com/office/drawing/2014/main" id="{07876B68-1A05-4DC9-A11C-053800A32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7677B07C-711B-443F-A115-CF2E8F6E8B5F}"/>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pic>
        <p:nvPicPr>
          <p:cNvPr id="7" name="图片 6" descr="未标题-1.jpg">
            <a:extLst>
              <a:ext uri="{FF2B5EF4-FFF2-40B4-BE49-F238E27FC236}">
                <a16:creationId xmlns:a16="http://schemas.microsoft.com/office/drawing/2014/main" id="{BD4E2101-E4B9-4F0B-8256-BD75CA6FE776}"/>
              </a:ext>
            </a:extLst>
          </p:cNvPr>
          <p:cNvPicPr>
            <a:picLocks noChangeAspect="1"/>
          </p:cNvPicPr>
          <p:nvPr userDrawn="1"/>
        </p:nvPicPr>
        <p:blipFill>
          <a:blip r:embed="rId2" cstate="print"/>
          <a:srcRect l="30362" t="43889" r="21759" b="41111"/>
          <a:stretch>
            <a:fillRect/>
          </a:stretch>
        </p:blipFill>
        <p:spPr>
          <a:xfrm flipH="1" flipV="1">
            <a:off x="0" y="2882900"/>
            <a:ext cx="9144000" cy="4015383"/>
          </a:xfrm>
          <a:prstGeom prst="rect">
            <a:avLst/>
          </a:prstGeom>
        </p:spPr>
      </p:pic>
      <p:pic>
        <p:nvPicPr>
          <p:cNvPr id="8" name="图片 7" descr="未标题-1.jpg">
            <a:extLst>
              <a:ext uri="{FF2B5EF4-FFF2-40B4-BE49-F238E27FC236}">
                <a16:creationId xmlns:a16="http://schemas.microsoft.com/office/drawing/2014/main" id="{05710E28-8BF0-4407-A074-B6215E9C2B06}"/>
              </a:ext>
            </a:extLst>
          </p:cNvPr>
          <p:cNvPicPr>
            <a:picLocks noChangeAspect="1"/>
          </p:cNvPicPr>
          <p:nvPr userDrawn="1"/>
        </p:nvPicPr>
        <p:blipFill>
          <a:blip r:embed="rId2" cstate="print"/>
          <a:srcRect l="30362" t="43889" r="21759" b="41111"/>
          <a:stretch>
            <a:fillRect/>
          </a:stretch>
        </p:blipFill>
        <p:spPr>
          <a:xfrm flipH="1">
            <a:off x="0" y="0"/>
            <a:ext cx="9144000" cy="2893219"/>
          </a:xfrm>
          <a:prstGeom prst="rect">
            <a:avLst/>
          </a:prstGeom>
        </p:spPr>
      </p:pic>
      <p:sp>
        <p:nvSpPr>
          <p:cNvPr id="9" name="圆角矩形 2">
            <a:extLst>
              <a:ext uri="{FF2B5EF4-FFF2-40B4-BE49-F238E27FC236}">
                <a16:creationId xmlns:a16="http://schemas.microsoft.com/office/drawing/2014/main" id="{9A3BA19C-947C-48BD-8CAB-CEC2298A2080}"/>
              </a:ext>
            </a:extLst>
          </p:cNvPr>
          <p:cNvSpPr/>
          <p:nvPr userDrawn="1"/>
        </p:nvSpPr>
        <p:spPr>
          <a:xfrm>
            <a:off x="419100" y="762000"/>
            <a:ext cx="8343900" cy="5734050"/>
          </a:xfrm>
          <a:prstGeom prst="roundRect">
            <a:avLst>
              <a:gd name="adj" fmla="val 7402"/>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aseline="-25000" dirty="0"/>
          </a:p>
        </p:txBody>
      </p:sp>
    </p:spTree>
    <p:extLst>
      <p:ext uri="{BB962C8B-B14F-4D97-AF65-F5344CB8AC3E}">
        <p14:creationId xmlns:p14="http://schemas.microsoft.com/office/powerpoint/2010/main" val="1852713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标题占位符 1">
            <a:extLst>
              <a:ext uri="{FF2B5EF4-FFF2-40B4-BE49-F238E27FC236}">
                <a16:creationId xmlns:a16="http://schemas.microsoft.com/office/drawing/2014/main" id="{7479D8F4-8A4F-43C9-94BC-D22D34E3304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9" name="文本占位符 2">
            <a:extLst>
              <a:ext uri="{FF2B5EF4-FFF2-40B4-BE49-F238E27FC236}">
                <a16:creationId xmlns:a16="http://schemas.microsoft.com/office/drawing/2014/main" id="{D821037B-C5C2-4CDE-BCFE-2AABF1342684}"/>
              </a:ext>
            </a:extLst>
          </p:cNvPr>
          <p:cNvSpPr>
            <a:spLocks noGrp="1"/>
          </p:cNvSpPr>
          <p:nvPr>
            <p:ph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 name="日期占位符 3">
            <a:extLst>
              <a:ext uri="{FF2B5EF4-FFF2-40B4-BE49-F238E27FC236}">
                <a16:creationId xmlns:a16="http://schemas.microsoft.com/office/drawing/2014/main" id="{873F56F6-2C6C-4C3D-8C3D-421487CE64B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DB44C94-4780-4C87-BAB1-536B94A19459}" type="datetimeFigureOut">
              <a:rPr lang="zh-CN" altLang="en-US" smtClean="0"/>
              <a:t>2019/11/26</a:t>
            </a:fld>
            <a:endParaRPr lang="zh-CN" altLang="en-US"/>
          </a:p>
        </p:txBody>
      </p:sp>
      <p:sp>
        <p:nvSpPr>
          <p:cNvPr id="11" name="页脚占位符 4">
            <a:extLst>
              <a:ext uri="{FF2B5EF4-FFF2-40B4-BE49-F238E27FC236}">
                <a16:creationId xmlns:a16="http://schemas.microsoft.com/office/drawing/2014/main" id="{3DD115F3-B07D-463B-BDF8-66085AFB8A3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12" name="灯片编号占位符 5">
            <a:extLst>
              <a:ext uri="{FF2B5EF4-FFF2-40B4-BE49-F238E27FC236}">
                <a16:creationId xmlns:a16="http://schemas.microsoft.com/office/drawing/2014/main" id="{D97C39E2-C7FC-47E7-AB13-908F56145E6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5E02916-4D31-4D8F-9965-1AC866D5E0D5}" type="slidenum">
              <a:rPr lang="zh-CN" altLang="en-US" smtClean="0"/>
              <a:t>‹#›</a:t>
            </a:fld>
            <a:endParaRPr lang="zh-CN" altLang="en-US"/>
          </a:p>
        </p:txBody>
      </p:sp>
      <p:sp>
        <p:nvSpPr>
          <p:cNvPr id="13" name="矩形 12">
            <a:extLst>
              <a:ext uri="{FF2B5EF4-FFF2-40B4-BE49-F238E27FC236}">
                <a16:creationId xmlns:a16="http://schemas.microsoft.com/office/drawing/2014/main" id="{B0292574-6DB6-4FAF-B69F-5B6B294F8956}"/>
              </a:ext>
            </a:extLst>
          </p:cNvPr>
          <p:cNvSpPr/>
          <p:nvPr userDrawn="1"/>
        </p:nvSpPr>
        <p:spPr>
          <a:xfrm>
            <a:off x="0" y="0"/>
            <a:ext cx="9144000" cy="6858000"/>
          </a:xfrm>
          <a:prstGeom prst="rect">
            <a:avLst/>
          </a:prstGeom>
          <a:pattFill prst="lt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pic>
        <p:nvPicPr>
          <p:cNvPr id="14" name="图片 13" descr="未标题-1.jpg">
            <a:extLst>
              <a:ext uri="{FF2B5EF4-FFF2-40B4-BE49-F238E27FC236}">
                <a16:creationId xmlns:a16="http://schemas.microsoft.com/office/drawing/2014/main" id="{D8308166-5EDD-4FC2-BF27-9D4F932DF54C}"/>
              </a:ext>
            </a:extLst>
          </p:cNvPr>
          <p:cNvPicPr>
            <a:picLocks noChangeAspect="1"/>
          </p:cNvPicPr>
          <p:nvPr userDrawn="1"/>
        </p:nvPicPr>
        <p:blipFill>
          <a:blip r:embed="rId2" cstate="print"/>
          <a:srcRect l="30362" t="43889" r="21759" b="43140"/>
          <a:stretch>
            <a:fillRect/>
          </a:stretch>
        </p:blipFill>
        <p:spPr>
          <a:xfrm flipH="1">
            <a:off x="0" y="2197100"/>
            <a:ext cx="9144000" cy="2501900"/>
          </a:xfrm>
          <a:prstGeom prst="rect">
            <a:avLst/>
          </a:prstGeom>
          <a:effectLst>
            <a:innerShdw blurRad="63500" dist="50800" dir="16200000">
              <a:prstClr val="black">
                <a:alpha val="50000"/>
              </a:prstClr>
            </a:innerShdw>
          </a:effectLst>
        </p:spPr>
      </p:pic>
    </p:spTree>
    <p:extLst>
      <p:ext uri="{BB962C8B-B14F-4D97-AF65-F5344CB8AC3E}">
        <p14:creationId xmlns:p14="http://schemas.microsoft.com/office/powerpoint/2010/main" val="105655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ppt_y-#ppt_h/2"/>
                                          </p:val>
                                        </p:tav>
                                        <p:tav tm="100000">
                                          <p:val>
                                            <p:strVal val="#ppt_y"/>
                                          </p:val>
                                        </p:tav>
                                      </p:tavLst>
                                    </p:anim>
                                    <p:anim calcmode="lin" valueType="num">
                                      <p:cBhvr>
                                        <p:cTn id="9" dur="500" fill="hold"/>
                                        <p:tgtEl>
                                          <p:spTgt spid="14"/>
                                        </p:tgtEl>
                                        <p:attrNameLst>
                                          <p:attrName>ppt_w</p:attrName>
                                        </p:attrNameLst>
                                      </p:cBhvr>
                                      <p:tavLst>
                                        <p:tav tm="0">
                                          <p:val>
                                            <p:strVal val="#ppt_w"/>
                                          </p:val>
                                        </p:tav>
                                        <p:tav tm="100000">
                                          <p:val>
                                            <p:strVal val="#ppt_w"/>
                                          </p:val>
                                        </p:tav>
                                      </p:tavLst>
                                    </p:anim>
                                    <p:anim calcmode="lin" valueType="num">
                                      <p:cBhvr>
                                        <p:cTn id="10"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26DC1E-2A5B-4493-8C96-81E06C3FCE1B}"/>
              </a:ext>
            </a:extLst>
          </p:cNvPr>
          <p:cNvSpPr>
            <a:spLocks noGrp="1"/>
          </p:cNvSpPr>
          <p:nvPr>
            <p:ph type="title"/>
          </p:nvPr>
        </p:nvSpPr>
        <p:spPr>
          <a:xfrm>
            <a:off x="629841" y="365126"/>
            <a:ext cx="78867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04E0408-8B10-4D4E-99CC-377AACCE942A}"/>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a16="http://schemas.microsoft.com/office/drawing/2014/main" id="{CD3D45D4-7AC8-45BA-81EC-007ECC66721E}"/>
              </a:ext>
            </a:extLst>
          </p:cNvPr>
          <p:cNvSpPr>
            <a:spLocks noGrp="1"/>
          </p:cNvSpPr>
          <p:nvPr>
            <p:ph sz="half" idx="2"/>
          </p:nvPr>
        </p:nvSpPr>
        <p:spPr>
          <a:xfrm>
            <a:off x="629842" y="2505075"/>
            <a:ext cx="3868340"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43EE032-3734-4B92-B0A8-2480DE3413BC}"/>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a16="http://schemas.microsoft.com/office/drawing/2014/main" id="{00F5DDFB-96F5-48AE-A950-F74661D12FCD}"/>
              </a:ext>
            </a:extLst>
          </p:cNvPr>
          <p:cNvSpPr>
            <a:spLocks noGrp="1"/>
          </p:cNvSpPr>
          <p:nvPr>
            <p:ph sz="quarter" idx="4"/>
          </p:nvPr>
        </p:nvSpPr>
        <p:spPr>
          <a:xfrm>
            <a:off x="4629150" y="2505075"/>
            <a:ext cx="3887391"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78488A30-9A5C-48EF-A4C1-01A4608AE3AC}"/>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8" name="页脚占位符 7">
            <a:extLst>
              <a:ext uri="{FF2B5EF4-FFF2-40B4-BE49-F238E27FC236}">
                <a16:creationId xmlns:a16="http://schemas.microsoft.com/office/drawing/2014/main" id="{806B374F-25E3-4DD2-BFF3-4F34A78AB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FE12752B-3697-4832-856A-5F0992FC625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119823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F4687D-9285-4433-859F-43E5604D07E0}"/>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1C2F163-DF24-4A7B-A9F2-68A0DCDE7048}"/>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4" name="页脚占位符 3">
            <a:extLst>
              <a:ext uri="{FF2B5EF4-FFF2-40B4-BE49-F238E27FC236}">
                <a16:creationId xmlns:a16="http://schemas.microsoft.com/office/drawing/2014/main" id="{B59C0240-F264-4C0B-9705-74AD41818FC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28EE5770-4BCC-4B4A-8C19-D5A18402D99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655674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10EBA8E-AA46-4C2E-BFF3-DDB18DCF9CC9}"/>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3" name="页脚占位符 2">
            <a:extLst>
              <a:ext uri="{FF2B5EF4-FFF2-40B4-BE49-F238E27FC236}">
                <a16:creationId xmlns:a16="http://schemas.microsoft.com/office/drawing/2014/main" id="{643C9EA2-6856-456E-86E0-8CF221AD7DE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786CC6D7-D7C6-4411-B7A1-6F2D299C0C7A}"/>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98604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251B69-F08C-4838-8B81-05F2FC025E95}"/>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a16="http://schemas.microsoft.com/office/drawing/2014/main" id="{2A9611DB-B4FD-4DA0-AB89-0CF9EFB80C23}"/>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04C4F6C-5D07-466C-B97E-C7774F87B9C4}"/>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27CBC6C2-BEAE-4495-A8B7-2E76DB72806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6" name="页脚占位符 5">
            <a:extLst>
              <a:ext uri="{FF2B5EF4-FFF2-40B4-BE49-F238E27FC236}">
                <a16:creationId xmlns:a16="http://schemas.microsoft.com/office/drawing/2014/main" id="{E79C29F6-4873-4E69-B089-DA26E934A55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8B6356D-D934-41B1-980E-D6D429D3D974}"/>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967250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29DC06-D63B-41E6-99CD-BC065AE1B99B}"/>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a16="http://schemas.microsoft.com/office/drawing/2014/main" id="{FA98D85C-6C1F-46FD-A207-F627C25CB05A}"/>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a16="http://schemas.microsoft.com/office/drawing/2014/main" id="{D56FF4AA-395A-4F04-A912-62996F92C141}"/>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8401E0EF-428E-4105-B4FD-0740E82E6C0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6" name="页脚占位符 5">
            <a:extLst>
              <a:ext uri="{FF2B5EF4-FFF2-40B4-BE49-F238E27FC236}">
                <a16:creationId xmlns:a16="http://schemas.microsoft.com/office/drawing/2014/main" id="{9749F3CC-AF03-4634-BABD-B8F21FA53825}"/>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1C14A88E-B429-49FD-A541-F986BF0787E3}"/>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1122295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3075694"/>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0.png"/><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39.ti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28.xml.rels><?xml version="1.0" encoding="UTF-8" standalone="yes"?>
<Relationships xmlns="http://schemas.openxmlformats.org/package/2006/relationships"><Relationship Id="rId3" Type="http://schemas.openxmlformats.org/officeDocument/2006/relationships/image" Target="../media/image53.tiff"/><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55.tiff"/><Relationship Id="rId4" Type="http://schemas.openxmlformats.org/officeDocument/2006/relationships/image" Target="../media/image54.tiff"/></Relationships>
</file>

<file path=ppt/slides/_rels/slide29.xml.rels><?xml version="1.0" encoding="UTF-8" standalone="yes"?>
<Relationships xmlns="http://schemas.openxmlformats.org/package/2006/relationships"><Relationship Id="rId3" Type="http://schemas.openxmlformats.org/officeDocument/2006/relationships/image" Target="../media/image56.tiff"/><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58.tif"/><Relationship Id="rId4" Type="http://schemas.openxmlformats.org/officeDocument/2006/relationships/image" Target="../media/image57.tiff"/></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6.tif"/><Relationship Id="rId4" Type="http://schemas.openxmlformats.org/officeDocument/2006/relationships/image" Target="../media/image5.tiff"/></Relationships>
</file>

<file path=ppt/slides/_rels/slide30.xml.rels><?xml version="1.0" encoding="UTF-8" standalone="yes"?>
<Relationships xmlns="http://schemas.openxmlformats.org/package/2006/relationships"><Relationship Id="rId3" Type="http://schemas.openxmlformats.org/officeDocument/2006/relationships/image" Target="../media/image59.tif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60.tif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61.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62.tiff"/></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tiff"/></Relationships>
</file>

<file path=ppt/slides/_rels/slide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9.tiff"/><Relationship Id="rId4" Type="http://schemas.openxmlformats.org/officeDocument/2006/relationships/image" Target="../media/image8.tiff"/></Relationships>
</file>

<file path=ppt/slides/_rels/slide5.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12.tiff"/><Relationship Id="rId4" Type="http://schemas.openxmlformats.org/officeDocument/2006/relationships/image" Target="../media/image11.tif"/></Relationships>
</file>

<file path=ppt/slides/_rels/slide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4.tiff"/></Relationships>
</file>

<file path=ppt/slides/_rels/slide7.xml.rels><?xml version="1.0" encoding="UTF-8" standalone="yes"?>
<Relationships xmlns="http://schemas.openxmlformats.org/package/2006/relationships"><Relationship Id="rId3" Type="http://schemas.openxmlformats.org/officeDocument/2006/relationships/image" Target="../media/image15.tif"/><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17.tif"/><Relationship Id="rId4" Type="http://schemas.openxmlformats.org/officeDocument/2006/relationships/image" Target="../media/image16.tiff"/></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028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移动端设备屏幕尺寸</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16967" y="1324240"/>
            <a:ext cx="4029116"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Android</a:t>
            </a:r>
            <a:r>
              <a:rPr lang="zh-CN" altLang="en-US" sz="2400" spc="100" dirty="0">
                <a:solidFill>
                  <a:srgbClr val="000000"/>
                </a:solidFill>
                <a:latin typeface="微软雅黑" panose="020B0503020204020204" pitchFamily="34" charset="-122"/>
                <a:ea typeface="微软雅黑" panose="020B0503020204020204" pitchFamily="34" charset="-122"/>
              </a:rPr>
              <a:t>系统手机屏幕尺寸</a:t>
            </a:r>
          </a:p>
        </p:txBody>
      </p:sp>
      <p:pic>
        <p:nvPicPr>
          <p:cNvPr id="10" name="图片 9" descr="snap2443">
            <a:extLst>
              <a:ext uri="{FF2B5EF4-FFF2-40B4-BE49-F238E27FC236}">
                <a16:creationId xmlns:a16="http://schemas.microsoft.com/office/drawing/2014/main" id="{A6A19356-AD84-4C6E-8BE8-0616FCF2980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52369" y="1970475"/>
            <a:ext cx="2285388" cy="4387794"/>
          </a:xfrm>
          <a:prstGeom prst="rect">
            <a:avLst/>
          </a:prstGeom>
          <a:noFill/>
          <a:ln>
            <a:noFill/>
          </a:ln>
        </p:spPr>
      </p:pic>
      <p:pic>
        <p:nvPicPr>
          <p:cNvPr id="5" name="图片 4">
            <a:extLst>
              <a:ext uri="{FF2B5EF4-FFF2-40B4-BE49-F238E27FC236}">
                <a16:creationId xmlns:a16="http://schemas.microsoft.com/office/drawing/2014/main" id="{D625B39A-ADAA-45C6-81DC-65E389DED8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5445" y="2763356"/>
            <a:ext cx="5024700" cy="2989968"/>
          </a:xfrm>
          <a:prstGeom prst="rect">
            <a:avLst/>
          </a:prstGeom>
        </p:spPr>
      </p:pic>
      <p:sp>
        <p:nvSpPr>
          <p:cNvPr id="7" name="矩形 6">
            <a:extLst>
              <a:ext uri="{FF2B5EF4-FFF2-40B4-BE49-F238E27FC236}">
                <a16:creationId xmlns:a16="http://schemas.microsoft.com/office/drawing/2014/main" id="{549FE642-62F0-44D8-A848-EF1B50FC643F}"/>
              </a:ext>
            </a:extLst>
          </p:cNvPr>
          <p:cNvSpPr/>
          <p:nvPr/>
        </p:nvSpPr>
        <p:spPr>
          <a:xfrm>
            <a:off x="3539772" y="3237610"/>
            <a:ext cx="4957842" cy="2308324"/>
          </a:xfrm>
          <a:prstGeom prst="rect">
            <a:avLst/>
          </a:prstGeom>
        </p:spPr>
        <p:txBody>
          <a:bodyPr wrap="square">
            <a:spAutoFit/>
          </a:bodyPr>
          <a:lstStyle/>
          <a:p>
            <a:pPr algn="just">
              <a:spcAft>
                <a:spcPts val="0"/>
              </a:spcAft>
            </a:pPr>
            <a:r>
              <a:rPr lang="zh-CN" altLang="zh-CN" sz="2400" dirty="0">
                <a:solidFill>
                  <a:schemeClr val="bg1"/>
                </a:solidFill>
              </a:rPr>
              <a:t>名称：</a:t>
            </a:r>
            <a:r>
              <a:rPr lang="en-US" altLang="zh-CN" sz="2400" dirty="0">
                <a:solidFill>
                  <a:schemeClr val="bg1"/>
                </a:solidFill>
              </a:rPr>
              <a:t>vivo </a:t>
            </a:r>
            <a:r>
              <a:rPr lang="en-US" altLang="zh-CN" sz="2400" dirty="0" err="1">
                <a:solidFill>
                  <a:schemeClr val="bg1"/>
                </a:solidFill>
              </a:rPr>
              <a:t>iQOO</a:t>
            </a:r>
            <a:endParaRPr lang="zh-CN" altLang="zh-CN" sz="2400" dirty="0">
              <a:solidFill>
                <a:schemeClr val="bg1"/>
              </a:solidFill>
            </a:endParaRPr>
          </a:p>
          <a:p>
            <a:pPr algn="just">
              <a:spcAft>
                <a:spcPts val="0"/>
              </a:spcAft>
            </a:pPr>
            <a:r>
              <a:rPr lang="zh-CN" altLang="zh-CN" sz="2400" dirty="0">
                <a:solidFill>
                  <a:schemeClr val="bg1"/>
                </a:solidFill>
              </a:rPr>
              <a:t>操作系统：</a:t>
            </a:r>
            <a:r>
              <a:rPr lang="en-US" altLang="zh-CN" sz="2400" dirty="0" err="1">
                <a:solidFill>
                  <a:schemeClr val="bg1"/>
                </a:solidFill>
              </a:rPr>
              <a:t>Funtouch</a:t>
            </a:r>
            <a:r>
              <a:rPr lang="en-US" altLang="zh-CN" sz="2400" dirty="0">
                <a:solidFill>
                  <a:schemeClr val="bg1"/>
                </a:solidFill>
              </a:rPr>
              <a:t> OS 9</a:t>
            </a:r>
            <a:r>
              <a:rPr lang="zh-CN" altLang="zh-CN" sz="2400" dirty="0">
                <a:solidFill>
                  <a:schemeClr val="bg1"/>
                </a:solidFill>
              </a:rPr>
              <a:t>（基于</a:t>
            </a:r>
            <a:r>
              <a:rPr lang="en-US" altLang="zh-CN" sz="2400" dirty="0">
                <a:solidFill>
                  <a:schemeClr val="bg1"/>
                </a:solidFill>
              </a:rPr>
              <a:t>Android 9.0</a:t>
            </a:r>
            <a:r>
              <a:rPr lang="zh-CN" altLang="zh-CN" sz="2400" dirty="0">
                <a:solidFill>
                  <a:schemeClr val="bg1"/>
                </a:solidFill>
              </a:rPr>
              <a:t>）</a:t>
            </a:r>
          </a:p>
          <a:p>
            <a:pPr algn="just">
              <a:spcAft>
                <a:spcPts val="0"/>
              </a:spcAft>
            </a:pPr>
            <a:r>
              <a:rPr lang="zh-CN" altLang="zh-CN" sz="2400" dirty="0">
                <a:solidFill>
                  <a:schemeClr val="bg1"/>
                </a:solidFill>
              </a:rPr>
              <a:t>主屏尺寸：</a:t>
            </a:r>
            <a:r>
              <a:rPr lang="en-US" altLang="zh-CN" sz="2400" dirty="0">
                <a:solidFill>
                  <a:schemeClr val="bg1"/>
                </a:solidFill>
              </a:rPr>
              <a:t>6.41</a:t>
            </a:r>
            <a:r>
              <a:rPr lang="zh-CN" altLang="zh-CN" sz="2400" dirty="0">
                <a:solidFill>
                  <a:schemeClr val="bg1"/>
                </a:solidFill>
              </a:rPr>
              <a:t>英寸</a:t>
            </a:r>
          </a:p>
          <a:p>
            <a:pPr algn="just">
              <a:spcAft>
                <a:spcPts val="0"/>
              </a:spcAft>
            </a:pPr>
            <a:r>
              <a:rPr lang="zh-CN" altLang="zh-CN" sz="2400" dirty="0">
                <a:solidFill>
                  <a:schemeClr val="bg1"/>
                </a:solidFill>
              </a:rPr>
              <a:t>主屏分辨率：</a:t>
            </a:r>
            <a:r>
              <a:rPr lang="en-US" altLang="zh-CN" sz="2400" dirty="0">
                <a:solidFill>
                  <a:schemeClr val="bg1"/>
                </a:solidFill>
              </a:rPr>
              <a:t>2340</a:t>
            </a:r>
            <a:r>
              <a:rPr lang="zh-CN" altLang="zh-CN" sz="2400" dirty="0">
                <a:solidFill>
                  <a:schemeClr val="bg1"/>
                </a:solidFill>
              </a:rPr>
              <a:t>×</a:t>
            </a:r>
            <a:r>
              <a:rPr lang="en-US" altLang="zh-CN" sz="2400" dirty="0">
                <a:solidFill>
                  <a:schemeClr val="bg1"/>
                </a:solidFill>
              </a:rPr>
              <a:t>1080px</a:t>
            </a:r>
            <a:endParaRPr lang="zh-CN" altLang="zh-CN" sz="2400" dirty="0">
              <a:solidFill>
                <a:schemeClr val="bg1"/>
              </a:solidFill>
            </a:endParaRPr>
          </a:p>
          <a:p>
            <a:r>
              <a:rPr lang="zh-CN" altLang="zh-CN" sz="2400" dirty="0">
                <a:solidFill>
                  <a:schemeClr val="bg1"/>
                </a:solidFill>
              </a:rPr>
              <a:t>屏幕像素密度：</a:t>
            </a:r>
            <a:r>
              <a:rPr lang="en-US" altLang="zh-CN" sz="2400" dirty="0">
                <a:solidFill>
                  <a:schemeClr val="bg1"/>
                </a:solidFill>
              </a:rPr>
              <a:t>402ppi</a:t>
            </a:r>
            <a:endParaRPr lang="zh-CN" altLang="en-US" sz="2400" dirty="0">
              <a:solidFill>
                <a:schemeClr val="bg1"/>
              </a:solidFill>
            </a:endParaRPr>
          </a:p>
        </p:txBody>
      </p:sp>
    </p:spTree>
    <p:extLst>
      <p:ext uri="{BB962C8B-B14F-4D97-AF65-F5344CB8AC3E}">
        <p14:creationId xmlns:p14="http://schemas.microsoft.com/office/powerpoint/2010/main" val="2888550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移动端设备屏幕尺寸</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16967" y="1324240"/>
            <a:ext cx="4029116"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Android</a:t>
            </a:r>
            <a:r>
              <a:rPr lang="zh-CN" altLang="en-US" sz="2400" spc="100" dirty="0">
                <a:solidFill>
                  <a:srgbClr val="000000"/>
                </a:solidFill>
                <a:latin typeface="微软雅黑" panose="020B0503020204020204" pitchFamily="34" charset="-122"/>
                <a:ea typeface="微软雅黑" panose="020B0503020204020204" pitchFamily="34" charset="-122"/>
              </a:rPr>
              <a:t>系统手机屏幕尺寸</a:t>
            </a:r>
          </a:p>
        </p:txBody>
      </p:sp>
      <p:pic>
        <p:nvPicPr>
          <p:cNvPr id="13" name="图片 12">
            <a:extLst>
              <a:ext uri="{FF2B5EF4-FFF2-40B4-BE49-F238E27FC236}">
                <a16:creationId xmlns:a16="http://schemas.microsoft.com/office/drawing/2014/main" id="{83589C6A-E40A-4BAD-B196-E7E4D650EE4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52369" y="1919661"/>
            <a:ext cx="2289772" cy="4379644"/>
          </a:xfrm>
          <a:prstGeom prst="rect">
            <a:avLst/>
          </a:prstGeom>
          <a:noFill/>
        </p:spPr>
      </p:pic>
      <p:pic>
        <p:nvPicPr>
          <p:cNvPr id="3" name="图片 2">
            <a:extLst>
              <a:ext uri="{FF2B5EF4-FFF2-40B4-BE49-F238E27FC236}">
                <a16:creationId xmlns:a16="http://schemas.microsoft.com/office/drawing/2014/main" id="{0D47A2EE-F9FA-4143-B3B2-70D54EBCA1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5939" y="2220207"/>
            <a:ext cx="5225470" cy="3778552"/>
          </a:xfrm>
          <a:prstGeom prst="rect">
            <a:avLst/>
          </a:prstGeom>
        </p:spPr>
      </p:pic>
      <p:sp>
        <p:nvSpPr>
          <p:cNvPr id="4" name="矩形 3">
            <a:extLst>
              <a:ext uri="{FF2B5EF4-FFF2-40B4-BE49-F238E27FC236}">
                <a16:creationId xmlns:a16="http://schemas.microsoft.com/office/drawing/2014/main" id="{BB9A8CF3-CD2D-4084-885E-A3FF7C8F10EB}"/>
              </a:ext>
            </a:extLst>
          </p:cNvPr>
          <p:cNvSpPr/>
          <p:nvPr/>
        </p:nvSpPr>
        <p:spPr>
          <a:xfrm>
            <a:off x="4231750" y="3056969"/>
            <a:ext cx="4561367" cy="1938992"/>
          </a:xfrm>
          <a:prstGeom prst="rect">
            <a:avLst/>
          </a:prstGeom>
        </p:spPr>
        <p:txBody>
          <a:bodyPr wrap="square">
            <a:spAutoFit/>
          </a:bodyPr>
          <a:lstStyle/>
          <a:p>
            <a:pPr algn="just"/>
            <a:r>
              <a:rPr lang="zh-CN" altLang="zh-CN" sz="2400" dirty="0"/>
              <a:t>名称：三星</a:t>
            </a:r>
            <a:r>
              <a:rPr lang="en-US" altLang="zh-CN" sz="2400" dirty="0"/>
              <a:t>Galaxy S10</a:t>
            </a:r>
            <a:endParaRPr lang="zh-CN" altLang="zh-CN" sz="2400" dirty="0"/>
          </a:p>
          <a:p>
            <a:pPr algn="just"/>
            <a:r>
              <a:rPr lang="zh-CN" altLang="zh-CN" sz="2400" dirty="0"/>
              <a:t>操作系统：</a:t>
            </a:r>
            <a:r>
              <a:rPr lang="en-US" altLang="zh-CN" sz="2400" dirty="0"/>
              <a:t>Android 9.0</a:t>
            </a:r>
            <a:endParaRPr lang="zh-CN" altLang="zh-CN" sz="2400" dirty="0"/>
          </a:p>
          <a:p>
            <a:pPr algn="just"/>
            <a:r>
              <a:rPr lang="zh-CN" altLang="zh-CN" sz="2400" dirty="0"/>
              <a:t>主屏尺寸：</a:t>
            </a:r>
            <a:r>
              <a:rPr lang="en-US" altLang="zh-CN" sz="2400" dirty="0"/>
              <a:t>6.1</a:t>
            </a:r>
            <a:r>
              <a:rPr lang="zh-CN" altLang="zh-CN" sz="2400" dirty="0"/>
              <a:t>英寸</a:t>
            </a:r>
          </a:p>
          <a:p>
            <a:pPr algn="just"/>
            <a:r>
              <a:rPr lang="zh-CN" altLang="zh-CN" sz="2400" dirty="0"/>
              <a:t>主屏分辨率：</a:t>
            </a:r>
            <a:r>
              <a:rPr lang="en-US" altLang="zh-CN" sz="2400" dirty="0"/>
              <a:t>3040×1440px</a:t>
            </a:r>
            <a:endParaRPr lang="zh-CN" altLang="zh-CN" sz="2400" dirty="0"/>
          </a:p>
          <a:p>
            <a:pPr algn="just"/>
            <a:r>
              <a:rPr lang="zh-CN" altLang="zh-CN" sz="2400" dirty="0"/>
              <a:t>屏幕像素密度：</a:t>
            </a:r>
            <a:r>
              <a:rPr lang="en-US" altLang="zh-CN" sz="2400" dirty="0"/>
              <a:t>551ppi</a:t>
            </a:r>
            <a:endParaRPr lang="zh-CN" altLang="en-US" sz="2400" dirty="0"/>
          </a:p>
        </p:txBody>
      </p:sp>
    </p:spTree>
    <p:extLst>
      <p:ext uri="{BB962C8B-B14F-4D97-AF65-F5344CB8AC3E}">
        <p14:creationId xmlns:p14="http://schemas.microsoft.com/office/powerpoint/2010/main" val="20678262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移动端设备屏幕尺寸</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16967" y="1324240"/>
            <a:ext cx="4029116"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Android</a:t>
            </a:r>
            <a:r>
              <a:rPr lang="zh-CN" altLang="en-US" sz="2400" spc="100" dirty="0">
                <a:solidFill>
                  <a:srgbClr val="000000"/>
                </a:solidFill>
                <a:latin typeface="微软雅黑" panose="020B0503020204020204" pitchFamily="34" charset="-122"/>
                <a:ea typeface="微软雅黑" panose="020B0503020204020204" pitchFamily="34" charset="-122"/>
              </a:rPr>
              <a:t>系统手机屏幕尺寸</a:t>
            </a:r>
          </a:p>
        </p:txBody>
      </p:sp>
      <p:pic>
        <p:nvPicPr>
          <p:cNvPr id="10" name="图片 9">
            <a:extLst>
              <a:ext uri="{FF2B5EF4-FFF2-40B4-BE49-F238E27FC236}">
                <a16:creationId xmlns:a16="http://schemas.microsoft.com/office/drawing/2014/main" id="{F71F22BB-2148-4FAA-87F7-609E3724781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98258" y="2041668"/>
            <a:ext cx="3398482" cy="4140678"/>
          </a:xfrm>
          <a:prstGeom prst="rect">
            <a:avLst/>
          </a:prstGeom>
          <a:noFill/>
        </p:spPr>
      </p:pic>
      <p:pic>
        <p:nvPicPr>
          <p:cNvPr id="5" name="图片 4">
            <a:extLst>
              <a:ext uri="{FF2B5EF4-FFF2-40B4-BE49-F238E27FC236}">
                <a16:creationId xmlns:a16="http://schemas.microsoft.com/office/drawing/2014/main" id="{B44FB2C6-81A4-4650-9027-467345FF22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6740" y="2344031"/>
            <a:ext cx="4480095" cy="3535952"/>
          </a:xfrm>
          <a:prstGeom prst="rect">
            <a:avLst/>
          </a:prstGeom>
        </p:spPr>
      </p:pic>
      <p:sp>
        <p:nvSpPr>
          <p:cNvPr id="6" name="矩形 5">
            <a:extLst>
              <a:ext uri="{FF2B5EF4-FFF2-40B4-BE49-F238E27FC236}">
                <a16:creationId xmlns:a16="http://schemas.microsoft.com/office/drawing/2014/main" id="{91A808FF-3FF4-4DB0-B4A2-A955F8E2212C}"/>
              </a:ext>
            </a:extLst>
          </p:cNvPr>
          <p:cNvSpPr/>
          <p:nvPr/>
        </p:nvSpPr>
        <p:spPr>
          <a:xfrm>
            <a:off x="4798635" y="2900775"/>
            <a:ext cx="3296092" cy="2462213"/>
          </a:xfrm>
          <a:prstGeom prst="rect">
            <a:avLst/>
          </a:prstGeom>
        </p:spPr>
        <p:txBody>
          <a:bodyPr wrap="square">
            <a:spAutoFit/>
          </a:bodyPr>
          <a:lstStyle/>
          <a:p>
            <a:pPr algn="just">
              <a:spcAft>
                <a:spcPts val="0"/>
              </a:spcAft>
            </a:pPr>
            <a:r>
              <a:rPr lang="zh-CN" altLang="zh-CN" sz="2200" dirty="0"/>
              <a:t>名称：小米</a:t>
            </a:r>
            <a:r>
              <a:rPr lang="en-US" altLang="zh-CN" sz="2200" dirty="0"/>
              <a:t>9</a:t>
            </a:r>
            <a:endParaRPr lang="zh-CN" altLang="zh-CN" sz="2200" dirty="0"/>
          </a:p>
          <a:p>
            <a:pPr algn="just">
              <a:spcAft>
                <a:spcPts val="0"/>
              </a:spcAft>
            </a:pPr>
            <a:r>
              <a:rPr lang="zh-CN" altLang="zh-CN" sz="2200" dirty="0"/>
              <a:t>操作系统：</a:t>
            </a:r>
            <a:r>
              <a:rPr lang="en-US" altLang="zh-CN" sz="2200" dirty="0"/>
              <a:t>MIUI 10</a:t>
            </a:r>
            <a:r>
              <a:rPr lang="zh-CN" altLang="zh-CN" sz="2200" dirty="0"/>
              <a:t>（基于</a:t>
            </a:r>
            <a:r>
              <a:rPr lang="en-US" altLang="zh-CN" sz="2200" dirty="0"/>
              <a:t>Android 9.0</a:t>
            </a:r>
            <a:r>
              <a:rPr lang="zh-CN" altLang="zh-CN" sz="2200" dirty="0"/>
              <a:t>）</a:t>
            </a:r>
          </a:p>
          <a:p>
            <a:pPr algn="just">
              <a:spcAft>
                <a:spcPts val="0"/>
              </a:spcAft>
            </a:pPr>
            <a:r>
              <a:rPr lang="zh-CN" altLang="zh-CN" sz="2200" dirty="0"/>
              <a:t>主屏尺寸：</a:t>
            </a:r>
            <a:r>
              <a:rPr lang="en-US" altLang="zh-CN" sz="2200" dirty="0"/>
              <a:t>6.39</a:t>
            </a:r>
            <a:r>
              <a:rPr lang="zh-CN" altLang="zh-CN" sz="2200" dirty="0"/>
              <a:t>英寸</a:t>
            </a:r>
          </a:p>
          <a:p>
            <a:pPr algn="just">
              <a:spcAft>
                <a:spcPts val="0"/>
              </a:spcAft>
            </a:pPr>
            <a:r>
              <a:rPr lang="zh-CN" altLang="zh-CN" sz="2200" dirty="0"/>
              <a:t>主屏分辨率：</a:t>
            </a:r>
            <a:r>
              <a:rPr lang="en-US" altLang="zh-CN" sz="2200" dirty="0"/>
              <a:t>2340×1080px</a:t>
            </a:r>
            <a:endParaRPr lang="zh-CN" altLang="zh-CN" sz="2200" dirty="0"/>
          </a:p>
          <a:p>
            <a:r>
              <a:rPr lang="zh-CN" altLang="zh-CN" sz="2200" dirty="0"/>
              <a:t>屏幕像素密度：</a:t>
            </a:r>
            <a:r>
              <a:rPr lang="en-US" altLang="zh-CN" sz="2200" dirty="0"/>
              <a:t>403ppi</a:t>
            </a:r>
            <a:endParaRPr lang="zh-CN" altLang="en-US" sz="2200" dirty="0"/>
          </a:p>
        </p:txBody>
      </p:sp>
    </p:spTree>
    <p:extLst>
      <p:ext uri="{BB962C8B-B14F-4D97-AF65-F5344CB8AC3E}">
        <p14:creationId xmlns:p14="http://schemas.microsoft.com/office/powerpoint/2010/main" val="23825231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移动端设备屏幕尺寸</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16967" y="1324240"/>
            <a:ext cx="4029116"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Android</a:t>
            </a:r>
            <a:r>
              <a:rPr lang="zh-CN" altLang="en-US" sz="2400" spc="100" dirty="0">
                <a:solidFill>
                  <a:srgbClr val="000000"/>
                </a:solidFill>
                <a:latin typeface="微软雅黑" panose="020B0503020204020204" pitchFamily="34" charset="-122"/>
                <a:ea typeface="微软雅黑" panose="020B0503020204020204" pitchFamily="34" charset="-122"/>
              </a:rPr>
              <a:t>系统手机屏幕尺寸</a:t>
            </a:r>
          </a:p>
        </p:txBody>
      </p:sp>
      <p:pic>
        <p:nvPicPr>
          <p:cNvPr id="13" name="图片 12" descr="snap2446">
            <a:extLst>
              <a:ext uri="{FF2B5EF4-FFF2-40B4-BE49-F238E27FC236}">
                <a16:creationId xmlns:a16="http://schemas.microsoft.com/office/drawing/2014/main" id="{47C6F988-BA12-4BBE-9A05-35A432A52DB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929541" y="1839445"/>
            <a:ext cx="2168724" cy="4526200"/>
          </a:xfrm>
          <a:prstGeom prst="rect">
            <a:avLst/>
          </a:prstGeom>
          <a:noFill/>
          <a:ln>
            <a:noFill/>
          </a:ln>
        </p:spPr>
      </p:pic>
      <p:pic>
        <p:nvPicPr>
          <p:cNvPr id="3" name="图片 2">
            <a:extLst>
              <a:ext uri="{FF2B5EF4-FFF2-40B4-BE49-F238E27FC236}">
                <a16:creationId xmlns:a16="http://schemas.microsoft.com/office/drawing/2014/main" id="{64FEB32A-FADB-44E1-A56B-DCBB3FF59A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68621" y="2020005"/>
            <a:ext cx="5162998" cy="4165079"/>
          </a:xfrm>
          <a:prstGeom prst="rect">
            <a:avLst/>
          </a:prstGeom>
        </p:spPr>
      </p:pic>
      <p:sp>
        <p:nvSpPr>
          <p:cNvPr id="4" name="矩形 3">
            <a:extLst>
              <a:ext uri="{FF2B5EF4-FFF2-40B4-BE49-F238E27FC236}">
                <a16:creationId xmlns:a16="http://schemas.microsoft.com/office/drawing/2014/main" id="{D2798C79-CCDF-409C-BEAD-660B1841656A}"/>
              </a:ext>
            </a:extLst>
          </p:cNvPr>
          <p:cNvSpPr/>
          <p:nvPr/>
        </p:nvSpPr>
        <p:spPr>
          <a:xfrm>
            <a:off x="4029975" y="3095996"/>
            <a:ext cx="4572000" cy="1938992"/>
          </a:xfrm>
          <a:prstGeom prst="rect">
            <a:avLst/>
          </a:prstGeom>
        </p:spPr>
        <p:txBody>
          <a:bodyPr>
            <a:spAutoFit/>
          </a:bodyPr>
          <a:lstStyle/>
          <a:p>
            <a:pPr algn="just"/>
            <a:r>
              <a:rPr lang="zh-CN" altLang="zh-CN" sz="2400" dirty="0"/>
              <a:t>名称：三星</a:t>
            </a:r>
            <a:r>
              <a:rPr lang="en-US" altLang="zh-CN" sz="2400" dirty="0"/>
              <a:t>Galaxy S10</a:t>
            </a:r>
            <a:endParaRPr lang="zh-CN" altLang="zh-CN" sz="2400" dirty="0"/>
          </a:p>
          <a:p>
            <a:pPr algn="just"/>
            <a:r>
              <a:rPr lang="zh-CN" altLang="zh-CN" sz="2400" dirty="0"/>
              <a:t>操作系统：</a:t>
            </a:r>
            <a:r>
              <a:rPr lang="en-US" altLang="zh-CN" sz="2400" dirty="0"/>
              <a:t>Android 9.0</a:t>
            </a:r>
            <a:endParaRPr lang="zh-CN" altLang="zh-CN" sz="2400" dirty="0"/>
          </a:p>
          <a:p>
            <a:pPr algn="just"/>
            <a:r>
              <a:rPr lang="zh-CN" altLang="zh-CN" sz="2400" dirty="0"/>
              <a:t>主屏尺寸：</a:t>
            </a:r>
            <a:r>
              <a:rPr lang="en-US" altLang="zh-CN" sz="2400" dirty="0"/>
              <a:t>6.1</a:t>
            </a:r>
            <a:r>
              <a:rPr lang="zh-CN" altLang="zh-CN" sz="2400" dirty="0"/>
              <a:t>英寸</a:t>
            </a:r>
          </a:p>
          <a:p>
            <a:pPr algn="just"/>
            <a:r>
              <a:rPr lang="zh-CN" altLang="zh-CN" sz="2400" dirty="0"/>
              <a:t>主屏分辨率：</a:t>
            </a:r>
            <a:r>
              <a:rPr lang="en-US" altLang="zh-CN" sz="2400" dirty="0"/>
              <a:t>3040×1440px</a:t>
            </a:r>
            <a:endParaRPr lang="zh-CN" altLang="zh-CN" sz="2400" dirty="0"/>
          </a:p>
          <a:p>
            <a:pPr algn="just"/>
            <a:r>
              <a:rPr lang="zh-CN" altLang="zh-CN" sz="2400" dirty="0"/>
              <a:t>屏幕像素密度：</a:t>
            </a:r>
            <a:r>
              <a:rPr lang="en-US" altLang="zh-CN" sz="2400" dirty="0"/>
              <a:t>551ppi</a:t>
            </a:r>
            <a:endParaRPr lang="zh-CN" altLang="en-US" sz="2400" dirty="0"/>
          </a:p>
        </p:txBody>
      </p:sp>
    </p:spTree>
    <p:extLst>
      <p:ext uri="{BB962C8B-B14F-4D97-AF65-F5344CB8AC3E}">
        <p14:creationId xmlns:p14="http://schemas.microsoft.com/office/powerpoint/2010/main" val="21434383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C0F8284D-DC35-46C4-B770-CB250BE623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0642" y="2072882"/>
            <a:ext cx="4699592" cy="3964490"/>
          </a:xfrm>
          <a:prstGeom prst="rect">
            <a:avLst/>
          </a:prstGeom>
        </p:spPr>
      </p:pic>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移动端设备屏幕尺寸</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3"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3"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16967" y="1324240"/>
            <a:ext cx="4029116"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Android</a:t>
            </a:r>
            <a:r>
              <a:rPr lang="zh-CN" altLang="en-US" sz="2400" spc="100" dirty="0">
                <a:solidFill>
                  <a:srgbClr val="000000"/>
                </a:solidFill>
                <a:latin typeface="微软雅黑" panose="020B0503020204020204" pitchFamily="34" charset="-122"/>
                <a:ea typeface="微软雅黑" panose="020B0503020204020204" pitchFamily="34" charset="-122"/>
              </a:rPr>
              <a:t>系统手机屏幕尺寸</a:t>
            </a:r>
          </a:p>
        </p:txBody>
      </p:sp>
      <p:sp>
        <p:nvSpPr>
          <p:cNvPr id="2" name="矩形 1">
            <a:extLst>
              <a:ext uri="{FF2B5EF4-FFF2-40B4-BE49-F238E27FC236}">
                <a16:creationId xmlns:a16="http://schemas.microsoft.com/office/drawing/2014/main" id="{9FFEEC3C-B36F-4AD1-A7D4-C2900D145EFA}"/>
              </a:ext>
            </a:extLst>
          </p:cNvPr>
          <p:cNvSpPr/>
          <p:nvPr/>
        </p:nvSpPr>
        <p:spPr>
          <a:xfrm>
            <a:off x="4326539" y="3051434"/>
            <a:ext cx="3127798" cy="1938992"/>
          </a:xfrm>
          <a:prstGeom prst="rect">
            <a:avLst/>
          </a:prstGeom>
        </p:spPr>
        <p:txBody>
          <a:bodyPr wrap="square">
            <a:spAutoFit/>
          </a:bodyPr>
          <a:lstStyle/>
          <a:p>
            <a:pPr algn="just"/>
            <a:r>
              <a:rPr lang="zh-CN" altLang="zh-CN" sz="2400" dirty="0"/>
              <a:t>设计制作</a:t>
            </a:r>
            <a:r>
              <a:rPr lang="en-US" altLang="zh-CN" sz="2400" dirty="0"/>
              <a:t>Android</a:t>
            </a:r>
            <a:r>
              <a:rPr lang="zh-CN" altLang="zh-CN" sz="2400" dirty="0"/>
              <a:t>系统设计稿时，一般采用</a:t>
            </a:r>
            <a:r>
              <a:rPr lang="en-US" altLang="zh-CN" sz="2400" dirty="0"/>
              <a:t>1080×1920px</a:t>
            </a:r>
            <a:r>
              <a:rPr lang="zh-CN" altLang="zh-CN" sz="2400" dirty="0"/>
              <a:t>的主流尺寸，因为此款主流尺寸方便适配</a:t>
            </a:r>
            <a:r>
              <a:rPr lang="zh-CN" altLang="en-US" sz="2400" dirty="0"/>
              <a:t>。</a:t>
            </a:r>
          </a:p>
        </p:txBody>
      </p:sp>
      <p:pic>
        <p:nvPicPr>
          <p:cNvPr id="10" name="图片 9" descr="snap2501">
            <a:extLst>
              <a:ext uri="{FF2B5EF4-FFF2-40B4-BE49-F238E27FC236}">
                <a16:creationId xmlns:a16="http://schemas.microsoft.com/office/drawing/2014/main" id="{7E295FCE-9035-4B74-B411-2F8174E0C3DD}"/>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52369" y="2004488"/>
            <a:ext cx="2311112" cy="4032884"/>
          </a:xfrm>
          <a:prstGeom prst="rect">
            <a:avLst/>
          </a:prstGeom>
          <a:noFill/>
          <a:ln>
            <a:noFill/>
          </a:ln>
        </p:spPr>
      </p:pic>
    </p:spTree>
    <p:extLst>
      <p:ext uri="{BB962C8B-B14F-4D97-AF65-F5344CB8AC3E}">
        <p14:creationId xmlns:p14="http://schemas.microsoft.com/office/powerpoint/2010/main" val="30420927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练一练</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73999" y="1324240"/>
            <a:ext cx="448917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制作购物</a:t>
            </a:r>
            <a:r>
              <a:rPr lang="en-US" altLang="zh-CN" sz="2400" spc="100" dirty="0">
                <a:solidFill>
                  <a:srgbClr val="000000"/>
                </a:solidFill>
                <a:latin typeface="微软雅黑" panose="020B0503020204020204" pitchFamily="34" charset="-122"/>
                <a:ea typeface="微软雅黑" panose="020B0503020204020204" pitchFamily="34" charset="-122"/>
              </a:rPr>
              <a:t>APP</a:t>
            </a:r>
            <a:r>
              <a:rPr lang="zh-CN" altLang="en-US" sz="2400" spc="100" dirty="0">
                <a:solidFill>
                  <a:srgbClr val="000000"/>
                </a:solidFill>
                <a:latin typeface="微软雅黑" panose="020B0503020204020204" pitchFamily="34" charset="-122"/>
                <a:ea typeface="微软雅黑" panose="020B0503020204020204" pitchFamily="34" charset="-122"/>
              </a:rPr>
              <a:t>的顶部和</a:t>
            </a:r>
            <a:r>
              <a:rPr lang="en-US" altLang="zh-CN" sz="2400" spc="100" dirty="0">
                <a:solidFill>
                  <a:srgbClr val="000000"/>
                </a:solidFill>
                <a:latin typeface="微软雅黑" panose="020B0503020204020204" pitchFamily="34" charset="-122"/>
                <a:ea typeface="微软雅黑" panose="020B0503020204020204" pitchFamily="34" charset="-122"/>
              </a:rPr>
              <a:t>banner</a:t>
            </a:r>
            <a:endParaRPr lang="zh-CN" altLang="en-US" sz="2400" spc="100" dirty="0">
              <a:solidFill>
                <a:srgbClr val="000000"/>
              </a:solidFill>
              <a:latin typeface="微软雅黑" panose="020B0503020204020204" pitchFamily="34" charset="-122"/>
              <a:ea typeface="微软雅黑" panose="020B0503020204020204" pitchFamily="34" charset="-122"/>
            </a:endParaRPr>
          </a:p>
        </p:txBody>
      </p:sp>
      <p:pic>
        <p:nvPicPr>
          <p:cNvPr id="7" name="图片 6" descr="snap2385">
            <a:extLst>
              <a:ext uri="{FF2B5EF4-FFF2-40B4-BE49-F238E27FC236}">
                <a16:creationId xmlns:a16="http://schemas.microsoft.com/office/drawing/2014/main" id="{8843F1C1-0B64-4DE7-B28C-91E1F0BCE6A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410207" y="2264735"/>
            <a:ext cx="6238340" cy="3625702"/>
          </a:xfrm>
          <a:prstGeom prst="rect">
            <a:avLst/>
          </a:prstGeom>
          <a:noFill/>
          <a:ln w="6350" cmpd="sng">
            <a:solidFill>
              <a:schemeClr val="bg1">
                <a:lumMod val="75000"/>
                <a:lumOff val="0"/>
              </a:schemeClr>
            </a:solidFill>
            <a:miter lim="800000"/>
            <a:headEnd/>
            <a:tailEnd/>
          </a:ln>
          <a:effectLst/>
        </p:spPr>
      </p:pic>
    </p:spTree>
    <p:extLst>
      <p:ext uri="{BB962C8B-B14F-4D97-AF65-F5344CB8AC3E}">
        <p14:creationId xmlns:p14="http://schemas.microsoft.com/office/powerpoint/2010/main" val="37301795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移动端设备屏幕尺寸</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53066" y="1324240"/>
            <a:ext cx="3297698"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iOS</a:t>
            </a:r>
            <a:r>
              <a:rPr lang="zh-CN" altLang="en-US" sz="2400" spc="100" dirty="0">
                <a:solidFill>
                  <a:srgbClr val="000000"/>
                </a:solidFill>
                <a:latin typeface="微软雅黑" panose="020B0503020204020204" pitchFamily="34" charset="-122"/>
                <a:ea typeface="微软雅黑" panose="020B0503020204020204" pitchFamily="34" charset="-122"/>
              </a:rPr>
              <a:t>系统手机屏幕尺寸</a:t>
            </a:r>
          </a:p>
        </p:txBody>
      </p:sp>
      <p:pic>
        <p:nvPicPr>
          <p:cNvPr id="13" name="图片 12">
            <a:extLst>
              <a:ext uri="{FF2B5EF4-FFF2-40B4-BE49-F238E27FC236}">
                <a16:creationId xmlns:a16="http://schemas.microsoft.com/office/drawing/2014/main" id="{AA2ABD4F-E29E-44F3-8B71-28109A2B5A8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52369" y="1934964"/>
            <a:ext cx="2279012" cy="4476630"/>
          </a:xfrm>
          <a:prstGeom prst="rect">
            <a:avLst/>
          </a:prstGeom>
          <a:noFill/>
        </p:spPr>
      </p:pic>
      <p:pic>
        <p:nvPicPr>
          <p:cNvPr id="7" name="图片 6">
            <a:extLst>
              <a:ext uri="{FF2B5EF4-FFF2-40B4-BE49-F238E27FC236}">
                <a16:creationId xmlns:a16="http://schemas.microsoft.com/office/drawing/2014/main" id="{4DF70363-EAC5-4380-9326-6D7CDED674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01915" y="1593576"/>
            <a:ext cx="5613992" cy="5077730"/>
          </a:xfrm>
          <a:prstGeom prst="rect">
            <a:avLst/>
          </a:prstGeom>
        </p:spPr>
      </p:pic>
      <p:sp>
        <p:nvSpPr>
          <p:cNvPr id="14" name="矩形 13">
            <a:extLst>
              <a:ext uri="{FF2B5EF4-FFF2-40B4-BE49-F238E27FC236}">
                <a16:creationId xmlns:a16="http://schemas.microsoft.com/office/drawing/2014/main" id="{D901D35F-A6F5-4FB6-AF65-86099AC2B65E}"/>
              </a:ext>
            </a:extLst>
          </p:cNvPr>
          <p:cNvSpPr/>
          <p:nvPr/>
        </p:nvSpPr>
        <p:spPr>
          <a:xfrm>
            <a:off x="4431788" y="2988047"/>
            <a:ext cx="3829710" cy="1938992"/>
          </a:xfrm>
          <a:prstGeom prst="rect">
            <a:avLst/>
          </a:prstGeom>
        </p:spPr>
        <p:txBody>
          <a:bodyPr wrap="square">
            <a:spAutoFit/>
          </a:bodyPr>
          <a:lstStyle/>
          <a:p>
            <a:pPr algn="just">
              <a:spcAft>
                <a:spcPts val="0"/>
              </a:spcAft>
            </a:pPr>
            <a:r>
              <a:rPr lang="zh-CN" altLang="zh-CN" sz="2400" dirty="0">
                <a:solidFill>
                  <a:schemeClr val="bg1"/>
                </a:solidFill>
              </a:rPr>
              <a:t>名称：</a:t>
            </a:r>
            <a:r>
              <a:rPr lang="en-US" altLang="zh-CN" sz="2400" dirty="0">
                <a:solidFill>
                  <a:schemeClr val="bg1"/>
                </a:solidFill>
              </a:rPr>
              <a:t>iPhone6/7/8</a:t>
            </a:r>
            <a:endParaRPr lang="zh-CN" altLang="zh-CN" sz="2400" dirty="0">
              <a:solidFill>
                <a:schemeClr val="bg1"/>
              </a:solidFill>
            </a:endParaRPr>
          </a:p>
          <a:p>
            <a:pPr algn="just">
              <a:spcAft>
                <a:spcPts val="0"/>
              </a:spcAft>
            </a:pPr>
            <a:r>
              <a:rPr lang="zh-CN" altLang="zh-CN" sz="2400" dirty="0">
                <a:solidFill>
                  <a:schemeClr val="bg1"/>
                </a:solidFill>
              </a:rPr>
              <a:t>操作系统：</a:t>
            </a:r>
            <a:r>
              <a:rPr lang="en-US" altLang="zh-CN" sz="2400" dirty="0">
                <a:solidFill>
                  <a:schemeClr val="bg1"/>
                </a:solidFill>
              </a:rPr>
              <a:t>iOS11</a:t>
            </a:r>
            <a:endParaRPr lang="zh-CN" altLang="zh-CN" sz="2400" dirty="0">
              <a:solidFill>
                <a:schemeClr val="bg1"/>
              </a:solidFill>
            </a:endParaRPr>
          </a:p>
          <a:p>
            <a:pPr algn="just">
              <a:spcAft>
                <a:spcPts val="0"/>
              </a:spcAft>
            </a:pPr>
            <a:r>
              <a:rPr lang="zh-CN" altLang="zh-CN" sz="2400" dirty="0">
                <a:solidFill>
                  <a:schemeClr val="bg1"/>
                </a:solidFill>
              </a:rPr>
              <a:t>主屏尺寸：</a:t>
            </a:r>
            <a:r>
              <a:rPr lang="en-US" altLang="zh-CN" sz="2400" dirty="0">
                <a:solidFill>
                  <a:schemeClr val="bg1"/>
                </a:solidFill>
              </a:rPr>
              <a:t>4.7</a:t>
            </a:r>
            <a:r>
              <a:rPr lang="zh-CN" altLang="zh-CN" sz="2400" dirty="0">
                <a:solidFill>
                  <a:schemeClr val="bg1"/>
                </a:solidFill>
              </a:rPr>
              <a:t>英寸</a:t>
            </a:r>
          </a:p>
          <a:p>
            <a:pPr algn="just">
              <a:spcAft>
                <a:spcPts val="0"/>
              </a:spcAft>
            </a:pPr>
            <a:r>
              <a:rPr lang="zh-CN" altLang="zh-CN" sz="2400" dirty="0">
                <a:solidFill>
                  <a:schemeClr val="bg1"/>
                </a:solidFill>
              </a:rPr>
              <a:t>主屏分辨率：</a:t>
            </a:r>
            <a:r>
              <a:rPr lang="en-US" altLang="zh-CN" sz="2400" dirty="0">
                <a:solidFill>
                  <a:schemeClr val="bg1"/>
                </a:solidFill>
              </a:rPr>
              <a:t>1334×750px</a:t>
            </a:r>
            <a:endParaRPr lang="zh-CN" altLang="zh-CN" sz="2400" dirty="0">
              <a:solidFill>
                <a:schemeClr val="bg1"/>
              </a:solidFill>
            </a:endParaRPr>
          </a:p>
          <a:p>
            <a:r>
              <a:rPr lang="zh-CN" altLang="zh-CN" sz="2400" dirty="0">
                <a:solidFill>
                  <a:schemeClr val="bg1"/>
                </a:solidFill>
              </a:rPr>
              <a:t>屏幕像素密度：</a:t>
            </a:r>
            <a:r>
              <a:rPr lang="en-US" altLang="zh-CN" sz="2400" dirty="0">
                <a:solidFill>
                  <a:schemeClr val="bg1"/>
                </a:solidFill>
              </a:rPr>
              <a:t>326ppi</a:t>
            </a:r>
            <a:endParaRPr lang="zh-CN" altLang="en-US" sz="2400" dirty="0">
              <a:solidFill>
                <a:schemeClr val="bg1"/>
              </a:solidFill>
            </a:endParaRPr>
          </a:p>
        </p:txBody>
      </p:sp>
    </p:spTree>
    <p:extLst>
      <p:ext uri="{BB962C8B-B14F-4D97-AF65-F5344CB8AC3E}">
        <p14:creationId xmlns:p14="http://schemas.microsoft.com/office/powerpoint/2010/main" val="29321278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移动端设备屏幕尺寸</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53066" y="1324240"/>
            <a:ext cx="3297698"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iOS</a:t>
            </a:r>
            <a:r>
              <a:rPr lang="zh-CN" altLang="en-US" sz="2400" spc="100" dirty="0">
                <a:solidFill>
                  <a:srgbClr val="000000"/>
                </a:solidFill>
                <a:latin typeface="微软雅黑" panose="020B0503020204020204" pitchFamily="34" charset="-122"/>
                <a:ea typeface="微软雅黑" panose="020B0503020204020204" pitchFamily="34" charset="-122"/>
              </a:rPr>
              <a:t>系统手机屏幕尺寸</a:t>
            </a:r>
          </a:p>
        </p:txBody>
      </p:sp>
      <p:pic>
        <p:nvPicPr>
          <p:cNvPr id="10" name="图片 9" descr="snap2523">
            <a:extLst>
              <a:ext uri="{FF2B5EF4-FFF2-40B4-BE49-F238E27FC236}">
                <a16:creationId xmlns:a16="http://schemas.microsoft.com/office/drawing/2014/main" id="{D3FE18DC-7472-4C86-8237-02032C07904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84833" y="1839790"/>
            <a:ext cx="3455200" cy="4423946"/>
          </a:xfrm>
          <a:prstGeom prst="rect">
            <a:avLst/>
          </a:prstGeom>
          <a:noFill/>
          <a:ln>
            <a:noFill/>
          </a:ln>
        </p:spPr>
      </p:pic>
      <p:pic>
        <p:nvPicPr>
          <p:cNvPr id="3" name="图片 2">
            <a:extLst>
              <a:ext uri="{FF2B5EF4-FFF2-40B4-BE49-F238E27FC236}">
                <a16:creationId xmlns:a16="http://schemas.microsoft.com/office/drawing/2014/main" id="{D386BB87-9DCE-4882-821D-52E5035527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4939" y="1839790"/>
            <a:ext cx="5329924" cy="4831516"/>
          </a:xfrm>
          <a:prstGeom prst="rect">
            <a:avLst/>
          </a:prstGeom>
        </p:spPr>
      </p:pic>
      <p:sp>
        <p:nvSpPr>
          <p:cNvPr id="4" name="矩形 3">
            <a:extLst>
              <a:ext uri="{FF2B5EF4-FFF2-40B4-BE49-F238E27FC236}">
                <a16:creationId xmlns:a16="http://schemas.microsoft.com/office/drawing/2014/main" id="{D1C92E90-A9FF-47C3-A7C6-E192D9825374}"/>
              </a:ext>
            </a:extLst>
          </p:cNvPr>
          <p:cNvSpPr/>
          <p:nvPr/>
        </p:nvSpPr>
        <p:spPr>
          <a:xfrm>
            <a:off x="4719075" y="3082267"/>
            <a:ext cx="4572000" cy="1938992"/>
          </a:xfrm>
          <a:prstGeom prst="rect">
            <a:avLst/>
          </a:prstGeom>
        </p:spPr>
        <p:txBody>
          <a:bodyPr>
            <a:spAutoFit/>
          </a:bodyPr>
          <a:lstStyle/>
          <a:p>
            <a:pPr algn="just">
              <a:spcAft>
                <a:spcPts val="0"/>
              </a:spcAft>
            </a:pPr>
            <a:r>
              <a:rPr lang="zh-CN" altLang="zh-CN" sz="2400" dirty="0">
                <a:solidFill>
                  <a:schemeClr val="bg1"/>
                </a:solidFill>
              </a:rPr>
              <a:t>名称：</a:t>
            </a:r>
            <a:r>
              <a:rPr lang="en-US" altLang="zh-CN" sz="2400" dirty="0">
                <a:solidFill>
                  <a:schemeClr val="bg1"/>
                </a:solidFill>
              </a:rPr>
              <a:t>iPhone6/7/8 Plus</a:t>
            </a:r>
            <a:endParaRPr lang="zh-CN" altLang="zh-CN" sz="2400" dirty="0">
              <a:solidFill>
                <a:schemeClr val="bg1"/>
              </a:solidFill>
            </a:endParaRPr>
          </a:p>
          <a:p>
            <a:pPr algn="just">
              <a:spcAft>
                <a:spcPts val="0"/>
              </a:spcAft>
            </a:pPr>
            <a:r>
              <a:rPr lang="zh-CN" altLang="zh-CN" sz="2400" dirty="0">
                <a:solidFill>
                  <a:schemeClr val="bg1"/>
                </a:solidFill>
              </a:rPr>
              <a:t>操作系统：</a:t>
            </a:r>
            <a:r>
              <a:rPr lang="en-US" altLang="zh-CN" sz="2400" dirty="0">
                <a:solidFill>
                  <a:schemeClr val="bg1"/>
                </a:solidFill>
              </a:rPr>
              <a:t>iOS11</a:t>
            </a:r>
            <a:endParaRPr lang="zh-CN" altLang="zh-CN" sz="2400" dirty="0">
              <a:solidFill>
                <a:schemeClr val="bg1"/>
              </a:solidFill>
            </a:endParaRPr>
          </a:p>
          <a:p>
            <a:pPr algn="just">
              <a:spcAft>
                <a:spcPts val="0"/>
              </a:spcAft>
            </a:pPr>
            <a:r>
              <a:rPr lang="zh-CN" altLang="zh-CN" sz="2400" dirty="0">
                <a:solidFill>
                  <a:schemeClr val="bg1"/>
                </a:solidFill>
              </a:rPr>
              <a:t>主屏尺寸：</a:t>
            </a:r>
            <a:r>
              <a:rPr lang="en-US" altLang="zh-CN" sz="2400" dirty="0">
                <a:solidFill>
                  <a:schemeClr val="bg1"/>
                </a:solidFill>
              </a:rPr>
              <a:t>5.5</a:t>
            </a:r>
            <a:r>
              <a:rPr lang="zh-CN" altLang="zh-CN" sz="2400" dirty="0">
                <a:solidFill>
                  <a:schemeClr val="bg1"/>
                </a:solidFill>
              </a:rPr>
              <a:t>英寸</a:t>
            </a:r>
          </a:p>
          <a:p>
            <a:pPr algn="just">
              <a:spcAft>
                <a:spcPts val="0"/>
              </a:spcAft>
            </a:pPr>
            <a:r>
              <a:rPr lang="zh-CN" altLang="zh-CN" sz="2400" dirty="0">
                <a:solidFill>
                  <a:schemeClr val="bg1"/>
                </a:solidFill>
              </a:rPr>
              <a:t>主屏分辨率：</a:t>
            </a:r>
            <a:r>
              <a:rPr lang="en-US" altLang="zh-CN" sz="2400" dirty="0">
                <a:solidFill>
                  <a:schemeClr val="bg1"/>
                </a:solidFill>
              </a:rPr>
              <a:t>1920×1080px</a:t>
            </a:r>
            <a:endParaRPr lang="zh-CN" altLang="zh-CN" sz="2400" dirty="0">
              <a:solidFill>
                <a:schemeClr val="bg1"/>
              </a:solidFill>
            </a:endParaRPr>
          </a:p>
          <a:p>
            <a:r>
              <a:rPr lang="zh-CN" altLang="zh-CN" sz="2400" dirty="0">
                <a:solidFill>
                  <a:schemeClr val="bg1"/>
                </a:solidFill>
              </a:rPr>
              <a:t>屏幕像素密度：</a:t>
            </a:r>
            <a:r>
              <a:rPr lang="en-US" altLang="zh-CN" sz="2400" dirty="0">
                <a:solidFill>
                  <a:schemeClr val="bg1"/>
                </a:solidFill>
              </a:rPr>
              <a:t>401ppi</a:t>
            </a:r>
            <a:endParaRPr lang="zh-CN" altLang="en-US" sz="2400" dirty="0">
              <a:solidFill>
                <a:schemeClr val="bg1"/>
              </a:solidFill>
            </a:endParaRPr>
          </a:p>
        </p:txBody>
      </p:sp>
    </p:spTree>
    <p:extLst>
      <p:ext uri="{BB962C8B-B14F-4D97-AF65-F5344CB8AC3E}">
        <p14:creationId xmlns:p14="http://schemas.microsoft.com/office/powerpoint/2010/main" val="3440111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移动端设备屏幕尺寸</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53066" y="1324240"/>
            <a:ext cx="3297698"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iOS</a:t>
            </a:r>
            <a:r>
              <a:rPr lang="zh-CN" altLang="en-US" sz="2400" spc="100" dirty="0">
                <a:solidFill>
                  <a:srgbClr val="000000"/>
                </a:solidFill>
                <a:latin typeface="微软雅黑" panose="020B0503020204020204" pitchFamily="34" charset="-122"/>
                <a:ea typeface="微软雅黑" panose="020B0503020204020204" pitchFamily="34" charset="-122"/>
              </a:rPr>
              <a:t>系统手机屏幕尺寸</a:t>
            </a:r>
          </a:p>
        </p:txBody>
      </p:sp>
      <p:pic>
        <p:nvPicPr>
          <p:cNvPr id="13" name="图片 12" descr="snap2519">
            <a:extLst>
              <a:ext uri="{FF2B5EF4-FFF2-40B4-BE49-F238E27FC236}">
                <a16:creationId xmlns:a16="http://schemas.microsoft.com/office/drawing/2014/main" id="{CF16AC52-C709-4D30-84E0-01A8EFACC62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22306" y="2006118"/>
            <a:ext cx="2193286" cy="4352152"/>
          </a:xfrm>
          <a:prstGeom prst="rect">
            <a:avLst/>
          </a:prstGeom>
          <a:noFill/>
          <a:ln>
            <a:noFill/>
          </a:ln>
        </p:spPr>
      </p:pic>
      <p:pic>
        <p:nvPicPr>
          <p:cNvPr id="5" name="图片 4">
            <a:extLst>
              <a:ext uri="{FF2B5EF4-FFF2-40B4-BE49-F238E27FC236}">
                <a16:creationId xmlns:a16="http://schemas.microsoft.com/office/drawing/2014/main" id="{B7AC4C72-265E-4CDE-ADA0-73570E9910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4315" y="2044601"/>
            <a:ext cx="4848448" cy="4225806"/>
          </a:xfrm>
          <a:prstGeom prst="rect">
            <a:avLst/>
          </a:prstGeom>
        </p:spPr>
      </p:pic>
      <p:sp>
        <p:nvSpPr>
          <p:cNvPr id="6" name="矩形 5">
            <a:extLst>
              <a:ext uri="{FF2B5EF4-FFF2-40B4-BE49-F238E27FC236}">
                <a16:creationId xmlns:a16="http://schemas.microsoft.com/office/drawing/2014/main" id="{0C6EDEC5-91F1-4072-92B0-498BE244FCF8}"/>
              </a:ext>
            </a:extLst>
          </p:cNvPr>
          <p:cNvSpPr/>
          <p:nvPr/>
        </p:nvSpPr>
        <p:spPr>
          <a:xfrm>
            <a:off x="4191427" y="3188008"/>
            <a:ext cx="4572000" cy="1938992"/>
          </a:xfrm>
          <a:prstGeom prst="rect">
            <a:avLst/>
          </a:prstGeom>
        </p:spPr>
        <p:txBody>
          <a:bodyPr>
            <a:spAutoFit/>
          </a:bodyPr>
          <a:lstStyle/>
          <a:p>
            <a:pPr algn="just">
              <a:spcAft>
                <a:spcPts val="0"/>
              </a:spcAft>
            </a:pPr>
            <a:r>
              <a:rPr lang="zh-CN" altLang="zh-CN" sz="2400" dirty="0"/>
              <a:t>名称：</a:t>
            </a:r>
            <a:r>
              <a:rPr lang="en-US" altLang="zh-CN" sz="2400" dirty="0"/>
              <a:t>iPhone X/XS</a:t>
            </a:r>
            <a:endParaRPr lang="zh-CN" altLang="zh-CN" sz="2400" dirty="0"/>
          </a:p>
          <a:p>
            <a:pPr algn="just">
              <a:spcAft>
                <a:spcPts val="0"/>
              </a:spcAft>
            </a:pPr>
            <a:r>
              <a:rPr lang="zh-CN" altLang="zh-CN" sz="2400" dirty="0"/>
              <a:t>操作系统：</a:t>
            </a:r>
            <a:r>
              <a:rPr lang="en-US" altLang="zh-CN" sz="2400" dirty="0"/>
              <a:t>iOS11/iOS12</a:t>
            </a:r>
            <a:endParaRPr lang="zh-CN" altLang="zh-CN" sz="2400" dirty="0"/>
          </a:p>
          <a:p>
            <a:pPr algn="just">
              <a:spcAft>
                <a:spcPts val="0"/>
              </a:spcAft>
            </a:pPr>
            <a:r>
              <a:rPr lang="zh-CN" altLang="zh-CN" sz="2400" dirty="0"/>
              <a:t>主屏尺寸：</a:t>
            </a:r>
            <a:r>
              <a:rPr lang="en-US" altLang="zh-CN" sz="2400" dirty="0"/>
              <a:t>5.8</a:t>
            </a:r>
            <a:r>
              <a:rPr lang="zh-CN" altLang="zh-CN" sz="2400" dirty="0"/>
              <a:t>英寸</a:t>
            </a:r>
          </a:p>
          <a:p>
            <a:pPr algn="just">
              <a:spcAft>
                <a:spcPts val="0"/>
              </a:spcAft>
            </a:pPr>
            <a:r>
              <a:rPr lang="zh-CN" altLang="zh-CN" sz="2400" dirty="0"/>
              <a:t>主屏分辨率：</a:t>
            </a:r>
            <a:r>
              <a:rPr lang="en-US" altLang="zh-CN" sz="2400" dirty="0"/>
              <a:t>2436×1125px</a:t>
            </a:r>
            <a:endParaRPr lang="zh-CN" altLang="zh-CN" sz="2400" dirty="0"/>
          </a:p>
          <a:p>
            <a:r>
              <a:rPr lang="zh-CN" altLang="zh-CN" sz="2400" dirty="0"/>
              <a:t>屏幕像素密度：</a:t>
            </a:r>
            <a:r>
              <a:rPr lang="en-US" altLang="zh-CN" sz="2400" dirty="0"/>
              <a:t>458ppi</a:t>
            </a:r>
            <a:endParaRPr lang="zh-CN" altLang="en-US" sz="2400" dirty="0"/>
          </a:p>
        </p:txBody>
      </p:sp>
    </p:spTree>
    <p:extLst>
      <p:ext uri="{BB962C8B-B14F-4D97-AF65-F5344CB8AC3E}">
        <p14:creationId xmlns:p14="http://schemas.microsoft.com/office/powerpoint/2010/main" val="710000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移动端设备屏幕尺寸</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53066" y="1324240"/>
            <a:ext cx="3297698"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iOS</a:t>
            </a:r>
            <a:r>
              <a:rPr lang="zh-CN" altLang="en-US" sz="2400" spc="100" dirty="0">
                <a:solidFill>
                  <a:srgbClr val="000000"/>
                </a:solidFill>
                <a:latin typeface="微软雅黑" panose="020B0503020204020204" pitchFamily="34" charset="-122"/>
                <a:ea typeface="微软雅黑" panose="020B0503020204020204" pitchFamily="34" charset="-122"/>
              </a:rPr>
              <a:t>系统手机屏幕尺寸</a:t>
            </a:r>
          </a:p>
        </p:txBody>
      </p:sp>
      <p:pic>
        <p:nvPicPr>
          <p:cNvPr id="10" name="图片 9">
            <a:extLst>
              <a:ext uri="{FF2B5EF4-FFF2-40B4-BE49-F238E27FC236}">
                <a16:creationId xmlns:a16="http://schemas.microsoft.com/office/drawing/2014/main" id="{5917B64A-C1C8-489B-BE60-81D22607659A}"/>
              </a:ext>
            </a:extLst>
          </p:cNvPr>
          <p:cNvPicPr/>
          <p:nvPr/>
        </p:nvPicPr>
        <p:blipFill>
          <a:blip r:embed="rId3">
            <a:extLst>
              <a:ext uri="{28A0092B-C50C-407E-A947-70E740481C1C}">
                <a14:useLocalDpi xmlns:a14="http://schemas.microsoft.com/office/drawing/2010/main" val="0"/>
              </a:ext>
            </a:extLst>
          </a:blip>
          <a:stretch>
            <a:fillRect/>
          </a:stretch>
        </p:blipFill>
        <p:spPr>
          <a:xfrm>
            <a:off x="1052369" y="1903227"/>
            <a:ext cx="2418700" cy="4242392"/>
          </a:xfrm>
          <a:prstGeom prst="rect">
            <a:avLst/>
          </a:prstGeom>
        </p:spPr>
      </p:pic>
      <p:pic>
        <p:nvPicPr>
          <p:cNvPr id="7" name="图片 6">
            <a:extLst>
              <a:ext uri="{FF2B5EF4-FFF2-40B4-BE49-F238E27FC236}">
                <a16:creationId xmlns:a16="http://schemas.microsoft.com/office/drawing/2014/main" id="{AA05F2D4-17A6-4925-BEE5-4D9442EFF6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2782" y="1118770"/>
            <a:ext cx="4359350" cy="5138836"/>
          </a:xfrm>
          <a:prstGeom prst="rect">
            <a:avLst/>
          </a:prstGeom>
        </p:spPr>
      </p:pic>
      <p:sp>
        <p:nvSpPr>
          <p:cNvPr id="14" name="矩形 13">
            <a:extLst>
              <a:ext uri="{FF2B5EF4-FFF2-40B4-BE49-F238E27FC236}">
                <a16:creationId xmlns:a16="http://schemas.microsoft.com/office/drawing/2014/main" id="{8989B465-F5FB-4A29-ABB8-BE56379E047C}"/>
              </a:ext>
            </a:extLst>
          </p:cNvPr>
          <p:cNvSpPr/>
          <p:nvPr/>
        </p:nvSpPr>
        <p:spPr>
          <a:xfrm>
            <a:off x="4244592" y="2761224"/>
            <a:ext cx="3729827" cy="2308324"/>
          </a:xfrm>
          <a:prstGeom prst="rect">
            <a:avLst/>
          </a:prstGeom>
        </p:spPr>
        <p:txBody>
          <a:bodyPr wrap="square">
            <a:spAutoFit/>
          </a:bodyPr>
          <a:lstStyle/>
          <a:p>
            <a:pPr algn="just"/>
            <a:r>
              <a:rPr lang="zh-CN" altLang="zh-CN" sz="2400" dirty="0">
                <a:solidFill>
                  <a:schemeClr val="bg1"/>
                </a:solidFill>
              </a:rPr>
              <a:t>现如今的市场上</a:t>
            </a:r>
            <a:r>
              <a:rPr lang="en-US" altLang="zh-CN" sz="2400" dirty="0">
                <a:solidFill>
                  <a:schemeClr val="bg1"/>
                </a:solidFill>
              </a:rPr>
              <a:t>iPhone</a:t>
            </a:r>
            <a:r>
              <a:rPr lang="zh-CN" altLang="zh-CN" sz="2400" dirty="0">
                <a:solidFill>
                  <a:schemeClr val="bg1"/>
                </a:solidFill>
              </a:rPr>
              <a:t>手机机型有很多，为了方便上下适配这些机型，设计师在为不同机型设计</a:t>
            </a:r>
            <a:r>
              <a:rPr lang="en-US" altLang="zh-CN" sz="2400" dirty="0">
                <a:solidFill>
                  <a:schemeClr val="bg1"/>
                </a:solidFill>
              </a:rPr>
              <a:t>APP</a:t>
            </a:r>
            <a:r>
              <a:rPr lang="zh-CN" altLang="zh-CN" sz="2400" dirty="0">
                <a:solidFill>
                  <a:schemeClr val="bg1"/>
                </a:solidFill>
              </a:rPr>
              <a:t>界面时，要以</a:t>
            </a:r>
            <a:r>
              <a:rPr lang="en-US" altLang="zh-CN" sz="2400" dirty="0">
                <a:solidFill>
                  <a:schemeClr val="bg1"/>
                </a:solidFill>
              </a:rPr>
              <a:t>iPhone 6</a:t>
            </a:r>
            <a:r>
              <a:rPr lang="zh-CN" altLang="zh-CN" sz="2400" dirty="0">
                <a:solidFill>
                  <a:schemeClr val="bg1"/>
                </a:solidFill>
              </a:rPr>
              <a:t>的屏幕尺寸为标准去设计</a:t>
            </a:r>
            <a:r>
              <a:rPr lang="zh-CN" altLang="en-US" sz="2400" dirty="0">
                <a:solidFill>
                  <a:schemeClr val="bg1"/>
                </a:solidFill>
              </a:rPr>
              <a:t>。</a:t>
            </a:r>
          </a:p>
        </p:txBody>
      </p:sp>
    </p:spTree>
    <p:extLst>
      <p:ext uri="{BB962C8B-B14F-4D97-AF65-F5344CB8AC3E}">
        <p14:creationId xmlns:p14="http://schemas.microsoft.com/office/powerpoint/2010/main" val="4177929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339EABC-2B37-45BF-AE8D-AF83D905A93F}"/>
              </a:ext>
            </a:extLst>
          </p:cNvPr>
          <p:cNvSpPr txBox="1"/>
          <p:nvPr/>
        </p:nvSpPr>
        <p:spPr>
          <a:xfrm>
            <a:off x="1121876" y="3003890"/>
            <a:ext cx="6895064" cy="646331"/>
          </a:xfrm>
          <a:prstGeom prst="rect">
            <a:avLst/>
          </a:prstGeom>
          <a:noFill/>
        </p:spPr>
        <p:txBody>
          <a:bodyPr wrap="square" rtlCol="0">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第五章  </a:t>
            </a:r>
            <a:r>
              <a:rPr lang="en-US" altLang="zh-CN" sz="3600" b="1" dirty="0">
                <a:solidFill>
                  <a:schemeClr val="bg1"/>
                </a:solidFill>
                <a:latin typeface="微软雅黑" panose="020B0503020204020204" pitchFamily="34" charset="-122"/>
                <a:ea typeface="微软雅黑" panose="020B0503020204020204" pitchFamily="34" charset="-122"/>
              </a:rPr>
              <a:t>APP</a:t>
            </a:r>
            <a:r>
              <a:rPr lang="zh-CN" altLang="en-US" sz="3600" b="1" dirty="0">
                <a:solidFill>
                  <a:schemeClr val="bg1"/>
                </a:solidFill>
                <a:latin typeface="微软雅黑" panose="020B0503020204020204" pitchFamily="34" charset="-122"/>
                <a:ea typeface="微软雅黑" panose="020B0503020204020204" pitchFamily="34" charset="-122"/>
              </a:rPr>
              <a:t>软件界面设计</a:t>
            </a:r>
          </a:p>
        </p:txBody>
      </p:sp>
    </p:spTree>
    <p:extLst>
      <p:ext uri="{BB962C8B-B14F-4D97-AF65-F5344CB8AC3E}">
        <p14:creationId xmlns:p14="http://schemas.microsoft.com/office/powerpoint/2010/main" val="2453856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练一练</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46653" y="1324240"/>
            <a:ext cx="4352474"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制作监测软件的上半部分界面</a:t>
            </a:r>
          </a:p>
        </p:txBody>
      </p:sp>
      <p:grpSp>
        <p:nvGrpSpPr>
          <p:cNvPr id="2" name="组合 1">
            <a:extLst>
              <a:ext uri="{FF2B5EF4-FFF2-40B4-BE49-F238E27FC236}">
                <a16:creationId xmlns:a16="http://schemas.microsoft.com/office/drawing/2014/main" id="{05900F99-B9D0-4161-9E53-4B90CBE01368}"/>
              </a:ext>
            </a:extLst>
          </p:cNvPr>
          <p:cNvGrpSpPr/>
          <p:nvPr/>
        </p:nvGrpSpPr>
        <p:grpSpPr>
          <a:xfrm>
            <a:off x="1242869" y="2062939"/>
            <a:ext cx="6658262" cy="4023838"/>
            <a:chOff x="1242869" y="2062939"/>
            <a:chExt cx="6658262" cy="4023838"/>
          </a:xfrm>
        </p:grpSpPr>
        <p:pic>
          <p:nvPicPr>
            <p:cNvPr id="10" name="图片 9" descr="snap200">
              <a:extLst>
                <a:ext uri="{FF2B5EF4-FFF2-40B4-BE49-F238E27FC236}">
                  <a16:creationId xmlns:a16="http://schemas.microsoft.com/office/drawing/2014/main" id="{D065F7A5-9710-4CBA-AC72-9889AD8AB3C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242869" y="2062939"/>
              <a:ext cx="1976414" cy="4023838"/>
            </a:xfrm>
            <a:prstGeom prst="rect">
              <a:avLst/>
            </a:prstGeom>
            <a:noFill/>
            <a:ln>
              <a:noFill/>
            </a:ln>
          </p:spPr>
        </p:pic>
        <p:pic>
          <p:nvPicPr>
            <p:cNvPr id="13" name="图片 12" descr="snap199">
              <a:extLst>
                <a:ext uri="{FF2B5EF4-FFF2-40B4-BE49-F238E27FC236}">
                  <a16:creationId xmlns:a16="http://schemas.microsoft.com/office/drawing/2014/main" id="{3357220F-DF12-43B1-8692-05C824F1C1B6}"/>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2431" y="2737523"/>
              <a:ext cx="4248700" cy="3349254"/>
            </a:xfrm>
            <a:prstGeom prst="rect">
              <a:avLst/>
            </a:prstGeom>
            <a:noFill/>
            <a:ln>
              <a:noFill/>
            </a:ln>
          </p:spPr>
        </p:pic>
      </p:grpSp>
    </p:spTree>
    <p:extLst>
      <p:ext uri="{BB962C8B-B14F-4D97-AF65-F5344CB8AC3E}">
        <p14:creationId xmlns:p14="http://schemas.microsoft.com/office/powerpoint/2010/main" val="665214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APP</a:t>
            </a:r>
            <a:r>
              <a:rPr lang="zh-CN" altLang="en-US" sz="2800" dirty="0">
                <a:latin typeface="微软雅黑" panose="020B0503020204020204" pitchFamily="34" charset="-122"/>
                <a:ea typeface="微软雅黑" panose="020B0503020204020204" pitchFamily="34" charset="-122"/>
              </a:rPr>
              <a:t>软件界面布局</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61089" y="1324240"/>
            <a:ext cx="3387915"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Android</a:t>
            </a:r>
            <a:r>
              <a:rPr lang="zh-CN" altLang="en-US" sz="2400" spc="100" dirty="0">
                <a:solidFill>
                  <a:srgbClr val="000000"/>
                </a:solidFill>
                <a:latin typeface="微软雅黑" panose="020B0503020204020204" pitchFamily="34" charset="-122"/>
                <a:ea typeface="微软雅黑" panose="020B0503020204020204" pitchFamily="34" charset="-122"/>
              </a:rPr>
              <a:t>系统软件布局</a:t>
            </a:r>
          </a:p>
        </p:txBody>
      </p:sp>
      <p:pic>
        <p:nvPicPr>
          <p:cNvPr id="4" name="图片 3">
            <a:extLst>
              <a:ext uri="{FF2B5EF4-FFF2-40B4-BE49-F238E27FC236}">
                <a16:creationId xmlns:a16="http://schemas.microsoft.com/office/drawing/2014/main" id="{2F08EA09-5AE0-4DAA-82C5-263D7B08D7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880050"/>
            <a:ext cx="8229600" cy="4586458"/>
          </a:xfrm>
          <a:prstGeom prst="rect">
            <a:avLst/>
          </a:prstGeom>
        </p:spPr>
      </p:pic>
      <p:sp>
        <p:nvSpPr>
          <p:cNvPr id="5" name="矩形 4">
            <a:extLst>
              <a:ext uri="{FF2B5EF4-FFF2-40B4-BE49-F238E27FC236}">
                <a16:creationId xmlns:a16="http://schemas.microsoft.com/office/drawing/2014/main" id="{4C1FA242-0CEC-4F87-9023-D58A133E400E}"/>
              </a:ext>
            </a:extLst>
          </p:cNvPr>
          <p:cNvSpPr/>
          <p:nvPr/>
        </p:nvSpPr>
        <p:spPr>
          <a:xfrm>
            <a:off x="1050509" y="4098848"/>
            <a:ext cx="1261884" cy="523220"/>
          </a:xfrm>
          <a:prstGeom prst="rect">
            <a:avLst/>
          </a:prstGeom>
        </p:spPr>
        <p:txBody>
          <a:bodyPr wrap="none">
            <a:spAutoFit/>
          </a:bodyPr>
          <a:lstStyle/>
          <a:p>
            <a:pPr algn="just"/>
            <a:r>
              <a:rPr lang="zh-CN" altLang="zh-CN" sz="2800" dirty="0"/>
              <a:t>状态栏</a:t>
            </a:r>
            <a:endParaRPr lang="zh-CN" altLang="en-US" sz="2800" dirty="0"/>
          </a:p>
        </p:txBody>
      </p:sp>
      <p:sp>
        <p:nvSpPr>
          <p:cNvPr id="6" name="矩形 5">
            <a:extLst>
              <a:ext uri="{FF2B5EF4-FFF2-40B4-BE49-F238E27FC236}">
                <a16:creationId xmlns:a16="http://schemas.microsoft.com/office/drawing/2014/main" id="{346C8F1B-FE70-4641-8206-DE191892EC75}"/>
              </a:ext>
            </a:extLst>
          </p:cNvPr>
          <p:cNvSpPr/>
          <p:nvPr/>
        </p:nvSpPr>
        <p:spPr>
          <a:xfrm>
            <a:off x="3293447" y="2962231"/>
            <a:ext cx="1261884" cy="523220"/>
          </a:xfrm>
          <a:prstGeom prst="rect">
            <a:avLst/>
          </a:prstGeom>
        </p:spPr>
        <p:txBody>
          <a:bodyPr wrap="none">
            <a:spAutoFit/>
          </a:bodyPr>
          <a:lstStyle/>
          <a:p>
            <a:r>
              <a:rPr lang="zh-CN" altLang="zh-CN" sz="2800" dirty="0"/>
              <a:t>导航栏</a:t>
            </a:r>
            <a:endParaRPr lang="zh-CN" altLang="en-US" sz="2800" dirty="0"/>
          </a:p>
        </p:txBody>
      </p:sp>
      <p:sp>
        <p:nvSpPr>
          <p:cNvPr id="7" name="矩形 6">
            <a:extLst>
              <a:ext uri="{FF2B5EF4-FFF2-40B4-BE49-F238E27FC236}">
                <a16:creationId xmlns:a16="http://schemas.microsoft.com/office/drawing/2014/main" id="{F148DF7B-033C-4CC4-A2C3-229E25C34645}"/>
              </a:ext>
            </a:extLst>
          </p:cNvPr>
          <p:cNvSpPr/>
          <p:nvPr/>
        </p:nvSpPr>
        <p:spPr>
          <a:xfrm>
            <a:off x="4463271" y="5023457"/>
            <a:ext cx="1620957" cy="523220"/>
          </a:xfrm>
          <a:prstGeom prst="rect">
            <a:avLst/>
          </a:prstGeom>
        </p:spPr>
        <p:txBody>
          <a:bodyPr wrap="none">
            <a:spAutoFit/>
          </a:bodyPr>
          <a:lstStyle/>
          <a:p>
            <a:pPr algn="just"/>
            <a:r>
              <a:rPr lang="zh-CN" altLang="zh-CN" sz="2800" dirty="0"/>
              <a:t>内容区域</a:t>
            </a:r>
            <a:endParaRPr lang="zh-CN" altLang="en-US" sz="2800" dirty="0"/>
          </a:p>
        </p:txBody>
      </p:sp>
      <p:sp>
        <p:nvSpPr>
          <p:cNvPr id="14" name="矩形 13">
            <a:extLst>
              <a:ext uri="{FF2B5EF4-FFF2-40B4-BE49-F238E27FC236}">
                <a16:creationId xmlns:a16="http://schemas.microsoft.com/office/drawing/2014/main" id="{BDDE3936-58EC-4C0C-A003-20322DEF2C9C}"/>
              </a:ext>
            </a:extLst>
          </p:cNvPr>
          <p:cNvSpPr/>
          <p:nvPr/>
        </p:nvSpPr>
        <p:spPr>
          <a:xfrm>
            <a:off x="6758157" y="3826376"/>
            <a:ext cx="1261884" cy="523220"/>
          </a:xfrm>
          <a:prstGeom prst="rect">
            <a:avLst/>
          </a:prstGeom>
        </p:spPr>
        <p:txBody>
          <a:bodyPr wrap="none">
            <a:spAutoFit/>
          </a:bodyPr>
          <a:lstStyle/>
          <a:p>
            <a:r>
              <a:rPr lang="zh-CN" altLang="zh-CN" sz="2800" dirty="0"/>
              <a:t>标签栏</a:t>
            </a:r>
            <a:endParaRPr lang="zh-CN" altLang="en-US" sz="2800" dirty="0"/>
          </a:p>
        </p:txBody>
      </p:sp>
    </p:spTree>
    <p:extLst>
      <p:ext uri="{BB962C8B-B14F-4D97-AF65-F5344CB8AC3E}">
        <p14:creationId xmlns:p14="http://schemas.microsoft.com/office/powerpoint/2010/main" val="22550009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练一练</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19214" y="1324240"/>
            <a:ext cx="513037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制作购物</a:t>
            </a:r>
            <a:r>
              <a:rPr lang="en-US" altLang="zh-CN" sz="2400" spc="100" dirty="0">
                <a:solidFill>
                  <a:srgbClr val="000000"/>
                </a:solidFill>
                <a:latin typeface="微软雅黑" panose="020B0503020204020204" pitchFamily="34" charset="-122"/>
                <a:ea typeface="微软雅黑" panose="020B0503020204020204" pitchFamily="34" charset="-122"/>
              </a:rPr>
              <a:t>APP</a:t>
            </a:r>
            <a:r>
              <a:rPr lang="zh-CN" altLang="en-US" sz="2400" spc="100" dirty="0">
                <a:solidFill>
                  <a:srgbClr val="000000"/>
                </a:solidFill>
                <a:latin typeface="微软雅黑" panose="020B0503020204020204" pitchFamily="34" charset="-122"/>
                <a:ea typeface="微软雅黑" panose="020B0503020204020204" pitchFamily="34" charset="-122"/>
              </a:rPr>
              <a:t>的分类图标和</a:t>
            </a:r>
            <a:r>
              <a:rPr lang="en-US" altLang="zh-CN" sz="2400" spc="100" dirty="0">
                <a:solidFill>
                  <a:srgbClr val="000000"/>
                </a:solidFill>
                <a:latin typeface="微软雅黑" panose="020B0503020204020204" pitchFamily="34" charset="-122"/>
                <a:ea typeface="微软雅黑" panose="020B0503020204020204" pitchFamily="34" charset="-122"/>
              </a:rPr>
              <a:t>banner</a:t>
            </a:r>
            <a:endParaRPr lang="zh-CN" altLang="en-US" sz="2400" spc="100" dirty="0">
              <a:solidFill>
                <a:srgbClr val="000000"/>
              </a:solidFill>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76B6BE54-D0D8-4D1F-873E-FF4FFCFC5871}"/>
              </a:ext>
            </a:extLst>
          </p:cNvPr>
          <p:cNvGrpSpPr/>
          <p:nvPr/>
        </p:nvGrpSpPr>
        <p:grpSpPr>
          <a:xfrm>
            <a:off x="1141623" y="1998921"/>
            <a:ext cx="6860754" cy="4114800"/>
            <a:chOff x="1141623" y="1998921"/>
            <a:chExt cx="6860754" cy="4114800"/>
          </a:xfrm>
        </p:grpSpPr>
        <p:pic>
          <p:nvPicPr>
            <p:cNvPr id="14" name="图片 13" descr="snap2420">
              <a:extLst>
                <a:ext uri="{FF2B5EF4-FFF2-40B4-BE49-F238E27FC236}">
                  <a16:creationId xmlns:a16="http://schemas.microsoft.com/office/drawing/2014/main" id="{F3B36A97-83DC-4816-94D5-A291512BC4B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1623" y="2905763"/>
              <a:ext cx="3536688" cy="3207958"/>
            </a:xfrm>
            <a:prstGeom prst="rect">
              <a:avLst/>
            </a:prstGeom>
            <a:noFill/>
            <a:ln w="6350" cmpd="sng">
              <a:solidFill>
                <a:schemeClr val="bg1">
                  <a:lumMod val="75000"/>
                  <a:lumOff val="0"/>
                </a:schemeClr>
              </a:solidFill>
              <a:miter lim="800000"/>
              <a:headEnd/>
              <a:tailEnd/>
            </a:ln>
            <a:effectLst/>
          </p:spPr>
        </p:pic>
        <p:pic>
          <p:nvPicPr>
            <p:cNvPr id="15" name="图片 14" descr="snap2419">
              <a:extLst>
                <a:ext uri="{FF2B5EF4-FFF2-40B4-BE49-F238E27FC236}">
                  <a16:creationId xmlns:a16="http://schemas.microsoft.com/office/drawing/2014/main" id="{94FFD16B-FA62-4DBA-88A2-4BEDF6DB4E4D}"/>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862433" y="1998921"/>
              <a:ext cx="3139944" cy="4114800"/>
            </a:xfrm>
            <a:prstGeom prst="rect">
              <a:avLst/>
            </a:prstGeom>
            <a:noFill/>
            <a:ln w="6350" cmpd="sng">
              <a:solidFill>
                <a:schemeClr val="bg1">
                  <a:lumMod val="75000"/>
                  <a:lumOff val="0"/>
                </a:schemeClr>
              </a:solidFill>
              <a:miter lim="800000"/>
              <a:headEnd/>
              <a:tailEnd/>
            </a:ln>
            <a:effectLst/>
          </p:spPr>
        </p:pic>
      </p:grpSp>
    </p:spTree>
    <p:extLst>
      <p:ext uri="{BB962C8B-B14F-4D97-AF65-F5344CB8AC3E}">
        <p14:creationId xmlns:p14="http://schemas.microsoft.com/office/powerpoint/2010/main" val="29598893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APP</a:t>
            </a:r>
            <a:r>
              <a:rPr lang="zh-CN" altLang="en-US" sz="2800" dirty="0">
                <a:latin typeface="微软雅黑" panose="020B0503020204020204" pitchFamily="34" charset="-122"/>
                <a:ea typeface="微软雅黑" panose="020B0503020204020204" pitchFamily="34" charset="-122"/>
              </a:rPr>
              <a:t>软件界面布局</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65285" y="1324240"/>
            <a:ext cx="2656496"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iOS</a:t>
            </a:r>
            <a:r>
              <a:rPr lang="zh-CN" altLang="en-US" sz="2400" spc="100" dirty="0">
                <a:solidFill>
                  <a:srgbClr val="000000"/>
                </a:solidFill>
                <a:latin typeface="微软雅黑" panose="020B0503020204020204" pitchFamily="34" charset="-122"/>
                <a:ea typeface="微软雅黑" panose="020B0503020204020204" pitchFamily="34" charset="-122"/>
              </a:rPr>
              <a:t>系统软件布局</a:t>
            </a:r>
          </a:p>
        </p:txBody>
      </p:sp>
      <p:pic>
        <p:nvPicPr>
          <p:cNvPr id="3" name="图片 2">
            <a:extLst>
              <a:ext uri="{FF2B5EF4-FFF2-40B4-BE49-F238E27FC236}">
                <a16:creationId xmlns:a16="http://schemas.microsoft.com/office/drawing/2014/main" id="{ECB1D48B-0741-496A-8453-3646E34BF5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2838" y="1936291"/>
            <a:ext cx="4890976" cy="4587352"/>
          </a:xfrm>
          <a:prstGeom prst="rect">
            <a:avLst/>
          </a:prstGeom>
        </p:spPr>
      </p:pic>
      <p:sp>
        <p:nvSpPr>
          <p:cNvPr id="10" name="矩形 9">
            <a:extLst>
              <a:ext uri="{FF2B5EF4-FFF2-40B4-BE49-F238E27FC236}">
                <a16:creationId xmlns:a16="http://schemas.microsoft.com/office/drawing/2014/main" id="{FFDE930D-1322-4CE3-AC66-AB85F20C0121}"/>
              </a:ext>
            </a:extLst>
          </p:cNvPr>
          <p:cNvSpPr/>
          <p:nvPr/>
        </p:nvSpPr>
        <p:spPr>
          <a:xfrm>
            <a:off x="4154680" y="2361830"/>
            <a:ext cx="1569660" cy="646331"/>
          </a:xfrm>
          <a:prstGeom prst="rect">
            <a:avLst/>
          </a:prstGeom>
        </p:spPr>
        <p:txBody>
          <a:bodyPr wrap="none">
            <a:spAutoFit/>
          </a:bodyPr>
          <a:lstStyle/>
          <a:p>
            <a:r>
              <a:rPr lang="zh-CN" altLang="zh-CN" sz="3600" dirty="0"/>
              <a:t>状态栏</a:t>
            </a:r>
            <a:endParaRPr lang="zh-CN" altLang="en-US" sz="3600" dirty="0"/>
          </a:p>
        </p:txBody>
      </p:sp>
      <p:sp>
        <p:nvSpPr>
          <p:cNvPr id="13" name="矩形 12">
            <a:extLst>
              <a:ext uri="{FF2B5EF4-FFF2-40B4-BE49-F238E27FC236}">
                <a16:creationId xmlns:a16="http://schemas.microsoft.com/office/drawing/2014/main" id="{47C1E890-68C5-403C-A14E-9FA8C5A1FE74}"/>
              </a:ext>
            </a:extLst>
          </p:cNvPr>
          <p:cNvSpPr/>
          <p:nvPr/>
        </p:nvSpPr>
        <p:spPr>
          <a:xfrm>
            <a:off x="3506528" y="3859503"/>
            <a:ext cx="3877985" cy="646331"/>
          </a:xfrm>
          <a:prstGeom prst="rect">
            <a:avLst/>
          </a:prstGeom>
        </p:spPr>
        <p:txBody>
          <a:bodyPr wrap="none">
            <a:spAutoFit/>
          </a:bodyPr>
          <a:lstStyle/>
          <a:p>
            <a:r>
              <a:rPr lang="zh-CN" altLang="zh-CN" sz="3600" dirty="0"/>
              <a:t>导航栏（含标题）</a:t>
            </a:r>
            <a:endParaRPr lang="zh-CN" altLang="en-US" sz="3600" dirty="0"/>
          </a:p>
        </p:txBody>
      </p:sp>
      <p:sp>
        <p:nvSpPr>
          <p:cNvPr id="15" name="矩形 14">
            <a:extLst>
              <a:ext uri="{FF2B5EF4-FFF2-40B4-BE49-F238E27FC236}">
                <a16:creationId xmlns:a16="http://schemas.microsoft.com/office/drawing/2014/main" id="{E7266A98-E597-429E-B613-731EAB143D64}"/>
              </a:ext>
            </a:extLst>
          </p:cNvPr>
          <p:cNvSpPr/>
          <p:nvPr/>
        </p:nvSpPr>
        <p:spPr>
          <a:xfrm>
            <a:off x="3717984" y="5357176"/>
            <a:ext cx="3129383" cy="646331"/>
          </a:xfrm>
          <a:prstGeom prst="rect">
            <a:avLst/>
          </a:prstGeom>
        </p:spPr>
        <p:txBody>
          <a:bodyPr wrap="none">
            <a:spAutoFit/>
          </a:bodyPr>
          <a:lstStyle/>
          <a:p>
            <a:r>
              <a:rPr lang="zh-CN" altLang="zh-CN" sz="3600" dirty="0"/>
              <a:t>工具栏</a:t>
            </a:r>
            <a:r>
              <a:rPr lang="en-US" altLang="zh-CN" sz="3600" dirty="0"/>
              <a:t>/</a:t>
            </a:r>
            <a:r>
              <a:rPr lang="zh-CN" altLang="zh-CN" sz="3600" dirty="0"/>
              <a:t>标签栏</a:t>
            </a:r>
            <a:endParaRPr lang="zh-CN" altLang="en-US" sz="3600" dirty="0"/>
          </a:p>
        </p:txBody>
      </p:sp>
    </p:spTree>
    <p:extLst>
      <p:ext uri="{BB962C8B-B14F-4D97-AF65-F5344CB8AC3E}">
        <p14:creationId xmlns:p14="http://schemas.microsoft.com/office/powerpoint/2010/main" val="5339570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练一练</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57285" y="1324240"/>
            <a:ext cx="4352474"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制作监测软件的下半部分界面</a:t>
            </a:r>
          </a:p>
        </p:txBody>
      </p:sp>
      <p:grpSp>
        <p:nvGrpSpPr>
          <p:cNvPr id="2" name="组合 1">
            <a:extLst>
              <a:ext uri="{FF2B5EF4-FFF2-40B4-BE49-F238E27FC236}">
                <a16:creationId xmlns:a16="http://schemas.microsoft.com/office/drawing/2014/main" id="{3D20F287-3201-43FE-8517-F6A4675AB0CF}"/>
              </a:ext>
            </a:extLst>
          </p:cNvPr>
          <p:cNvGrpSpPr/>
          <p:nvPr/>
        </p:nvGrpSpPr>
        <p:grpSpPr>
          <a:xfrm>
            <a:off x="1653550" y="2166001"/>
            <a:ext cx="6217998" cy="3786696"/>
            <a:chOff x="1653550" y="2166001"/>
            <a:chExt cx="6217998" cy="3786696"/>
          </a:xfrm>
        </p:grpSpPr>
        <p:pic>
          <p:nvPicPr>
            <p:cNvPr id="10" name="图片 9" descr="snap206">
              <a:extLst>
                <a:ext uri="{FF2B5EF4-FFF2-40B4-BE49-F238E27FC236}">
                  <a16:creationId xmlns:a16="http://schemas.microsoft.com/office/drawing/2014/main" id="{CB2DCF07-9E0F-47E3-8375-1C37E5AE296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653550" y="2166001"/>
              <a:ext cx="1979972" cy="3786696"/>
            </a:xfrm>
            <a:prstGeom prst="rect">
              <a:avLst/>
            </a:prstGeom>
            <a:noFill/>
            <a:ln>
              <a:noFill/>
            </a:ln>
          </p:spPr>
        </p:pic>
        <p:pic>
          <p:nvPicPr>
            <p:cNvPr id="13" name="图片 12" descr="snap2691">
              <a:extLst>
                <a:ext uri="{FF2B5EF4-FFF2-40B4-BE49-F238E27FC236}">
                  <a16:creationId xmlns:a16="http://schemas.microsoft.com/office/drawing/2014/main" id="{D4209BC9-DCB1-4EF2-A509-8F28EF6D2A74}"/>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21978" y="2234063"/>
              <a:ext cx="3749570" cy="3650572"/>
            </a:xfrm>
            <a:prstGeom prst="rect">
              <a:avLst/>
            </a:prstGeom>
            <a:noFill/>
            <a:ln>
              <a:noFill/>
            </a:ln>
          </p:spPr>
        </p:pic>
      </p:grpSp>
    </p:spTree>
    <p:extLst>
      <p:ext uri="{BB962C8B-B14F-4D97-AF65-F5344CB8AC3E}">
        <p14:creationId xmlns:p14="http://schemas.microsoft.com/office/powerpoint/2010/main" val="28000255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APP</a:t>
            </a:r>
            <a:r>
              <a:rPr lang="zh-CN" altLang="en-US" sz="2800" dirty="0">
                <a:latin typeface="微软雅黑" panose="020B0503020204020204" pitchFamily="34" charset="-122"/>
                <a:ea typeface="微软雅黑" panose="020B0503020204020204" pitchFamily="34" charset="-122"/>
              </a:rPr>
              <a:t>软件界面的设计特点</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53881" y="1324240"/>
            <a:ext cx="3700052"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APP</a:t>
            </a:r>
            <a:r>
              <a:rPr lang="zh-CN" altLang="en-US" sz="2400" spc="100" dirty="0">
                <a:solidFill>
                  <a:srgbClr val="000000"/>
                </a:solidFill>
                <a:latin typeface="微软雅黑" panose="020B0503020204020204" pitchFamily="34" charset="-122"/>
                <a:ea typeface="微软雅黑" panose="020B0503020204020204" pitchFamily="34" charset="-122"/>
              </a:rPr>
              <a:t>软件界面的设计特点</a:t>
            </a:r>
          </a:p>
        </p:txBody>
      </p:sp>
      <p:pic>
        <p:nvPicPr>
          <p:cNvPr id="4" name="图片 3">
            <a:extLst>
              <a:ext uri="{FF2B5EF4-FFF2-40B4-BE49-F238E27FC236}">
                <a16:creationId xmlns:a16="http://schemas.microsoft.com/office/drawing/2014/main" id="{8998BB1A-12A2-405C-AE2B-ED76760125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4293" y="2079651"/>
            <a:ext cx="5316280" cy="4302396"/>
          </a:xfrm>
          <a:prstGeom prst="rect">
            <a:avLst/>
          </a:prstGeom>
        </p:spPr>
      </p:pic>
      <p:sp>
        <p:nvSpPr>
          <p:cNvPr id="5" name="矩形 4">
            <a:extLst>
              <a:ext uri="{FF2B5EF4-FFF2-40B4-BE49-F238E27FC236}">
                <a16:creationId xmlns:a16="http://schemas.microsoft.com/office/drawing/2014/main" id="{4834515D-202F-4428-A10F-F90CAF5DCEA1}"/>
              </a:ext>
            </a:extLst>
          </p:cNvPr>
          <p:cNvSpPr/>
          <p:nvPr/>
        </p:nvSpPr>
        <p:spPr>
          <a:xfrm>
            <a:off x="3748332" y="2344477"/>
            <a:ext cx="2492990" cy="646331"/>
          </a:xfrm>
          <a:prstGeom prst="rect">
            <a:avLst/>
          </a:prstGeom>
        </p:spPr>
        <p:txBody>
          <a:bodyPr wrap="none">
            <a:spAutoFit/>
          </a:bodyPr>
          <a:lstStyle/>
          <a:p>
            <a:pPr lvl="0">
              <a:spcBef>
                <a:spcPts val="600"/>
              </a:spcBef>
              <a:spcAft>
                <a:spcPts val="600"/>
              </a:spcAft>
            </a:pPr>
            <a:r>
              <a:rPr lang="zh-CN" altLang="zh-CN" sz="3600" dirty="0">
                <a:solidFill>
                  <a:schemeClr val="bg1"/>
                </a:solidFill>
              </a:rPr>
              <a:t>显示区域小</a:t>
            </a:r>
          </a:p>
        </p:txBody>
      </p:sp>
      <p:sp>
        <p:nvSpPr>
          <p:cNvPr id="6" name="矩形 5">
            <a:extLst>
              <a:ext uri="{FF2B5EF4-FFF2-40B4-BE49-F238E27FC236}">
                <a16:creationId xmlns:a16="http://schemas.microsoft.com/office/drawing/2014/main" id="{82720FE4-6C49-4026-9394-58C02E76438C}"/>
              </a:ext>
            </a:extLst>
          </p:cNvPr>
          <p:cNvSpPr/>
          <p:nvPr/>
        </p:nvSpPr>
        <p:spPr>
          <a:xfrm>
            <a:off x="2644856" y="3343936"/>
            <a:ext cx="3416320" cy="646331"/>
          </a:xfrm>
          <a:prstGeom prst="rect">
            <a:avLst/>
          </a:prstGeom>
        </p:spPr>
        <p:txBody>
          <a:bodyPr wrap="none">
            <a:spAutoFit/>
          </a:bodyPr>
          <a:lstStyle/>
          <a:p>
            <a:pPr lvl="0" algn="just">
              <a:spcBef>
                <a:spcPts val="600"/>
              </a:spcBef>
              <a:spcAft>
                <a:spcPts val="600"/>
              </a:spcAft>
            </a:pPr>
            <a:r>
              <a:rPr lang="zh-CN" altLang="zh-CN" sz="3600" dirty="0">
                <a:solidFill>
                  <a:schemeClr val="bg1"/>
                </a:solidFill>
              </a:rPr>
              <a:t>简单的交互操作</a:t>
            </a:r>
          </a:p>
        </p:txBody>
      </p:sp>
      <p:sp>
        <p:nvSpPr>
          <p:cNvPr id="7" name="矩形 6">
            <a:extLst>
              <a:ext uri="{FF2B5EF4-FFF2-40B4-BE49-F238E27FC236}">
                <a16:creationId xmlns:a16="http://schemas.microsoft.com/office/drawing/2014/main" id="{26E61E3A-2903-4EE0-B9E4-03FCD5C2CB74}"/>
              </a:ext>
            </a:extLst>
          </p:cNvPr>
          <p:cNvSpPr/>
          <p:nvPr/>
        </p:nvSpPr>
        <p:spPr>
          <a:xfrm>
            <a:off x="4448342" y="4407197"/>
            <a:ext cx="1569660" cy="646331"/>
          </a:xfrm>
          <a:prstGeom prst="rect">
            <a:avLst/>
          </a:prstGeom>
        </p:spPr>
        <p:txBody>
          <a:bodyPr wrap="none">
            <a:spAutoFit/>
          </a:bodyPr>
          <a:lstStyle/>
          <a:p>
            <a:pPr lvl="0" algn="just">
              <a:spcBef>
                <a:spcPts val="600"/>
              </a:spcBef>
              <a:spcAft>
                <a:spcPts val="600"/>
              </a:spcAft>
            </a:pPr>
            <a:r>
              <a:rPr lang="zh-CN" altLang="zh-CN" sz="3600" dirty="0">
                <a:solidFill>
                  <a:schemeClr val="bg1"/>
                </a:solidFill>
              </a:rPr>
              <a:t>通用性</a:t>
            </a:r>
          </a:p>
        </p:txBody>
      </p:sp>
      <p:sp>
        <p:nvSpPr>
          <p:cNvPr id="14" name="矩形 13">
            <a:extLst>
              <a:ext uri="{FF2B5EF4-FFF2-40B4-BE49-F238E27FC236}">
                <a16:creationId xmlns:a16="http://schemas.microsoft.com/office/drawing/2014/main" id="{4BBA3B46-8B39-43BB-8202-B49FD34CAA7E}"/>
              </a:ext>
            </a:extLst>
          </p:cNvPr>
          <p:cNvSpPr/>
          <p:nvPr/>
        </p:nvSpPr>
        <p:spPr>
          <a:xfrm>
            <a:off x="2547450" y="5448697"/>
            <a:ext cx="3877985" cy="646331"/>
          </a:xfrm>
          <a:prstGeom prst="rect">
            <a:avLst/>
          </a:prstGeom>
        </p:spPr>
        <p:txBody>
          <a:bodyPr wrap="none">
            <a:spAutoFit/>
          </a:bodyPr>
          <a:lstStyle/>
          <a:p>
            <a:pPr lvl="0" algn="just">
              <a:spcBef>
                <a:spcPts val="600"/>
              </a:spcBef>
              <a:spcAft>
                <a:spcPts val="600"/>
              </a:spcAft>
            </a:pPr>
            <a:r>
              <a:rPr lang="zh-CN" altLang="zh-CN" sz="3600" dirty="0">
                <a:solidFill>
                  <a:schemeClr val="bg1"/>
                </a:solidFill>
              </a:rPr>
              <a:t>元素的缩放和布局</a:t>
            </a:r>
          </a:p>
        </p:txBody>
      </p:sp>
    </p:spTree>
    <p:extLst>
      <p:ext uri="{BB962C8B-B14F-4D97-AF65-F5344CB8AC3E}">
        <p14:creationId xmlns:p14="http://schemas.microsoft.com/office/powerpoint/2010/main" val="29058776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APP</a:t>
            </a:r>
            <a:r>
              <a:rPr lang="zh-CN" altLang="en-US" sz="2800" dirty="0">
                <a:latin typeface="微软雅黑" panose="020B0503020204020204" pitchFamily="34" charset="-122"/>
                <a:ea typeface="微软雅黑" panose="020B0503020204020204" pitchFamily="34" charset="-122"/>
              </a:rPr>
              <a:t>软件界面的设计特点</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53881" y="1324240"/>
            <a:ext cx="3700052"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APP</a:t>
            </a:r>
            <a:r>
              <a:rPr lang="zh-CN" altLang="en-US" sz="2400" spc="100" dirty="0">
                <a:solidFill>
                  <a:srgbClr val="000000"/>
                </a:solidFill>
                <a:latin typeface="微软雅黑" panose="020B0503020204020204" pitchFamily="34" charset="-122"/>
                <a:ea typeface="微软雅黑" panose="020B0503020204020204" pitchFamily="34" charset="-122"/>
              </a:rPr>
              <a:t>软件界面的设计流程</a:t>
            </a:r>
          </a:p>
        </p:txBody>
      </p:sp>
      <p:pic>
        <p:nvPicPr>
          <p:cNvPr id="3" name="图片 2">
            <a:extLst>
              <a:ext uri="{FF2B5EF4-FFF2-40B4-BE49-F238E27FC236}">
                <a16:creationId xmlns:a16="http://schemas.microsoft.com/office/drawing/2014/main" id="{AD1D4F17-99CC-4A09-80F4-2ACA51B025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649" y="1903228"/>
            <a:ext cx="8048702" cy="4518836"/>
          </a:xfrm>
          <a:prstGeom prst="rect">
            <a:avLst/>
          </a:prstGeom>
        </p:spPr>
      </p:pic>
      <p:sp>
        <p:nvSpPr>
          <p:cNvPr id="10" name="矩形 9">
            <a:extLst>
              <a:ext uri="{FF2B5EF4-FFF2-40B4-BE49-F238E27FC236}">
                <a16:creationId xmlns:a16="http://schemas.microsoft.com/office/drawing/2014/main" id="{7B2BCC3A-82EB-4211-B53A-DEAB840A3DE2}"/>
              </a:ext>
            </a:extLst>
          </p:cNvPr>
          <p:cNvSpPr/>
          <p:nvPr/>
        </p:nvSpPr>
        <p:spPr>
          <a:xfrm>
            <a:off x="303566" y="2952094"/>
            <a:ext cx="2300630" cy="646331"/>
          </a:xfrm>
          <a:prstGeom prst="rect">
            <a:avLst/>
          </a:prstGeom>
        </p:spPr>
        <p:txBody>
          <a:bodyPr wrap="none">
            <a:spAutoFit/>
          </a:bodyPr>
          <a:lstStyle/>
          <a:p>
            <a:pPr indent="266700" algn="just">
              <a:spcAft>
                <a:spcPts val="0"/>
              </a:spcAft>
            </a:pPr>
            <a:r>
              <a:rPr lang="zh-CN" altLang="zh-CN" sz="3600" dirty="0">
                <a:solidFill>
                  <a:schemeClr val="bg1"/>
                </a:solidFill>
              </a:rPr>
              <a:t>软件定位</a:t>
            </a:r>
          </a:p>
        </p:txBody>
      </p:sp>
      <p:sp>
        <p:nvSpPr>
          <p:cNvPr id="13" name="矩形 12">
            <a:extLst>
              <a:ext uri="{FF2B5EF4-FFF2-40B4-BE49-F238E27FC236}">
                <a16:creationId xmlns:a16="http://schemas.microsoft.com/office/drawing/2014/main" id="{8EFD528C-D41C-406D-9983-0FDA06A0C095}"/>
              </a:ext>
            </a:extLst>
          </p:cNvPr>
          <p:cNvSpPr/>
          <p:nvPr/>
        </p:nvSpPr>
        <p:spPr>
          <a:xfrm>
            <a:off x="2964271" y="2979219"/>
            <a:ext cx="2031325" cy="646331"/>
          </a:xfrm>
          <a:prstGeom prst="rect">
            <a:avLst/>
          </a:prstGeom>
        </p:spPr>
        <p:txBody>
          <a:bodyPr wrap="none">
            <a:spAutoFit/>
          </a:bodyPr>
          <a:lstStyle/>
          <a:p>
            <a:r>
              <a:rPr lang="zh-CN" altLang="zh-CN" sz="3600" dirty="0">
                <a:solidFill>
                  <a:schemeClr val="bg1"/>
                </a:solidFill>
              </a:rPr>
              <a:t>视觉风格</a:t>
            </a:r>
            <a:endParaRPr lang="zh-CN" altLang="en-US" sz="3600" dirty="0">
              <a:solidFill>
                <a:schemeClr val="bg1"/>
              </a:solidFill>
            </a:endParaRPr>
          </a:p>
        </p:txBody>
      </p:sp>
      <p:sp>
        <p:nvSpPr>
          <p:cNvPr id="15" name="矩形 14">
            <a:extLst>
              <a:ext uri="{FF2B5EF4-FFF2-40B4-BE49-F238E27FC236}">
                <a16:creationId xmlns:a16="http://schemas.microsoft.com/office/drawing/2014/main" id="{8F986CB6-DA9B-4F2B-BA28-52699CACEDF6}"/>
              </a:ext>
            </a:extLst>
          </p:cNvPr>
          <p:cNvSpPr/>
          <p:nvPr/>
        </p:nvSpPr>
        <p:spPr>
          <a:xfrm>
            <a:off x="1876929" y="4871812"/>
            <a:ext cx="2031325" cy="646331"/>
          </a:xfrm>
          <a:prstGeom prst="rect">
            <a:avLst/>
          </a:prstGeom>
        </p:spPr>
        <p:txBody>
          <a:bodyPr wrap="none">
            <a:spAutoFit/>
          </a:bodyPr>
          <a:lstStyle/>
          <a:p>
            <a:r>
              <a:rPr lang="zh-CN" altLang="zh-CN" sz="3600" dirty="0">
                <a:solidFill>
                  <a:schemeClr val="bg1"/>
                </a:solidFill>
              </a:rPr>
              <a:t>设计方案</a:t>
            </a:r>
          </a:p>
        </p:txBody>
      </p:sp>
      <p:sp>
        <p:nvSpPr>
          <p:cNvPr id="16" name="矩形 15">
            <a:extLst>
              <a:ext uri="{FF2B5EF4-FFF2-40B4-BE49-F238E27FC236}">
                <a16:creationId xmlns:a16="http://schemas.microsoft.com/office/drawing/2014/main" id="{ACA6B3D4-ADE0-4F0E-9586-8921756D8725}"/>
              </a:ext>
            </a:extLst>
          </p:cNvPr>
          <p:cNvSpPr/>
          <p:nvPr/>
        </p:nvSpPr>
        <p:spPr>
          <a:xfrm>
            <a:off x="5119210" y="2607078"/>
            <a:ext cx="2180405" cy="1200329"/>
          </a:xfrm>
          <a:prstGeom prst="rect">
            <a:avLst/>
          </a:prstGeom>
        </p:spPr>
        <p:txBody>
          <a:bodyPr wrap="none">
            <a:spAutoFit/>
          </a:bodyPr>
          <a:lstStyle/>
          <a:p>
            <a:pPr indent="266700" algn="just">
              <a:spcAft>
                <a:spcPts val="0"/>
              </a:spcAft>
            </a:pPr>
            <a:r>
              <a:rPr lang="en-US" altLang="zh-CN" sz="3600" dirty="0">
                <a:solidFill>
                  <a:schemeClr val="bg1"/>
                </a:solidFill>
              </a:rPr>
              <a:t>APP</a:t>
            </a:r>
            <a:r>
              <a:rPr lang="zh-CN" altLang="zh-CN" sz="3600" dirty="0">
                <a:solidFill>
                  <a:schemeClr val="bg1"/>
                </a:solidFill>
              </a:rPr>
              <a:t>软件</a:t>
            </a:r>
            <a:endParaRPr lang="en-US" altLang="zh-CN" sz="3600" dirty="0">
              <a:solidFill>
                <a:schemeClr val="bg1"/>
              </a:solidFill>
            </a:endParaRPr>
          </a:p>
          <a:p>
            <a:pPr indent="266700" algn="just">
              <a:spcAft>
                <a:spcPts val="0"/>
              </a:spcAft>
            </a:pPr>
            <a:r>
              <a:rPr lang="zh-CN" altLang="zh-CN" sz="3600" dirty="0">
                <a:solidFill>
                  <a:schemeClr val="bg1"/>
                </a:solidFill>
              </a:rPr>
              <a:t>组件</a:t>
            </a:r>
          </a:p>
        </p:txBody>
      </p:sp>
      <p:sp>
        <p:nvSpPr>
          <p:cNvPr id="17" name="矩形 16">
            <a:extLst>
              <a:ext uri="{FF2B5EF4-FFF2-40B4-BE49-F238E27FC236}">
                <a16:creationId xmlns:a16="http://schemas.microsoft.com/office/drawing/2014/main" id="{77D63973-D4BE-4837-B598-8FFDC5EE5050}"/>
              </a:ext>
            </a:extLst>
          </p:cNvPr>
          <p:cNvSpPr/>
          <p:nvPr/>
        </p:nvSpPr>
        <p:spPr>
          <a:xfrm>
            <a:off x="3961086" y="4892379"/>
            <a:ext cx="2300630" cy="646331"/>
          </a:xfrm>
          <a:prstGeom prst="rect">
            <a:avLst/>
          </a:prstGeom>
        </p:spPr>
        <p:txBody>
          <a:bodyPr wrap="none">
            <a:spAutoFit/>
          </a:bodyPr>
          <a:lstStyle/>
          <a:p>
            <a:pPr indent="266700" algn="just">
              <a:spcAft>
                <a:spcPts val="0"/>
              </a:spcAft>
            </a:pPr>
            <a:r>
              <a:rPr lang="zh-CN" altLang="zh-CN" sz="3600" dirty="0">
                <a:solidFill>
                  <a:schemeClr val="bg1"/>
                </a:solidFill>
              </a:rPr>
              <a:t>提交方案</a:t>
            </a:r>
          </a:p>
        </p:txBody>
      </p:sp>
      <p:sp>
        <p:nvSpPr>
          <p:cNvPr id="18" name="矩形 17">
            <a:extLst>
              <a:ext uri="{FF2B5EF4-FFF2-40B4-BE49-F238E27FC236}">
                <a16:creationId xmlns:a16="http://schemas.microsoft.com/office/drawing/2014/main" id="{7E891AC0-0233-49C0-B5E1-C5092F9740FC}"/>
              </a:ext>
            </a:extLst>
          </p:cNvPr>
          <p:cNvSpPr/>
          <p:nvPr/>
        </p:nvSpPr>
        <p:spPr>
          <a:xfrm>
            <a:off x="6239310" y="4913642"/>
            <a:ext cx="2300630" cy="646331"/>
          </a:xfrm>
          <a:prstGeom prst="rect">
            <a:avLst/>
          </a:prstGeom>
        </p:spPr>
        <p:txBody>
          <a:bodyPr wrap="none">
            <a:spAutoFit/>
          </a:bodyPr>
          <a:lstStyle/>
          <a:p>
            <a:pPr indent="266700" algn="just">
              <a:spcAft>
                <a:spcPts val="0"/>
              </a:spcAft>
            </a:pPr>
            <a:r>
              <a:rPr lang="zh-CN" altLang="zh-CN" sz="3600" dirty="0">
                <a:solidFill>
                  <a:schemeClr val="bg1"/>
                </a:solidFill>
              </a:rPr>
              <a:t>确定方案</a:t>
            </a:r>
          </a:p>
        </p:txBody>
      </p:sp>
    </p:spTree>
    <p:extLst>
      <p:ext uri="{BB962C8B-B14F-4D97-AF65-F5344CB8AC3E}">
        <p14:creationId xmlns:p14="http://schemas.microsoft.com/office/powerpoint/2010/main" val="38106594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练一练</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60469" y="1324240"/>
            <a:ext cx="5303055"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制作购物</a:t>
            </a:r>
            <a:r>
              <a:rPr lang="en-US" altLang="zh-CN" sz="2400" spc="100" dirty="0">
                <a:solidFill>
                  <a:srgbClr val="000000"/>
                </a:solidFill>
                <a:latin typeface="微软雅黑" panose="020B0503020204020204" pitchFamily="34" charset="-122"/>
                <a:ea typeface="微软雅黑" panose="020B0503020204020204" pitchFamily="34" charset="-122"/>
              </a:rPr>
              <a:t>APP</a:t>
            </a:r>
            <a:r>
              <a:rPr lang="zh-CN" altLang="en-US" sz="2400" spc="100" dirty="0">
                <a:solidFill>
                  <a:srgbClr val="000000"/>
                </a:solidFill>
                <a:latin typeface="微软雅黑" panose="020B0503020204020204" pitchFamily="34" charset="-122"/>
                <a:ea typeface="微软雅黑" panose="020B0503020204020204" pitchFamily="34" charset="-122"/>
              </a:rPr>
              <a:t>的优惠专区和底部导航</a:t>
            </a:r>
          </a:p>
        </p:txBody>
      </p:sp>
      <p:grpSp>
        <p:nvGrpSpPr>
          <p:cNvPr id="3" name="组合 2">
            <a:extLst>
              <a:ext uri="{FF2B5EF4-FFF2-40B4-BE49-F238E27FC236}">
                <a16:creationId xmlns:a16="http://schemas.microsoft.com/office/drawing/2014/main" id="{C549020B-EFC4-4B84-BA5F-5ED8D62D17BA}"/>
              </a:ext>
            </a:extLst>
          </p:cNvPr>
          <p:cNvGrpSpPr/>
          <p:nvPr/>
        </p:nvGrpSpPr>
        <p:grpSpPr>
          <a:xfrm>
            <a:off x="941391" y="2156579"/>
            <a:ext cx="7188754" cy="3650628"/>
            <a:chOff x="941391" y="2156579"/>
            <a:chExt cx="7188754" cy="3650628"/>
          </a:xfrm>
        </p:grpSpPr>
        <p:pic>
          <p:nvPicPr>
            <p:cNvPr id="14" name="图片 13" descr="snap2434">
              <a:extLst>
                <a:ext uri="{FF2B5EF4-FFF2-40B4-BE49-F238E27FC236}">
                  <a16:creationId xmlns:a16="http://schemas.microsoft.com/office/drawing/2014/main" id="{05448EA5-2F51-4E1A-85FA-D21101F2546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941391" y="2156580"/>
              <a:ext cx="5208278" cy="3650626"/>
            </a:xfrm>
            <a:prstGeom prst="rect">
              <a:avLst/>
            </a:prstGeom>
            <a:noFill/>
            <a:ln w="6350" cmpd="sng">
              <a:solidFill>
                <a:schemeClr val="bg1">
                  <a:lumMod val="85000"/>
                  <a:lumOff val="0"/>
                </a:schemeClr>
              </a:solidFill>
              <a:miter lim="800000"/>
              <a:headEnd/>
              <a:tailEnd/>
            </a:ln>
            <a:effectLst/>
          </p:spPr>
        </p:pic>
        <p:pic>
          <p:nvPicPr>
            <p:cNvPr id="15" name="图片 14" descr="snap2435">
              <a:extLst>
                <a:ext uri="{FF2B5EF4-FFF2-40B4-BE49-F238E27FC236}">
                  <a16:creationId xmlns:a16="http://schemas.microsoft.com/office/drawing/2014/main" id="{07A894F9-DC59-45E2-8F7D-8B59770EDFF6}"/>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28935" y="2156579"/>
              <a:ext cx="1701210" cy="3650628"/>
            </a:xfrm>
            <a:prstGeom prst="rect">
              <a:avLst/>
            </a:prstGeom>
            <a:noFill/>
            <a:ln w="6350">
              <a:solidFill>
                <a:schemeClr val="bg1">
                  <a:lumMod val="85000"/>
                </a:schemeClr>
              </a:solidFill>
            </a:ln>
          </p:spPr>
        </p:pic>
      </p:grpSp>
    </p:spTree>
    <p:extLst>
      <p:ext uri="{BB962C8B-B14F-4D97-AF65-F5344CB8AC3E}">
        <p14:creationId xmlns:p14="http://schemas.microsoft.com/office/powerpoint/2010/main" val="32167091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移动端智能设备的界面设计</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11506" y="1324240"/>
            <a:ext cx="5656164"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关于智能手表</a:t>
            </a:r>
            <a:r>
              <a:rPr lang="en-US" altLang="zh-CN" sz="2400" spc="100" dirty="0">
                <a:solidFill>
                  <a:srgbClr val="000000"/>
                </a:solidFill>
                <a:latin typeface="微软雅黑" panose="020B0503020204020204" pitchFamily="34" charset="-122"/>
                <a:ea typeface="微软雅黑" panose="020B0503020204020204" pitchFamily="34" charset="-122"/>
              </a:rPr>
              <a:t>—Android</a:t>
            </a:r>
            <a:r>
              <a:rPr lang="zh-CN" altLang="en-US" sz="2400" spc="100" dirty="0">
                <a:solidFill>
                  <a:srgbClr val="000000"/>
                </a:solidFill>
                <a:latin typeface="微软雅黑" panose="020B0503020204020204" pitchFamily="34" charset="-122"/>
                <a:ea typeface="微软雅黑" panose="020B0503020204020204" pitchFamily="34" charset="-122"/>
              </a:rPr>
              <a:t>系统智能手表</a:t>
            </a:r>
          </a:p>
        </p:txBody>
      </p:sp>
      <p:sp>
        <p:nvSpPr>
          <p:cNvPr id="2" name="矩形 1">
            <a:extLst>
              <a:ext uri="{FF2B5EF4-FFF2-40B4-BE49-F238E27FC236}">
                <a16:creationId xmlns:a16="http://schemas.microsoft.com/office/drawing/2014/main" id="{B44AB2BE-4030-4ABC-9F0E-3226D5AA746C}"/>
              </a:ext>
            </a:extLst>
          </p:cNvPr>
          <p:cNvSpPr/>
          <p:nvPr/>
        </p:nvSpPr>
        <p:spPr>
          <a:xfrm>
            <a:off x="850344" y="1839445"/>
            <a:ext cx="7613166" cy="1569660"/>
          </a:xfrm>
          <a:prstGeom prst="rect">
            <a:avLst/>
          </a:prstGeom>
        </p:spPr>
        <p:txBody>
          <a:bodyPr wrap="square">
            <a:spAutoFit/>
          </a:bodyPr>
          <a:lstStyle/>
          <a:p>
            <a:pPr algn="just"/>
            <a:r>
              <a:rPr lang="en-US" altLang="zh-CN" sz="2400" dirty="0"/>
              <a:t>        Moto360</a:t>
            </a:r>
            <a:r>
              <a:rPr lang="zh-CN" altLang="zh-CN" sz="2400" dirty="0"/>
              <a:t>就是采用</a:t>
            </a:r>
            <a:r>
              <a:rPr lang="en-US" altLang="zh-CN" sz="2400" dirty="0"/>
              <a:t>Android</a:t>
            </a:r>
            <a:r>
              <a:rPr lang="zh-CN" altLang="zh-CN" sz="2400" dirty="0"/>
              <a:t>系统的智能手表，分方形和圆形两种，忠实体现了</a:t>
            </a:r>
            <a:r>
              <a:rPr lang="en-US" altLang="zh-CN" sz="2400" dirty="0"/>
              <a:t>Android</a:t>
            </a:r>
            <a:r>
              <a:rPr lang="zh-CN" altLang="zh-CN" sz="2400" dirty="0"/>
              <a:t>系统对可穿戴设备的设计规范。相对方形的智能手机设计，圆形的智能手表表盘应该是更符合人们传统上对手表的认知</a:t>
            </a:r>
            <a:r>
              <a:rPr lang="zh-CN" altLang="en-US" sz="2400" dirty="0"/>
              <a:t>。</a:t>
            </a:r>
          </a:p>
        </p:txBody>
      </p:sp>
      <p:grpSp>
        <p:nvGrpSpPr>
          <p:cNvPr id="4" name="组合 3">
            <a:extLst>
              <a:ext uri="{FF2B5EF4-FFF2-40B4-BE49-F238E27FC236}">
                <a16:creationId xmlns:a16="http://schemas.microsoft.com/office/drawing/2014/main" id="{CEA3FC6C-A78C-46A2-96A4-8A0DDE2591C1}"/>
              </a:ext>
            </a:extLst>
          </p:cNvPr>
          <p:cNvGrpSpPr/>
          <p:nvPr/>
        </p:nvGrpSpPr>
        <p:grpSpPr>
          <a:xfrm>
            <a:off x="1433369" y="3583808"/>
            <a:ext cx="6044768" cy="2646874"/>
            <a:chOff x="1363784" y="3594440"/>
            <a:chExt cx="6044768" cy="2646874"/>
          </a:xfrm>
        </p:grpSpPr>
        <p:pic>
          <p:nvPicPr>
            <p:cNvPr id="10" name="图片 9">
              <a:extLst>
                <a:ext uri="{FF2B5EF4-FFF2-40B4-BE49-F238E27FC236}">
                  <a16:creationId xmlns:a16="http://schemas.microsoft.com/office/drawing/2014/main" id="{013D8588-9566-4D3B-A78D-1771D35949D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363784" y="3594440"/>
              <a:ext cx="1631778" cy="2646874"/>
            </a:xfrm>
            <a:prstGeom prst="rect">
              <a:avLst/>
            </a:prstGeom>
          </p:spPr>
        </p:pic>
        <p:pic>
          <p:nvPicPr>
            <p:cNvPr id="13" name="图片 12">
              <a:extLst>
                <a:ext uri="{FF2B5EF4-FFF2-40B4-BE49-F238E27FC236}">
                  <a16:creationId xmlns:a16="http://schemas.microsoft.com/office/drawing/2014/main" id="{4B68A958-B9DF-47EA-884C-F23472AE183A}"/>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3588866" y="3594440"/>
              <a:ext cx="1613668" cy="2646872"/>
            </a:xfrm>
            <a:prstGeom prst="rect">
              <a:avLst/>
            </a:prstGeom>
          </p:spPr>
        </p:pic>
        <p:pic>
          <p:nvPicPr>
            <p:cNvPr id="16" name="图片 15">
              <a:extLst>
                <a:ext uri="{FF2B5EF4-FFF2-40B4-BE49-F238E27FC236}">
                  <a16:creationId xmlns:a16="http://schemas.microsoft.com/office/drawing/2014/main" id="{F726687B-AE0A-48D7-8D47-127617553C28}"/>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5795838" y="3594440"/>
              <a:ext cx="1612714" cy="2646872"/>
            </a:xfrm>
            <a:prstGeom prst="rect">
              <a:avLst/>
            </a:prstGeom>
          </p:spPr>
        </p:pic>
      </p:grpSp>
    </p:spTree>
    <p:extLst>
      <p:ext uri="{BB962C8B-B14F-4D97-AF65-F5344CB8AC3E}">
        <p14:creationId xmlns:p14="http://schemas.microsoft.com/office/powerpoint/2010/main" val="5239255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移动端智能设备的界面设计</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777214" y="1324240"/>
            <a:ext cx="4924746"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关于智能手表</a:t>
            </a:r>
            <a:r>
              <a:rPr lang="en-US" altLang="zh-CN" sz="2400" spc="100" dirty="0">
                <a:solidFill>
                  <a:srgbClr val="000000"/>
                </a:solidFill>
                <a:latin typeface="微软雅黑" panose="020B0503020204020204" pitchFamily="34" charset="-122"/>
                <a:ea typeface="微软雅黑" panose="020B0503020204020204" pitchFamily="34" charset="-122"/>
              </a:rPr>
              <a:t>—iOS</a:t>
            </a:r>
            <a:r>
              <a:rPr lang="zh-CN" altLang="en-US" sz="2400" spc="100" dirty="0">
                <a:solidFill>
                  <a:srgbClr val="000000"/>
                </a:solidFill>
                <a:latin typeface="微软雅黑" panose="020B0503020204020204" pitchFamily="34" charset="-122"/>
                <a:ea typeface="微软雅黑" panose="020B0503020204020204" pitchFamily="34" charset="-122"/>
              </a:rPr>
              <a:t>系统智能手表</a:t>
            </a:r>
          </a:p>
        </p:txBody>
      </p:sp>
      <p:sp>
        <p:nvSpPr>
          <p:cNvPr id="2" name="矩形 1">
            <a:extLst>
              <a:ext uri="{FF2B5EF4-FFF2-40B4-BE49-F238E27FC236}">
                <a16:creationId xmlns:a16="http://schemas.microsoft.com/office/drawing/2014/main" id="{B44AB2BE-4030-4ABC-9F0E-3226D5AA746C}"/>
              </a:ext>
            </a:extLst>
          </p:cNvPr>
          <p:cNvSpPr/>
          <p:nvPr/>
        </p:nvSpPr>
        <p:spPr>
          <a:xfrm>
            <a:off x="1052368" y="1839445"/>
            <a:ext cx="7411141" cy="1569660"/>
          </a:xfrm>
          <a:prstGeom prst="rect">
            <a:avLst/>
          </a:prstGeom>
        </p:spPr>
        <p:txBody>
          <a:bodyPr wrap="square">
            <a:spAutoFit/>
          </a:bodyPr>
          <a:lstStyle/>
          <a:p>
            <a:pPr algn="just"/>
            <a:r>
              <a:rPr lang="en-US" altLang="zh-CN" sz="2400" dirty="0"/>
              <a:t>       </a:t>
            </a:r>
            <a:r>
              <a:rPr lang="zh-CN" altLang="zh-CN" sz="2400" dirty="0"/>
              <a:t>苹果公司推出的</a:t>
            </a:r>
            <a:r>
              <a:rPr lang="en-US" altLang="zh-CN" sz="2400" dirty="0"/>
              <a:t>Apple Watch</a:t>
            </a:r>
            <a:r>
              <a:rPr lang="zh-CN" altLang="zh-CN" sz="2400" dirty="0"/>
              <a:t>是一款基于</a:t>
            </a:r>
            <a:r>
              <a:rPr lang="en-US" altLang="zh-CN" sz="2400" dirty="0"/>
              <a:t>iOS</a:t>
            </a:r>
            <a:r>
              <a:rPr lang="zh-CN" altLang="zh-CN" sz="2400" dirty="0"/>
              <a:t>系统的智能手表，支持电话、语言回短信、连接汽车、天气、航班信息、播放音乐、地图导航、测量心跳、计步等几十种功能，是一款全方位的智能穿戴设备</a:t>
            </a:r>
            <a:r>
              <a:rPr lang="zh-CN" altLang="en-US" sz="2400" dirty="0"/>
              <a:t>。</a:t>
            </a:r>
          </a:p>
        </p:txBody>
      </p:sp>
      <p:grpSp>
        <p:nvGrpSpPr>
          <p:cNvPr id="3" name="组合 2">
            <a:extLst>
              <a:ext uri="{FF2B5EF4-FFF2-40B4-BE49-F238E27FC236}">
                <a16:creationId xmlns:a16="http://schemas.microsoft.com/office/drawing/2014/main" id="{B579A677-FE92-4A0B-B7C8-C7646FC17415}"/>
              </a:ext>
            </a:extLst>
          </p:cNvPr>
          <p:cNvGrpSpPr/>
          <p:nvPr/>
        </p:nvGrpSpPr>
        <p:grpSpPr>
          <a:xfrm>
            <a:off x="1306540" y="3429000"/>
            <a:ext cx="6701038" cy="2846851"/>
            <a:chOff x="1306540" y="3429000"/>
            <a:chExt cx="6701038" cy="2846851"/>
          </a:xfrm>
        </p:grpSpPr>
        <p:pic>
          <p:nvPicPr>
            <p:cNvPr id="14" name="图片 13">
              <a:extLst>
                <a:ext uri="{FF2B5EF4-FFF2-40B4-BE49-F238E27FC236}">
                  <a16:creationId xmlns:a16="http://schemas.microsoft.com/office/drawing/2014/main" id="{5A15106D-06FF-420F-9D0B-1A1FC2FBDD6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306540" y="3462645"/>
              <a:ext cx="2022206" cy="2754126"/>
            </a:xfrm>
            <a:prstGeom prst="rect">
              <a:avLst/>
            </a:prstGeom>
          </p:spPr>
        </p:pic>
        <p:pic>
          <p:nvPicPr>
            <p:cNvPr id="15" name="图片 14">
              <a:extLst>
                <a:ext uri="{FF2B5EF4-FFF2-40B4-BE49-F238E27FC236}">
                  <a16:creationId xmlns:a16="http://schemas.microsoft.com/office/drawing/2014/main" id="{743EE2AA-EEFE-4BE4-B198-49D529BE46D8}"/>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3586118" y="3465195"/>
              <a:ext cx="1820876" cy="2810656"/>
            </a:xfrm>
            <a:prstGeom prst="rect">
              <a:avLst/>
            </a:prstGeom>
          </p:spPr>
        </p:pic>
        <p:pic>
          <p:nvPicPr>
            <p:cNvPr id="17" name="图片 16">
              <a:extLst>
                <a:ext uri="{FF2B5EF4-FFF2-40B4-BE49-F238E27FC236}">
                  <a16:creationId xmlns:a16="http://schemas.microsoft.com/office/drawing/2014/main" id="{6B227D3C-1603-4753-8E8F-604465209C6F}"/>
                </a:ext>
              </a:extLst>
            </p:cNvPr>
            <p:cNvPicPr/>
            <p:nvPr/>
          </p:nvPicPr>
          <p:blipFill>
            <a:blip r:embed="rId5">
              <a:extLst>
                <a:ext uri="{28A0092B-C50C-407E-A947-70E740481C1C}">
                  <a14:useLocalDpi xmlns:a14="http://schemas.microsoft.com/office/drawing/2010/main" val="0"/>
                </a:ext>
              </a:extLst>
            </a:blip>
            <a:stretch>
              <a:fillRect/>
            </a:stretch>
          </p:blipFill>
          <p:spPr>
            <a:xfrm>
              <a:off x="5724540" y="3429000"/>
              <a:ext cx="2283038" cy="2810656"/>
            </a:xfrm>
            <a:prstGeom prst="rect">
              <a:avLst/>
            </a:prstGeom>
          </p:spPr>
        </p:pic>
      </p:grpSp>
    </p:spTree>
    <p:extLst>
      <p:ext uri="{BB962C8B-B14F-4D97-AF65-F5344CB8AC3E}">
        <p14:creationId xmlns:p14="http://schemas.microsoft.com/office/powerpoint/2010/main" val="4277465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了解移动端</a:t>
            </a:r>
            <a:r>
              <a:rPr lang="en-US" altLang="zh-CN" sz="2800" dirty="0">
                <a:latin typeface="微软雅黑" panose="020B0503020204020204" pitchFamily="34" charset="-122"/>
                <a:ea typeface="微软雅黑" panose="020B0503020204020204" pitchFamily="34" charset="-122"/>
              </a:rPr>
              <a:t>APP</a:t>
            </a:r>
            <a:r>
              <a:rPr lang="zh-CN" altLang="en-US" sz="2800" dirty="0">
                <a:latin typeface="微软雅黑" panose="020B0503020204020204" pitchFamily="34" charset="-122"/>
                <a:ea typeface="微软雅黑" panose="020B0503020204020204" pitchFamily="34" charset="-122"/>
              </a:rPr>
              <a:t>软件</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67771" y="1324240"/>
            <a:ext cx="2417650"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APP</a:t>
            </a:r>
            <a:r>
              <a:rPr lang="zh-CN" altLang="en-US" sz="2400" spc="100" dirty="0">
                <a:solidFill>
                  <a:srgbClr val="000000"/>
                </a:solidFill>
                <a:latin typeface="微软雅黑" panose="020B0503020204020204" pitchFamily="34" charset="-122"/>
                <a:ea typeface="微软雅黑" panose="020B0503020204020204" pitchFamily="34" charset="-122"/>
              </a:rPr>
              <a:t>软件的由来</a:t>
            </a:r>
          </a:p>
        </p:txBody>
      </p:sp>
      <p:sp>
        <p:nvSpPr>
          <p:cNvPr id="2" name="矩形 1">
            <a:extLst>
              <a:ext uri="{FF2B5EF4-FFF2-40B4-BE49-F238E27FC236}">
                <a16:creationId xmlns:a16="http://schemas.microsoft.com/office/drawing/2014/main" id="{681FF6A4-9973-4905-98D9-E174C9124E72}"/>
              </a:ext>
            </a:extLst>
          </p:cNvPr>
          <p:cNvSpPr/>
          <p:nvPr/>
        </p:nvSpPr>
        <p:spPr>
          <a:xfrm>
            <a:off x="929541" y="1853606"/>
            <a:ext cx="7512710" cy="2308324"/>
          </a:xfrm>
          <a:prstGeom prst="rect">
            <a:avLst/>
          </a:prstGeom>
        </p:spPr>
        <p:txBody>
          <a:bodyPr wrap="square">
            <a:spAutoFit/>
          </a:bodyPr>
          <a:lstStyle/>
          <a:p>
            <a:pPr algn="just"/>
            <a:r>
              <a:rPr lang="en-US" altLang="zh-CN" sz="2400" dirty="0"/>
              <a:t>       </a:t>
            </a:r>
            <a:r>
              <a:rPr lang="zh-CN" altLang="zh-CN" sz="2400" dirty="0"/>
              <a:t>随着智能手机和平板电脑等移动设备的发展壮大，大众对于移动端</a:t>
            </a:r>
            <a:r>
              <a:rPr lang="en-US" altLang="zh-CN" sz="2400" dirty="0"/>
              <a:t>APP</a:t>
            </a:r>
            <a:r>
              <a:rPr lang="zh-CN" altLang="zh-CN" sz="2400" dirty="0"/>
              <a:t>软件的需求越来越多，于是手机移动操作系统厂商都不约而同地建立手机设备应用程序市场，例如</a:t>
            </a:r>
            <a:r>
              <a:rPr lang="en-US" altLang="zh-CN" sz="2400" dirty="0"/>
              <a:t>Apple</a:t>
            </a:r>
            <a:r>
              <a:rPr lang="zh-CN" altLang="zh-CN" sz="2400" dirty="0"/>
              <a:t>的</a:t>
            </a:r>
            <a:r>
              <a:rPr lang="en-US" altLang="zh-CN" sz="2400" dirty="0"/>
              <a:t>APP Store</a:t>
            </a:r>
            <a:r>
              <a:rPr lang="zh-CN" altLang="zh-CN" sz="2400" dirty="0"/>
              <a:t>、</a:t>
            </a:r>
            <a:r>
              <a:rPr lang="en-US" altLang="zh-CN" sz="2400" dirty="0"/>
              <a:t>Google</a:t>
            </a:r>
            <a:r>
              <a:rPr lang="zh-CN" altLang="zh-CN" sz="2400" dirty="0"/>
              <a:t>的</a:t>
            </a:r>
            <a:r>
              <a:rPr lang="en-US" altLang="zh-CN" sz="2400" dirty="0"/>
              <a:t>Android Market</a:t>
            </a:r>
            <a:r>
              <a:rPr lang="zh-CN" altLang="zh-CN" sz="2400" dirty="0"/>
              <a:t>、</a:t>
            </a:r>
            <a:r>
              <a:rPr lang="en-US" altLang="zh-CN" sz="2400" dirty="0"/>
              <a:t>Microsoft</a:t>
            </a:r>
            <a:r>
              <a:rPr lang="zh-CN" altLang="zh-CN" sz="2400" dirty="0"/>
              <a:t>的小米的应用商店等，给智能移动设备的终端用户带来巨量的应用软件。</a:t>
            </a:r>
          </a:p>
        </p:txBody>
      </p:sp>
      <p:grpSp>
        <p:nvGrpSpPr>
          <p:cNvPr id="3" name="组合 2">
            <a:extLst>
              <a:ext uri="{FF2B5EF4-FFF2-40B4-BE49-F238E27FC236}">
                <a16:creationId xmlns:a16="http://schemas.microsoft.com/office/drawing/2014/main" id="{F17E4135-FE7E-4E68-9204-1707DFAA4E7E}"/>
              </a:ext>
            </a:extLst>
          </p:cNvPr>
          <p:cNvGrpSpPr/>
          <p:nvPr/>
        </p:nvGrpSpPr>
        <p:grpSpPr>
          <a:xfrm>
            <a:off x="1140233" y="4161905"/>
            <a:ext cx="6939912" cy="2094645"/>
            <a:chOff x="1140233" y="4161905"/>
            <a:chExt cx="6939912" cy="2094645"/>
          </a:xfrm>
        </p:grpSpPr>
        <p:pic>
          <p:nvPicPr>
            <p:cNvPr id="7" name="图片 6">
              <a:extLst>
                <a:ext uri="{FF2B5EF4-FFF2-40B4-BE49-F238E27FC236}">
                  <a16:creationId xmlns:a16="http://schemas.microsoft.com/office/drawing/2014/main" id="{EE06CE3C-4ACF-4167-915B-01EF741FC15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140233" y="4161905"/>
              <a:ext cx="2094620" cy="2094620"/>
            </a:xfrm>
            <a:prstGeom prst="rect">
              <a:avLst/>
            </a:prstGeom>
          </p:spPr>
        </p:pic>
        <p:pic>
          <p:nvPicPr>
            <p:cNvPr id="10" name="图片 9">
              <a:extLst>
                <a:ext uri="{FF2B5EF4-FFF2-40B4-BE49-F238E27FC236}">
                  <a16:creationId xmlns:a16="http://schemas.microsoft.com/office/drawing/2014/main" id="{57B623A2-3C6C-4A78-AB3B-6E847D8B5B42}"/>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3484342" y="4161930"/>
              <a:ext cx="2251694" cy="2094620"/>
            </a:xfrm>
            <a:prstGeom prst="rect">
              <a:avLst/>
            </a:prstGeom>
          </p:spPr>
        </p:pic>
        <p:pic>
          <p:nvPicPr>
            <p:cNvPr id="13" name="图片 12">
              <a:extLst>
                <a:ext uri="{FF2B5EF4-FFF2-40B4-BE49-F238E27FC236}">
                  <a16:creationId xmlns:a16="http://schemas.microsoft.com/office/drawing/2014/main" id="{7E7FD6EB-8691-4342-843C-001D9E7AAE7A}"/>
                </a:ext>
              </a:extLst>
            </p:cNvPr>
            <p:cNvPicPr/>
            <p:nvPr/>
          </p:nvPicPr>
          <p:blipFill>
            <a:blip r:embed="rId5">
              <a:extLst>
                <a:ext uri="{28A0092B-C50C-407E-A947-70E740481C1C}">
                  <a14:useLocalDpi xmlns:a14="http://schemas.microsoft.com/office/drawing/2010/main" val="0"/>
                </a:ext>
              </a:extLst>
            </a:blip>
            <a:stretch>
              <a:fillRect/>
            </a:stretch>
          </p:blipFill>
          <p:spPr>
            <a:xfrm>
              <a:off x="5985525" y="4161930"/>
              <a:ext cx="2094620" cy="2094620"/>
            </a:xfrm>
            <a:prstGeom prst="rect">
              <a:avLst/>
            </a:prstGeom>
          </p:spPr>
        </p:pic>
      </p:grpSp>
    </p:spTree>
    <p:extLst>
      <p:ext uri="{BB962C8B-B14F-4D97-AF65-F5344CB8AC3E}">
        <p14:creationId xmlns:p14="http://schemas.microsoft.com/office/powerpoint/2010/main" val="5691477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移动端智能设备的界面设计</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82615" y="1324240"/>
            <a:ext cx="27494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车载系统界面设计</a:t>
            </a:r>
          </a:p>
        </p:txBody>
      </p:sp>
      <p:sp>
        <p:nvSpPr>
          <p:cNvPr id="2" name="矩形 1">
            <a:extLst>
              <a:ext uri="{FF2B5EF4-FFF2-40B4-BE49-F238E27FC236}">
                <a16:creationId xmlns:a16="http://schemas.microsoft.com/office/drawing/2014/main" id="{B44AB2BE-4030-4ABC-9F0E-3226D5AA746C}"/>
              </a:ext>
            </a:extLst>
          </p:cNvPr>
          <p:cNvSpPr/>
          <p:nvPr/>
        </p:nvSpPr>
        <p:spPr>
          <a:xfrm>
            <a:off x="1052368" y="1881977"/>
            <a:ext cx="7411141" cy="830997"/>
          </a:xfrm>
          <a:prstGeom prst="rect">
            <a:avLst/>
          </a:prstGeom>
        </p:spPr>
        <p:txBody>
          <a:bodyPr wrap="square">
            <a:spAutoFit/>
          </a:bodyPr>
          <a:lstStyle/>
          <a:p>
            <a:pPr algn="just"/>
            <a:r>
              <a:rPr lang="en-US" altLang="zh-CN" sz="2400" dirty="0"/>
              <a:t>       </a:t>
            </a:r>
            <a:r>
              <a:rPr lang="zh-CN" altLang="zh-CN" sz="2400" dirty="0"/>
              <a:t>随着科技的发展，车载信息系统的功能越来越多，也越来越复杂，车载系统界面的设计就显得尤其重要</a:t>
            </a:r>
            <a:r>
              <a:rPr lang="zh-CN" altLang="en-US" sz="2400" dirty="0"/>
              <a:t>。</a:t>
            </a:r>
          </a:p>
        </p:txBody>
      </p:sp>
      <p:pic>
        <p:nvPicPr>
          <p:cNvPr id="13" name="图片 12">
            <a:extLst>
              <a:ext uri="{FF2B5EF4-FFF2-40B4-BE49-F238E27FC236}">
                <a16:creationId xmlns:a16="http://schemas.microsoft.com/office/drawing/2014/main" id="{1BF6E938-5980-43C2-BAFC-CEC9A7E5A78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29541" y="3131026"/>
            <a:ext cx="7505930" cy="2786256"/>
          </a:xfrm>
          <a:prstGeom prst="rect">
            <a:avLst/>
          </a:prstGeom>
        </p:spPr>
      </p:pic>
    </p:spTree>
    <p:extLst>
      <p:ext uri="{BB962C8B-B14F-4D97-AF65-F5344CB8AC3E}">
        <p14:creationId xmlns:p14="http://schemas.microsoft.com/office/powerpoint/2010/main" val="39735549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移动端智能设备的界面设计</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82615" y="1324240"/>
            <a:ext cx="27494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车载系统界面设计</a:t>
            </a:r>
          </a:p>
        </p:txBody>
      </p:sp>
      <p:sp>
        <p:nvSpPr>
          <p:cNvPr id="2" name="矩形 1">
            <a:extLst>
              <a:ext uri="{FF2B5EF4-FFF2-40B4-BE49-F238E27FC236}">
                <a16:creationId xmlns:a16="http://schemas.microsoft.com/office/drawing/2014/main" id="{B44AB2BE-4030-4ABC-9F0E-3226D5AA746C}"/>
              </a:ext>
            </a:extLst>
          </p:cNvPr>
          <p:cNvSpPr/>
          <p:nvPr/>
        </p:nvSpPr>
        <p:spPr>
          <a:xfrm>
            <a:off x="1052368" y="1881977"/>
            <a:ext cx="7411141" cy="1200329"/>
          </a:xfrm>
          <a:prstGeom prst="rect">
            <a:avLst/>
          </a:prstGeom>
        </p:spPr>
        <p:txBody>
          <a:bodyPr wrap="square">
            <a:spAutoFit/>
          </a:bodyPr>
          <a:lstStyle/>
          <a:p>
            <a:pPr algn="just"/>
            <a:r>
              <a:rPr lang="en-US" altLang="zh-CN" sz="2400" dirty="0"/>
              <a:t>        </a:t>
            </a:r>
            <a:r>
              <a:rPr lang="zh-CN" altLang="zh-CN" sz="2400" dirty="0"/>
              <a:t>一个好的车载系统界面设计，可以使用户系统中的所有功能，可以使用户觉得赏心悦目，使用起来得心应手。</a:t>
            </a:r>
            <a:endParaRPr lang="zh-CN" altLang="en-US" sz="2400" dirty="0"/>
          </a:p>
        </p:txBody>
      </p:sp>
      <p:pic>
        <p:nvPicPr>
          <p:cNvPr id="10" name="图片 9">
            <a:extLst>
              <a:ext uri="{FF2B5EF4-FFF2-40B4-BE49-F238E27FC236}">
                <a16:creationId xmlns:a16="http://schemas.microsoft.com/office/drawing/2014/main" id="{3C4CF4C1-18F8-4736-8547-36870C1ED45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482615" y="3178378"/>
            <a:ext cx="5929488" cy="3031890"/>
          </a:xfrm>
          <a:prstGeom prst="rect">
            <a:avLst/>
          </a:prstGeom>
        </p:spPr>
      </p:pic>
    </p:spTree>
    <p:extLst>
      <p:ext uri="{BB962C8B-B14F-4D97-AF65-F5344CB8AC3E}">
        <p14:creationId xmlns:p14="http://schemas.microsoft.com/office/powerpoint/2010/main" val="3686099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移动端智能设备的界面设计</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40082" y="1324240"/>
            <a:ext cx="27494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智能电视界面设计</a:t>
            </a:r>
          </a:p>
        </p:txBody>
      </p:sp>
      <p:sp>
        <p:nvSpPr>
          <p:cNvPr id="2" name="矩形 1">
            <a:extLst>
              <a:ext uri="{FF2B5EF4-FFF2-40B4-BE49-F238E27FC236}">
                <a16:creationId xmlns:a16="http://schemas.microsoft.com/office/drawing/2014/main" id="{B44AB2BE-4030-4ABC-9F0E-3226D5AA746C}"/>
              </a:ext>
            </a:extLst>
          </p:cNvPr>
          <p:cNvSpPr/>
          <p:nvPr/>
        </p:nvSpPr>
        <p:spPr>
          <a:xfrm>
            <a:off x="1052368" y="1881977"/>
            <a:ext cx="7411141" cy="1938992"/>
          </a:xfrm>
          <a:prstGeom prst="rect">
            <a:avLst/>
          </a:prstGeom>
        </p:spPr>
        <p:txBody>
          <a:bodyPr wrap="square">
            <a:spAutoFit/>
          </a:bodyPr>
          <a:lstStyle/>
          <a:p>
            <a:r>
              <a:rPr lang="en-US" altLang="zh-CN" sz="2400" dirty="0"/>
              <a:t>       </a:t>
            </a:r>
            <a:r>
              <a:rPr lang="zh-CN" altLang="zh-CN" sz="2400" dirty="0"/>
              <a:t>所谓智能电视是指像智能手机一样，搭载了操作系统，可以由用户自行安装和卸载软件、游戏等第三方服务商提供的程序，通过此类程序来不断对彩电的功能进行扩充，并可以通过网线、无线网络来实现上网冲浪的这样一类彩电的总称。</a:t>
            </a:r>
          </a:p>
        </p:txBody>
      </p:sp>
    </p:spTree>
    <p:extLst>
      <p:ext uri="{BB962C8B-B14F-4D97-AF65-F5344CB8AC3E}">
        <p14:creationId xmlns:p14="http://schemas.microsoft.com/office/powerpoint/2010/main" val="10604583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移动端智能设备的界面设计</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40082" y="1324240"/>
            <a:ext cx="27494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智能电视界面设计</a:t>
            </a:r>
          </a:p>
        </p:txBody>
      </p:sp>
      <p:sp>
        <p:nvSpPr>
          <p:cNvPr id="2" name="矩形 1">
            <a:extLst>
              <a:ext uri="{FF2B5EF4-FFF2-40B4-BE49-F238E27FC236}">
                <a16:creationId xmlns:a16="http://schemas.microsoft.com/office/drawing/2014/main" id="{B44AB2BE-4030-4ABC-9F0E-3226D5AA746C}"/>
              </a:ext>
            </a:extLst>
          </p:cNvPr>
          <p:cNvSpPr/>
          <p:nvPr/>
        </p:nvSpPr>
        <p:spPr>
          <a:xfrm>
            <a:off x="1052368" y="1881977"/>
            <a:ext cx="7411141" cy="1200329"/>
          </a:xfrm>
          <a:prstGeom prst="rect">
            <a:avLst/>
          </a:prstGeom>
        </p:spPr>
        <p:txBody>
          <a:bodyPr wrap="square">
            <a:spAutoFit/>
          </a:bodyPr>
          <a:lstStyle/>
          <a:p>
            <a:pPr algn="just"/>
            <a:r>
              <a:rPr lang="en-US" altLang="zh-CN" sz="2400" dirty="0"/>
              <a:t>       </a:t>
            </a:r>
            <a:r>
              <a:rPr lang="zh-CN" altLang="zh-CN" sz="2400" dirty="0"/>
              <a:t>随着国际市场上</a:t>
            </a:r>
            <a:r>
              <a:rPr lang="en-US" altLang="zh-CN" sz="2400" dirty="0"/>
              <a:t>Google TV</a:t>
            </a:r>
            <a:r>
              <a:rPr lang="zh-CN" altLang="zh-CN" sz="2400" dirty="0"/>
              <a:t>的发布和国内电视厂商纷纷推出定制</a:t>
            </a:r>
            <a:r>
              <a:rPr lang="en-US" altLang="zh-CN" sz="2400" dirty="0"/>
              <a:t>Android TV</a:t>
            </a:r>
            <a:r>
              <a:rPr lang="zh-CN" altLang="zh-CN" sz="2400" dirty="0"/>
              <a:t>的脚步，一时间智能电视平台成为了众多高科技企业争相抢占的新市场</a:t>
            </a:r>
            <a:r>
              <a:rPr lang="zh-CN" altLang="en-US" sz="2400" dirty="0"/>
              <a:t>。</a:t>
            </a:r>
            <a:endParaRPr lang="zh-CN" altLang="zh-CN" sz="2400" dirty="0"/>
          </a:p>
        </p:txBody>
      </p:sp>
      <p:grpSp>
        <p:nvGrpSpPr>
          <p:cNvPr id="3" name="组合 2">
            <a:extLst>
              <a:ext uri="{FF2B5EF4-FFF2-40B4-BE49-F238E27FC236}">
                <a16:creationId xmlns:a16="http://schemas.microsoft.com/office/drawing/2014/main" id="{C9771EDC-7842-4D25-A5F6-64572030D634}"/>
              </a:ext>
            </a:extLst>
          </p:cNvPr>
          <p:cNvGrpSpPr/>
          <p:nvPr/>
        </p:nvGrpSpPr>
        <p:grpSpPr>
          <a:xfrm>
            <a:off x="1220149" y="3172198"/>
            <a:ext cx="6975005" cy="3030030"/>
            <a:chOff x="1220149" y="3172198"/>
            <a:chExt cx="6975005" cy="3030030"/>
          </a:xfrm>
        </p:grpSpPr>
        <p:pic>
          <p:nvPicPr>
            <p:cNvPr id="7" name="图片 6">
              <a:extLst>
                <a:ext uri="{FF2B5EF4-FFF2-40B4-BE49-F238E27FC236}">
                  <a16:creationId xmlns:a16="http://schemas.microsoft.com/office/drawing/2014/main" id="{68C5466F-ED40-4876-BB4F-61CCCD8F807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220149" y="3178378"/>
              <a:ext cx="2969404" cy="3023850"/>
            </a:xfrm>
            <a:prstGeom prst="rect">
              <a:avLst/>
            </a:prstGeom>
          </p:spPr>
        </p:pic>
        <p:pic>
          <p:nvPicPr>
            <p:cNvPr id="10" name="图片 9">
              <a:extLst>
                <a:ext uri="{FF2B5EF4-FFF2-40B4-BE49-F238E27FC236}">
                  <a16:creationId xmlns:a16="http://schemas.microsoft.com/office/drawing/2014/main" id="{98418EAA-D35D-4B68-B4FD-7F65FE424FC6}"/>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453726" y="3172198"/>
              <a:ext cx="3741428" cy="3023850"/>
            </a:xfrm>
            <a:prstGeom prst="rect">
              <a:avLst/>
            </a:prstGeom>
          </p:spPr>
        </p:pic>
      </p:grpSp>
    </p:spTree>
    <p:extLst>
      <p:ext uri="{BB962C8B-B14F-4D97-AF65-F5344CB8AC3E}">
        <p14:creationId xmlns:p14="http://schemas.microsoft.com/office/powerpoint/2010/main" val="9050817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举一反三</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0" name="图片 41" descr="未标题1-2.png">
            <a:extLst>
              <a:ext uri="{FF2B5EF4-FFF2-40B4-BE49-F238E27FC236}">
                <a16:creationId xmlns:a16="http://schemas.microsoft.com/office/drawing/2014/main" id="{4F209DF7-6848-4AF4-8A83-BAA14093F2B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3" name="矩形 12">
            <a:extLst>
              <a:ext uri="{FF2B5EF4-FFF2-40B4-BE49-F238E27FC236}">
                <a16:creationId xmlns:a16="http://schemas.microsoft.com/office/drawing/2014/main" id="{0B1FC186-2B26-4EAA-A603-8C047CF5F830}"/>
              </a:ext>
            </a:extLst>
          </p:cNvPr>
          <p:cNvSpPr/>
          <p:nvPr/>
        </p:nvSpPr>
        <p:spPr>
          <a:xfrm>
            <a:off x="1429960" y="1337447"/>
            <a:ext cx="370005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制作</a:t>
            </a:r>
            <a:r>
              <a:rPr lang="en-US" altLang="zh-CN" sz="2400" spc="100" dirty="0">
                <a:solidFill>
                  <a:srgbClr val="000000"/>
                </a:solidFill>
                <a:latin typeface="微软雅黑" panose="020B0503020204020204" pitchFamily="34" charset="-122"/>
                <a:ea typeface="微软雅黑" panose="020B0503020204020204" pitchFamily="34" charset="-122"/>
              </a:rPr>
              <a:t>APP</a:t>
            </a:r>
            <a:r>
              <a:rPr lang="zh-CN" altLang="en-US" sz="2400" spc="100" dirty="0">
                <a:solidFill>
                  <a:srgbClr val="000000"/>
                </a:solidFill>
                <a:latin typeface="微软雅黑" panose="020B0503020204020204" pitchFamily="34" charset="-122"/>
                <a:ea typeface="微软雅黑" panose="020B0503020204020204" pitchFamily="34" charset="-122"/>
              </a:rPr>
              <a:t>版本更新弹出框</a:t>
            </a:r>
          </a:p>
        </p:txBody>
      </p:sp>
      <p:grpSp>
        <p:nvGrpSpPr>
          <p:cNvPr id="3" name="组合 2">
            <a:extLst>
              <a:ext uri="{FF2B5EF4-FFF2-40B4-BE49-F238E27FC236}">
                <a16:creationId xmlns:a16="http://schemas.microsoft.com/office/drawing/2014/main" id="{FD91109B-C352-42A3-8965-F6F656F54A95}"/>
              </a:ext>
            </a:extLst>
          </p:cNvPr>
          <p:cNvGrpSpPr/>
          <p:nvPr/>
        </p:nvGrpSpPr>
        <p:grpSpPr>
          <a:xfrm>
            <a:off x="660252" y="1960248"/>
            <a:ext cx="7952638" cy="3383580"/>
            <a:chOff x="660252" y="1960248"/>
            <a:chExt cx="7952638" cy="3383580"/>
          </a:xfrm>
        </p:grpSpPr>
        <p:pic>
          <p:nvPicPr>
            <p:cNvPr id="11" name="图片 10" descr="snap2324">
              <a:extLst>
                <a:ext uri="{FF2B5EF4-FFF2-40B4-BE49-F238E27FC236}">
                  <a16:creationId xmlns:a16="http://schemas.microsoft.com/office/drawing/2014/main" id="{FCCD5DB0-450D-44CC-8715-73F33B313C5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252" y="2750178"/>
              <a:ext cx="1806698" cy="2593650"/>
            </a:xfrm>
            <a:prstGeom prst="rect">
              <a:avLst/>
            </a:prstGeom>
            <a:noFill/>
            <a:ln>
              <a:noFill/>
            </a:ln>
          </p:spPr>
        </p:pic>
        <p:pic>
          <p:nvPicPr>
            <p:cNvPr id="12" name="图片 11">
              <a:extLst>
                <a:ext uri="{FF2B5EF4-FFF2-40B4-BE49-F238E27FC236}">
                  <a16:creationId xmlns:a16="http://schemas.microsoft.com/office/drawing/2014/main" id="{34772E56-364F-49AB-8CE7-FA4DE83FA552}"/>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2592212" y="2750184"/>
              <a:ext cx="1909170" cy="2593644"/>
            </a:xfrm>
            <a:prstGeom prst="rect">
              <a:avLst/>
            </a:prstGeom>
          </p:spPr>
        </p:pic>
        <p:pic>
          <p:nvPicPr>
            <p:cNvPr id="14" name="图片 13" descr="snap2349">
              <a:extLst>
                <a:ext uri="{FF2B5EF4-FFF2-40B4-BE49-F238E27FC236}">
                  <a16:creationId xmlns:a16="http://schemas.microsoft.com/office/drawing/2014/main" id="{0084F315-4E45-4D6F-A816-D41BB35BFE07}"/>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8822" y="2528324"/>
              <a:ext cx="2138986" cy="2815504"/>
            </a:xfrm>
            <a:prstGeom prst="rect">
              <a:avLst/>
            </a:prstGeom>
            <a:noFill/>
            <a:ln>
              <a:noFill/>
            </a:ln>
          </p:spPr>
        </p:pic>
        <p:pic>
          <p:nvPicPr>
            <p:cNvPr id="19" name="图片 18" descr="Screenshot_2019-03-30-15-19-06-21">
              <a:extLst>
                <a:ext uri="{FF2B5EF4-FFF2-40B4-BE49-F238E27FC236}">
                  <a16:creationId xmlns:a16="http://schemas.microsoft.com/office/drawing/2014/main" id="{ACE76899-B0FF-447D-BA6B-D843795A5CFF}"/>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95248" y="1960248"/>
              <a:ext cx="1817642" cy="3383580"/>
            </a:xfrm>
            <a:prstGeom prst="rect">
              <a:avLst/>
            </a:prstGeom>
            <a:noFill/>
            <a:ln>
              <a:noFill/>
            </a:ln>
          </p:spPr>
        </p:pic>
      </p:grpSp>
    </p:spTree>
    <p:extLst>
      <p:ext uri="{BB962C8B-B14F-4D97-AF65-F5344CB8AC3E}">
        <p14:creationId xmlns:p14="http://schemas.microsoft.com/office/powerpoint/2010/main" val="2169741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了解移动端</a:t>
            </a:r>
            <a:r>
              <a:rPr lang="en-US" altLang="zh-CN" sz="2800" dirty="0">
                <a:latin typeface="微软雅黑" panose="020B0503020204020204" pitchFamily="34" charset="-122"/>
                <a:ea typeface="微软雅黑" panose="020B0503020204020204" pitchFamily="34" charset="-122"/>
              </a:rPr>
              <a:t>APP</a:t>
            </a:r>
            <a:r>
              <a:rPr lang="zh-CN" altLang="en-US" sz="2800" dirty="0">
                <a:latin typeface="微软雅黑" panose="020B0503020204020204" pitchFamily="34" charset="-122"/>
                <a:ea typeface="微软雅黑" panose="020B0503020204020204" pitchFamily="34" charset="-122"/>
              </a:rPr>
              <a:t>软件</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67770" y="1324240"/>
            <a:ext cx="2417650"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APP</a:t>
            </a:r>
            <a:r>
              <a:rPr lang="zh-CN" altLang="en-US" sz="2400" spc="100" dirty="0">
                <a:solidFill>
                  <a:srgbClr val="000000"/>
                </a:solidFill>
                <a:latin typeface="微软雅黑" panose="020B0503020204020204" pitchFamily="34" charset="-122"/>
                <a:ea typeface="微软雅黑" panose="020B0503020204020204" pitchFamily="34" charset="-122"/>
              </a:rPr>
              <a:t>软件的概念</a:t>
            </a:r>
          </a:p>
        </p:txBody>
      </p:sp>
      <p:sp>
        <p:nvSpPr>
          <p:cNvPr id="2" name="矩形 1">
            <a:extLst>
              <a:ext uri="{FF2B5EF4-FFF2-40B4-BE49-F238E27FC236}">
                <a16:creationId xmlns:a16="http://schemas.microsoft.com/office/drawing/2014/main" id="{681FF6A4-9973-4905-98D9-E174C9124E72}"/>
              </a:ext>
            </a:extLst>
          </p:cNvPr>
          <p:cNvSpPr/>
          <p:nvPr/>
        </p:nvSpPr>
        <p:spPr>
          <a:xfrm>
            <a:off x="929541" y="1853606"/>
            <a:ext cx="7512710" cy="1569660"/>
          </a:xfrm>
          <a:prstGeom prst="rect">
            <a:avLst/>
          </a:prstGeom>
        </p:spPr>
        <p:txBody>
          <a:bodyPr wrap="square">
            <a:spAutoFit/>
          </a:bodyPr>
          <a:lstStyle/>
          <a:p>
            <a:pPr algn="just"/>
            <a:r>
              <a:rPr lang="en-US" altLang="zh-CN" sz="2400" dirty="0"/>
              <a:t>       APP</a:t>
            </a:r>
            <a:r>
              <a:rPr lang="zh-CN" altLang="zh-CN" sz="2400" dirty="0"/>
              <a:t>的英文全称为</a:t>
            </a:r>
            <a:r>
              <a:rPr lang="en-US" altLang="zh-CN" sz="2400" dirty="0"/>
              <a:t>Application</a:t>
            </a:r>
            <a:r>
              <a:rPr lang="zh-CN" altLang="zh-CN" sz="2400" dirty="0"/>
              <a:t>，在智能手机与平板电脑领域中，</a:t>
            </a:r>
            <a:r>
              <a:rPr lang="en-US" altLang="zh-CN" sz="2400" dirty="0"/>
              <a:t>APP</a:t>
            </a:r>
            <a:r>
              <a:rPr lang="zh-CN" altLang="zh-CN" sz="2400" dirty="0"/>
              <a:t>指的是安装在智能移动设备中的应用程序。</a:t>
            </a:r>
            <a:r>
              <a:rPr lang="en-US" altLang="zh-CN" sz="2400" dirty="0"/>
              <a:t>APP</a:t>
            </a:r>
            <a:r>
              <a:rPr lang="zh-CN" altLang="zh-CN" sz="2400" dirty="0"/>
              <a:t>也可以称为是智能手机和平板电脑的软件客户端，也可以称为</a:t>
            </a:r>
            <a:r>
              <a:rPr lang="en-US" altLang="zh-CN" sz="2400" dirty="0"/>
              <a:t>APP</a:t>
            </a:r>
            <a:r>
              <a:rPr lang="zh-CN" altLang="zh-CN" sz="2400" dirty="0"/>
              <a:t>客户端。</a:t>
            </a:r>
          </a:p>
        </p:txBody>
      </p:sp>
      <p:grpSp>
        <p:nvGrpSpPr>
          <p:cNvPr id="4" name="组合 3">
            <a:extLst>
              <a:ext uri="{FF2B5EF4-FFF2-40B4-BE49-F238E27FC236}">
                <a16:creationId xmlns:a16="http://schemas.microsoft.com/office/drawing/2014/main" id="{01F80AF4-EC33-488D-9F7C-2C5EB0B0AF09}"/>
              </a:ext>
            </a:extLst>
          </p:cNvPr>
          <p:cNvGrpSpPr/>
          <p:nvPr/>
        </p:nvGrpSpPr>
        <p:grpSpPr>
          <a:xfrm>
            <a:off x="1881962" y="3445368"/>
            <a:ext cx="5380076" cy="2884238"/>
            <a:chOff x="1881962" y="3445368"/>
            <a:chExt cx="5380076" cy="2884238"/>
          </a:xfrm>
        </p:grpSpPr>
        <p:pic>
          <p:nvPicPr>
            <p:cNvPr id="14" name="图片 13">
              <a:extLst>
                <a:ext uri="{FF2B5EF4-FFF2-40B4-BE49-F238E27FC236}">
                  <a16:creationId xmlns:a16="http://schemas.microsoft.com/office/drawing/2014/main" id="{462231A3-E0B2-4ABA-8BB1-F2F51AB167BD}"/>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881962" y="3501600"/>
              <a:ext cx="1585680" cy="2828006"/>
            </a:xfrm>
            <a:prstGeom prst="rect">
              <a:avLst/>
            </a:prstGeom>
          </p:spPr>
        </p:pic>
        <p:pic>
          <p:nvPicPr>
            <p:cNvPr id="15" name="图片 14">
              <a:extLst>
                <a:ext uri="{FF2B5EF4-FFF2-40B4-BE49-F238E27FC236}">
                  <a16:creationId xmlns:a16="http://schemas.microsoft.com/office/drawing/2014/main" id="{5CB6889E-D951-40E0-B6F3-69CF511E7D2F}"/>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3930813" y="3490967"/>
              <a:ext cx="1589062" cy="2828004"/>
            </a:xfrm>
            <a:prstGeom prst="rect">
              <a:avLst/>
            </a:prstGeom>
          </p:spPr>
        </p:pic>
        <p:pic>
          <p:nvPicPr>
            <p:cNvPr id="16" name="图片 15">
              <a:extLst>
                <a:ext uri="{FF2B5EF4-FFF2-40B4-BE49-F238E27FC236}">
                  <a16:creationId xmlns:a16="http://schemas.microsoft.com/office/drawing/2014/main" id="{9A975A20-9B0F-4F73-A124-AEBFB01DB785}"/>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5943598" y="3445368"/>
              <a:ext cx="1318440" cy="2871980"/>
            </a:xfrm>
            <a:prstGeom prst="rect">
              <a:avLst/>
            </a:prstGeom>
          </p:spPr>
        </p:pic>
      </p:grpSp>
    </p:spTree>
    <p:extLst>
      <p:ext uri="{BB962C8B-B14F-4D97-AF65-F5344CB8AC3E}">
        <p14:creationId xmlns:p14="http://schemas.microsoft.com/office/powerpoint/2010/main" val="1872375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了解移动端</a:t>
            </a:r>
            <a:r>
              <a:rPr lang="en-US" altLang="zh-CN" sz="2800" dirty="0">
                <a:latin typeface="微软雅黑" panose="020B0503020204020204" pitchFamily="34" charset="-122"/>
                <a:ea typeface="微软雅黑" panose="020B0503020204020204" pitchFamily="34" charset="-122"/>
              </a:rPr>
              <a:t>APP</a:t>
            </a:r>
            <a:r>
              <a:rPr lang="zh-CN" altLang="en-US" sz="2800" dirty="0">
                <a:latin typeface="微软雅黑" panose="020B0503020204020204" pitchFamily="34" charset="-122"/>
                <a:ea typeface="微软雅黑" panose="020B0503020204020204" pitchFamily="34" charset="-122"/>
              </a:rPr>
              <a:t>软件</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67770" y="1324240"/>
            <a:ext cx="2417650"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APP</a:t>
            </a:r>
            <a:r>
              <a:rPr lang="zh-CN" altLang="en-US" sz="2400" spc="100" dirty="0">
                <a:solidFill>
                  <a:srgbClr val="000000"/>
                </a:solidFill>
                <a:latin typeface="微软雅黑" panose="020B0503020204020204" pitchFamily="34" charset="-122"/>
                <a:ea typeface="微软雅黑" panose="020B0503020204020204" pitchFamily="34" charset="-122"/>
              </a:rPr>
              <a:t>软件的概念</a:t>
            </a:r>
          </a:p>
        </p:txBody>
      </p:sp>
      <p:sp>
        <p:nvSpPr>
          <p:cNvPr id="2" name="矩形 1">
            <a:extLst>
              <a:ext uri="{FF2B5EF4-FFF2-40B4-BE49-F238E27FC236}">
                <a16:creationId xmlns:a16="http://schemas.microsoft.com/office/drawing/2014/main" id="{681FF6A4-9973-4905-98D9-E174C9124E72}"/>
              </a:ext>
            </a:extLst>
          </p:cNvPr>
          <p:cNvSpPr/>
          <p:nvPr/>
        </p:nvSpPr>
        <p:spPr>
          <a:xfrm>
            <a:off x="929541" y="1853606"/>
            <a:ext cx="7512710" cy="1569660"/>
          </a:xfrm>
          <a:prstGeom prst="rect">
            <a:avLst/>
          </a:prstGeom>
        </p:spPr>
        <p:txBody>
          <a:bodyPr wrap="square">
            <a:spAutoFit/>
          </a:bodyPr>
          <a:lstStyle/>
          <a:p>
            <a:pPr algn="just"/>
            <a:r>
              <a:rPr lang="en-US" altLang="zh-CN" sz="2400" dirty="0"/>
              <a:t>      </a:t>
            </a:r>
            <a:r>
              <a:rPr lang="zh-CN" altLang="zh-CN" sz="2400" dirty="0"/>
              <a:t>每一个</a:t>
            </a:r>
            <a:r>
              <a:rPr lang="en-US" altLang="zh-CN" sz="2400" dirty="0"/>
              <a:t>APP</a:t>
            </a:r>
            <a:r>
              <a:rPr lang="zh-CN" altLang="zh-CN" sz="2400" dirty="0"/>
              <a:t>图标代表一个</a:t>
            </a:r>
            <a:r>
              <a:rPr lang="en-US" altLang="zh-CN" sz="2400" dirty="0"/>
              <a:t>APP</a:t>
            </a:r>
            <a:r>
              <a:rPr lang="zh-CN" altLang="zh-CN" sz="2400" dirty="0"/>
              <a:t>软件客户端。这些</a:t>
            </a:r>
            <a:r>
              <a:rPr lang="en-US" altLang="zh-CN" sz="2400" dirty="0"/>
              <a:t>APP</a:t>
            </a:r>
            <a:r>
              <a:rPr lang="zh-CN" altLang="zh-CN" sz="2400" dirty="0"/>
              <a:t>都是为了达到一个特定的用途而创造出来的，例如常用的手机分享软件“微博”、聊天软件</a:t>
            </a:r>
            <a:r>
              <a:rPr lang="en-US" altLang="zh-CN" sz="2400" dirty="0"/>
              <a:t>“</a:t>
            </a:r>
            <a:r>
              <a:rPr lang="zh-CN" altLang="zh-CN" sz="2400" dirty="0"/>
              <a:t>微信</a:t>
            </a:r>
            <a:r>
              <a:rPr lang="en-US" altLang="zh-CN" sz="2400" dirty="0"/>
              <a:t>”</a:t>
            </a:r>
            <a:r>
              <a:rPr lang="zh-CN" altLang="zh-CN" sz="2400" dirty="0"/>
              <a:t>、社交软件</a:t>
            </a:r>
            <a:r>
              <a:rPr lang="en-US" altLang="zh-CN" sz="2400" dirty="0"/>
              <a:t>“</a:t>
            </a:r>
            <a:r>
              <a:rPr lang="zh-CN" altLang="zh-CN" sz="2400" dirty="0"/>
              <a:t>手机淘宝</a:t>
            </a:r>
            <a:r>
              <a:rPr lang="en-US" altLang="zh-CN" sz="2400" dirty="0"/>
              <a:t>”</a:t>
            </a:r>
            <a:r>
              <a:rPr lang="zh-CN" altLang="zh-CN" sz="2400" dirty="0"/>
              <a:t>等。</a:t>
            </a:r>
          </a:p>
        </p:txBody>
      </p:sp>
      <p:grpSp>
        <p:nvGrpSpPr>
          <p:cNvPr id="3" name="组合 2">
            <a:extLst>
              <a:ext uri="{FF2B5EF4-FFF2-40B4-BE49-F238E27FC236}">
                <a16:creationId xmlns:a16="http://schemas.microsoft.com/office/drawing/2014/main" id="{EA028D27-D5DE-4D1E-BEF8-8BEA98DC5EE7}"/>
              </a:ext>
            </a:extLst>
          </p:cNvPr>
          <p:cNvGrpSpPr/>
          <p:nvPr/>
        </p:nvGrpSpPr>
        <p:grpSpPr>
          <a:xfrm>
            <a:off x="964658" y="3609191"/>
            <a:ext cx="7176696" cy="2302513"/>
            <a:chOff x="964658" y="3609191"/>
            <a:chExt cx="7176696" cy="2302513"/>
          </a:xfrm>
        </p:grpSpPr>
        <p:pic>
          <p:nvPicPr>
            <p:cNvPr id="13" name="图片 12">
              <a:extLst>
                <a:ext uri="{FF2B5EF4-FFF2-40B4-BE49-F238E27FC236}">
                  <a16:creationId xmlns:a16="http://schemas.microsoft.com/office/drawing/2014/main" id="{C3F65D9B-FCB0-4FAB-B986-D11BA43F23B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64658" y="3609192"/>
              <a:ext cx="2330950" cy="2302512"/>
            </a:xfrm>
            <a:prstGeom prst="rect">
              <a:avLst/>
            </a:prstGeom>
          </p:spPr>
        </p:pic>
        <p:pic>
          <p:nvPicPr>
            <p:cNvPr id="17" name="图片 16">
              <a:extLst>
                <a:ext uri="{FF2B5EF4-FFF2-40B4-BE49-F238E27FC236}">
                  <a16:creationId xmlns:a16="http://schemas.microsoft.com/office/drawing/2014/main" id="{1A0A1483-EE18-4DE0-A0C7-73F5F9ECF6A3}"/>
                </a:ext>
              </a:extLst>
            </p:cNvPr>
            <p:cNvPicPr/>
            <p:nvPr/>
          </p:nvPicPr>
          <p:blipFill>
            <a:blip r:embed="rId4">
              <a:extLst>
                <a:ext uri="{28A0092B-C50C-407E-A947-70E740481C1C}">
                  <a14:useLocalDpi xmlns:a14="http://schemas.microsoft.com/office/drawing/2010/main" val="0"/>
                </a:ext>
              </a:extLst>
            </a:blip>
            <a:stretch>
              <a:fillRect/>
            </a:stretch>
          </p:blipFill>
          <p:spPr>
            <a:xfrm>
              <a:off x="3417190" y="3609191"/>
              <a:ext cx="2309620" cy="2302512"/>
            </a:xfrm>
            <a:prstGeom prst="rect">
              <a:avLst/>
            </a:prstGeom>
          </p:spPr>
        </p:pic>
        <p:pic>
          <p:nvPicPr>
            <p:cNvPr id="18" name="图片 17">
              <a:extLst>
                <a:ext uri="{FF2B5EF4-FFF2-40B4-BE49-F238E27FC236}">
                  <a16:creationId xmlns:a16="http://schemas.microsoft.com/office/drawing/2014/main" id="{76701BE4-52E0-47E8-BCFD-7507D4799606}"/>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5842904" y="3609191"/>
              <a:ext cx="2298450" cy="2302512"/>
            </a:xfrm>
            <a:prstGeom prst="rect">
              <a:avLst/>
            </a:prstGeom>
          </p:spPr>
        </p:pic>
      </p:grpSp>
    </p:spTree>
    <p:extLst>
      <p:ext uri="{BB962C8B-B14F-4D97-AF65-F5344CB8AC3E}">
        <p14:creationId xmlns:p14="http://schemas.microsoft.com/office/powerpoint/2010/main" val="7192089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移动端操作系统</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11112" y="1324240"/>
            <a:ext cx="2977546"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Android(</a:t>
            </a:r>
            <a:r>
              <a:rPr lang="zh-CN" altLang="en-US" sz="2400" spc="100" dirty="0">
                <a:solidFill>
                  <a:srgbClr val="000000"/>
                </a:solidFill>
                <a:latin typeface="微软雅黑" panose="020B0503020204020204" pitchFamily="34" charset="-122"/>
                <a:ea typeface="微软雅黑" panose="020B0503020204020204" pitchFamily="34" charset="-122"/>
              </a:rPr>
              <a:t>安卓</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系统</a:t>
            </a:r>
          </a:p>
        </p:txBody>
      </p:sp>
      <p:sp>
        <p:nvSpPr>
          <p:cNvPr id="2" name="矩形 1">
            <a:extLst>
              <a:ext uri="{FF2B5EF4-FFF2-40B4-BE49-F238E27FC236}">
                <a16:creationId xmlns:a16="http://schemas.microsoft.com/office/drawing/2014/main" id="{681FF6A4-9973-4905-98D9-E174C9124E72}"/>
              </a:ext>
            </a:extLst>
          </p:cNvPr>
          <p:cNvSpPr/>
          <p:nvPr/>
        </p:nvSpPr>
        <p:spPr>
          <a:xfrm>
            <a:off x="929541" y="1853606"/>
            <a:ext cx="7512710" cy="1938992"/>
          </a:xfrm>
          <a:prstGeom prst="rect">
            <a:avLst/>
          </a:prstGeom>
        </p:spPr>
        <p:txBody>
          <a:bodyPr wrap="square">
            <a:spAutoFit/>
          </a:bodyPr>
          <a:lstStyle/>
          <a:p>
            <a:pPr algn="just"/>
            <a:r>
              <a:rPr lang="en-US" altLang="zh-CN" sz="2400" dirty="0"/>
              <a:t>       Android</a:t>
            </a:r>
            <a:r>
              <a:rPr lang="zh-CN" altLang="zh-CN" sz="2400" dirty="0"/>
              <a:t>操作系统最初由</a:t>
            </a:r>
            <a:r>
              <a:rPr lang="en-US" altLang="zh-CN" sz="2400" dirty="0"/>
              <a:t>Andy Rubin</a:t>
            </a:r>
            <a:r>
              <a:rPr lang="zh-CN" altLang="zh-CN" sz="2400" dirty="0"/>
              <a:t>开发，主要支持手机。</a:t>
            </a:r>
            <a:r>
              <a:rPr lang="en-US" altLang="zh-CN" sz="2400" dirty="0"/>
              <a:t>2005</a:t>
            </a:r>
            <a:r>
              <a:rPr lang="zh-CN" altLang="zh-CN" sz="2400" dirty="0"/>
              <a:t>年</a:t>
            </a:r>
            <a:r>
              <a:rPr lang="en-US" altLang="zh-CN" sz="2400" dirty="0"/>
              <a:t>8</a:t>
            </a:r>
            <a:r>
              <a:rPr lang="zh-CN" altLang="zh-CN" sz="2400" dirty="0"/>
              <a:t>月由</a:t>
            </a:r>
            <a:r>
              <a:rPr lang="en-US" altLang="zh-CN" sz="2400" dirty="0"/>
              <a:t>Google</a:t>
            </a:r>
            <a:r>
              <a:rPr lang="zh-CN" altLang="zh-CN" sz="2400" dirty="0"/>
              <a:t>收购注资。</a:t>
            </a:r>
            <a:r>
              <a:rPr lang="en-US" altLang="zh-CN" sz="2400" dirty="0"/>
              <a:t>2007</a:t>
            </a:r>
            <a:r>
              <a:rPr lang="zh-CN" altLang="zh-CN" sz="2400" dirty="0"/>
              <a:t>年</a:t>
            </a:r>
            <a:r>
              <a:rPr lang="en-US" altLang="zh-CN" sz="2400" dirty="0"/>
              <a:t>11</a:t>
            </a:r>
            <a:r>
              <a:rPr lang="zh-CN" altLang="zh-CN" sz="2400" dirty="0"/>
              <a:t>月，</a:t>
            </a:r>
            <a:r>
              <a:rPr lang="en-US" altLang="zh-CN" sz="2400" dirty="0"/>
              <a:t>Google</a:t>
            </a:r>
            <a:r>
              <a:rPr lang="zh-CN" altLang="zh-CN" sz="2400" dirty="0"/>
              <a:t>与</a:t>
            </a:r>
            <a:r>
              <a:rPr lang="en-US" altLang="zh-CN" sz="2400" dirty="0"/>
              <a:t>84</a:t>
            </a:r>
            <a:r>
              <a:rPr lang="zh-CN" altLang="zh-CN" sz="2400" dirty="0"/>
              <a:t>家硬件制造商、软件开发商及电信营运商组建开放手机联盟共同研发改良</a:t>
            </a:r>
            <a:r>
              <a:rPr lang="en-US" altLang="zh-CN" sz="2400" dirty="0"/>
              <a:t>Android</a:t>
            </a:r>
            <a:r>
              <a:rPr lang="zh-CN" altLang="zh-CN" sz="2400" dirty="0"/>
              <a:t>系统，其后于</a:t>
            </a:r>
            <a:r>
              <a:rPr lang="en-US" altLang="zh-CN" sz="2400" dirty="0"/>
              <a:t>2008</a:t>
            </a:r>
            <a:r>
              <a:rPr lang="zh-CN" altLang="zh-CN" sz="2400" dirty="0"/>
              <a:t>年</a:t>
            </a:r>
            <a:r>
              <a:rPr lang="en-US" altLang="zh-CN" sz="2400" dirty="0"/>
              <a:t>10</a:t>
            </a:r>
            <a:r>
              <a:rPr lang="zh-CN" altLang="zh-CN" sz="2400" dirty="0"/>
              <a:t>月，发布了第一部</a:t>
            </a:r>
            <a:r>
              <a:rPr lang="en-US" altLang="zh-CN" sz="2400" dirty="0"/>
              <a:t>Android</a:t>
            </a:r>
            <a:r>
              <a:rPr lang="zh-CN" altLang="zh-CN" sz="2400" dirty="0"/>
              <a:t>智能手机。</a:t>
            </a:r>
          </a:p>
        </p:txBody>
      </p:sp>
      <p:grpSp>
        <p:nvGrpSpPr>
          <p:cNvPr id="4" name="组合 3">
            <a:extLst>
              <a:ext uri="{FF2B5EF4-FFF2-40B4-BE49-F238E27FC236}">
                <a16:creationId xmlns:a16="http://schemas.microsoft.com/office/drawing/2014/main" id="{74552B9A-5D7A-4B51-BE2B-888782D89269}"/>
              </a:ext>
            </a:extLst>
          </p:cNvPr>
          <p:cNvGrpSpPr/>
          <p:nvPr/>
        </p:nvGrpSpPr>
        <p:grpSpPr>
          <a:xfrm>
            <a:off x="1749504" y="3860299"/>
            <a:ext cx="5884673" cy="2360529"/>
            <a:chOff x="1749504" y="3860299"/>
            <a:chExt cx="5884673" cy="2360529"/>
          </a:xfrm>
        </p:grpSpPr>
        <p:pic>
          <p:nvPicPr>
            <p:cNvPr id="13" name="图片 12">
              <a:extLst>
                <a:ext uri="{FF2B5EF4-FFF2-40B4-BE49-F238E27FC236}">
                  <a16:creationId xmlns:a16="http://schemas.microsoft.com/office/drawing/2014/main" id="{D91C694F-6FE6-4D33-BE1C-4E37A396119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749504" y="3860299"/>
              <a:ext cx="1875460" cy="2333402"/>
            </a:xfrm>
            <a:prstGeom prst="rect">
              <a:avLst/>
            </a:prstGeom>
          </p:spPr>
        </p:pic>
        <p:pic>
          <p:nvPicPr>
            <p:cNvPr id="14" name="图片 13">
              <a:extLst>
                <a:ext uri="{FF2B5EF4-FFF2-40B4-BE49-F238E27FC236}">
                  <a16:creationId xmlns:a16="http://schemas.microsoft.com/office/drawing/2014/main" id="{33A6F864-7B1F-495A-B381-00F02CABBCEA}"/>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3876533" y="3887424"/>
              <a:ext cx="3757644" cy="2333404"/>
            </a:xfrm>
            <a:prstGeom prst="rect">
              <a:avLst/>
            </a:prstGeom>
          </p:spPr>
        </p:pic>
      </p:grpSp>
    </p:spTree>
    <p:extLst>
      <p:ext uri="{BB962C8B-B14F-4D97-AF65-F5344CB8AC3E}">
        <p14:creationId xmlns:p14="http://schemas.microsoft.com/office/powerpoint/2010/main" val="3198589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移动端操作系统</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36579" y="1324240"/>
            <a:ext cx="2246128"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iOS(</a:t>
            </a:r>
            <a:r>
              <a:rPr lang="zh-CN" altLang="en-US" sz="2400" spc="100" dirty="0">
                <a:solidFill>
                  <a:srgbClr val="000000"/>
                </a:solidFill>
                <a:latin typeface="微软雅黑" panose="020B0503020204020204" pitchFamily="34" charset="-122"/>
                <a:ea typeface="微软雅黑" panose="020B0503020204020204" pitchFamily="34" charset="-122"/>
              </a:rPr>
              <a:t>苹果</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系统</a:t>
            </a:r>
          </a:p>
        </p:txBody>
      </p:sp>
      <p:sp>
        <p:nvSpPr>
          <p:cNvPr id="2" name="矩形 1">
            <a:extLst>
              <a:ext uri="{FF2B5EF4-FFF2-40B4-BE49-F238E27FC236}">
                <a16:creationId xmlns:a16="http://schemas.microsoft.com/office/drawing/2014/main" id="{681FF6A4-9973-4905-98D9-E174C9124E72}"/>
              </a:ext>
            </a:extLst>
          </p:cNvPr>
          <p:cNvSpPr/>
          <p:nvPr/>
        </p:nvSpPr>
        <p:spPr>
          <a:xfrm>
            <a:off x="1003715" y="1800066"/>
            <a:ext cx="7512710" cy="1938992"/>
          </a:xfrm>
          <a:prstGeom prst="rect">
            <a:avLst/>
          </a:prstGeom>
        </p:spPr>
        <p:txBody>
          <a:bodyPr wrap="square">
            <a:spAutoFit/>
          </a:bodyPr>
          <a:lstStyle/>
          <a:p>
            <a:pPr algn="just"/>
            <a:r>
              <a:rPr lang="en-US" altLang="zh-CN" sz="2400" dirty="0"/>
              <a:t>       iOS</a:t>
            </a:r>
            <a:r>
              <a:rPr lang="zh-CN" altLang="zh-CN" sz="2400" dirty="0"/>
              <a:t>系统最初是为</a:t>
            </a:r>
            <a:r>
              <a:rPr lang="en-US" altLang="zh-CN" sz="2400" dirty="0"/>
              <a:t>iPhone</a:t>
            </a:r>
            <a:r>
              <a:rPr lang="zh-CN" altLang="zh-CN" sz="2400" dirty="0"/>
              <a:t>手机设计使用的，</a:t>
            </a:r>
            <a:r>
              <a:rPr lang="en-US" altLang="zh-CN" sz="2400" dirty="0"/>
              <a:t>iPhone</a:t>
            </a:r>
            <a:r>
              <a:rPr lang="zh-CN" altLang="zh-CN" sz="2400" dirty="0"/>
              <a:t>手机在市场上一推出便大获成功，于是，苹果公司便陆继推出了</a:t>
            </a:r>
            <a:r>
              <a:rPr lang="en-US" altLang="zh-CN" sz="2400" dirty="0"/>
              <a:t>iPod touch</a:t>
            </a:r>
            <a:r>
              <a:rPr lang="zh-CN" altLang="zh-CN" sz="2400" dirty="0"/>
              <a:t>、</a:t>
            </a:r>
            <a:r>
              <a:rPr lang="en-US" altLang="zh-CN" sz="2400" dirty="0"/>
              <a:t>iPad</a:t>
            </a:r>
            <a:r>
              <a:rPr lang="zh-CN" altLang="zh-CN" sz="2400" dirty="0"/>
              <a:t>和</a:t>
            </a:r>
            <a:r>
              <a:rPr lang="en-US" altLang="zh-CN" sz="2400" dirty="0"/>
              <a:t>Apple TV</a:t>
            </a:r>
            <a:r>
              <a:rPr lang="zh-CN" altLang="zh-CN" sz="2400" dirty="0"/>
              <a:t>等产品。并且全部都使用</a:t>
            </a:r>
            <a:r>
              <a:rPr lang="en-US" altLang="zh-CN" sz="2400" dirty="0"/>
              <a:t>iOS</a:t>
            </a:r>
            <a:r>
              <a:rPr lang="zh-CN" altLang="zh-CN" sz="2400" dirty="0"/>
              <a:t>系统，</a:t>
            </a:r>
            <a:r>
              <a:rPr lang="en-US" altLang="zh-CN" sz="2400" dirty="0"/>
              <a:t>iOS</a:t>
            </a:r>
            <a:r>
              <a:rPr lang="zh-CN" altLang="zh-CN" sz="2400" dirty="0"/>
              <a:t>系统也是目前苹果公司推出的手持移动设备的唯一操作系统。</a:t>
            </a:r>
          </a:p>
        </p:txBody>
      </p:sp>
      <p:grpSp>
        <p:nvGrpSpPr>
          <p:cNvPr id="3" name="组合 2">
            <a:extLst>
              <a:ext uri="{FF2B5EF4-FFF2-40B4-BE49-F238E27FC236}">
                <a16:creationId xmlns:a16="http://schemas.microsoft.com/office/drawing/2014/main" id="{CE4DE167-6086-40A1-A189-839E5702FBA4}"/>
              </a:ext>
            </a:extLst>
          </p:cNvPr>
          <p:cNvGrpSpPr/>
          <p:nvPr/>
        </p:nvGrpSpPr>
        <p:grpSpPr>
          <a:xfrm>
            <a:off x="1122094" y="3753219"/>
            <a:ext cx="7329322" cy="2398906"/>
            <a:chOff x="1122094" y="3753219"/>
            <a:chExt cx="7329322" cy="2398906"/>
          </a:xfrm>
        </p:grpSpPr>
        <p:pic>
          <p:nvPicPr>
            <p:cNvPr id="10" name="图片 9">
              <a:extLst>
                <a:ext uri="{FF2B5EF4-FFF2-40B4-BE49-F238E27FC236}">
                  <a16:creationId xmlns:a16="http://schemas.microsoft.com/office/drawing/2014/main" id="{C3294220-6CEB-4290-8064-8F5383CDDEA4}"/>
                </a:ext>
              </a:extLst>
            </p:cNvPr>
            <p:cNvPicPr/>
            <p:nvPr/>
          </p:nvPicPr>
          <p:blipFill>
            <a:blip r:embed="rId3">
              <a:extLst>
                <a:ext uri="{28A0092B-C50C-407E-A947-70E740481C1C}">
                  <a14:useLocalDpi xmlns:a14="http://schemas.microsoft.com/office/drawing/2010/main" val="0"/>
                </a:ext>
              </a:extLst>
            </a:blip>
            <a:stretch>
              <a:fillRect/>
            </a:stretch>
          </p:blipFill>
          <p:spPr>
            <a:xfrm>
              <a:off x="1122094" y="3753219"/>
              <a:ext cx="1791588" cy="2398906"/>
            </a:xfrm>
            <a:prstGeom prst="rect">
              <a:avLst/>
            </a:prstGeom>
          </p:spPr>
        </p:pic>
        <p:pic>
          <p:nvPicPr>
            <p:cNvPr id="15" name="图片 14">
              <a:extLst>
                <a:ext uri="{FF2B5EF4-FFF2-40B4-BE49-F238E27FC236}">
                  <a16:creationId xmlns:a16="http://schemas.microsoft.com/office/drawing/2014/main" id="{74A9A7CB-E4CE-4047-ADC3-438FB901BDA4}"/>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3160800" y="3753219"/>
              <a:ext cx="1599270" cy="2398906"/>
            </a:xfrm>
            <a:prstGeom prst="rect">
              <a:avLst/>
            </a:prstGeom>
          </p:spPr>
        </p:pic>
        <p:pic>
          <p:nvPicPr>
            <p:cNvPr id="16" name="图片 15">
              <a:extLst>
                <a:ext uri="{FF2B5EF4-FFF2-40B4-BE49-F238E27FC236}">
                  <a16:creationId xmlns:a16="http://schemas.microsoft.com/office/drawing/2014/main" id="{4CE5436C-0CE8-40B9-9107-D6EC2A166535}"/>
                </a:ext>
              </a:extLst>
            </p:cNvPr>
            <p:cNvPicPr/>
            <p:nvPr/>
          </p:nvPicPr>
          <p:blipFill>
            <a:blip r:embed="rId5">
              <a:extLst>
                <a:ext uri="{28A0092B-C50C-407E-A947-70E740481C1C}">
                  <a14:useLocalDpi xmlns:a14="http://schemas.microsoft.com/office/drawing/2010/main" val="0"/>
                </a:ext>
              </a:extLst>
            </a:blip>
            <a:stretch>
              <a:fillRect/>
            </a:stretch>
          </p:blipFill>
          <p:spPr>
            <a:xfrm>
              <a:off x="5007188" y="3753219"/>
              <a:ext cx="3444228" cy="2398906"/>
            </a:xfrm>
            <a:prstGeom prst="rect">
              <a:avLst/>
            </a:prstGeom>
          </p:spPr>
        </p:pic>
      </p:grpSp>
    </p:spTree>
    <p:extLst>
      <p:ext uri="{BB962C8B-B14F-4D97-AF65-F5344CB8AC3E}">
        <p14:creationId xmlns:p14="http://schemas.microsoft.com/office/powerpoint/2010/main" val="2954108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移动端设备屏幕尺寸</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16967" y="1324240"/>
            <a:ext cx="4029116"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Android</a:t>
            </a:r>
            <a:r>
              <a:rPr lang="zh-CN" altLang="en-US" sz="2400" spc="100" dirty="0">
                <a:solidFill>
                  <a:srgbClr val="000000"/>
                </a:solidFill>
                <a:latin typeface="微软雅黑" panose="020B0503020204020204" pitchFamily="34" charset="-122"/>
                <a:ea typeface="微软雅黑" panose="020B0503020204020204" pitchFamily="34" charset="-122"/>
              </a:rPr>
              <a:t>系统手机屏幕尺寸</a:t>
            </a:r>
          </a:p>
        </p:txBody>
      </p:sp>
      <p:pic>
        <p:nvPicPr>
          <p:cNvPr id="10" name="图片 9" descr="snap2444">
            <a:extLst>
              <a:ext uri="{FF2B5EF4-FFF2-40B4-BE49-F238E27FC236}">
                <a16:creationId xmlns:a16="http://schemas.microsoft.com/office/drawing/2014/main" id="{362D4613-F2C2-422E-918D-7D7B3861397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87009" y="2059425"/>
            <a:ext cx="2249472" cy="4109084"/>
          </a:xfrm>
          <a:prstGeom prst="rect">
            <a:avLst/>
          </a:prstGeom>
          <a:noFill/>
          <a:ln>
            <a:noFill/>
          </a:ln>
        </p:spPr>
      </p:pic>
      <p:pic>
        <p:nvPicPr>
          <p:cNvPr id="7" name="图片 6">
            <a:extLst>
              <a:ext uri="{FF2B5EF4-FFF2-40B4-BE49-F238E27FC236}">
                <a16:creationId xmlns:a16="http://schemas.microsoft.com/office/drawing/2014/main" id="{37C4F4C5-69E6-4AB8-AAA8-134909F1D7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6292" y="2530203"/>
            <a:ext cx="5314862" cy="3167528"/>
          </a:xfrm>
          <a:prstGeom prst="rect">
            <a:avLst/>
          </a:prstGeom>
        </p:spPr>
      </p:pic>
      <p:sp>
        <p:nvSpPr>
          <p:cNvPr id="15" name="矩形 14">
            <a:extLst>
              <a:ext uri="{FF2B5EF4-FFF2-40B4-BE49-F238E27FC236}">
                <a16:creationId xmlns:a16="http://schemas.microsoft.com/office/drawing/2014/main" id="{C72D7750-A452-412F-9065-57B75F1BB0E9}"/>
              </a:ext>
            </a:extLst>
          </p:cNvPr>
          <p:cNvSpPr/>
          <p:nvPr/>
        </p:nvSpPr>
        <p:spPr>
          <a:xfrm>
            <a:off x="3286292" y="3140372"/>
            <a:ext cx="5314862" cy="2308324"/>
          </a:xfrm>
          <a:prstGeom prst="rect">
            <a:avLst/>
          </a:prstGeom>
        </p:spPr>
        <p:txBody>
          <a:bodyPr wrap="square">
            <a:spAutoFit/>
          </a:bodyPr>
          <a:lstStyle/>
          <a:p>
            <a:pPr algn="just">
              <a:spcAft>
                <a:spcPts val="0"/>
              </a:spcAft>
            </a:pPr>
            <a:r>
              <a:rPr lang="zh-CN" altLang="zh-CN" sz="2400" dirty="0">
                <a:solidFill>
                  <a:schemeClr val="bg1"/>
                </a:solidFill>
              </a:rPr>
              <a:t>名称：</a:t>
            </a:r>
            <a:r>
              <a:rPr lang="en-US" altLang="zh-CN" sz="2400" dirty="0">
                <a:solidFill>
                  <a:schemeClr val="bg1"/>
                </a:solidFill>
              </a:rPr>
              <a:t>OPPO R17 Pro</a:t>
            </a:r>
            <a:endParaRPr lang="zh-CN" altLang="zh-CN" sz="2400" dirty="0">
              <a:solidFill>
                <a:schemeClr val="bg1"/>
              </a:solidFill>
            </a:endParaRPr>
          </a:p>
          <a:p>
            <a:pPr algn="just">
              <a:spcAft>
                <a:spcPts val="0"/>
              </a:spcAft>
            </a:pPr>
            <a:r>
              <a:rPr lang="zh-CN" altLang="zh-CN" sz="2400" dirty="0">
                <a:solidFill>
                  <a:schemeClr val="bg1"/>
                </a:solidFill>
              </a:rPr>
              <a:t>操作系统：</a:t>
            </a:r>
            <a:r>
              <a:rPr lang="en-US" altLang="zh-CN" sz="2400" dirty="0" err="1">
                <a:solidFill>
                  <a:schemeClr val="bg1"/>
                </a:solidFill>
              </a:rPr>
              <a:t>ColorOS</a:t>
            </a:r>
            <a:r>
              <a:rPr lang="en-US" altLang="zh-CN" sz="2400" dirty="0">
                <a:solidFill>
                  <a:schemeClr val="bg1"/>
                </a:solidFill>
              </a:rPr>
              <a:t> 5.2</a:t>
            </a:r>
            <a:r>
              <a:rPr lang="zh-CN" altLang="zh-CN" sz="2400" dirty="0">
                <a:solidFill>
                  <a:schemeClr val="bg1"/>
                </a:solidFill>
              </a:rPr>
              <a:t>（基于</a:t>
            </a:r>
            <a:r>
              <a:rPr lang="en-US" altLang="zh-CN" sz="2400" dirty="0">
                <a:solidFill>
                  <a:schemeClr val="bg1"/>
                </a:solidFill>
              </a:rPr>
              <a:t>Android 8.1</a:t>
            </a:r>
            <a:r>
              <a:rPr lang="zh-CN" altLang="zh-CN" sz="2400" dirty="0">
                <a:solidFill>
                  <a:schemeClr val="bg1"/>
                </a:solidFill>
              </a:rPr>
              <a:t>）</a:t>
            </a:r>
          </a:p>
          <a:p>
            <a:pPr algn="just">
              <a:spcAft>
                <a:spcPts val="0"/>
              </a:spcAft>
            </a:pPr>
            <a:r>
              <a:rPr lang="zh-CN" altLang="zh-CN" sz="2400" dirty="0">
                <a:solidFill>
                  <a:schemeClr val="bg1"/>
                </a:solidFill>
              </a:rPr>
              <a:t>主屏尺寸：</a:t>
            </a:r>
            <a:r>
              <a:rPr lang="en-US" altLang="zh-CN" sz="2400" dirty="0">
                <a:solidFill>
                  <a:schemeClr val="bg1"/>
                </a:solidFill>
              </a:rPr>
              <a:t>6.4</a:t>
            </a:r>
            <a:r>
              <a:rPr lang="zh-CN" altLang="zh-CN" sz="2400" dirty="0">
                <a:solidFill>
                  <a:schemeClr val="bg1"/>
                </a:solidFill>
              </a:rPr>
              <a:t>英寸</a:t>
            </a:r>
          </a:p>
          <a:p>
            <a:pPr algn="just">
              <a:spcAft>
                <a:spcPts val="0"/>
              </a:spcAft>
            </a:pPr>
            <a:r>
              <a:rPr lang="zh-CN" altLang="zh-CN" sz="2400" dirty="0">
                <a:solidFill>
                  <a:schemeClr val="bg1"/>
                </a:solidFill>
              </a:rPr>
              <a:t>主屏分辨率：</a:t>
            </a:r>
            <a:r>
              <a:rPr lang="en-US" altLang="zh-CN" sz="2400" dirty="0">
                <a:solidFill>
                  <a:schemeClr val="bg1"/>
                </a:solidFill>
              </a:rPr>
              <a:t>2340</a:t>
            </a:r>
            <a:r>
              <a:rPr lang="zh-CN" altLang="zh-CN" sz="2400" dirty="0">
                <a:solidFill>
                  <a:schemeClr val="bg1"/>
                </a:solidFill>
              </a:rPr>
              <a:t>×</a:t>
            </a:r>
            <a:r>
              <a:rPr lang="en-US" altLang="zh-CN" sz="2400" dirty="0">
                <a:solidFill>
                  <a:schemeClr val="bg1"/>
                </a:solidFill>
              </a:rPr>
              <a:t>1080px</a:t>
            </a:r>
            <a:endParaRPr lang="zh-CN" altLang="zh-CN" sz="2400" dirty="0">
              <a:solidFill>
                <a:schemeClr val="bg1"/>
              </a:solidFill>
            </a:endParaRPr>
          </a:p>
          <a:p>
            <a:r>
              <a:rPr lang="zh-CN" altLang="zh-CN" sz="2400" dirty="0">
                <a:solidFill>
                  <a:schemeClr val="bg1"/>
                </a:solidFill>
              </a:rPr>
              <a:t>屏幕像素密度：</a:t>
            </a:r>
            <a:r>
              <a:rPr lang="en-US" altLang="zh-CN" sz="2400" dirty="0">
                <a:solidFill>
                  <a:schemeClr val="bg1"/>
                </a:solidFill>
              </a:rPr>
              <a:t>402ppi</a:t>
            </a:r>
            <a:endParaRPr lang="zh-CN" altLang="en-US" sz="2400" dirty="0">
              <a:solidFill>
                <a:schemeClr val="bg1"/>
              </a:solidFill>
            </a:endParaRPr>
          </a:p>
        </p:txBody>
      </p:sp>
    </p:spTree>
    <p:extLst>
      <p:ext uri="{BB962C8B-B14F-4D97-AF65-F5344CB8AC3E}">
        <p14:creationId xmlns:p14="http://schemas.microsoft.com/office/powerpoint/2010/main" val="1465777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移动端设备屏幕尺寸</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16967" y="1324240"/>
            <a:ext cx="4029116"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Android</a:t>
            </a:r>
            <a:r>
              <a:rPr lang="zh-CN" altLang="en-US" sz="2400" spc="100" dirty="0">
                <a:solidFill>
                  <a:srgbClr val="000000"/>
                </a:solidFill>
                <a:latin typeface="微软雅黑" panose="020B0503020204020204" pitchFamily="34" charset="-122"/>
                <a:ea typeface="微软雅黑" panose="020B0503020204020204" pitchFamily="34" charset="-122"/>
              </a:rPr>
              <a:t>系统手机屏幕尺寸</a:t>
            </a:r>
          </a:p>
        </p:txBody>
      </p:sp>
      <p:pic>
        <p:nvPicPr>
          <p:cNvPr id="13" name="图片 12">
            <a:extLst>
              <a:ext uri="{FF2B5EF4-FFF2-40B4-BE49-F238E27FC236}">
                <a16:creationId xmlns:a16="http://schemas.microsoft.com/office/drawing/2014/main" id="{12324719-96CF-4C10-A6CA-412FAB5A9E3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929541" y="1946137"/>
            <a:ext cx="2275366" cy="4457482"/>
          </a:xfrm>
          <a:prstGeom prst="rect">
            <a:avLst/>
          </a:prstGeom>
          <a:noFill/>
        </p:spPr>
      </p:pic>
      <p:pic>
        <p:nvPicPr>
          <p:cNvPr id="3" name="图片 2">
            <a:extLst>
              <a:ext uri="{FF2B5EF4-FFF2-40B4-BE49-F238E27FC236}">
                <a16:creationId xmlns:a16="http://schemas.microsoft.com/office/drawing/2014/main" id="{8CE559E1-DF7A-45D1-BDF2-48A91D5FB6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6905" y="2641916"/>
            <a:ext cx="5144380" cy="3065924"/>
          </a:xfrm>
          <a:prstGeom prst="rect">
            <a:avLst/>
          </a:prstGeom>
        </p:spPr>
      </p:pic>
      <p:sp>
        <p:nvSpPr>
          <p:cNvPr id="4" name="矩形 3">
            <a:extLst>
              <a:ext uri="{FF2B5EF4-FFF2-40B4-BE49-F238E27FC236}">
                <a16:creationId xmlns:a16="http://schemas.microsoft.com/office/drawing/2014/main" id="{60A8F811-5D58-4B05-B629-C85BD299CC72}"/>
              </a:ext>
            </a:extLst>
          </p:cNvPr>
          <p:cNvSpPr/>
          <p:nvPr/>
        </p:nvSpPr>
        <p:spPr>
          <a:xfrm>
            <a:off x="3410259" y="3188219"/>
            <a:ext cx="5079760" cy="2308324"/>
          </a:xfrm>
          <a:prstGeom prst="rect">
            <a:avLst/>
          </a:prstGeom>
        </p:spPr>
        <p:txBody>
          <a:bodyPr wrap="square">
            <a:spAutoFit/>
          </a:bodyPr>
          <a:lstStyle/>
          <a:p>
            <a:pPr algn="just"/>
            <a:r>
              <a:rPr lang="zh-CN" altLang="zh-CN" sz="2400" dirty="0">
                <a:solidFill>
                  <a:schemeClr val="bg1"/>
                </a:solidFill>
              </a:rPr>
              <a:t>名称：华为</a:t>
            </a:r>
            <a:r>
              <a:rPr lang="en-US" altLang="zh-CN" sz="2400" dirty="0">
                <a:solidFill>
                  <a:schemeClr val="bg1"/>
                </a:solidFill>
              </a:rPr>
              <a:t>Mate 20 Pro</a:t>
            </a:r>
            <a:endParaRPr lang="zh-CN" altLang="zh-CN" sz="2400" dirty="0">
              <a:solidFill>
                <a:schemeClr val="bg1"/>
              </a:solidFill>
            </a:endParaRPr>
          </a:p>
          <a:p>
            <a:pPr algn="just"/>
            <a:r>
              <a:rPr lang="zh-CN" altLang="zh-CN" sz="2400" dirty="0">
                <a:solidFill>
                  <a:schemeClr val="bg1"/>
                </a:solidFill>
              </a:rPr>
              <a:t>操作系统：</a:t>
            </a:r>
            <a:r>
              <a:rPr lang="en-US" altLang="zh-CN" sz="2400" dirty="0">
                <a:solidFill>
                  <a:schemeClr val="bg1"/>
                </a:solidFill>
              </a:rPr>
              <a:t>EMUI 9.0</a:t>
            </a:r>
            <a:r>
              <a:rPr lang="zh-CN" altLang="zh-CN" sz="2400" dirty="0">
                <a:solidFill>
                  <a:schemeClr val="bg1"/>
                </a:solidFill>
              </a:rPr>
              <a:t>（基于</a:t>
            </a:r>
            <a:r>
              <a:rPr lang="en-US" altLang="zh-CN" sz="2400" dirty="0">
                <a:solidFill>
                  <a:schemeClr val="bg1"/>
                </a:solidFill>
              </a:rPr>
              <a:t>Android 9.0</a:t>
            </a:r>
            <a:r>
              <a:rPr lang="zh-CN" altLang="zh-CN" sz="2400" dirty="0">
                <a:solidFill>
                  <a:schemeClr val="bg1"/>
                </a:solidFill>
              </a:rPr>
              <a:t>）</a:t>
            </a:r>
          </a:p>
          <a:p>
            <a:pPr algn="just"/>
            <a:r>
              <a:rPr lang="zh-CN" altLang="zh-CN" sz="2400" dirty="0">
                <a:solidFill>
                  <a:schemeClr val="bg1"/>
                </a:solidFill>
              </a:rPr>
              <a:t>主屏尺寸：</a:t>
            </a:r>
            <a:r>
              <a:rPr lang="en-US" altLang="zh-CN" sz="2400" dirty="0">
                <a:solidFill>
                  <a:schemeClr val="bg1"/>
                </a:solidFill>
              </a:rPr>
              <a:t>6.39</a:t>
            </a:r>
            <a:r>
              <a:rPr lang="zh-CN" altLang="zh-CN" sz="2400" dirty="0">
                <a:solidFill>
                  <a:schemeClr val="bg1"/>
                </a:solidFill>
              </a:rPr>
              <a:t>英寸</a:t>
            </a:r>
          </a:p>
          <a:p>
            <a:pPr algn="just"/>
            <a:r>
              <a:rPr lang="zh-CN" altLang="zh-CN" sz="2400" dirty="0">
                <a:solidFill>
                  <a:schemeClr val="bg1"/>
                </a:solidFill>
              </a:rPr>
              <a:t>主屏分辨率：</a:t>
            </a:r>
            <a:r>
              <a:rPr lang="en-US" altLang="zh-CN" sz="2400" dirty="0">
                <a:solidFill>
                  <a:schemeClr val="bg1"/>
                </a:solidFill>
              </a:rPr>
              <a:t>3120×1440px</a:t>
            </a:r>
            <a:endParaRPr lang="zh-CN" altLang="zh-CN" sz="2400" dirty="0">
              <a:solidFill>
                <a:schemeClr val="bg1"/>
              </a:solidFill>
            </a:endParaRPr>
          </a:p>
          <a:p>
            <a:pPr algn="just"/>
            <a:r>
              <a:rPr lang="zh-CN" altLang="zh-CN" sz="2400" dirty="0">
                <a:solidFill>
                  <a:schemeClr val="bg1"/>
                </a:solidFill>
              </a:rPr>
              <a:t>屏幕像素密度：</a:t>
            </a:r>
            <a:r>
              <a:rPr lang="en-US" altLang="zh-CN" sz="2400" dirty="0">
                <a:solidFill>
                  <a:schemeClr val="bg1"/>
                </a:solidFill>
              </a:rPr>
              <a:t>538ppi</a:t>
            </a:r>
            <a:endParaRPr lang="zh-CN" altLang="en-US" sz="2400" dirty="0">
              <a:solidFill>
                <a:schemeClr val="bg1"/>
              </a:solidFill>
            </a:endParaRPr>
          </a:p>
        </p:txBody>
      </p:sp>
    </p:spTree>
    <p:extLst>
      <p:ext uri="{BB962C8B-B14F-4D97-AF65-F5344CB8AC3E}">
        <p14:creationId xmlns:p14="http://schemas.microsoft.com/office/powerpoint/2010/main" val="45765468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7256</TotalTime>
  <Words>1245</Words>
  <Application>Microsoft Office PowerPoint</Application>
  <PresentationFormat>全屏显示(4:3)</PresentationFormat>
  <Paragraphs>141</Paragraphs>
  <Slides>34</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34</vt:i4>
      </vt:variant>
    </vt:vector>
  </HeadingPairs>
  <TitlesOfParts>
    <vt:vector size="39" baseType="lpstr">
      <vt:lpstr>等线</vt:lpstr>
      <vt:lpstr>等线 Light</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jason</cp:lastModifiedBy>
  <cp:revision>365</cp:revision>
  <dcterms:created xsi:type="dcterms:W3CDTF">2018-03-02T06:04:30Z</dcterms:created>
  <dcterms:modified xsi:type="dcterms:W3CDTF">2019-11-28T04:16:32Z</dcterms:modified>
</cp:coreProperties>
</file>