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96" r:id="rId5"/>
    <p:sldId id="297" r:id="rId6"/>
    <p:sldId id="298" r:id="rId7"/>
    <p:sldId id="299" r:id="rId8"/>
    <p:sldId id="300" r:id="rId9"/>
    <p:sldId id="301" r:id="rId10"/>
    <p:sldId id="302" r:id="rId11"/>
    <p:sldId id="303" r:id="rId12"/>
    <p:sldId id="304" r:id="rId13"/>
    <p:sldId id="305" r:id="rId14"/>
    <p:sldId id="261" r:id="rId15"/>
    <p:sldId id="306" r:id="rId16"/>
    <p:sldId id="307" r:id="rId17"/>
    <p:sldId id="308" r:id="rId18"/>
    <p:sldId id="264" r:id="rId19"/>
    <p:sldId id="265" r:id="rId20"/>
    <p:sldId id="282"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295" r:id="rId34"/>
    <p:sldId id="321"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0" d="100"/>
          <a:sy n="90" d="100"/>
        </p:scale>
        <p:origin x="984"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软件</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2019/11/26</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1.tiff"/></Relationships>
</file>

<file path=ppt/slides/_rels/slide1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1.tif"/></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tiff"/></Relationships>
</file>

<file path=ppt/slides/_rels/slide30.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7.tiff"/></Relationships>
</file>

<file path=ppt/slides/_rels/slide31.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43.tiff"/><Relationship Id="rId5" Type="http://schemas.openxmlformats.org/officeDocument/2006/relationships/image" Target="../media/image42.tiff"/><Relationship Id="rId4" Type="http://schemas.openxmlformats.org/officeDocument/2006/relationships/image" Target="../media/image41.tiff"/></Relationships>
</file>

<file path=ppt/slides/_rels/slide4.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8.tif"/></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0.tiff"/></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9.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6.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549666" y="1334873"/>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软件框架</a:t>
            </a:r>
          </a:p>
        </p:txBody>
      </p:sp>
      <p:sp>
        <p:nvSpPr>
          <p:cNvPr id="3" name="矩形 2">
            <a:extLst>
              <a:ext uri="{FF2B5EF4-FFF2-40B4-BE49-F238E27FC236}">
                <a16:creationId xmlns:a16="http://schemas.microsoft.com/office/drawing/2014/main" id="{5D68F446-5734-43EC-B571-785E04DDE64C}"/>
              </a:ext>
            </a:extLst>
          </p:cNvPr>
          <p:cNvSpPr/>
          <p:nvPr/>
        </p:nvSpPr>
        <p:spPr>
          <a:xfrm>
            <a:off x="935404" y="1845342"/>
            <a:ext cx="7528111" cy="1200329"/>
          </a:xfrm>
          <a:prstGeom prst="rect">
            <a:avLst/>
          </a:prstGeom>
        </p:spPr>
        <p:txBody>
          <a:bodyPr wrap="square">
            <a:spAutoFit/>
          </a:bodyPr>
          <a:lstStyle/>
          <a:p>
            <a:pPr algn="just"/>
            <a:r>
              <a:rPr lang="en-US" altLang="zh-CN" sz="2400" dirty="0"/>
              <a:t>       </a:t>
            </a:r>
            <a:r>
              <a:rPr lang="zh-CN" altLang="zh-CN" sz="2400" dirty="0"/>
              <a:t>软件框架，指的是为了实现某个业界标准或完成特定任务的软件组件规范，也指为了实现搭建某个完整软件时，提供包含了组件规范和基础功能的软件产品。</a:t>
            </a:r>
          </a:p>
        </p:txBody>
      </p:sp>
    </p:spTree>
    <p:extLst>
      <p:ext uri="{BB962C8B-B14F-4D97-AF65-F5344CB8AC3E}">
        <p14:creationId xmlns:p14="http://schemas.microsoft.com/office/powerpoint/2010/main" val="3003985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549666" y="1334873"/>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软件框架</a:t>
            </a:r>
          </a:p>
        </p:txBody>
      </p:sp>
      <p:sp>
        <p:nvSpPr>
          <p:cNvPr id="3" name="矩形 2">
            <a:extLst>
              <a:ext uri="{FF2B5EF4-FFF2-40B4-BE49-F238E27FC236}">
                <a16:creationId xmlns:a16="http://schemas.microsoft.com/office/drawing/2014/main" id="{5D68F446-5734-43EC-B571-785E04DDE64C}"/>
              </a:ext>
            </a:extLst>
          </p:cNvPr>
          <p:cNvSpPr/>
          <p:nvPr/>
        </p:nvSpPr>
        <p:spPr>
          <a:xfrm>
            <a:off x="935404" y="1845342"/>
            <a:ext cx="7528111" cy="1569660"/>
          </a:xfrm>
          <a:prstGeom prst="rect">
            <a:avLst/>
          </a:prstGeom>
        </p:spPr>
        <p:txBody>
          <a:bodyPr wrap="square">
            <a:spAutoFit/>
          </a:bodyPr>
          <a:lstStyle/>
          <a:p>
            <a:pPr algn="just"/>
            <a:r>
              <a:rPr lang="en-US" altLang="zh-CN" sz="2400" dirty="0"/>
              <a:t>       </a:t>
            </a:r>
            <a:r>
              <a:rPr lang="zh-CN" altLang="zh-CN" sz="2400" dirty="0"/>
              <a:t>软件框架的功能类似于住宅区内的基础设施，它与具体的软件应用功能无关，但是它提供的内容可以实现最为基础的软件架构和逻辑体系。软件开发人员通常依据特定的框架实现更为复杂的商业运用和业务逻辑。</a:t>
            </a:r>
          </a:p>
        </p:txBody>
      </p:sp>
      <p:pic>
        <p:nvPicPr>
          <p:cNvPr id="7" name="图片 6">
            <a:extLst>
              <a:ext uri="{FF2B5EF4-FFF2-40B4-BE49-F238E27FC236}">
                <a16:creationId xmlns:a16="http://schemas.microsoft.com/office/drawing/2014/main" id="{39BC9362-44C1-45BE-A29C-96AD365C0DD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800035" y="3429000"/>
            <a:ext cx="5288756" cy="2959578"/>
          </a:xfrm>
          <a:prstGeom prst="rect">
            <a:avLst/>
          </a:prstGeom>
        </p:spPr>
      </p:pic>
    </p:spTree>
    <p:extLst>
      <p:ext uri="{BB962C8B-B14F-4D97-AF65-F5344CB8AC3E}">
        <p14:creationId xmlns:p14="http://schemas.microsoft.com/office/powerpoint/2010/main" val="2574775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549666" y="1334873"/>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软件框架</a:t>
            </a:r>
          </a:p>
        </p:txBody>
      </p:sp>
      <p:sp>
        <p:nvSpPr>
          <p:cNvPr id="3" name="矩形 2">
            <a:extLst>
              <a:ext uri="{FF2B5EF4-FFF2-40B4-BE49-F238E27FC236}">
                <a16:creationId xmlns:a16="http://schemas.microsoft.com/office/drawing/2014/main" id="{5D68F446-5734-43EC-B571-785E04DDE64C}"/>
              </a:ext>
            </a:extLst>
          </p:cNvPr>
          <p:cNvSpPr/>
          <p:nvPr/>
        </p:nvSpPr>
        <p:spPr>
          <a:xfrm>
            <a:off x="935404" y="1845342"/>
            <a:ext cx="7496215" cy="2677656"/>
          </a:xfrm>
          <a:prstGeom prst="rect">
            <a:avLst/>
          </a:prstGeom>
        </p:spPr>
        <p:txBody>
          <a:bodyPr wrap="square">
            <a:spAutoFit/>
          </a:bodyPr>
          <a:lstStyle/>
          <a:p>
            <a:pPr algn="just"/>
            <a:r>
              <a:rPr lang="en-US" altLang="zh-CN" sz="2400" dirty="0"/>
              <a:t>       </a:t>
            </a:r>
            <a:r>
              <a:rPr lang="zh-CN" altLang="zh-CN" sz="2400" dirty="0"/>
              <a:t>软件框架的设计因为涉及到软件的使用功能，应该对软件产品的程序和使用有一定的了解，相对其他视觉设计元素来说要复杂得多，这就需要设计师具有一定的软件跟进经验，能够快速的学习软件产品，并且在和软件产品的程序开发员及程序使用对象进行共同沟通，从而设计出友好的、独特的，符合程序开发原则的软件框架。</a:t>
            </a:r>
          </a:p>
        </p:txBody>
      </p:sp>
    </p:spTree>
    <p:extLst>
      <p:ext uri="{BB962C8B-B14F-4D97-AF65-F5344CB8AC3E}">
        <p14:creationId xmlns:p14="http://schemas.microsoft.com/office/powerpoint/2010/main" val="2875910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09018" y="1334873"/>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软件框架示意图</a:t>
            </a:r>
          </a:p>
        </p:txBody>
      </p:sp>
      <p:pic>
        <p:nvPicPr>
          <p:cNvPr id="7" name="图片 6">
            <a:extLst>
              <a:ext uri="{FF2B5EF4-FFF2-40B4-BE49-F238E27FC236}">
                <a16:creationId xmlns:a16="http://schemas.microsoft.com/office/drawing/2014/main" id="{F8CCCF24-2611-481C-88A4-C4FC4491795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48629" y="2243469"/>
            <a:ext cx="7646742" cy="3094076"/>
          </a:xfrm>
          <a:prstGeom prst="rect">
            <a:avLst/>
          </a:prstGeom>
        </p:spPr>
      </p:pic>
    </p:spTree>
    <p:extLst>
      <p:ext uri="{BB962C8B-B14F-4D97-AF65-F5344CB8AC3E}">
        <p14:creationId xmlns:p14="http://schemas.microsoft.com/office/powerpoint/2010/main" val="2901375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69315" y="1334873"/>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建立视觉层级</a:t>
            </a:r>
          </a:p>
        </p:txBody>
      </p:sp>
      <p:sp>
        <p:nvSpPr>
          <p:cNvPr id="4" name="矩形 3">
            <a:extLst>
              <a:ext uri="{FF2B5EF4-FFF2-40B4-BE49-F238E27FC236}">
                <a16:creationId xmlns:a16="http://schemas.microsoft.com/office/drawing/2014/main" id="{5A55752E-3F88-4471-9ED5-196AD8CB3503}"/>
              </a:ext>
            </a:extLst>
          </p:cNvPr>
          <p:cNvSpPr/>
          <p:nvPr/>
        </p:nvSpPr>
        <p:spPr>
          <a:xfrm>
            <a:off x="929541" y="2520890"/>
            <a:ext cx="7464311" cy="646331"/>
          </a:xfrm>
          <a:prstGeom prst="rect">
            <a:avLst/>
          </a:prstGeom>
        </p:spPr>
        <p:txBody>
          <a:bodyPr wrap="square">
            <a:spAutoFit/>
          </a:bodyPr>
          <a:lstStyle/>
          <a:p>
            <a:endParaRPr lang="zh-CN" altLang="en-US" dirty="0"/>
          </a:p>
          <a:p>
            <a:endParaRPr lang="zh-CN" altLang="en-US" dirty="0"/>
          </a:p>
        </p:txBody>
      </p:sp>
      <p:sp>
        <p:nvSpPr>
          <p:cNvPr id="11" name="文本框 10">
            <a:extLst>
              <a:ext uri="{FF2B5EF4-FFF2-40B4-BE49-F238E27FC236}">
                <a16:creationId xmlns:a16="http://schemas.microsoft.com/office/drawing/2014/main" id="{F4AD3253-0237-48F3-85FC-FD87D1A8B6F4}"/>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文字元素设计</a:t>
            </a:r>
          </a:p>
        </p:txBody>
      </p:sp>
      <p:pic>
        <p:nvPicPr>
          <p:cNvPr id="3" name="图片 2">
            <a:extLst>
              <a:ext uri="{FF2B5EF4-FFF2-40B4-BE49-F238E27FC236}">
                <a16:creationId xmlns:a16="http://schemas.microsoft.com/office/drawing/2014/main" id="{717A4FB5-C127-493F-B1CF-917B4A7163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454" y="1796538"/>
            <a:ext cx="4558730" cy="4685714"/>
          </a:xfrm>
          <a:prstGeom prst="rect">
            <a:avLst/>
          </a:prstGeom>
        </p:spPr>
      </p:pic>
      <p:sp>
        <p:nvSpPr>
          <p:cNvPr id="5" name="矩形 4">
            <a:extLst>
              <a:ext uri="{FF2B5EF4-FFF2-40B4-BE49-F238E27FC236}">
                <a16:creationId xmlns:a16="http://schemas.microsoft.com/office/drawing/2014/main" id="{4F41B955-4BEF-4346-925B-203CB337A93A}"/>
              </a:ext>
            </a:extLst>
          </p:cNvPr>
          <p:cNvSpPr/>
          <p:nvPr/>
        </p:nvSpPr>
        <p:spPr>
          <a:xfrm>
            <a:off x="3531988" y="2558648"/>
            <a:ext cx="156966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主标题</a:t>
            </a:r>
          </a:p>
        </p:txBody>
      </p:sp>
      <p:sp>
        <p:nvSpPr>
          <p:cNvPr id="6" name="矩形 5">
            <a:extLst>
              <a:ext uri="{FF2B5EF4-FFF2-40B4-BE49-F238E27FC236}">
                <a16:creationId xmlns:a16="http://schemas.microsoft.com/office/drawing/2014/main" id="{F28F1526-8260-4BB2-A188-B01C0A4C4E5E}"/>
              </a:ext>
            </a:extLst>
          </p:cNvPr>
          <p:cNvSpPr/>
          <p:nvPr/>
        </p:nvSpPr>
        <p:spPr>
          <a:xfrm>
            <a:off x="3531989" y="3799062"/>
            <a:ext cx="156966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次标题</a:t>
            </a:r>
          </a:p>
        </p:txBody>
      </p:sp>
      <p:sp>
        <p:nvSpPr>
          <p:cNvPr id="7" name="矩形 6">
            <a:extLst>
              <a:ext uri="{FF2B5EF4-FFF2-40B4-BE49-F238E27FC236}">
                <a16:creationId xmlns:a16="http://schemas.microsoft.com/office/drawing/2014/main" id="{BD19097D-0733-4872-9CA5-3091DF375CD8}"/>
              </a:ext>
            </a:extLst>
          </p:cNvPr>
          <p:cNvSpPr/>
          <p:nvPr/>
        </p:nvSpPr>
        <p:spPr>
          <a:xfrm>
            <a:off x="3829588" y="5058779"/>
            <a:ext cx="1107996"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正文</a:t>
            </a:r>
          </a:p>
        </p:txBody>
      </p:sp>
    </p:spTree>
    <p:extLst>
      <p:ext uri="{BB962C8B-B14F-4D97-AF65-F5344CB8AC3E}">
        <p14:creationId xmlns:p14="http://schemas.microsoft.com/office/powerpoint/2010/main" val="3058524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69318" y="1334873"/>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添加交互元素</a:t>
            </a:r>
          </a:p>
        </p:txBody>
      </p:sp>
      <p:sp>
        <p:nvSpPr>
          <p:cNvPr id="4" name="矩形 3">
            <a:extLst>
              <a:ext uri="{FF2B5EF4-FFF2-40B4-BE49-F238E27FC236}">
                <a16:creationId xmlns:a16="http://schemas.microsoft.com/office/drawing/2014/main" id="{5A55752E-3F88-4471-9ED5-196AD8CB3503}"/>
              </a:ext>
            </a:extLst>
          </p:cNvPr>
          <p:cNvSpPr/>
          <p:nvPr/>
        </p:nvSpPr>
        <p:spPr>
          <a:xfrm>
            <a:off x="929541" y="2520890"/>
            <a:ext cx="7464311" cy="646331"/>
          </a:xfrm>
          <a:prstGeom prst="rect">
            <a:avLst/>
          </a:prstGeom>
        </p:spPr>
        <p:txBody>
          <a:bodyPr wrap="square">
            <a:spAutoFit/>
          </a:bodyPr>
          <a:lstStyle/>
          <a:p>
            <a:endParaRPr lang="zh-CN" altLang="en-US" dirty="0"/>
          </a:p>
          <a:p>
            <a:endParaRPr lang="zh-CN" altLang="en-US" dirty="0"/>
          </a:p>
        </p:txBody>
      </p:sp>
      <p:sp>
        <p:nvSpPr>
          <p:cNvPr id="11" name="文本框 10">
            <a:extLst>
              <a:ext uri="{FF2B5EF4-FFF2-40B4-BE49-F238E27FC236}">
                <a16:creationId xmlns:a16="http://schemas.microsoft.com/office/drawing/2014/main" id="{F4AD3253-0237-48F3-85FC-FD87D1A8B6F4}"/>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文字元素设计</a:t>
            </a:r>
          </a:p>
        </p:txBody>
      </p:sp>
      <p:sp>
        <p:nvSpPr>
          <p:cNvPr id="2" name="矩形 1">
            <a:extLst>
              <a:ext uri="{FF2B5EF4-FFF2-40B4-BE49-F238E27FC236}">
                <a16:creationId xmlns:a16="http://schemas.microsoft.com/office/drawing/2014/main" id="{A57F66D1-6883-4E86-A920-379925BDEA60}"/>
              </a:ext>
            </a:extLst>
          </p:cNvPr>
          <p:cNvSpPr/>
          <p:nvPr/>
        </p:nvSpPr>
        <p:spPr>
          <a:xfrm>
            <a:off x="929541" y="1924240"/>
            <a:ext cx="7464310" cy="1938992"/>
          </a:xfrm>
          <a:prstGeom prst="rect">
            <a:avLst/>
          </a:prstGeom>
        </p:spPr>
        <p:txBody>
          <a:bodyPr wrap="square">
            <a:spAutoFit/>
          </a:bodyPr>
          <a:lstStyle/>
          <a:p>
            <a:pPr indent="266700" algn="just">
              <a:spcAft>
                <a:spcPts val="0"/>
              </a:spcAft>
            </a:pPr>
            <a:r>
              <a:rPr lang="en-US" altLang="zh-CN" sz="2400" dirty="0"/>
              <a:t>    </a:t>
            </a:r>
            <a:r>
              <a:rPr lang="zh-CN" altLang="zh-CN" sz="2400" dirty="0"/>
              <a:t>读者想要设计出灵活美观的软件</a:t>
            </a:r>
            <a:r>
              <a:rPr lang="en-US" altLang="zh-CN" sz="2400" dirty="0"/>
              <a:t>UI</a:t>
            </a:r>
            <a:r>
              <a:rPr lang="zh-CN" altLang="zh-CN" sz="2400" dirty="0"/>
              <a:t>，可以为软件</a:t>
            </a:r>
            <a:r>
              <a:rPr lang="en-US" altLang="zh-CN" sz="2400" dirty="0"/>
              <a:t>UI</a:t>
            </a:r>
            <a:r>
              <a:rPr lang="zh-CN" altLang="zh-CN" sz="2400" dirty="0"/>
              <a:t>添加一些交互元素。有时添加的交互元素不需要文字也可以完成，比如移动端界面中的接电话或者短信提示，使用图标完成交互性。当内容过于抽象无法用图标诠释时，设计师可以使用文字替代图标或其他元素。</a:t>
            </a:r>
          </a:p>
        </p:txBody>
      </p:sp>
      <p:grpSp>
        <p:nvGrpSpPr>
          <p:cNvPr id="3" name="组合 2">
            <a:extLst>
              <a:ext uri="{FF2B5EF4-FFF2-40B4-BE49-F238E27FC236}">
                <a16:creationId xmlns:a16="http://schemas.microsoft.com/office/drawing/2014/main" id="{4624CB8A-456E-40B1-8921-F68C36990D5C}"/>
              </a:ext>
            </a:extLst>
          </p:cNvPr>
          <p:cNvGrpSpPr/>
          <p:nvPr/>
        </p:nvGrpSpPr>
        <p:grpSpPr>
          <a:xfrm>
            <a:off x="1433369" y="3931402"/>
            <a:ext cx="6258881" cy="2292312"/>
            <a:chOff x="1433369" y="3931402"/>
            <a:chExt cx="6258881" cy="2292312"/>
          </a:xfrm>
        </p:grpSpPr>
        <p:pic>
          <p:nvPicPr>
            <p:cNvPr id="8" name="图片 7">
              <a:extLst>
                <a:ext uri="{FF2B5EF4-FFF2-40B4-BE49-F238E27FC236}">
                  <a16:creationId xmlns:a16="http://schemas.microsoft.com/office/drawing/2014/main" id="{AE6BFB23-ADA1-4595-A296-70E6651B8BF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33369" y="3931402"/>
              <a:ext cx="2930890" cy="2292312"/>
            </a:xfrm>
            <a:prstGeom prst="rect">
              <a:avLst/>
            </a:prstGeom>
          </p:spPr>
        </p:pic>
        <p:pic>
          <p:nvPicPr>
            <p:cNvPr id="9" name="图片 8">
              <a:extLst>
                <a:ext uri="{FF2B5EF4-FFF2-40B4-BE49-F238E27FC236}">
                  <a16:creationId xmlns:a16="http://schemas.microsoft.com/office/drawing/2014/main" id="{4090D8F8-28D8-4828-A0BC-7D5A6D5F869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61360" y="3931402"/>
              <a:ext cx="2930890" cy="2292312"/>
            </a:xfrm>
            <a:prstGeom prst="rect">
              <a:avLst/>
            </a:prstGeom>
          </p:spPr>
        </p:pic>
      </p:grpSp>
    </p:spTree>
    <p:extLst>
      <p:ext uri="{BB962C8B-B14F-4D97-AF65-F5344CB8AC3E}">
        <p14:creationId xmlns:p14="http://schemas.microsoft.com/office/powerpoint/2010/main" val="2879686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00826" y="1334873"/>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软件按钮</a:t>
            </a:r>
          </a:p>
        </p:txBody>
      </p:sp>
      <p:sp>
        <p:nvSpPr>
          <p:cNvPr id="4" name="矩形 3">
            <a:extLst>
              <a:ext uri="{FF2B5EF4-FFF2-40B4-BE49-F238E27FC236}">
                <a16:creationId xmlns:a16="http://schemas.microsoft.com/office/drawing/2014/main" id="{5A55752E-3F88-4471-9ED5-196AD8CB3503}"/>
              </a:ext>
            </a:extLst>
          </p:cNvPr>
          <p:cNvSpPr/>
          <p:nvPr/>
        </p:nvSpPr>
        <p:spPr>
          <a:xfrm>
            <a:off x="929541" y="2520890"/>
            <a:ext cx="7464311" cy="646331"/>
          </a:xfrm>
          <a:prstGeom prst="rect">
            <a:avLst/>
          </a:prstGeom>
        </p:spPr>
        <p:txBody>
          <a:bodyPr wrap="square">
            <a:spAutoFit/>
          </a:bodyPr>
          <a:lstStyle/>
          <a:p>
            <a:endParaRPr lang="zh-CN" altLang="en-US" dirty="0"/>
          </a:p>
          <a:p>
            <a:endParaRPr lang="zh-CN" altLang="en-US" dirty="0"/>
          </a:p>
        </p:txBody>
      </p:sp>
      <p:sp>
        <p:nvSpPr>
          <p:cNvPr id="11" name="文本框 10">
            <a:extLst>
              <a:ext uri="{FF2B5EF4-FFF2-40B4-BE49-F238E27FC236}">
                <a16:creationId xmlns:a16="http://schemas.microsoft.com/office/drawing/2014/main" id="{F4AD3253-0237-48F3-85FC-FD87D1A8B6F4}"/>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按钮元素设计</a:t>
            </a:r>
          </a:p>
        </p:txBody>
      </p:sp>
      <p:sp>
        <p:nvSpPr>
          <p:cNvPr id="2" name="矩形 1">
            <a:extLst>
              <a:ext uri="{FF2B5EF4-FFF2-40B4-BE49-F238E27FC236}">
                <a16:creationId xmlns:a16="http://schemas.microsoft.com/office/drawing/2014/main" id="{A57F66D1-6883-4E86-A920-379925BDEA60}"/>
              </a:ext>
            </a:extLst>
          </p:cNvPr>
          <p:cNvSpPr/>
          <p:nvPr/>
        </p:nvSpPr>
        <p:spPr>
          <a:xfrm>
            <a:off x="929541" y="1924240"/>
            <a:ext cx="7464310" cy="2308324"/>
          </a:xfrm>
          <a:prstGeom prst="rect">
            <a:avLst/>
          </a:prstGeom>
        </p:spPr>
        <p:txBody>
          <a:bodyPr wrap="square">
            <a:spAutoFit/>
          </a:bodyPr>
          <a:lstStyle/>
          <a:p>
            <a:r>
              <a:rPr lang="en-US" altLang="zh-CN" sz="2400" dirty="0"/>
              <a:t>       </a:t>
            </a:r>
            <a:r>
              <a:rPr lang="zh-CN" altLang="zh-CN" sz="2400" dirty="0"/>
              <a:t>简单精致的软件按钮在软件界面设计中比较常见，也是最常用到的设计，它必须在很小的范围内有序地排列字体和图标，以及颜色的搭配等内容。</a:t>
            </a:r>
          </a:p>
          <a:p>
            <a:pPr algn="just"/>
            <a:r>
              <a:rPr lang="en-US" altLang="zh-CN" sz="2400" dirty="0"/>
              <a:t>       </a:t>
            </a:r>
            <a:r>
              <a:rPr lang="zh-CN" altLang="zh-CN" sz="2400" dirty="0"/>
              <a:t>在设计制作过程中，要考虑到用户的视觉感受，不需要过于花哨，设计应该简单明了，重点突出按钮的功能</a:t>
            </a:r>
            <a:r>
              <a:rPr lang="zh-CN" altLang="en-US" sz="2400" dirty="0"/>
              <a:t>。</a:t>
            </a:r>
            <a:endParaRPr lang="zh-CN" altLang="zh-CN" sz="2400" dirty="0"/>
          </a:p>
        </p:txBody>
      </p:sp>
      <p:pic>
        <p:nvPicPr>
          <p:cNvPr id="12" name="图片 11">
            <a:extLst>
              <a:ext uri="{FF2B5EF4-FFF2-40B4-BE49-F238E27FC236}">
                <a16:creationId xmlns:a16="http://schemas.microsoft.com/office/drawing/2014/main" id="{E924497E-65A4-46E7-8A4F-C11926E84BB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867894" y="4007415"/>
            <a:ext cx="3296230" cy="2375854"/>
          </a:xfrm>
          <a:prstGeom prst="rect">
            <a:avLst/>
          </a:prstGeom>
        </p:spPr>
      </p:pic>
    </p:spTree>
    <p:extLst>
      <p:ext uri="{BB962C8B-B14F-4D97-AF65-F5344CB8AC3E}">
        <p14:creationId xmlns:p14="http://schemas.microsoft.com/office/powerpoint/2010/main" val="1392771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52377" y="1334873"/>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按钮设计原则</a:t>
            </a:r>
          </a:p>
        </p:txBody>
      </p:sp>
      <p:sp>
        <p:nvSpPr>
          <p:cNvPr id="4" name="矩形 3">
            <a:extLst>
              <a:ext uri="{FF2B5EF4-FFF2-40B4-BE49-F238E27FC236}">
                <a16:creationId xmlns:a16="http://schemas.microsoft.com/office/drawing/2014/main" id="{5A55752E-3F88-4471-9ED5-196AD8CB3503}"/>
              </a:ext>
            </a:extLst>
          </p:cNvPr>
          <p:cNvSpPr/>
          <p:nvPr/>
        </p:nvSpPr>
        <p:spPr>
          <a:xfrm>
            <a:off x="929541" y="2520890"/>
            <a:ext cx="7464311" cy="646331"/>
          </a:xfrm>
          <a:prstGeom prst="rect">
            <a:avLst/>
          </a:prstGeom>
        </p:spPr>
        <p:txBody>
          <a:bodyPr wrap="square">
            <a:spAutoFit/>
          </a:bodyPr>
          <a:lstStyle/>
          <a:p>
            <a:endParaRPr lang="zh-CN" altLang="en-US" dirty="0"/>
          </a:p>
          <a:p>
            <a:endParaRPr lang="zh-CN" altLang="en-US" dirty="0"/>
          </a:p>
        </p:txBody>
      </p:sp>
      <p:sp>
        <p:nvSpPr>
          <p:cNvPr id="11" name="文本框 10">
            <a:extLst>
              <a:ext uri="{FF2B5EF4-FFF2-40B4-BE49-F238E27FC236}">
                <a16:creationId xmlns:a16="http://schemas.microsoft.com/office/drawing/2014/main" id="{F4AD3253-0237-48F3-85FC-FD87D1A8B6F4}"/>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按钮元素设计</a:t>
            </a:r>
          </a:p>
        </p:txBody>
      </p:sp>
      <p:pic>
        <p:nvPicPr>
          <p:cNvPr id="3" name="图片 2">
            <a:extLst>
              <a:ext uri="{FF2B5EF4-FFF2-40B4-BE49-F238E27FC236}">
                <a16:creationId xmlns:a16="http://schemas.microsoft.com/office/drawing/2014/main" id="{5C70A876-708C-41EB-BA5C-39A1688C8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43" y="1908054"/>
            <a:ext cx="8031514" cy="4509186"/>
          </a:xfrm>
          <a:prstGeom prst="rect">
            <a:avLst/>
          </a:prstGeom>
        </p:spPr>
      </p:pic>
      <p:sp>
        <p:nvSpPr>
          <p:cNvPr id="5" name="矩形 4">
            <a:extLst>
              <a:ext uri="{FF2B5EF4-FFF2-40B4-BE49-F238E27FC236}">
                <a16:creationId xmlns:a16="http://schemas.microsoft.com/office/drawing/2014/main" id="{B77481AA-E4E3-4EBA-B05E-200DF52B46F4}"/>
              </a:ext>
            </a:extLst>
          </p:cNvPr>
          <p:cNvSpPr/>
          <p:nvPr/>
        </p:nvSpPr>
        <p:spPr>
          <a:xfrm>
            <a:off x="844140" y="2947163"/>
            <a:ext cx="1723549"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形状易识别</a:t>
            </a:r>
          </a:p>
        </p:txBody>
      </p:sp>
      <p:sp>
        <p:nvSpPr>
          <p:cNvPr id="6" name="矩形 5">
            <a:extLst>
              <a:ext uri="{FF2B5EF4-FFF2-40B4-BE49-F238E27FC236}">
                <a16:creationId xmlns:a16="http://schemas.microsoft.com/office/drawing/2014/main" id="{5AEDEE78-E5FC-4D22-A9F4-63487500F0B7}"/>
              </a:ext>
            </a:extLst>
          </p:cNvPr>
          <p:cNvSpPr/>
          <p:nvPr/>
        </p:nvSpPr>
        <p:spPr>
          <a:xfrm>
            <a:off x="3131457" y="2982555"/>
            <a:ext cx="1723549"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保持一致性</a:t>
            </a:r>
          </a:p>
        </p:txBody>
      </p:sp>
      <p:sp>
        <p:nvSpPr>
          <p:cNvPr id="7" name="矩形 6">
            <a:extLst>
              <a:ext uri="{FF2B5EF4-FFF2-40B4-BE49-F238E27FC236}">
                <a16:creationId xmlns:a16="http://schemas.microsoft.com/office/drawing/2014/main" id="{11A1E845-C86E-4121-9FCA-FDD0D8421699}"/>
              </a:ext>
            </a:extLst>
          </p:cNvPr>
          <p:cNvSpPr/>
          <p:nvPr/>
        </p:nvSpPr>
        <p:spPr>
          <a:xfrm>
            <a:off x="5289444" y="2992877"/>
            <a:ext cx="2031325"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控制按钮数量</a:t>
            </a:r>
          </a:p>
        </p:txBody>
      </p:sp>
      <p:sp>
        <p:nvSpPr>
          <p:cNvPr id="8" name="矩形 7">
            <a:extLst>
              <a:ext uri="{FF2B5EF4-FFF2-40B4-BE49-F238E27FC236}">
                <a16:creationId xmlns:a16="http://schemas.microsoft.com/office/drawing/2014/main" id="{D0C08E4D-165C-4F2B-A072-C570B458CA22}"/>
              </a:ext>
            </a:extLst>
          </p:cNvPr>
          <p:cNvSpPr/>
          <p:nvPr/>
        </p:nvSpPr>
        <p:spPr>
          <a:xfrm>
            <a:off x="1844495" y="4924278"/>
            <a:ext cx="2031325"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避免过度设计</a:t>
            </a:r>
          </a:p>
        </p:txBody>
      </p:sp>
      <p:sp>
        <p:nvSpPr>
          <p:cNvPr id="9" name="矩形 8">
            <a:extLst>
              <a:ext uri="{FF2B5EF4-FFF2-40B4-BE49-F238E27FC236}">
                <a16:creationId xmlns:a16="http://schemas.microsoft.com/office/drawing/2014/main" id="{2E516403-20DA-424F-8BAF-88ECFC0CC3E8}"/>
              </a:ext>
            </a:extLst>
          </p:cNvPr>
          <p:cNvSpPr/>
          <p:nvPr/>
        </p:nvSpPr>
        <p:spPr>
          <a:xfrm>
            <a:off x="4302297" y="4754569"/>
            <a:ext cx="1723549" cy="98488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使用对比色</a:t>
            </a:r>
            <a:endParaRPr lang="en-US" altLang="zh-CN" sz="2400" dirty="0">
              <a:solidFill>
                <a:schemeClr val="bg1"/>
              </a:solidFill>
            </a:endParaRPr>
          </a:p>
          <a:p>
            <a:pPr lvl="0" algn="just">
              <a:spcBef>
                <a:spcPts val="600"/>
              </a:spcBef>
              <a:spcAft>
                <a:spcPts val="600"/>
              </a:spcAft>
            </a:pPr>
            <a:r>
              <a:rPr lang="zh-CN" altLang="zh-CN" sz="2400" dirty="0">
                <a:solidFill>
                  <a:schemeClr val="bg1"/>
                </a:solidFill>
              </a:rPr>
              <a:t>引导用户</a:t>
            </a:r>
          </a:p>
        </p:txBody>
      </p:sp>
      <p:sp>
        <p:nvSpPr>
          <p:cNvPr id="10" name="矩形 9">
            <a:extLst>
              <a:ext uri="{FF2B5EF4-FFF2-40B4-BE49-F238E27FC236}">
                <a16:creationId xmlns:a16="http://schemas.microsoft.com/office/drawing/2014/main" id="{F62383C9-5012-4148-A07F-AC89DEF06E8F}"/>
              </a:ext>
            </a:extLst>
          </p:cNvPr>
          <p:cNvSpPr/>
          <p:nvPr/>
        </p:nvSpPr>
        <p:spPr>
          <a:xfrm>
            <a:off x="6670303" y="4754568"/>
            <a:ext cx="1723549" cy="98488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告诉用户</a:t>
            </a:r>
            <a:endParaRPr lang="en-US" altLang="zh-CN" sz="2400" dirty="0">
              <a:solidFill>
                <a:schemeClr val="bg1"/>
              </a:solidFill>
            </a:endParaRPr>
          </a:p>
          <a:p>
            <a:pPr lvl="0" algn="just">
              <a:spcBef>
                <a:spcPts val="600"/>
              </a:spcBef>
              <a:spcAft>
                <a:spcPts val="600"/>
              </a:spcAft>
            </a:pPr>
            <a:r>
              <a:rPr lang="zh-CN" altLang="zh-CN" sz="2400" dirty="0">
                <a:solidFill>
                  <a:schemeClr val="bg1"/>
                </a:solidFill>
              </a:rPr>
              <a:t>按钮的功能</a:t>
            </a:r>
          </a:p>
        </p:txBody>
      </p:sp>
    </p:spTree>
    <p:extLst>
      <p:ext uri="{BB962C8B-B14F-4D97-AF65-F5344CB8AC3E}">
        <p14:creationId xmlns:p14="http://schemas.microsoft.com/office/powerpoint/2010/main" val="76142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79317" y="1334873"/>
            <a:ext cx="501772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练一练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设计制作软件中的按钮组</a:t>
            </a:r>
          </a:p>
        </p:txBody>
      </p:sp>
      <p:sp>
        <p:nvSpPr>
          <p:cNvPr id="6" name="文本框 5">
            <a:extLst>
              <a:ext uri="{FF2B5EF4-FFF2-40B4-BE49-F238E27FC236}">
                <a16:creationId xmlns:a16="http://schemas.microsoft.com/office/drawing/2014/main" id="{36619291-8D5C-4941-B477-A52FF93BF33F}"/>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按钮元素设计</a:t>
            </a:r>
          </a:p>
        </p:txBody>
      </p:sp>
      <p:pic>
        <p:nvPicPr>
          <p:cNvPr id="7" name="图片 6">
            <a:extLst>
              <a:ext uri="{FF2B5EF4-FFF2-40B4-BE49-F238E27FC236}">
                <a16:creationId xmlns:a16="http://schemas.microsoft.com/office/drawing/2014/main" id="{365EFCAB-502E-42A3-84C5-63BF5223B53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95095" y="2322350"/>
            <a:ext cx="7153810" cy="3157870"/>
          </a:xfrm>
          <a:prstGeom prst="rect">
            <a:avLst/>
          </a:prstGeom>
        </p:spPr>
      </p:pic>
    </p:spTree>
    <p:extLst>
      <p:ext uri="{BB962C8B-B14F-4D97-AF65-F5344CB8AC3E}">
        <p14:creationId xmlns:p14="http://schemas.microsoft.com/office/powerpoint/2010/main" val="2458513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33369" y="1337447"/>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软件图标的概念</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图标元素设计</a:t>
            </a:r>
          </a:p>
        </p:txBody>
      </p:sp>
      <p:sp>
        <p:nvSpPr>
          <p:cNvPr id="2" name="矩形 1">
            <a:extLst>
              <a:ext uri="{FF2B5EF4-FFF2-40B4-BE49-F238E27FC236}">
                <a16:creationId xmlns:a16="http://schemas.microsoft.com/office/drawing/2014/main" id="{0460E751-0E95-437E-8B15-11624D15A6AB}"/>
              </a:ext>
            </a:extLst>
          </p:cNvPr>
          <p:cNvSpPr/>
          <p:nvPr/>
        </p:nvSpPr>
        <p:spPr>
          <a:xfrm>
            <a:off x="929540" y="1956414"/>
            <a:ext cx="7597771" cy="1938992"/>
          </a:xfrm>
          <a:prstGeom prst="rect">
            <a:avLst/>
          </a:prstGeom>
        </p:spPr>
        <p:txBody>
          <a:bodyPr wrap="square">
            <a:spAutoFit/>
          </a:bodyPr>
          <a:lstStyle/>
          <a:p>
            <a:pPr indent="266700" algn="just">
              <a:spcAft>
                <a:spcPts val="0"/>
              </a:spcAft>
            </a:pPr>
            <a:r>
              <a:rPr lang="en-US" altLang="zh-CN" sz="2400" dirty="0"/>
              <a:t>    </a:t>
            </a:r>
            <a:r>
              <a:rPr lang="zh-CN" altLang="zh-CN" sz="2400" dirty="0"/>
              <a:t>图标是一种小的可视控件，在软件界面设计中的指示路牌，以最便捷、简单的方式指引浏览者获取其想要的信息资源。图标是具有明确指代含义的计算机图形。其中，操作系统桌面图标是软件或操作快捷方式的标识，界面中的图标是功能标识。</a:t>
            </a:r>
          </a:p>
        </p:txBody>
      </p:sp>
      <p:pic>
        <p:nvPicPr>
          <p:cNvPr id="7" name="图片 6">
            <a:extLst>
              <a:ext uri="{FF2B5EF4-FFF2-40B4-BE49-F238E27FC236}">
                <a16:creationId xmlns:a16="http://schemas.microsoft.com/office/drawing/2014/main" id="{1EF281F3-1925-4ADD-9DA2-12830AC1DA63}"/>
              </a:ext>
            </a:extLst>
          </p:cNvPr>
          <p:cNvPicPr/>
          <p:nvPr/>
        </p:nvPicPr>
        <p:blipFill rotWithShape="1">
          <a:blip r:embed="rId3" cstate="print">
            <a:extLst>
              <a:ext uri="{28A0092B-C50C-407E-A947-70E740481C1C}">
                <a14:useLocalDpi xmlns:a14="http://schemas.microsoft.com/office/drawing/2010/main" val="0"/>
              </a:ext>
            </a:extLst>
          </a:blip>
          <a:srcRect t="5190" b="33405"/>
          <a:stretch/>
        </p:blipFill>
        <p:spPr bwMode="auto">
          <a:xfrm>
            <a:off x="1660645" y="4021234"/>
            <a:ext cx="5822710" cy="22413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845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121876" y="3003890"/>
            <a:ext cx="6895064"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第二章  软件界面的基础构成元素</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11799" y="1345506"/>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图标的常用格式</a:t>
            </a:r>
          </a:p>
        </p:txBody>
      </p:sp>
      <p:sp>
        <p:nvSpPr>
          <p:cNvPr id="10" name="文本框 7">
            <a:extLst>
              <a:ext uri="{FF2B5EF4-FFF2-40B4-BE49-F238E27FC236}">
                <a16:creationId xmlns:a16="http://schemas.microsoft.com/office/drawing/2014/main" id="{9392D474-2185-41F6-9CB5-06D9D99A560F}"/>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图标元素设计</a:t>
            </a:r>
          </a:p>
        </p:txBody>
      </p:sp>
      <p:pic>
        <p:nvPicPr>
          <p:cNvPr id="5" name="图片 4">
            <a:extLst>
              <a:ext uri="{FF2B5EF4-FFF2-40B4-BE49-F238E27FC236}">
                <a16:creationId xmlns:a16="http://schemas.microsoft.com/office/drawing/2014/main" id="{65FA48C6-97BD-4A44-897C-DCD8D717E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623" y="1568280"/>
            <a:ext cx="5118512" cy="5050466"/>
          </a:xfrm>
          <a:prstGeom prst="rect">
            <a:avLst/>
          </a:prstGeom>
        </p:spPr>
      </p:pic>
      <p:sp>
        <p:nvSpPr>
          <p:cNvPr id="6" name="矩形 5">
            <a:extLst>
              <a:ext uri="{FF2B5EF4-FFF2-40B4-BE49-F238E27FC236}">
                <a16:creationId xmlns:a16="http://schemas.microsoft.com/office/drawing/2014/main" id="{706A6CCD-38C4-4AC6-AD4B-ACC323655CEA}"/>
              </a:ext>
            </a:extLst>
          </p:cNvPr>
          <p:cNvSpPr/>
          <p:nvPr/>
        </p:nvSpPr>
        <p:spPr>
          <a:xfrm>
            <a:off x="4168632" y="2159811"/>
            <a:ext cx="768159" cy="523220"/>
          </a:xfrm>
          <a:prstGeom prst="rect">
            <a:avLst/>
          </a:prstGeom>
        </p:spPr>
        <p:txBody>
          <a:bodyPr wrap="none">
            <a:spAutoFit/>
          </a:bodyPr>
          <a:lstStyle/>
          <a:p>
            <a:r>
              <a:rPr lang="en-US" altLang="zh-CN" sz="2800" dirty="0">
                <a:latin typeface="等线" panose="02010600030101010101" pitchFamily="2" charset="-122"/>
                <a:ea typeface="宋体" panose="02010600030101010101" pitchFamily="2" charset="-122"/>
                <a:cs typeface="Times New Roman" panose="02020603050405020304" pitchFamily="18" charset="0"/>
              </a:rPr>
              <a:t>ICO</a:t>
            </a:r>
            <a:endParaRPr lang="zh-CN" altLang="en-US" sz="2800" dirty="0"/>
          </a:p>
        </p:txBody>
      </p:sp>
      <p:sp>
        <p:nvSpPr>
          <p:cNvPr id="14" name="矩形 13">
            <a:extLst>
              <a:ext uri="{FF2B5EF4-FFF2-40B4-BE49-F238E27FC236}">
                <a16:creationId xmlns:a16="http://schemas.microsoft.com/office/drawing/2014/main" id="{3EA81317-72B2-48F2-BE30-0F3B43C5878B}"/>
              </a:ext>
            </a:extLst>
          </p:cNvPr>
          <p:cNvSpPr/>
          <p:nvPr/>
        </p:nvSpPr>
        <p:spPr>
          <a:xfrm>
            <a:off x="5639468" y="3437717"/>
            <a:ext cx="941283" cy="523220"/>
          </a:xfrm>
          <a:prstGeom prst="rect">
            <a:avLst/>
          </a:prstGeom>
        </p:spPr>
        <p:txBody>
          <a:bodyPr wrap="none">
            <a:spAutoFit/>
          </a:bodyPr>
          <a:lstStyle/>
          <a:p>
            <a:r>
              <a:rPr lang="en-US" altLang="zh-CN" sz="2800" dirty="0">
                <a:latin typeface="等线" panose="02010600030101010101" pitchFamily="2" charset="-122"/>
                <a:ea typeface="宋体" panose="02010600030101010101" pitchFamily="2" charset="-122"/>
                <a:cs typeface="Times New Roman" panose="02020603050405020304" pitchFamily="18" charset="0"/>
              </a:rPr>
              <a:t>ICNS</a:t>
            </a:r>
            <a:endParaRPr lang="zh-CN" altLang="en-US" sz="2800" dirty="0">
              <a:latin typeface="等线" panose="02010600030101010101" pitchFamily="2" charset="-122"/>
              <a:ea typeface="宋体" panose="02010600030101010101" pitchFamily="2" charset="-122"/>
              <a:cs typeface="Times New Roman" panose="02020603050405020304" pitchFamily="18" charset="0"/>
            </a:endParaRPr>
          </a:p>
        </p:txBody>
      </p:sp>
      <p:sp>
        <p:nvSpPr>
          <p:cNvPr id="15" name="矩形 14">
            <a:extLst>
              <a:ext uri="{FF2B5EF4-FFF2-40B4-BE49-F238E27FC236}">
                <a16:creationId xmlns:a16="http://schemas.microsoft.com/office/drawing/2014/main" id="{4BAFE312-2159-4291-8B95-FE624EEB3A35}"/>
              </a:ext>
            </a:extLst>
          </p:cNvPr>
          <p:cNvSpPr/>
          <p:nvPr/>
        </p:nvSpPr>
        <p:spPr>
          <a:xfrm>
            <a:off x="5058431" y="5428022"/>
            <a:ext cx="888385" cy="523220"/>
          </a:xfrm>
          <a:prstGeom prst="rect">
            <a:avLst/>
          </a:prstGeom>
        </p:spPr>
        <p:txBody>
          <a:bodyPr wrap="none">
            <a:spAutoFit/>
          </a:bodyPr>
          <a:lstStyle/>
          <a:p>
            <a:r>
              <a:rPr lang="en-US" altLang="zh-CN" sz="2800" dirty="0">
                <a:latin typeface="等线" panose="02010600030101010101" pitchFamily="2" charset="-122"/>
                <a:ea typeface="宋体" panose="02010600030101010101" pitchFamily="2" charset="-122"/>
                <a:cs typeface="Times New Roman" panose="02020603050405020304" pitchFamily="18" charset="0"/>
              </a:rPr>
              <a:t>PNG</a:t>
            </a:r>
            <a:endParaRPr lang="zh-CN" altLang="en-US" sz="2800" dirty="0">
              <a:latin typeface="等线" panose="02010600030101010101" pitchFamily="2" charset="-122"/>
              <a:ea typeface="宋体" panose="02010600030101010101" pitchFamily="2" charset="-122"/>
              <a:cs typeface="Times New Roman" panose="02020603050405020304" pitchFamily="18" charset="0"/>
            </a:endParaRPr>
          </a:p>
        </p:txBody>
      </p:sp>
      <p:sp>
        <p:nvSpPr>
          <p:cNvPr id="16" name="矩形 15">
            <a:extLst>
              <a:ext uri="{FF2B5EF4-FFF2-40B4-BE49-F238E27FC236}">
                <a16:creationId xmlns:a16="http://schemas.microsoft.com/office/drawing/2014/main" id="{164E8F83-5F64-49D0-BE1C-C327E1B7F871}"/>
              </a:ext>
            </a:extLst>
          </p:cNvPr>
          <p:cNvSpPr/>
          <p:nvPr/>
        </p:nvSpPr>
        <p:spPr>
          <a:xfrm>
            <a:off x="2906904" y="5257821"/>
            <a:ext cx="894797" cy="523220"/>
          </a:xfrm>
          <a:prstGeom prst="rect">
            <a:avLst/>
          </a:prstGeom>
        </p:spPr>
        <p:txBody>
          <a:bodyPr wrap="none">
            <a:spAutoFit/>
          </a:bodyPr>
          <a:lstStyle/>
          <a:p>
            <a:r>
              <a:rPr lang="en-US" altLang="zh-CN" sz="2800" dirty="0">
                <a:latin typeface="等线" panose="02010600030101010101" pitchFamily="2" charset="-122"/>
                <a:ea typeface="宋体" panose="02010600030101010101" pitchFamily="2" charset="-122"/>
                <a:cs typeface="Times New Roman" panose="02020603050405020304" pitchFamily="18" charset="0"/>
              </a:rPr>
              <a:t>BMP</a:t>
            </a:r>
            <a:endParaRPr lang="zh-CN" altLang="en-US" sz="2800" dirty="0">
              <a:latin typeface="等线" panose="02010600030101010101" pitchFamily="2" charset="-122"/>
              <a:ea typeface="宋体" panose="02010600030101010101" pitchFamily="2" charset="-122"/>
              <a:cs typeface="Times New Roman" panose="02020603050405020304" pitchFamily="18" charset="0"/>
            </a:endParaRPr>
          </a:p>
        </p:txBody>
      </p:sp>
      <p:sp>
        <p:nvSpPr>
          <p:cNvPr id="17" name="矩形 16">
            <a:extLst>
              <a:ext uri="{FF2B5EF4-FFF2-40B4-BE49-F238E27FC236}">
                <a16:creationId xmlns:a16="http://schemas.microsoft.com/office/drawing/2014/main" id="{9A2BDAB0-873A-495C-825B-0DB3AF077D32}"/>
              </a:ext>
            </a:extLst>
          </p:cNvPr>
          <p:cNvSpPr/>
          <p:nvPr/>
        </p:nvSpPr>
        <p:spPr>
          <a:xfrm>
            <a:off x="2379030" y="3304299"/>
            <a:ext cx="688009" cy="523220"/>
          </a:xfrm>
          <a:prstGeom prst="rect">
            <a:avLst/>
          </a:prstGeom>
        </p:spPr>
        <p:txBody>
          <a:bodyPr wrap="none">
            <a:spAutoFit/>
          </a:bodyPr>
          <a:lstStyle/>
          <a:p>
            <a:r>
              <a:rPr lang="en-US" altLang="zh-CN" sz="2800" dirty="0">
                <a:latin typeface="等线" panose="02010600030101010101" pitchFamily="2" charset="-122"/>
                <a:ea typeface="宋体" panose="02010600030101010101" pitchFamily="2" charset="-122"/>
                <a:cs typeface="Times New Roman" panose="02020603050405020304" pitchFamily="18" charset="0"/>
              </a:rPr>
              <a:t>GIF</a:t>
            </a:r>
            <a:endParaRPr lang="zh-CN" altLang="en-US" sz="2800" dirty="0">
              <a:latin typeface="等线"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038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12606"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图标设计原则</a:t>
            </a:r>
          </a:p>
        </p:txBody>
      </p:sp>
      <p:sp>
        <p:nvSpPr>
          <p:cNvPr id="10" name="文本框 7">
            <a:extLst>
              <a:ext uri="{FF2B5EF4-FFF2-40B4-BE49-F238E27FC236}">
                <a16:creationId xmlns:a16="http://schemas.microsoft.com/office/drawing/2014/main" id="{9392D474-2185-41F6-9CB5-06D9D99A560F}"/>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图标元素设计</a:t>
            </a:r>
          </a:p>
        </p:txBody>
      </p:sp>
      <p:pic>
        <p:nvPicPr>
          <p:cNvPr id="3" name="图片 2">
            <a:extLst>
              <a:ext uri="{FF2B5EF4-FFF2-40B4-BE49-F238E27FC236}">
                <a16:creationId xmlns:a16="http://schemas.microsoft.com/office/drawing/2014/main" id="{44532C93-1E2E-460F-A6A1-89BB43A89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2810" y="1386188"/>
            <a:ext cx="5088584" cy="5050466"/>
          </a:xfrm>
          <a:prstGeom prst="rect">
            <a:avLst/>
          </a:prstGeom>
        </p:spPr>
      </p:pic>
      <p:sp>
        <p:nvSpPr>
          <p:cNvPr id="4" name="矩形 3">
            <a:extLst>
              <a:ext uri="{FF2B5EF4-FFF2-40B4-BE49-F238E27FC236}">
                <a16:creationId xmlns:a16="http://schemas.microsoft.com/office/drawing/2014/main" id="{95AA8B1E-D388-42E6-A632-7D52D8BB69D9}"/>
              </a:ext>
            </a:extLst>
          </p:cNvPr>
          <p:cNvSpPr/>
          <p:nvPr/>
        </p:nvSpPr>
        <p:spPr>
          <a:xfrm>
            <a:off x="3501077" y="2224348"/>
            <a:ext cx="1415772"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可识别性</a:t>
            </a:r>
          </a:p>
        </p:txBody>
      </p:sp>
      <p:sp>
        <p:nvSpPr>
          <p:cNvPr id="7" name="矩形 6">
            <a:extLst>
              <a:ext uri="{FF2B5EF4-FFF2-40B4-BE49-F238E27FC236}">
                <a16:creationId xmlns:a16="http://schemas.microsoft.com/office/drawing/2014/main" id="{3B77698C-965C-4FDC-B0CC-97ADA592B061}"/>
              </a:ext>
            </a:extLst>
          </p:cNvPr>
          <p:cNvSpPr/>
          <p:nvPr/>
        </p:nvSpPr>
        <p:spPr>
          <a:xfrm>
            <a:off x="5409321" y="2171189"/>
            <a:ext cx="1107996" cy="461665"/>
          </a:xfrm>
          <a:prstGeom prst="rect">
            <a:avLst/>
          </a:prstGeom>
        </p:spPr>
        <p:txBody>
          <a:bodyPr wrap="none">
            <a:spAutoFit/>
          </a:bodyPr>
          <a:lstStyle/>
          <a:p>
            <a:r>
              <a:rPr lang="zh-CN" altLang="zh-CN" sz="2400" dirty="0">
                <a:solidFill>
                  <a:schemeClr val="bg1"/>
                </a:solidFill>
              </a:rPr>
              <a:t>差异性</a:t>
            </a:r>
            <a:endParaRPr lang="zh-CN" altLang="en-US" sz="2400" dirty="0">
              <a:solidFill>
                <a:schemeClr val="bg1"/>
              </a:solidFill>
            </a:endParaRPr>
          </a:p>
        </p:txBody>
      </p:sp>
      <p:sp>
        <p:nvSpPr>
          <p:cNvPr id="8" name="矩形 7">
            <a:extLst>
              <a:ext uri="{FF2B5EF4-FFF2-40B4-BE49-F238E27FC236}">
                <a16:creationId xmlns:a16="http://schemas.microsoft.com/office/drawing/2014/main" id="{581902C7-4CCB-4A44-B42D-D6DC88909482}"/>
              </a:ext>
            </a:extLst>
          </p:cNvPr>
          <p:cNvSpPr/>
          <p:nvPr/>
        </p:nvSpPr>
        <p:spPr>
          <a:xfrm>
            <a:off x="6314636" y="3788659"/>
            <a:ext cx="1107996"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实用性</a:t>
            </a:r>
          </a:p>
        </p:txBody>
      </p:sp>
      <p:sp>
        <p:nvSpPr>
          <p:cNvPr id="9" name="矩形 8">
            <a:extLst>
              <a:ext uri="{FF2B5EF4-FFF2-40B4-BE49-F238E27FC236}">
                <a16:creationId xmlns:a16="http://schemas.microsoft.com/office/drawing/2014/main" id="{306917B3-99A5-4FCE-8DFD-0C1483B1AC97}"/>
              </a:ext>
            </a:extLst>
          </p:cNvPr>
          <p:cNvSpPr/>
          <p:nvPr/>
        </p:nvSpPr>
        <p:spPr>
          <a:xfrm>
            <a:off x="5124354" y="5310438"/>
            <a:ext cx="1723549"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与环境协调</a:t>
            </a:r>
          </a:p>
        </p:txBody>
      </p:sp>
      <p:sp>
        <p:nvSpPr>
          <p:cNvPr id="11" name="矩形 10">
            <a:extLst>
              <a:ext uri="{FF2B5EF4-FFF2-40B4-BE49-F238E27FC236}">
                <a16:creationId xmlns:a16="http://schemas.microsoft.com/office/drawing/2014/main" id="{04B630B9-3192-4B85-AA44-67ABE7D4F81A}"/>
              </a:ext>
            </a:extLst>
          </p:cNvPr>
          <p:cNvSpPr/>
          <p:nvPr/>
        </p:nvSpPr>
        <p:spPr>
          <a:xfrm>
            <a:off x="3523927" y="5289172"/>
            <a:ext cx="1415772"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视觉美观</a:t>
            </a:r>
          </a:p>
        </p:txBody>
      </p:sp>
      <p:sp>
        <p:nvSpPr>
          <p:cNvPr id="12" name="矩形 11">
            <a:extLst>
              <a:ext uri="{FF2B5EF4-FFF2-40B4-BE49-F238E27FC236}">
                <a16:creationId xmlns:a16="http://schemas.microsoft.com/office/drawing/2014/main" id="{BD93BFD3-48CD-44F8-AEB4-E42B966C12D3}"/>
              </a:ext>
            </a:extLst>
          </p:cNvPr>
          <p:cNvSpPr/>
          <p:nvPr/>
        </p:nvSpPr>
        <p:spPr>
          <a:xfrm>
            <a:off x="2715959" y="3796822"/>
            <a:ext cx="1107996" cy="461665"/>
          </a:xfrm>
          <a:prstGeom prst="rect">
            <a:avLst/>
          </a:prstGeom>
        </p:spPr>
        <p:txBody>
          <a:bodyPr wrap="none">
            <a:spAutoFit/>
          </a:bodyPr>
          <a:lstStyle/>
          <a:p>
            <a:pPr lvl="0" algn="just">
              <a:spcBef>
                <a:spcPts val="600"/>
              </a:spcBef>
              <a:spcAft>
                <a:spcPts val="600"/>
              </a:spcAft>
            </a:pPr>
            <a:r>
              <a:rPr lang="zh-CN" altLang="zh-CN" sz="2400" dirty="0">
                <a:solidFill>
                  <a:schemeClr val="bg1"/>
                </a:solidFill>
              </a:rPr>
              <a:t>创新性</a:t>
            </a:r>
          </a:p>
        </p:txBody>
      </p:sp>
    </p:spTree>
    <p:extLst>
      <p:ext uri="{BB962C8B-B14F-4D97-AF65-F5344CB8AC3E}">
        <p14:creationId xmlns:p14="http://schemas.microsoft.com/office/powerpoint/2010/main" val="1327523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79318" y="1334873"/>
            <a:ext cx="501772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练一练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设计制作软件中的图标组</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图标元素设计</a:t>
            </a:r>
          </a:p>
        </p:txBody>
      </p:sp>
      <p:pic>
        <p:nvPicPr>
          <p:cNvPr id="9" name="图片 8">
            <a:extLst>
              <a:ext uri="{FF2B5EF4-FFF2-40B4-BE49-F238E27FC236}">
                <a16:creationId xmlns:a16="http://schemas.microsoft.com/office/drawing/2014/main" id="{BF5DF389-E460-4E61-B25D-7D2F3B78C5F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550892" y="2169042"/>
            <a:ext cx="5893360" cy="3817088"/>
          </a:xfrm>
          <a:prstGeom prst="rect">
            <a:avLst/>
          </a:prstGeom>
        </p:spPr>
      </p:pic>
    </p:spTree>
    <p:extLst>
      <p:ext uri="{BB962C8B-B14F-4D97-AF65-F5344CB8AC3E}">
        <p14:creationId xmlns:p14="http://schemas.microsoft.com/office/powerpoint/2010/main" val="4049278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7048" y="1337447"/>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进度条概述</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sp>
        <p:nvSpPr>
          <p:cNvPr id="2" name="矩形 1">
            <a:extLst>
              <a:ext uri="{FF2B5EF4-FFF2-40B4-BE49-F238E27FC236}">
                <a16:creationId xmlns:a16="http://schemas.microsoft.com/office/drawing/2014/main" id="{3C964357-6BA0-4891-B099-EA2777CD31E8}"/>
              </a:ext>
            </a:extLst>
          </p:cNvPr>
          <p:cNvSpPr/>
          <p:nvPr/>
        </p:nvSpPr>
        <p:spPr>
          <a:xfrm>
            <a:off x="1028717" y="1905506"/>
            <a:ext cx="7487962" cy="1938992"/>
          </a:xfrm>
          <a:prstGeom prst="rect">
            <a:avLst/>
          </a:prstGeom>
        </p:spPr>
        <p:txBody>
          <a:bodyPr wrap="square">
            <a:spAutoFit/>
          </a:bodyPr>
          <a:lstStyle/>
          <a:p>
            <a:pPr indent="266700" algn="just">
              <a:spcAft>
                <a:spcPts val="0"/>
              </a:spcAft>
            </a:pPr>
            <a:r>
              <a:rPr lang="en-US" altLang="zh-CN" sz="2400" dirty="0"/>
              <a:t>    </a:t>
            </a:r>
            <a:r>
              <a:rPr lang="zh-CN" altLang="zh-CN" sz="2400" dirty="0"/>
              <a:t>进度条是软件在处理任务时，以图形方式显示处理任务的进度、完成度或者剩余未完成任务量的大小和可能需要完成的时间。一般情况下，软件界面中的进度条是以长条矩形的方式显示，进度条的设计方法相对比较简单，重点是色彩的应用和质感的体现</a:t>
            </a:r>
            <a:r>
              <a:rPr lang="zh-CN" altLang="en-US" sz="2400" dirty="0"/>
              <a:t>。</a:t>
            </a:r>
            <a:endParaRPr lang="zh-CN" altLang="zh-CN" sz="2400" dirty="0"/>
          </a:p>
        </p:txBody>
      </p:sp>
      <p:pic>
        <p:nvPicPr>
          <p:cNvPr id="10" name="图片 9">
            <a:extLst>
              <a:ext uri="{FF2B5EF4-FFF2-40B4-BE49-F238E27FC236}">
                <a16:creationId xmlns:a16="http://schemas.microsoft.com/office/drawing/2014/main" id="{07C6B987-F79E-4B34-AD0B-A696C042599B}"/>
              </a:ext>
            </a:extLst>
          </p:cNvPr>
          <p:cNvPicPr/>
          <p:nvPr/>
        </p:nvPicPr>
        <p:blipFill>
          <a:blip r:embed="rId3">
            <a:extLst>
              <a:ext uri="{28A0092B-C50C-407E-A947-70E740481C1C}">
                <a14:useLocalDpi xmlns:a14="http://schemas.microsoft.com/office/drawing/2010/main" val="0"/>
              </a:ext>
            </a:extLst>
          </a:blip>
          <a:stretch>
            <a:fillRect/>
          </a:stretch>
        </p:blipFill>
        <p:spPr>
          <a:xfrm>
            <a:off x="1169254" y="3991224"/>
            <a:ext cx="6805492" cy="2137146"/>
          </a:xfrm>
          <a:prstGeom prst="rect">
            <a:avLst/>
          </a:prstGeom>
        </p:spPr>
      </p:pic>
    </p:spTree>
    <p:extLst>
      <p:ext uri="{BB962C8B-B14F-4D97-AF65-F5344CB8AC3E}">
        <p14:creationId xmlns:p14="http://schemas.microsoft.com/office/powerpoint/2010/main" val="2309466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41176" y="1337447"/>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确定性进度条</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sp>
        <p:nvSpPr>
          <p:cNvPr id="2" name="矩形 1">
            <a:extLst>
              <a:ext uri="{FF2B5EF4-FFF2-40B4-BE49-F238E27FC236}">
                <a16:creationId xmlns:a16="http://schemas.microsoft.com/office/drawing/2014/main" id="{3C964357-6BA0-4891-B099-EA2777CD31E8}"/>
              </a:ext>
            </a:extLst>
          </p:cNvPr>
          <p:cNvSpPr/>
          <p:nvPr/>
        </p:nvSpPr>
        <p:spPr>
          <a:xfrm>
            <a:off x="1028717" y="1905506"/>
            <a:ext cx="7487962" cy="1200329"/>
          </a:xfrm>
          <a:prstGeom prst="rect">
            <a:avLst/>
          </a:prstGeom>
        </p:spPr>
        <p:txBody>
          <a:bodyPr wrap="square">
            <a:spAutoFit/>
          </a:bodyPr>
          <a:lstStyle/>
          <a:p>
            <a:pPr indent="266700" algn="just">
              <a:spcAft>
                <a:spcPts val="0"/>
              </a:spcAft>
            </a:pPr>
            <a:r>
              <a:rPr lang="en-US" altLang="zh-CN" sz="2400" dirty="0"/>
              <a:t>    </a:t>
            </a:r>
            <a:r>
              <a:rPr lang="zh-CN" altLang="zh-CN" sz="2400" dirty="0"/>
              <a:t>确定性进度条一般用于较长时间的进度显示，明确告知用户进度需要多少时间完成，让用户对当前进度和剩余等待时间有个明确的心理预期</a:t>
            </a:r>
            <a:r>
              <a:rPr lang="zh-CN" altLang="en-US" sz="2400" dirty="0"/>
              <a:t>。</a:t>
            </a:r>
            <a:endParaRPr lang="zh-CN" altLang="zh-CN" sz="2400" dirty="0"/>
          </a:p>
        </p:txBody>
      </p:sp>
      <p:grpSp>
        <p:nvGrpSpPr>
          <p:cNvPr id="3" name="组合 2">
            <a:extLst>
              <a:ext uri="{FF2B5EF4-FFF2-40B4-BE49-F238E27FC236}">
                <a16:creationId xmlns:a16="http://schemas.microsoft.com/office/drawing/2014/main" id="{5039A4B2-7A79-4AC4-9708-962CC1E83977}"/>
              </a:ext>
            </a:extLst>
          </p:cNvPr>
          <p:cNvGrpSpPr/>
          <p:nvPr/>
        </p:nvGrpSpPr>
        <p:grpSpPr>
          <a:xfrm>
            <a:off x="2495310" y="3212229"/>
            <a:ext cx="3865690" cy="2953126"/>
            <a:chOff x="2495310" y="3212229"/>
            <a:chExt cx="3865690" cy="2953126"/>
          </a:xfrm>
        </p:grpSpPr>
        <p:pic>
          <p:nvPicPr>
            <p:cNvPr id="9" name="图片 8">
              <a:extLst>
                <a:ext uri="{FF2B5EF4-FFF2-40B4-BE49-F238E27FC236}">
                  <a16:creationId xmlns:a16="http://schemas.microsoft.com/office/drawing/2014/main" id="{29B9EB66-63A7-486E-B980-51ED9F2E6AF5}"/>
                </a:ext>
              </a:extLst>
            </p:cNvPr>
            <p:cNvPicPr/>
            <p:nvPr/>
          </p:nvPicPr>
          <p:blipFill>
            <a:blip r:embed="rId3">
              <a:extLst>
                <a:ext uri="{28A0092B-C50C-407E-A947-70E740481C1C}">
                  <a14:useLocalDpi xmlns:a14="http://schemas.microsoft.com/office/drawing/2010/main" val="0"/>
                </a:ext>
              </a:extLst>
            </a:blip>
            <a:stretch>
              <a:fillRect/>
            </a:stretch>
          </p:blipFill>
          <p:spPr>
            <a:xfrm>
              <a:off x="2495310" y="3212229"/>
              <a:ext cx="3865690" cy="1394150"/>
            </a:xfrm>
            <a:prstGeom prst="rect">
              <a:avLst/>
            </a:prstGeom>
          </p:spPr>
        </p:pic>
        <p:pic>
          <p:nvPicPr>
            <p:cNvPr id="11" name="图片 10">
              <a:extLst>
                <a:ext uri="{FF2B5EF4-FFF2-40B4-BE49-F238E27FC236}">
                  <a16:creationId xmlns:a16="http://schemas.microsoft.com/office/drawing/2014/main" id="{9CF729EE-8C16-4A2B-80FE-EDF6F3BDD7B9}"/>
                </a:ext>
              </a:extLst>
            </p:cNvPr>
            <p:cNvPicPr/>
            <p:nvPr/>
          </p:nvPicPr>
          <p:blipFill>
            <a:blip r:embed="rId4">
              <a:extLst>
                <a:ext uri="{28A0092B-C50C-407E-A947-70E740481C1C}">
                  <a14:useLocalDpi xmlns:a14="http://schemas.microsoft.com/office/drawing/2010/main" val="0"/>
                </a:ext>
              </a:extLst>
            </a:blip>
            <a:stretch>
              <a:fillRect/>
            </a:stretch>
          </p:blipFill>
          <p:spPr>
            <a:xfrm>
              <a:off x="2495310" y="4712773"/>
              <a:ext cx="3865690" cy="1452582"/>
            </a:xfrm>
            <a:prstGeom prst="rect">
              <a:avLst/>
            </a:prstGeom>
          </p:spPr>
        </p:pic>
      </p:grpSp>
    </p:spTree>
    <p:extLst>
      <p:ext uri="{BB962C8B-B14F-4D97-AF65-F5344CB8AC3E}">
        <p14:creationId xmlns:p14="http://schemas.microsoft.com/office/powerpoint/2010/main" val="34023056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41176" y="1337447"/>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确定性进度条</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pic>
        <p:nvPicPr>
          <p:cNvPr id="5" name="图片 4">
            <a:extLst>
              <a:ext uri="{FF2B5EF4-FFF2-40B4-BE49-F238E27FC236}">
                <a16:creationId xmlns:a16="http://schemas.microsoft.com/office/drawing/2014/main" id="{3BA7B3B7-5536-46F2-81D7-DC14D0FD4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4734" y="1919492"/>
            <a:ext cx="4805918" cy="4507574"/>
          </a:xfrm>
          <a:prstGeom prst="rect">
            <a:avLst/>
          </a:prstGeom>
        </p:spPr>
      </p:pic>
      <p:sp>
        <p:nvSpPr>
          <p:cNvPr id="6" name="矩形 5">
            <a:extLst>
              <a:ext uri="{FF2B5EF4-FFF2-40B4-BE49-F238E27FC236}">
                <a16:creationId xmlns:a16="http://schemas.microsoft.com/office/drawing/2014/main" id="{A7F99C18-0F6D-4BDA-87CD-12D5017D89EF}"/>
              </a:ext>
            </a:extLst>
          </p:cNvPr>
          <p:cNvSpPr/>
          <p:nvPr/>
        </p:nvSpPr>
        <p:spPr>
          <a:xfrm>
            <a:off x="3714717" y="2298031"/>
            <a:ext cx="2954655" cy="646331"/>
          </a:xfrm>
          <a:prstGeom prst="rect">
            <a:avLst/>
          </a:prstGeom>
        </p:spPr>
        <p:txBody>
          <a:bodyPr wrap="none">
            <a:spAutoFit/>
          </a:bodyPr>
          <a:lstStyle/>
          <a:p>
            <a:pPr lvl="0" algn="just">
              <a:spcBef>
                <a:spcPts val="600"/>
              </a:spcBef>
              <a:spcAft>
                <a:spcPts val="600"/>
              </a:spcAft>
              <a:buClr>
                <a:srgbClr val="0099FF"/>
              </a:buClr>
            </a:pPr>
            <a:r>
              <a:rPr lang="zh-CN" altLang="zh-CN" sz="3600" dirty="0"/>
              <a:t>倒计时进度条</a:t>
            </a:r>
          </a:p>
        </p:txBody>
      </p:sp>
      <p:sp>
        <p:nvSpPr>
          <p:cNvPr id="7" name="矩形 6">
            <a:extLst>
              <a:ext uri="{FF2B5EF4-FFF2-40B4-BE49-F238E27FC236}">
                <a16:creationId xmlns:a16="http://schemas.microsoft.com/office/drawing/2014/main" id="{03A4DA8B-4B23-46D9-A63B-AC49CA69EE9E}"/>
              </a:ext>
            </a:extLst>
          </p:cNvPr>
          <p:cNvSpPr/>
          <p:nvPr/>
        </p:nvSpPr>
        <p:spPr>
          <a:xfrm>
            <a:off x="3590198" y="3835844"/>
            <a:ext cx="3416320" cy="646331"/>
          </a:xfrm>
          <a:prstGeom prst="rect">
            <a:avLst/>
          </a:prstGeom>
        </p:spPr>
        <p:txBody>
          <a:bodyPr wrap="none">
            <a:spAutoFit/>
          </a:bodyPr>
          <a:lstStyle/>
          <a:p>
            <a:pPr lvl="0" algn="just">
              <a:spcBef>
                <a:spcPts val="600"/>
              </a:spcBef>
              <a:spcAft>
                <a:spcPts val="600"/>
              </a:spcAft>
              <a:buClr>
                <a:srgbClr val="0099FF"/>
              </a:buClr>
            </a:pPr>
            <a:r>
              <a:rPr lang="zh-CN" altLang="zh-CN" sz="3600" dirty="0"/>
              <a:t>圆角直线进度条</a:t>
            </a:r>
          </a:p>
        </p:txBody>
      </p:sp>
      <p:sp>
        <p:nvSpPr>
          <p:cNvPr id="10" name="矩形 9">
            <a:extLst>
              <a:ext uri="{FF2B5EF4-FFF2-40B4-BE49-F238E27FC236}">
                <a16:creationId xmlns:a16="http://schemas.microsoft.com/office/drawing/2014/main" id="{CE9D01A9-868B-4A3E-8065-AF60A1B199C6}"/>
              </a:ext>
            </a:extLst>
          </p:cNvPr>
          <p:cNvSpPr/>
          <p:nvPr/>
        </p:nvSpPr>
        <p:spPr>
          <a:xfrm>
            <a:off x="3901537" y="5244632"/>
            <a:ext cx="2492990" cy="646331"/>
          </a:xfrm>
          <a:prstGeom prst="rect">
            <a:avLst/>
          </a:prstGeom>
        </p:spPr>
        <p:txBody>
          <a:bodyPr wrap="none">
            <a:spAutoFit/>
          </a:bodyPr>
          <a:lstStyle/>
          <a:p>
            <a:pPr lvl="0" algn="just">
              <a:spcBef>
                <a:spcPts val="600"/>
              </a:spcBef>
              <a:spcAft>
                <a:spcPts val="600"/>
              </a:spcAft>
              <a:buClr>
                <a:srgbClr val="0099FF"/>
              </a:buClr>
            </a:pPr>
            <a:r>
              <a:rPr lang="zh-CN" altLang="zh-CN" sz="3600" dirty="0"/>
              <a:t>圆弧进度条</a:t>
            </a:r>
          </a:p>
        </p:txBody>
      </p:sp>
    </p:spTree>
    <p:extLst>
      <p:ext uri="{BB962C8B-B14F-4D97-AF65-F5344CB8AC3E}">
        <p14:creationId xmlns:p14="http://schemas.microsoft.com/office/powerpoint/2010/main" val="5406203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08471" y="1337447"/>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不确定性进度条</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sp>
        <p:nvSpPr>
          <p:cNvPr id="2" name="矩形 1">
            <a:extLst>
              <a:ext uri="{FF2B5EF4-FFF2-40B4-BE49-F238E27FC236}">
                <a16:creationId xmlns:a16="http://schemas.microsoft.com/office/drawing/2014/main" id="{3C964357-6BA0-4891-B099-EA2777CD31E8}"/>
              </a:ext>
            </a:extLst>
          </p:cNvPr>
          <p:cNvSpPr/>
          <p:nvPr/>
        </p:nvSpPr>
        <p:spPr>
          <a:xfrm>
            <a:off x="1028717" y="1905506"/>
            <a:ext cx="7487962" cy="3046988"/>
          </a:xfrm>
          <a:prstGeom prst="rect">
            <a:avLst/>
          </a:prstGeom>
        </p:spPr>
        <p:txBody>
          <a:bodyPr wrap="square">
            <a:spAutoFit/>
          </a:bodyPr>
          <a:lstStyle/>
          <a:p>
            <a:pPr algn="just"/>
            <a:r>
              <a:rPr lang="en-US" altLang="zh-CN" sz="2400" dirty="0"/>
              <a:t>        </a:t>
            </a:r>
            <a:r>
              <a:rPr lang="zh-CN" altLang="zh-CN" sz="2400" dirty="0"/>
              <a:t>不确定进度条一般用于短时间的加载显示，即用户在等待反馈的过程中没有时间和数字显示，用户需要进行不确定的等待。</a:t>
            </a:r>
          </a:p>
          <a:p>
            <a:pPr algn="just"/>
            <a:endParaRPr lang="en-US" altLang="zh-CN" sz="2400" dirty="0"/>
          </a:p>
          <a:p>
            <a:pPr algn="just"/>
            <a:r>
              <a:rPr lang="en-US" altLang="zh-CN" sz="2400" dirty="0"/>
              <a:t>        </a:t>
            </a:r>
            <a:r>
              <a:rPr lang="zh-CN" altLang="zh-CN" sz="2400" dirty="0"/>
              <a:t>不确定进度条是从服务器加载数据，并且客户端跟服务器间的网络连接情况也不固定，所以充满了不确定性。不确定进度条包括圆环进度条、菊花进度条和矩形进度条</a:t>
            </a:r>
            <a:r>
              <a:rPr lang="zh-CN" altLang="en-US" sz="2400" dirty="0"/>
              <a:t>。</a:t>
            </a:r>
            <a:endParaRPr lang="zh-CN" altLang="zh-CN" sz="2400" dirty="0"/>
          </a:p>
        </p:txBody>
      </p:sp>
    </p:spTree>
    <p:extLst>
      <p:ext uri="{BB962C8B-B14F-4D97-AF65-F5344CB8AC3E}">
        <p14:creationId xmlns:p14="http://schemas.microsoft.com/office/powerpoint/2010/main" val="3826403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27308" y="1337447"/>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提升进度条品质的方法</a:t>
            </a:r>
          </a:p>
        </p:txBody>
      </p:sp>
      <p:sp>
        <p:nvSpPr>
          <p:cNvPr id="8" name="文本框 7">
            <a:extLst>
              <a:ext uri="{FF2B5EF4-FFF2-40B4-BE49-F238E27FC236}">
                <a16:creationId xmlns:a16="http://schemas.microsoft.com/office/drawing/2014/main" id="{BA130D48-B790-47E6-9E65-7BB3B0E06902}"/>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pic>
        <p:nvPicPr>
          <p:cNvPr id="4" name="图片 3">
            <a:extLst>
              <a:ext uri="{FF2B5EF4-FFF2-40B4-BE49-F238E27FC236}">
                <a16:creationId xmlns:a16="http://schemas.microsoft.com/office/drawing/2014/main" id="{768AC2C3-9D65-405E-8FBF-DA4869002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376" y="2064068"/>
            <a:ext cx="6868632" cy="4148074"/>
          </a:xfrm>
          <a:prstGeom prst="rect">
            <a:avLst/>
          </a:prstGeom>
        </p:spPr>
      </p:pic>
      <p:sp>
        <p:nvSpPr>
          <p:cNvPr id="5" name="矩形 4">
            <a:extLst>
              <a:ext uri="{FF2B5EF4-FFF2-40B4-BE49-F238E27FC236}">
                <a16:creationId xmlns:a16="http://schemas.microsoft.com/office/drawing/2014/main" id="{699E5EEF-DAE8-456E-A7EA-FD6A1ECF3B4F}"/>
              </a:ext>
            </a:extLst>
          </p:cNvPr>
          <p:cNvSpPr/>
          <p:nvPr/>
        </p:nvSpPr>
        <p:spPr>
          <a:xfrm>
            <a:off x="3109820" y="2506935"/>
            <a:ext cx="341632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使用反向的填充</a:t>
            </a:r>
          </a:p>
        </p:txBody>
      </p:sp>
      <p:sp>
        <p:nvSpPr>
          <p:cNvPr id="6" name="矩形 5">
            <a:extLst>
              <a:ext uri="{FF2B5EF4-FFF2-40B4-BE49-F238E27FC236}">
                <a16:creationId xmlns:a16="http://schemas.microsoft.com/office/drawing/2014/main" id="{4F2D9716-220D-4828-A0DF-F0ACA6E1E535}"/>
              </a:ext>
            </a:extLst>
          </p:cNvPr>
          <p:cNvSpPr/>
          <p:nvPr/>
        </p:nvSpPr>
        <p:spPr>
          <a:xfrm>
            <a:off x="2663800" y="3814939"/>
            <a:ext cx="2492990"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清晰的反馈</a:t>
            </a:r>
          </a:p>
        </p:txBody>
      </p:sp>
      <p:sp>
        <p:nvSpPr>
          <p:cNvPr id="7" name="矩形 6">
            <a:extLst>
              <a:ext uri="{FF2B5EF4-FFF2-40B4-BE49-F238E27FC236}">
                <a16:creationId xmlns:a16="http://schemas.microsoft.com/office/drawing/2014/main" id="{FFFB8BBA-B275-4460-8A86-BADEA039C74E}"/>
              </a:ext>
            </a:extLst>
          </p:cNvPr>
          <p:cNvSpPr/>
          <p:nvPr/>
        </p:nvSpPr>
        <p:spPr>
          <a:xfrm>
            <a:off x="3679462" y="5122943"/>
            <a:ext cx="2954655" cy="646331"/>
          </a:xfrm>
          <a:prstGeom prst="rect">
            <a:avLst/>
          </a:prstGeom>
        </p:spPr>
        <p:txBody>
          <a:bodyPr wrap="none">
            <a:spAutoFit/>
          </a:bodyPr>
          <a:lstStyle/>
          <a:p>
            <a:pPr algn="just">
              <a:spcBef>
                <a:spcPts val="600"/>
              </a:spcBef>
              <a:spcAft>
                <a:spcPts val="600"/>
              </a:spcAft>
            </a:pPr>
            <a:r>
              <a:rPr lang="zh-CN" altLang="zh-CN" sz="3600" dirty="0">
                <a:solidFill>
                  <a:schemeClr val="bg1"/>
                </a:solidFill>
              </a:rPr>
              <a:t>精美外观显示</a:t>
            </a:r>
          </a:p>
        </p:txBody>
      </p:sp>
    </p:spTree>
    <p:extLst>
      <p:ext uri="{BB962C8B-B14F-4D97-AF65-F5344CB8AC3E}">
        <p14:creationId xmlns:p14="http://schemas.microsoft.com/office/powerpoint/2010/main" val="36364456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10410" y="1334873"/>
            <a:ext cx="533832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练一练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设计制作卡通样式的进度条</a:t>
            </a:r>
          </a:p>
        </p:txBody>
      </p:sp>
      <p:sp>
        <p:nvSpPr>
          <p:cNvPr id="7" name="文本框 6">
            <a:extLst>
              <a:ext uri="{FF2B5EF4-FFF2-40B4-BE49-F238E27FC236}">
                <a16:creationId xmlns:a16="http://schemas.microsoft.com/office/drawing/2014/main" id="{5E0315D6-852B-45AE-9101-57BBD7A6E55A}"/>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软件进度条元素设计</a:t>
            </a:r>
          </a:p>
        </p:txBody>
      </p:sp>
      <p:pic>
        <p:nvPicPr>
          <p:cNvPr id="10" name="图片 9">
            <a:extLst>
              <a:ext uri="{FF2B5EF4-FFF2-40B4-BE49-F238E27FC236}">
                <a16:creationId xmlns:a16="http://schemas.microsoft.com/office/drawing/2014/main" id="{15EE80F6-78DE-48EE-A67A-DCBBA99096A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42869" y="2296629"/>
            <a:ext cx="6154716" cy="3349260"/>
          </a:xfrm>
          <a:prstGeom prst="rect">
            <a:avLst/>
          </a:prstGeom>
        </p:spPr>
      </p:pic>
    </p:spTree>
    <p:extLst>
      <p:ext uri="{BB962C8B-B14F-4D97-AF65-F5344CB8AC3E}">
        <p14:creationId xmlns:p14="http://schemas.microsoft.com/office/powerpoint/2010/main" val="1639443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33369" y="1337447"/>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软件菜单概述</a:t>
            </a:r>
          </a:p>
        </p:txBody>
      </p:sp>
      <p:sp>
        <p:nvSpPr>
          <p:cNvPr id="7" name="文本框 6">
            <a:extLst>
              <a:ext uri="{FF2B5EF4-FFF2-40B4-BE49-F238E27FC236}">
                <a16:creationId xmlns:a16="http://schemas.microsoft.com/office/drawing/2014/main" id="{5E0315D6-852B-45AE-9101-57BBD7A6E55A}"/>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软件菜单元素设计</a:t>
            </a:r>
          </a:p>
        </p:txBody>
      </p:sp>
      <p:sp>
        <p:nvSpPr>
          <p:cNvPr id="2" name="矩形 1">
            <a:extLst>
              <a:ext uri="{FF2B5EF4-FFF2-40B4-BE49-F238E27FC236}">
                <a16:creationId xmlns:a16="http://schemas.microsoft.com/office/drawing/2014/main" id="{343768C4-AA2D-4A38-920F-6D9E9DB67FC6}"/>
              </a:ext>
            </a:extLst>
          </p:cNvPr>
          <p:cNvSpPr/>
          <p:nvPr/>
        </p:nvSpPr>
        <p:spPr>
          <a:xfrm>
            <a:off x="929540" y="1833431"/>
            <a:ext cx="7640301" cy="1938992"/>
          </a:xfrm>
          <a:prstGeom prst="rect">
            <a:avLst/>
          </a:prstGeom>
        </p:spPr>
        <p:txBody>
          <a:bodyPr wrap="square">
            <a:spAutoFit/>
          </a:bodyPr>
          <a:lstStyle/>
          <a:p>
            <a:pPr indent="266700" algn="just">
              <a:spcAft>
                <a:spcPts val="0"/>
              </a:spcAft>
            </a:pPr>
            <a:r>
              <a:rPr lang="en-US" altLang="zh-CN" sz="2400" dirty="0"/>
              <a:t>    </a:t>
            </a:r>
            <a:r>
              <a:rPr lang="zh-CN" altLang="zh-CN" sz="2400" dirty="0"/>
              <a:t>菜单就是将系统可以执行的命令以阶层的方式显示出来的界面。一般来说，菜单置于软件界面的顶部或者左侧，软件操作过程中能使用的所有命令都将置于菜单。菜单命令按照其重要程度可采用从左到右或者从上到下的排列方式，各款软件的菜单组都会有所不同。</a:t>
            </a:r>
          </a:p>
        </p:txBody>
      </p:sp>
      <p:pic>
        <p:nvPicPr>
          <p:cNvPr id="8" name="图片 7">
            <a:extLst>
              <a:ext uri="{FF2B5EF4-FFF2-40B4-BE49-F238E27FC236}">
                <a16:creationId xmlns:a16="http://schemas.microsoft.com/office/drawing/2014/main" id="{E7678C41-571B-4DEF-A4BD-55390F98843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173182" y="3847074"/>
            <a:ext cx="4549634" cy="2499360"/>
          </a:xfrm>
          <a:prstGeom prst="rect">
            <a:avLst/>
          </a:prstGeom>
        </p:spPr>
      </p:pic>
    </p:spTree>
    <p:extLst>
      <p:ext uri="{BB962C8B-B14F-4D97-AF65-F5344CB8AC3E}">
        <p14:creationId xmlns:p14="http://schemas.microsoft.com/office/powerpoint/2010/main" val="1372231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4596"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软件按钮</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400515" cy="1569660"/>
          </a:xfrm>
          <a:prstGeom prst="rect">
            <a:avLst/>
          </a:prstGeom>
        </p:spPr>
        <p:txBody>
          <a:bodyPr wrap="square">
            <a:spAutoFit/>
          </a:bodyPr>
          <a:lstStyle/>
          <a:p>
            <a:pPr algn="just"/>
            <a:r>
              <a:rPr lang="en-US" altLang="zh-CN" sz="2400" dirty="0"/>
              <a:t>        </a:t>
            </a:r>
            <a:r>
              <a:rPr lang="zh-CN" altLang="zh-CN" sz="2400" dirty="0"/>
              <a:t>图标设计是方寸艺术，应该加以着重考虑视觉冲击力，它需要在很小的范围表现出软件的内涵，所以很多图标设计师在设计图标时使用简色，利用眼睛对色彩和网站的空间混合效果，做出许多精彩的图标</a:t>
            </a:r>
            <a:r>
              <a:rPr lang="zh-CN" altLang="en-US" sz="2400" dirty="0"/>
              <a:t>。</a:t>
            </a:r>
          </a:p>
        </p:txBody>
      </p:sp>
      <p:grpSp>
        <p:nvGrpSpPr>
          <p:cNvPr id="4" name="组合 3">
            <a:extLst>
              <a:ext uri="{FF2B5EF4-FFF2-40B4-BE49-F238E27FC236}">
                <a16:creationId xmlns:a16="http://schemas.microsoft.com/office/drawing/2014/main" id="{78D63A6C-8C14-4F72-836E-CD0BCFA21DB5}"/>
              </a:ext>
            </a:extLst>
          </p:cNvPr>
          <p:cNvGrpSpPr/>
          <p:nvPr/>
        </p:nvGrpSpPr>
        <p:grpSpPr>
          <a:xfrm>
            <a:off x="1077186" y="3593801"/>
            <a:ext cx="6936336" cy="2498656"/>
            <a:chOff x="1077186" y="3593801"/>
            <a:chExt cx="6936336" cy="2498656"/>
          </a:xfrm>
        </p:grpSpPr>
        <p:pic>
          <p:nvPicPr>
            <p:cNvPr id="10" name="图片 9">
              <a:extLst>
                <a:ext uri="{FF2B5EF4-FFF2-40B4-BE49-F238E27FC236}">
                  <a16:creationId xmlns:a16="http://schemas.microsoft.com/office/drawing/2014/main" id="{1F7330C2-5A18-43E3-AA7D-9B702D1CDEA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77186" y="3593801"/>
              <a:ext cx="3708956" cy="2498656"/>
            </a:xfrm>
            <a:prstGeom prst="rect">
              <a:avLst/>
            </a:prstGeom>
          </p:spPr>
        </p:pic>
        <p:pic>
          <p:nvPicPr>
            <p:cNvPr id="13" name="图片 12">
              <a:extLst>
                <a:ext uri="{FF2B5EF4-FFF2-40B4-BE49-F238E27FC236}">
                  <a16:creationId xmlns:a16="http://schemas.microsoft.com/office/drawing/2014/main" id="{299DC860-4B51-4E1A-BD85-0AC3DFDBB5F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967568" y="3593801"/>
              <a:ext cx="3045954" cy="2498656"/>
            </a:xfrm>
            <a:prstGeom prst="rect">
              <a:avLst/>
            </a:prstGeom>
          </p:spPr>
        </p:pic>
      </p:grpSp>
    </p:spTree>
    <p:extLst>
      <p:ext uri="{BB962C8B-B14F-4D97-AF65-F5344CB8AC3E}">
        <p14:creationId xmlns:p14="http://schemas.microsoft.com/office/powerpoint/2010/main" val="569147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99849" y="1337447"/>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软件菜单的重要性</a:t>
            </a:r>
          </a:p>
        </p:txBody>
      </p:sp>
      <p:sp>
        <p:nvSpPr>
          <p:cNvPr id="7" name="文本框 6">
            <a:extLst>
              <a:ext uri="{FF2B5EF4-FFF2-40B4-BE49-F238E27FC236}">
                <a16:creationId xmlns:a16="http://schemas.microsoft.com/office/drawing/2014/main" id="{5E0315D6-852B-45AE-9101-57BBD7A6E55A}"/>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软件菜单元素设计</a:t>
            </a:r>
          </a:p>
        </p:txBody>
      </p:sp>
      <p:sp>
        <p:nvSpPr>
          <p:cNvPr id="2" name="矩形 1">
            <a:extLst>
              <a:ext uri="{FF2B5EF4-FFF2-40B4-BE49-F238E27FC236}">
                <a16:creationId xmlns:a16="http://schemas.microsoft.com/office/drawing/2014/main" id="{343768C4-AA2D-4A38-920F-6D9E9DB67FC6}"/>
              </a:ext>
            </a:extLst>
          </p:cNvPr>
          <p:cNvSpPr/>
          <p:nvPr/>
        </p:nvSpPr>
        <p:spPr>
          <a:xfrm>
            <a:off x="929540" y="1833431"/>
            <a:ext cx="7640301" cy="1569660"/>
          </a:xfrm>
          <a:prstGeom prst="rect">
            <a:avLst/>
          </a:prstGeom>
        </p:spPr>
        <p:txBody>
          <a:bodyPr wrap="square">
            <a:spAutoFit/>
          </a:bodyPr>
          <a:lstStyle/>
          <a:p>
            <a:pPr algn="just"/>
            <a:r>
              <a:rPr lang="en-US" altLang="zh-CN" sz="2400" dirty="0"/>
              <a:t>        </a:t>
            </a:r>
            <a:r>
              <a:rPr lang="zh-CN" altLang="zh-CN" sz="2400" dirty="0"/>
              <a:t>好的菜单设计有助于用户对应用软件的学习，更快地掌握应用软件的使用方法，并方便的操作应用软件。可以这样说，应用软件的实用性在一定程度上取决于菜单设计的质量和水平。</a:t>
            </a:r>
          </a:p>
        </p:txBody>
      </p:sp>
      <p:grpSp>
        <p:nvGrpSpPr>
          <p:cNvPr id="3" name="组合 2">
            <a:extLst>
              <a:ext uri="{FF2B5EF4-FFF2-40B4-BE49-F238E27FC236}">
                <a16:creationId xmlns:a16="http://schemas.microsoft.com/office/drawing/2014/main" id="{E4010CE7-8387-4097-B71C-227A565311EB}"/>
              </a:ext>
            </a:extLst>
          </p:cNvPr>
          <p:cNvGrpSpPr/>
          <p:nvPr/>
        </p:nvGrpSpPr>
        <p:grpSpPr>
          <a:xfrm>
            <a:off x="959129" y="3491631"/>
            <a:ext cx="7608239" cy="2366204"/>
            <a:chOff x="959129" y="3491631"/>
            <a:chExt cx="7608239" cy="2366204"/>
          </a:xfrm>
        </p:grpSpPr>
        <p:pic>
          <p:nvPicPr>
            <p:cNvPr id="9" name="图片 8">
              <a:extLst>
                <a:ext uri="{FF2B5EF4-FFF2-40B4-BE49-F238E27FC236}">
                  <a16:creationId xmlns:a16="http://schemas.microsoft.com/office/drawing/2014/main" id="{2113C0EE-8B17-4956-9DB8-D2A8BC3266C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59129" y="3491631"/>
              <a:ext cx="3091876" cy="2366204"/>
            </a:xfrm>
            <a:prstGeom prst="rect">
              <a:avLst/>
            </a:prstGeom>
          </p:spPr>
        </p:pic>
        <p:pic>
          <p:nvPicPr>
            <p:cNvPr id="10" name="图片 9">
              <a:extLst>
                <a:ext uri="{FF2B5EF4-FFF2-40B4-BE49-F238E27FC236}">
                  <a16:creationId xmlns:a16="http://schemas.microsoft.com/office/drawing/2014/main" id="{A6939735-1CCF-47CF-8F21-4E9A1571675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167968" y="5140943"/>
              <a:ext cx="4399400" cy="716892"/>
            </a:xfrm>
            <a:prstGeom prst="rect">
              <a:avLst/>
            </a:prstGeom>
          </p:spPr>
        </p:pic>
      </p:grpSp>
    </p:spTree>
    <p:extLst>
      <p:ext uri="{BB962C8B-B14F-4D97-AF65-F5344CB8AC3E}">
        <p14:creationId xmlns:p14="http://schemas.microsoft.com/office/powerpoint/2010/main" val="39694261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7" name="文本框 6">
            <a:extLst>
              <a:ext uri="{FF2B5EF4-FFF2-40B4-BE49-F238E27FC236}">
                <a16:creationId xmlns:a16="http://schemas.microsoft.com/office/drawing/2014/main" id="{5E0315D6-852B-45AE-9101-57BBD7A6E55A}"/>
              </a:ext>
            </a:extLst>
          </p:cNvPr>
          <p:cNvSpPr txBox="1"/>
          <p:nvPr/>
        </p:nvSpPr>
        <p:spPr>
          <a:xfrm>
            <a:off x="865743" y="176061"/>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工具栏元素设计</a:t>
            </a:r>
          </a:p>
        </p:txBody>
      </p:sp>
      <p:sp>
        <p:nvSpPr>
          <p:cNvPr id="2" name="矩形 1">
            <a:extLst>
              <a:ext uri="{FF2B5EF4-FFF2-40B4-BE49-F238E27FC236}">
                <a16:creationId xmlns:a16="http://schemas.microsoft.com/office/drawing/2014/main" id="{343768C4-AA2D-4A38-920F-6D9E9DB67FC6}"/>
              </a:ext>
            </a:extLst>
          </p:cNvPr>
          <p:cNvSpPr/>
          <p:nvPr/>
        </p:nvSpPr>
        <p:spPr>
          <a:xfrm>
            <a:off x="803697" y="1259273"/>
            <a:ext cx="7640301" cy="1569660"/>
          </a:xfrm>
          <a:prstGeom prst="rect">
            <a:avLst/>
          </a:prstGeom>
        </p:spPr>
        <p:txBody>
          <a:bodyPr wrap="square">
            <a:spAutoFit/>
          </a:bodyPr>
          <a:lstStyle/>
          <a:p>
            <a:pPr algn="just"/>
            <a:r>
              <a:rPr lang="en-US" altLang="zh-CN" sz="2400" dirty="0"/>
              <a:t>        </a:t>
            </a:r>
            <a:r>
              <a:rPr lang="zh-CN" altLang="zh-CN" sz="2400" dirty="0"/>
              <a:t>应用软件中的工具栏是显示图形式按的控制条，每个图形按钮称为一个工具项，用于执行软件中的一个功能。通常情，况下，出现在工具栏上的按钮所执行的都是一些比较常用的命令，为了更加方便用户的使用。</a:t>
            </a:r>
          </a:p>
        </p:txBody>
      </p:sp>
      <p:pic>
        <p:nvPicPr>
          <p:cNvPr id="11" name="图片 10">
            <a:extLst>
              <a:ext uri="{FF2B5EF4-FFF2-40B4-BE49-F238E27FC236}">
                <a16:creationId xmlns:a16="http://schemas.microsoft.com/office/drawing/2014/main" id="{F8F44C06-DE7F-433B-AFC1-BD17E274DDA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64428" y="2923954"/>
            <a:ext cx="5815144" cy="3285460"/>
          </a:xfrm>
          <a:prstGeom prst="rect">
            <a:avLst/>
          </a:prstGeom>
        </p:spPr>
      </p:pic>
    </p:spTree>
    <p:extLst>
      <p:ext uri="{BB962C8B-B14F-4D97-AF65-F5344CB8AC3E}">
        <p14:creationId xmlns:p14="http://schemas.microsoft.com/office/powerpoint/2010/main" val="2111856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60321" y="1334873"/>
            <a:ext cx="6620723"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练一练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设计制作思维导图软件的工具栏图标</a:t>
            </a:r>
          </a:p>
        </p:txBody>
      </p:sp>
      <p:sp>
        <p:nvSpPr>
          <p:cNvPr id="8" name="文本框 7">
            <a:extLst>
              <a:ext uri="{FF2B5EF4-FFF2-40B4-BE49-F238E27FC236}">
                <a16:creationId xmlns:a16="http://schemas.microsoft.com/office/drawing/2014/main" id="{51E7868F-CFE8-46A7-8D84-2F053C721587}"/>
              </a:ext>
            </a:extLst>
          </p:cNvPr>
          <p:cNvSpPr txBox="1"/>
          <p:nvPr/>
        </p:nvSpPr>
        <p:spPr>
          <a:xfrm>
            <a:off x="865743" y="176061"/>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工具栏元素设计</a:t>
            </a:r>
          </a:p>
        </p:txBody>
      </p:sp>
      <p:pic>
        <p:nvPicPr>
          <p:cNvPr id="9" name="图片 8">
            <a:extLst>
              <a:ext uri="{FF2B5EF4-FFF2-40B4-BE49-F238E27FC236}">
                <a16:creationId xmlns:a16="http://schemas.microsoft.com/office/drawing/2014/main" id="{1730A162-ACA1-420E-8C79-262177CFB2A6}"/>
              </a:ext>
            </a:extLst>
          </p:cNvPr>
          <p:cNvPicPr/>
          <p:nvPr/>
        </p:nvPicPr>
        <p:blipFill>
          <a:blip r:embed="rId3">
            <a:extLst>
              <a:ext uri="{28A0092B-C50C-407E-A947-70E740481C1C}">
                <a14:useLocalDpi xmlns:a14="http://schemas.microsoft.com/office/drawing/2010/main" val="0"/>
              </a:ext>
            </a:extLst>
          </a:blip>
          <a:stretch>
            <a:fillRect/>
          </a:stretch>
        </p:blipFill>
        <p:spPr>
          <a:xfrm>
            <a:off x="2308954" y="1951561"/>
            <a:ext cx="4526092" cy="4188256"/>
          </a:xfrm>
          <a:prstGeom prst="rect">
            <a:avLst/>
          </a:prstGeom>
        </p:spPr>
      </p:pic>
    </p:spTree>
    <p:extLst>
      <p:ext uri="{BB962C8B-B14F-4D97-AF65-F5344CB8AC3E}">
        <p14:creationId xmlns:p14="http://schemas.microsoft.com/office/powerpoint/2010/main" val="1318689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4" name="图片 41" descr="未标题1-2.png">
            <a:extLst>
              <a:ext uri="{FF2B5EF4-FFF2-40B4-BE49-F238E27FC236}">
                <a16:creationId xmlns:a16="http://schemas.microsoft.com/office/drawing/2014/main" id="{5C275983-88B2-4A81-A8E8-CC9C22F504AF}"/>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5" name="矩形 4">
            <a:extLst>
              <a:ext uri="{FF2B5EF4-FFF2-40B4-BE49-F238E27FC236}">
                <a16:creationId xmlns:a16="http://schemas.microsoft.com/office/drawing/2014/main" id="{844D4E6D-CAF0-4FB7-806F-74D95C7F7F25}"/>
              </a:ext>
            </a:extLst>
          </p:cNvPr>
          <p:cNvSpPr/>
          <p:nvPr/>
        </p:nvSpPr>
        <p:spPr>
          <a:xfrm>
            <a:off x="1403322" y="1345506"/>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设计制作非典型软件菜单</a:t>
            </a:r>
          </a:p>
        </p:txBody>
      </p:sp>
      <p:sp>
        <p:nvSpPr>
          <p:cNvPr id="2" name="矩形 1">
            <a:extLst>
              <a:ext uri="{FF2B5EF4-FFF2-40B4-BE49-F238E27FC236}">
                <a16:creationId xmlns:a16="http://schemas.microsoft.com/office/drawing/2014/main" id="{4C510B79-9D14-4BB6-922B-BFEA64CE888F}"/>
              </a:ext>
            </a:extLst>
          </p:cNvPr>
          <p:cNvSpPr/>
          <p:nvPr/>
        </p:nvSpPr>
        <p:spPr>
          <a:xfrm>
            <a:off x="1052369" y="1842340"/>
            <a:ext cx="7341354" cy="1569660"/>
          </a:xfrm>
          <a:prstGeom prst="rect">
            <a:avLst/>
          </a:prstGeom>
        </p:spPr>
        <p:txBody>
          <a:bodyPr wrap="square">
            <a:spAutoFit/>
          </a:bodyPr>
          <a:lstStyle/>
          <a:p>
            <a:pPr algn="just"/>
            <a:r>
              <a:rPr lang="en-US" altLang="zh-CN" sz="2400" dirty="0"/>
              <a:t>        </a:t>
            </a:r>
            <a:r>
              <a:rPr lang="zh-CN" altLang="zh-CN" sz="2400" dirty="0"/>
              <a:t>通过学习本章的各种知识点，读者应该基本掌握了软件</a:t>
            </a:r>
            <a:r>
              <a:rPr lang="en-US" altLang="zh-CN" sz="2400" dirty="0"/>
              <a:t>UI</a:t>
            </a:r>
            <a:r>
              <a:rPr lang="zh-CN" altLang="zh-CN" sz="2400" dirty="0"/>
              <a:t>中各种构成元素的设计要求和设计原则。下面读者利用所学知识和经验，使用</a:t>
            </a:r>
            <a:r>
              <a:rPr lang="en-US" altLang="zh-CN" sz="2400" dirty="0"/>
              <a:t>Photoshop CC</a:t>
            </a:r>
            <a:r>
              <a:rPr lang="zh-CN" altLang="zh-CN" sz="2400" dirty="0"/>
              <a:t>软件完成非典型软件菜单的制作。</a:t>
            </a:r>
          </a:p>
        </p:txBody>
      </p:sp>
    </p:spTree>
    <p:extLst>
      <p:ext uri="{BB962C8B-B14F-4D97-AF65-F5344CB8AC3E}">
        <p14:creationId xmlns:p14="http://schemas.microsoft.com/office/powerpoint/2010/main" val="28044318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4" name="图片 41" descr="未标题1-2.png">
            <a:extLst>
              <a:ext uri="{FF2B5EF4-FFF2-40B4-BE49-F238E27FC236}">
                <a16:creationId xmlns:a16="http://schemas.microsoft.com/office/drawing/2014/main" id="{5C275983-88B2-4A81-A8E8-CC9C22F504AF}"/>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5" name="矩形 4">
            <a:extLst>
              <a:ext uri="{FF2B5EF4-FFF2-40B4-BE49-F238E27FC236}">
                <a16:creationId xmlns:a16="http://schemas.microsoft.com/office/drawing/2014/main" id="{844D4E6D-CAF0-4FB7-806F-74D95C7F7F25}"/>
              </a:ext>
            </a:extLst>
          </p:cNvPr>
          <p:cNvSpPr/>
          <p:nvPr/>
        </p:nvSpPr>
        <p:spPr>
          <a:xfrm>
            <a:off x="1403322" y="1345506"/>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设计制作非典型软件菜单</a:t>
            </a:r>
          </a:p>
        </p:txBody>
      </p:sp>
      <p:grpSp>
        <p:nvGrpSpPr>
          <p:cNvPr id="3" name="组合 2">
            <a:extLst>
              <a:ext uri="{FF2B5EF4-FFF2-40B4-BE49-F238E27FC236}">
                <a16:creationId xmlns:a16="http://schemas.microsoft.com/office/drawing/2014/main" id="{D49E043D-585B-4CFF-B2C8-FAC445B443FD}"/>
              </a:ext>
            </a:extLst>
          </p:cNvPr>
          <p:cNvGrpSpPr/>
          <p:nvPr/>
        </p:nvGrpSpPr>
        <p:grpSpPr>
          <a:xfrm>
            <a:off x="1160800" y="1999106"/>
            <a:ext cx="6830240" cy="3987025"/>
            <a:chOff x="1160800" y="1999106"/>
            <a:chExt cx="6830240" cy="3987025"/>
          </a:xfrm>
        </p:grpSpPr>
        <p:pic>
          <p:nvPicPr>
            <p:cNvPr id="7" name="图片 6">
              <a:extLst>
                <a:ext uri="{FF2B5EF4-FFF2-40B4-BE49-F238E27FC236}">
                  <a16:creationId xmlns:a16="http://schemas.microsoft.com/office/drawing/2014/main" id="{99DC1A76-2B45-4FED-8B4D-FA32356006F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74416" y="1999106"/>
              <a:ext cx="3285722" cy="1870602"/>
            </a:xfrm>
            <a:prstGeom prst="rect">
              <a:avLst/>
            </a:prstGeom>
          </p:spPr>
        </p:pic>
        <p:pic>
          <p:nvPicPr>
            <p:cNvPr id="8" name="图片 7">
              <a:extLst>
                <a:ext uri="{FF2B5EF4-FFF2-40B4-BE49-F238E27FC236}">
                  <a16:creationId xmlns:a16="http://schemas.microsoft.com/office/drawing/2014/main" id="{4B42AB9B-156E-474A-9E79-50848C0C974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83864" y="1999106"/>
              <a:ext cx="3307176" cy="1870602"/>
            </a:xfrm>
            <a:prstGeom prst="rect">
              <a:avLst/>
            </a:prstGeom>
          </p:spPr>
        </p:pic>
        <p:pic>
          <p:nvPicPr>
            <p:cNvPr id="9" name="图片 8">
              <a:extLst>
                <a:ext uri="{FF2B5EF4-FFF2-40B4-BE49-F238E27FC236}">
                  <a16:creationId xmlns:a16="http://schemas.microsoft.com/office/drawing/2014/main" id="{64B3FD25-682C-48FF-A66C-5027C149233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160800" y="4115529"/>
              <a:ext cx="3312954" cy="1870602"/>
            </a:xfrm>
            <a:prstGeom prst="rect">
              <a:avLst/>
            </a:prstGeom>
          </p:spPr>
        </p:pic>
        <p:pic>
          <p:nvPicPr>
            <p:cNvPr id="10" name="图片 9">
              <a:extLst>
                <a:ext uri="{FF2B5EF4-FFF2-40B4-BE49-F238E27FC236}">
                  <a16:creationId xmlns:a16="http://schemas.microsoft.com/office/drawing/2014/main" id="{FAC03882-9E59-4C99-AB27-29BA3CCDB7D1}"/>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4697066" y="4115529"/>
              <a:ext cx="3293974" cy="1870602"/>
            </a:xfrm>
            <a:prstGeom prst="rect">
              <a:avLst/>
            </a:prstGeom>
          </p:spPr>
        </p:pic>
      </p:grpSp>
    </p:spTree>
    <p:extLst>
      <p:ext uri="{BB962C8B-B14F-4D97-AF65-F5344CB8AC3E}">
        <p14:creationId xmlns:p14="http://schemas.microsoft.com/office/powerpoint/2010/main" val="167969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4596"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软件图标</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538744" cy="830997"/>
          </a:xfrm>
          <a:prstGeom prst="rect">
            <a:avLst/>
          </a:prstGeom>
        </p:spPr>
        <p:txBody>
          <a:bodyPr wrap="square">
            <a:spAutoFit/>
          </a:bodyPr>
          <a:lstStyle/>
          <a:p>
            <a:r>
              <a:rPr lang="en-US" altLang="zh-CN" sz="2400" dirty="0"/>
              <a:t>       </a:t>
            </a:r>
            <a:r>
              <a:rPr lang="zh-CN" altLang="zh-CN" sz="2400" dirty="0"/>
              <a:t>软件按钮设计应该具备简洁明了的图示效果，能够让使用者清楚的认识按钮的功能，产生功能关联反应。</a:t>
            </a:r>
          </a:p>
        </p:txBody>
      </p:sp>
      <p:pic>
        <p:nvPicPr>
          <p:cNvPr id="14" name="图片 13">
            <a:extLst>
              <a:ext uri="{FF2B5EF4-FFF2-40B4-BE49-F238E27FC236}">
                <a16:creationId xmlns:a16="http://schemas.microsoft.com/office/drawing/2014/main" id="{E2147EAC-2613-49E3-A717-88DFF32A4B7D}"/>
              </a:ext>
            </a:extLst>
          </p:cNvPr>
          <p:cNvPicPr/>
          <p:nvPr/>
        </p:nvPicPr>
        <p:blipFill>
          <a:blip r:embed="rId3">
            <a:extLst>
              <a:ext uri="{28A0092B-C50C-407E-A947-70E740481C1C}">
                <a14:useLocalDpi xmlns:a14="http://schemas.microsoft.com/office/drawing/2010/main" val="0"/>
              </a:ext>
            </a:extLst>
          </a:blip>
          <a:stretch>
            <a:fillRect/>
          </a:stretch>
        </p:blipFill>
        <p:spPr>
          <a:xfrm>
            <a:off x="2391649" y="2810262"/>
            <a:ext cx="3935400" cy="3285460"/>
          </a:xfrm>
          <a:prstGeom prst="rect">
            <a:avLst/>
          </a:prstGeom>
        </p:spPr>
      </p:pic>
    </p:spTree>
    <p:extLst>
      <p:ext uri="{BB962C8B-B14F-4D97-AF65-F5344CB8AC3E}">
        <p14:creationId xmlns:p14="http://schemas.microsoft.com/office/powerpoint/2010/main" val="1895694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4596"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软件图标</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538744" cy="1569660"/>
          </a:xfrm>
          <a:prstGeom prst="rect">
            <a:avLst/>
          </a:prstGeom>
        </p:spPr>
        <p:txBody>
          <a:bodyPr wrap="square">
            <a:spAutoFit/>
          </a:bodyPr>
          <a:lstStyle/>
          <a:p>
            <a:r>
              <a:rPr lang="en-US" altLang="zh-CN" sz="2400" dirty="0"/>
              <a:t>       </a:t>
            </a:r>
            <a:r>
              <a:rPr lang="zh-CN" altLang="zh-CN" sz="2400" dirty="0"/>
              <a:t>软件按钮的设计还应该具有交互性，即应该设计该按钮的</a:t>
            </a:r>
            <a:r>
              <a:rPr lang="en-US" altLang="zh-CN" sz="2400" dirty="0"/>
              <a:t>2</a:t>
            </a:r>
            <a:r>
              <a:rPr lang="zh-CN" altLang="zh-CN" sz="2400" dirty="0"/>
              <a:t>至</a:t>
            </a:r>
            <a:r>
              <a:rPr lang="en-US" altLang="zh-CN" sz="2400" dirty="0"/>
              <a:t>6</a:t>
            </a:r>
            <a:r>
              <a:rPr lang="zh-CN" altLang="zh-CN" sz="2400" dirty="0"/>
              <a:t>种状态效果，将不同的按钮效果应用在不同的按钮状态下，最基本的</a:t>
            </a:r>
            <a:r>
              <a:rPr lang="en-US" altLang="zh-CN" sz="2400" dirty="0"/>
              <a:t>2</a:t>
            </a:r>
            <a:r>
              <a:rPr lang="zh-CN" altLang="zh-CN" sz="2400" dirty="0"/>
              <a:t>种按钮状态效果分别为：按钮的默认状态；鼠标移至按钮上方点击时的按钮状态。</a:t>
            </a:r>
          </a:p>
        </p:txBody>
      </p:sp>
      <p:grpSp>
        <p:nvGrpSpPr>
          <p:cNvPr id="2" name="组合 1">
            <a:extLst>
              <a:ext uri="{FF2B5EF4-FFF2-40B4-BE49-F238E27FC236}">
                <a16:creationId xmlns:a16="http://schemas.microsoft.com/office/drawing/2014/main" id="{B97DE484-58BB-4089-925A-C9B31A68230E}"/>
              </a:ext>
            </a:extLst>
          </p:cNvPr>
          <p:cNvGrpSpPr/>
          <p:nvPr/>
        </p:nvGrpSpPr>
        <p:grpSpPr>
          <a:xfrm>
            <a:off x="1017413" y="3891209"/>
            <a:ext cx="6917780" cy="1499499"/>
            <a:chOff x="1017413" y="3891209"/>
            <a:chExt cx="6917780" cy="1499499"/>
          </a:xfrm>
        </p:grpSpPr>
        <p:pic>
          <p:nvPicPr>
            <p:cNvPr id="10" name="图片 9">
              <a:extLst>
                <a:ext uri="{FF2B5EF4-FFF2-40B4-BE49-F238E27FC236}">
                  <a16:creationId xmlns:a16="http://schemas.microsoft.com/office/drawing/2014/main" id="{B9A02404-9EDB-416E-B633-7B3A6A36E518}"/>
                </a:ext>
              </a:extLst>
            </p:cNvPr>
            <p:cNvPicPr/>
            <p:nvPr/>
          </p:nvPicPr>
          <p:blipFill>
            <a:blip r:embed="rId3">
              <a:extLst>
                <a:ext uri="{28A0092B-C50C-407E-A947-70E740481C1C}">
                  <a14:useLocalDpi xmlns:a14="http://schemas.microsoft.com/office/drawing/2010/main" val="0"/>
                </a:ext>
              </a:extLst>
            </a:blip>
            <a:stretch>
              <a:fillRect/>
            </a:stretch>
          </p:blipFill>
          <p:spPr>
            <a:xfrm>
              <a:off x="1017413" y="3891209"/>
              <a:ext cx="3334478" cy="1499194"/>
            </a:xfrm>
            <a:prstGeom prst="rect">
              <a:avLst/>
            </a:prstGeom>
          </p:spPr>
        </p:pic>
        <p:pic>
          <p:nvPicPr>
            <p:cNvPr id="13" name="图片 12">
              <a:extLst>
                <a:ext uri="{FF2B5EF4-FFF2-40B4-BE49-F238E27FC236}">
                  <a16:creationId xmlns:a16="http://schemas.microsoft.com/office/drawing/2014/main" id="{3E63BF9E-2B9D-4D85-8AF4-4E474B4687D3}"/>
                </a:ext>
              </a:extLst>
            </p:cNvPr>
            <p:cNvPicPr/>
            <p:nvPr/>
          </p:nvPicPr>
          <p:blipFill>
            <a:blip r:embed="rId4">
              <a:extLst>
                <a:ext uri="{28A0092B-C50C-407E-A947-70E740481C1C}">
                  <a14:useLocalDpi xmlns:a14="http://schemas.microsoft.com/office/drawing/2010/main" val="0"/>
                </a:ext>
              </a:extLst>
            </a:blip>
            <a:stretch>
              <a:fillRect/>
            </a:stretch>
          </p:blipFill>
          <p:spPr>
            <a:xfrm>
              <a:off x="4513383" y="3891514"/>
              <a:ext cx="3421810" cy="1499194"/>
            </a:xfrm>
            <a:prstGeom prst="rect">
              <a:avLst/>
            </a:prstGeom>
          </p:spPr>
        </p:pic>
      </p:grpSp>
    </p:spTree>
    <p:extLst>
      <p:ext uri="{BB962C8B-B14F-4D97-AF65-F5344CB8AC3E}">
        <p14:creationId xmlns:p14="http://schemas.microsoft.com/office/powerpoint/2010/main" val="1618037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4597"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软件菜单</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538744" cy="1569660"/>
          </a:xfrm>
          <a:prstGeom prst="rect">
            <a:avLst/>
          </a:prstGeom>
        </p:spPr>
        <p:txBody>
          <a:bodyPr wrap="square">
            <a:spAutoFit/>
          </a:bodyPr>
          <a:lstStyle/>
          <a:p>
            <a:pPr algn="just"/>
            <a:r>
              <a:rPr lang="en-US" altLang="zh-CN" sz="2400" dirty="0"/>
              <a:t>       </a:t>
            </a:r>
            <a:r>
              <a:rPr lang="zh-CN" altLang="zh-CN" sz="2400" dirty="0"/>
              <a:t>软件菜单设计一般有选中状态和未选中状态，在每个菜单项的左侧显示的是菜单的名称，右侧则显示该菜单的快捷键，如果有下级菜单还应该设计下级箭头符号，不同功能区间应该使用线条进行分割</a:t>
            </a:r>
            <a:r>
              <a:rPr lang="zh-CN" altLang="en-US" sz="2400" dirty="0"/>
              <a:t>。</a:t>
            </a:r>
            <a:endParaRPr lang="zh-CN" altLang="zh-CN" sz="2400" dirty="0"/>
          </a:p>
        </p:txBody>
      </p:sp>
      <p:grpSp>
        <p:nvGrpSpPr>
          <p:cNvPr id="4" name="组合 3">
            <a:extLst>
              <a:ext uri="{FF2B5EF4-FFF2-40B4-BE49-F238E27FC236}">
                <a16:creationId xmlns:a16="http://schemas.microsoft.com/office/drawing/2014/main" id="{E4A6A566-BF88-484C-8E8D-F650B2386D63}"/>
              </a:ext>
            </a:extLst>
          </p:cNvPr>
          <p:cNvGrpSpPr/>
          <p:nvPr/>
        </p:nvGrpSpPr>
        <p:grpSpPr>
          <a:xfrm>
            <a:off x="881973" y="3459881"/>
            <a:ext cx="7334389" cy="2477014"/>
            <a:chOff x="881973" y="3459881"/>
            <a:chExt cx="7334389" cy="2477014"/>
          </a:xfrm>
        </p:grpSpPr>
        <p:pic>
          <p:nvPicPr>
            <p:cNvPr id="14" name="图片 13">
              <a:extLst>
                <a:ext uri="{FF2B5EF4-FFF2-40B4-BE49-F238E27FC236}">
                  <a16:creationId xmlns:a16="http://schemas.microsoft.com/office/drawing/2014/main" id="{69628D5B-9D3F-4038-83BF-61C81B15634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81973" y="3459881"/>
              <a:ext cx="3488704" cy="2462456"/>
            </a:xfrm>
            <a:prstGeom prst="rect">
              <a:avLst/>
            </a:prstGeom>
          </p:spPr>
        </p:pic>
        <p:pic>
          <p:nvPicPr>
            <p:cNvPr id="15" name="图片 14">
              <a:extLst>
                <a:ext uri="{FF2B5EF4-FFF2-40B4-BE49-F238E27FC236}">
                  <a16:creationId xmlns:a16="http://schemas.microsoft.com/office/drawing/2014/main" id="{8FA1F60B-CCEA-4159-B132-C47F12918AA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474439"/>
              <a:ext cx="3644362" cy="2462456"/>
            </a:xfrm>
            <a:prstGeom prst="rect">
              <a:avLst/>
            </a:prstGeom>
          </p:spPr>
        </p:pic>
      </p:grpSp>
    </p:spTree>
    <p:extLst>
      <p:ext uri="{BB962C8B-B14F-4D97-AF65-F5344CB8AC3E}">
        <p14:creationId xmlns:p14="http://schemas.microsoft.com/office/powerpoint/2010/main" val="624596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4598"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软件标签</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538744" cy="1200329"/>
          </a:xfrm>
          <a:prstGeom prst="rect">
            <a:avLst/>
          </a:prstGeom>
        </p:spPr>
        <p:txBody>
          <a:bodyPr wrap="square">
            <a:spAutoFit/>
          </a:bodyPr>
          <a:lstStyle/>
          <a:p>
            <a:r>
              <a:rPr lang="en-US" altLang="zh-CN" sz="2400" dirty="0"/>
              <a:t>       </a:t>
            </a:r>
            <a:r>
              <a:rPr lang="zh-CN" altLang="zh-CN" sz="2400" dirty="0"/>
              <a:t>软件的标签设计类假于网页中常见的选项卡，在软件标签的设计过程中应该注意转角部分的变化，状态可以参考软件按钮设计。</a:t>
            </a:r>
          </a:p>
        </p:txBody>
      </p:sp>
      <p:grpSp>
        <p:nvGrpSpPr>
          <p:cNvPr id="2" name="组合 1">
            <a:extLst>
              <a:ext uri="{FF2B5EF4-FFF2-40B4-BE49-F238E27FC236}">
                <a16:creationId xmlns:a16="http://schemas.microsoft.com/office/drawing/2014/main" id="{F179C711-ACD7-4D99-9558-9066B762CB68}"/>
              </a:ext>
            </a:extLst>
          </p:cNvPr>
          <p:cNvGrpSpPr/>
          <p:nvPr/>
        </p:nvGrpSpPr>
        <p:grpSpPr>
          <a:xfrm>
            <a:off x="803697" y="3285462"/>
            <a:ext cx="7376521" cy="2498650"/>
            <a:chOff x="803697" y="3285462"/>
            <a:chExt cx="7376521" cy="2498650"/>
          </a:xfrm>
        </p:grpSpPr>
        <p:pic>
          <p:nvPicPr>
            <p:cNvPr id="10" name="图片 9">
              <a:extLst>
                <a:ext uri="{FF2B5EF4-FFF2-40B4-BE49-F238E27FC236}">
                  <a16:creationId xmlns:a16="http://schemas.microsoft.com/office/drawing/2014/main" id="{F8D39088-5282-4B01-90A2-07660D107DB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03697" y="3285462"/>
              <a:ext cx="3964380" cy="2498650"/>
            </a:xfrm>
            <a:prstGeom prst="rect">
              <a:avLst/>
            </a:prstGeom>
          </p:spPr>
        </p:pic>
        <p:pic>
          <p:nvPicPr>
            <p:cNvPr id="13" name="图片 12">
              <a:extLst>
                <a:ext uri="{FF2B5EF4-FFF2-40B4-BE49-F238E27FC236}">
                  <a16:creationId xmlns:a16="http://schemas.microsoft.com/office/drawing/2014/main" id="{E184B934-DD40-4AC1-BAFD-4851EC6591B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811950" y="3285462"/>
              <a:ext cx="3368268" cy="2498650"/>
            </a:xfrm>
            <a:prstGeom prst="rect">
              <a:avLst/>
            </a:prstGeom>
          </p:spPr>
        </p:pic>
      </p:grpSp>
    </p:spTree>
    <p:extLst>
      <p:ext uri="{BB962C8B-B14F-4D97-AF65-F5344CB8AC3E}">
        <p14:creationId xmlns:p14="http://schemas.microsoft.com/office/powerpoint/2010/main" val="2775145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389364" y="1334873"/>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软件滚动条</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538744" cy="1200329"/>
          </a:xfrm>
          <a:prstGeom prst="rect">
            <a:avLst/>
          </a:prstGeom>
        </p:spPr>
        <p:txBody>
          <a:bodyPr wrap="square">
            <a:spAutoFit/>
          </a:bodyPr>
          <a:lstStyle/>
          <a:p>
            <a:pPr algn="just"/>
            <a:r>
              <a:rPr lang="en-US" altLang="zh-CN" sz="2400" dirty="0"/>
              <a:t>      </a:t>
            </a:r>
            <a:r>
              <a:rPr lang="zh-CN" altLang="zh-CN" sz="2400" dirty="0"/>
              <a:t>滚动条主要是为了对软件区域性空间的固定大小中内容量的变换进行设计，应该有上下箭头，滚动标等，有些软件还设计有翻页标。</a:t>
            </a:r>
          </a:p>
        </p:txBody>
      </p:sp>
      <p:grpSp>
        <p:nvGrpSpPr>
          <p:cNvPr id="4" name="组合 3">
            <a:extLst>
              <a:ext uri="{FF2B5EF4-FFF2-40B4-BE49-F238E27FC236}">
                <a16:creationId xmlns:a16="http://schemas.microsoft.com/office/drawing/2014/main" id="{2C1C5116-C3FF-4BF8-803E-FB1C72D4CEBD}"/>
              </a:ext>
            </a:extLst>
          </p:cNvPr>
          <p:cNvGrpSpPr/>
          <p:nvPr/>
        </p:nvGrpSpPr>
        <p:grpSpPr>
          <a:xfrm>
            <a:off x="855110" y="3207118"/>
            <a:ext cx="7617970" cy="2500038"/>
            <a:chOff x="929541" y="3207118"/>
            <a:chExt cx="7617970" cy="2500038"/>
          </a:xfrm>
        </p:grpSpPr>
        <p:pic>
          <p:nvPicPr>
            <p:cNvPr id="14" name="图片 13">
              <a:extLst>
                <a:ext uri="{FF2B5EF4-FFF2-40B4-BE49-F238E27FC236}">
                  <a16:creationId xmlns:a16="http://schemas.microsoft.com/office/drawing/2014/main" id="{11CA18D6-5593-4E19-B93C-4BF5649A54E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29541" y="3207118"/>
              <a:ext cx="3582776" cy="2486902"/>
            </a:xfrm>
            <a:prstGeom prst="rect">
              <a:avLst/>
            </a:prstGeom>
          </p:spPr>
        </p:pic>
        <p:pic>
          <p:nvPicPr>
            <p:cNvPr id="15" name="图片 14">
              <a:extLst>
                <a:ext uri="{FF2B5EF4-FFF2-40B4-BE49-F238E27FC236}">
                  <a16:creationId xmlns:a16="http://schemas.microsoft.com/office/drawing/2014/main" id="{40A83C88-05A2-4812-99FE-00542B35BF2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31685" y="3220254"/>
              <a:ext cx="3915826" cy="2486902"/>
            </a:xfrm>
            <a:prstGeom prst="rect">
              <a:avLst/>
            </a:prstGeom>
          </p:spPr>
        </p:pic>
      </p:grpSp>
    </p:spTree>
    <p:extLst>
      <p:ext uri="{BB962C8B-B14F-4D97-AF65-F5344CB8AC3E}">
        <p14:creationId xmlns:p14="http://schemas.microsoft.com/office/powerpoint/2010/main" val="1784578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软件界面中的视觉识别元素</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389365" y="1334873"/>
            <a:ext cx="17876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软件状态栏</a:t>
            </a:r>
          </a:p>
        </p:txBody>
      </p:sp>
      <p:sp>
        <p:nvSpPr>
          <p:cNvPr id="3" name="矩形 2">
            <a:extLst>
              <a:ext uri="{FF2B5EF4-FFF2-40B4-BE49-F238E27FC236}">
                <a16:creationId xmlns:a16="http://schemas.microsoft.com/office/drawing/2014/main" id="{5D68F446-5734-43EC-B571-785E04DDE64C}"/>
              </a:ext>
            </a:extLst>
          </p:cNvPr>
          <p:cNvSpPr/>
          <p:nvPr/>
        </p:nvSpPr>
        <p:spPr>
          <a:xfrm>
            <a:off x="935405" y="1845342"/>
            <a:ext cx="7304828" cy="830997"/>
          </a:xfrm>
          <a:prstGeom prst="rect">
            <a:avLst/>
          </a:prstGeom>
        </p:spPr>
        <p:txBody>
          <a:bodyPr wrap="square">
            <a:spAutoFit/>
          </a:bodyPr>
          <a:lstStyle/>
          <a:p>
            <a:r>
              <a:rPr lang="en-US" altLang="zh-CN" sz="2400" dirty="0"/>
              <a:t>       </a:t>
            </a:r>
            <a:r>
              <a:rPr lang="zh-CN" altLang="zh-CN" sz="2400" dirty="0"/>
              <a:t>软件的状态栏主要是为了对软件当前状态的显示和提示。</a:t>
            </a:r>
          </a:p>
        </p:txBody>
      </p:sp>
      <p:grpSp>
        <p:nvGrpSpPr>
          <p:cNvPr id="2" name="组合 1">
            <a:extLst>
              <a:ext uri="{FF2B5EF4-FFF2-40B4-BE49-F238E27FC236}">
                <a16:creationId xmlns:a16="http://schemas.microsoft.com/office/drawing/2014/main" id="{47EFCBEF-B22F-452D-854E-05044C8A09D1}"/>
              </a:ext>
            </a:extLst>
          </p:cNvPr>
          <p:cNvGrpSpPr/>
          <p:nvPr/>
        </p:nvGrpSpPr>
        <p:grpSpPr>
          <a:xfrm>
            <a:off x="1052369" y="3430331"/>
            <a:ext cx="7057275" cy="1556338"/>
            <a:chOff x="1052369" y="3483496"/>
            <a:chExt cx="7057275" cy="1556338"/>
          </a:xfrm>
        </p:grpSpPr>
        <p:pic>
          <p:nvPicPr>
            <p:cNvPr id="10" name="图片 9">
              <a:extLst>
                <a:ext uri="{FF2B5EF4-FFF2-40B4-BE49-F238E27FC236}">
                  <a16:creationId xmlns:a16="http://schemas.microsoft.com/office/drawing/2014/main" id="{276D8A7B-FDD7-44BF-878C-D81CDBE99EE3}"/>
                </a:ext>
              </a:extLst>
            </p:cNvPr>
            <p:cNvPicPr/>
            <p:nvPr/>
          </p:nvPicPr>
          <p:blipFill>
            <a:blip r:embed="rId3">
              <a:extLst>
                <a:ext uri="{28A0092B-C50C-407E-A947-70E740481C1C}">
                  <a14:useLocalDpi xmlns:a14="http://schemas.microsoft.com/office/drawing/2010/main" val="0"/>
                </a:ext>
              </a:extLst>
            </a:blip>
            <a:stretch>
              <a:fillRect/>
            </a:stretch>
          </p:blipFill>
          <p:spPr>
            <a:xfrm>
              <a:off x="1052369" y="3483496"/>
              <a:ext cx="1993474" cy="1556338"/>
            </a:xfrm>
            <a:prstGeom prst="rect">
              <a:avLst/>
            </a:prstGeom>
          </p:spPr>
        </p:pic>
        <p:pic>
          <p:nvPicPr>
            <p:cNvPr id="13" name="图片 12">
              <a:extLst>
                <a:ext uri="{FF2B5EF4-FFF2-40B4-BE49-F238E27FC236}">
                  <a16:creationId xmlns:a16="http://schemas.microsoft.com/office/drawing/2014/main" id="{B0B8CF21-5F51-4722-AB93-78CDBC8B5A3D}"/>
                </a:ext>
              </a:extLst>
            </p:cNvPr>
            <p:cNvPicPr/>
            <p:nvPr/>
          </p:nvPicPr>
          <p:blipFill>
            <a:blip r:embed="rId4">
              <a:extLst>
                <a:ext uri="{28A0092B-C50C-407E-A947-70E740481C1C}">
                  <a14:useLocalDpi xmlns:a14="http://schemas.microsoft.com/office/drawing/2010/main" val="0"/>
                </a:ext>
              </a:extLst>
            </a:blip>
            <a:stretch>
              <a:fillRect/>
            </a:stretch>
          </p:blipFill>
          <p:spPr>
            <a:xfrm>
              <a:off x="3177034" y="3483496"/>
              <a:ext cx="4932610" cy="1556338"/>
            </a:xfrm>
            <a:prstGeom prst="rect">
              <a:avLst/>
            </a:prstGeom>
          </p:spPr>
        </p:pic>
      </p:grpSp>
    </p:spTree>
    <p:extLst>
      <p:ext uri="{BB962C8B-B14F-4D97-AF65-F5344CB8AC3E}">
        <p14:creationId xmlns:p14="http://schemas.microsoft.com/office/powerpoint/2010/main" val="388901088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4480</TotalTime>
  <Words>1435</Words>
  <Application>Microsoft Office PowerPoint</Application>
  <PresentationFormat>全屏显示(4:3)</PresentationFormat>
  <Paragraphs>115</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jason</cp:lastModifiedBy>
  <cp:revision>293</cp:revision>
  <dcterms:created xsi:type="dcterms:W3CDTF">2018-03-02T06:04:30Z</dcterms:created>
  <dcterms:modified xsi:type="dcterms:W3CDTF">2019-11-26T05:49:49Z</dcterms:modified>
</cp:coreProperties>
</file>