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0" d="100"/>
          <a:sy n="90" d="100"/>
        </p:scale>
        <p:origin x="984"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软件</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2019/11/28</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2019/11/28</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6.tif"/></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8.tif"/></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0.tif"/></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14.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4.tiff"/></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1.tif"/></Relationships>
</file>

<file path=ppt/slides/_rels/slide21.xml.rels><?xml version="1.0" encoding="UTF-8" standalone="yes"?>
<Relationships xmlns="http://schemas.openxmlformats.org/package/2006/relationships"><Relationship Id="rId3" Type="http://schemas.openxmlformats.org/officeDocument/2006/relationships/image" Target="../media/image32.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33.tiff"/></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4.ti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37.tiff"/><Relationship Id="rId5" Type="http://schemas.openxmlformats.org/officeDocument/2006/relationships/image" Target="../media/image36.tif"/><Relationship Id="rId4" Type="http://schemas.openxmlformats.org/officeDocument/2006/relationships/image" Target="../media/image35.tif"/></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8.tiff"/></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0.tiff"/></Relationships>
</file>

<file path=ppt/slides/_rels/slide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9.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8827"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安装成功后的处理</a:t>
            </a:r>
          </a:p>
        </p:txBody>
      </p:sp>
      <p:sp>
        <p:nvSpPr>
          <p:cNvPr id="2" name="矩形 1">
            <a:extLst>
              <a:ext uri="{FF2B5EF4-FFF2-40B4-BE49-F238E27FC236}">
                <a16:creationId xmlns:a16="http://schemas.microsoft.com/office/drawing/2014/main" id="{E05878E5-D77D-46D2-B3FC-71607F650D19}"/>
              </a:ext>
            </a:extLst>
          </p:cNvPr>
          <p:cNvSpPr/>
          <p:nvPr/>
        </p:nvSpPr>
        <p:spPr>
          <a:xfrm>
            <a:off x="929540" y="1839445"/>
            <a:ext cx="7491445" cy="1938992"/>
          </a:xfrm>
          <a:prstGeom prst="rect">
            <a:avLst/>
          </a:prstGeom>
        </p:spPr>
        <p:txBody>
          <a:bodyPr wrap="square">
            <a:spAutoFit/>
          </a:bodyPr>
          <a:lstStyle/>
          <a:p>
            <a:pPr algn="just"/>
            <a:r>
              <a:rPr lang="en-US" altLang="zh-CN" sz="2400" dirty="0"/>
              <a:t>       </a:t>
            </a:r>
            <a:r>
              <a:rPr lang="zh-CN" altLang="zh-CN" sz="2400" dirty="0"/>
              <a:t>在软件安装成功界面中，可以设计“立即使用”按钮、“最小化”按钮和“关闭按钮”。</a:t>
            </a:r>
          </a:p>
          <a:p>
            <a:pPr algn="just"/>
            <a:r>
              <a:rPr lang="en-US" altLang="zh-CN" sz="2400" dirty="0"/>
              <a:t>       </a:t>
            </a:r>
            <a:r>
              <a:rPr lang="zh-CN" altLang="zh-CN" sz="2400" dirty="0"/>
              <a:t>同时设计师也可以将“立即运行”按钮使用颜色鲜亮的色彩进行突出显示，便于用户优先看到和使用。而简易的安装过程，安装界面则显示“完成”按钮。</a:t>
            </a:r>
          </a:p>
        </p:txBody>
      </p:sp>
      <p:grpSp>
        <p:nvGrpSpPr>
          <p:cNvPr id="3" name="组合 2">
            <a:extLst>
              <a:ext uri="{FF2B5EF4-FFF2-40B4-BE49-F238E27FC236}">
                <a16:creationId xmlns:a16="http://schemas.microsoft.com/office/drawing/2014/main" id="{9DB11799-F737-4897-ABB7-3D1283A63C2A}"/>
              </a:ext>
            </a:extLst>
          </p:cNvPr>
          <p:cNvGrpSpPr/>
          <p:nvPr/>
        </p:nvGrpSpPr>
        <p:grpSpPr>
          <a:xfrm>
            <a:off x="1250817" y="3778437"/>
            <a:ext cx="6862791" cy="2411508"/>
            <a:chOff x="1250817" y="3778437"/>
            <a:chExt cx="6862791" cy="2411508"/>
          </a:xfrm>
        </p:grpSpPr>
        <p:pic>
          <p:nvPicPr>
            <p:cNvPr id="13" name="图片 12">
              <a:extLst>
                <a:ext uri="{FF2B5EF4-FFF2-40B4-BE49-F238E27FC236}">
                  <a16:creationId xmlns:a16="http://schemas.microsoft.com/office/drawing/2014/main" id="{1A398242-3C90-4001-84CD-137A8D13187C}"/>
                </a:ext>
              </a:extLst>
            </p:cNvPr>
            <p:cNvPicPr/>
            <p:nvPr/>
          </p:nvPicPr>
          <p:blipFill>
            <a:blip r:embed="rId3">
              <a:extLst>
                <a:ext uri="{28A0092B-C50C-407E-A947-70E740481C1C}">
                  <a14:useLocalDpi xmlns:a14="http://schemas.microsoft.com/office/drawing/2010/main" val="0"/>
                </a:ext>
              </a:extLst>
            </a:blip>
            <a:stretch>
              <a:fillRect/>
            </a:stretch>
          </p:blipFill>
          <p:spPr>
            <a:xfrm>
              <a:off x="1250817" y="3778437"/>
              <a:ext cx="3611616" cy="2411508"/>
            </a:xfrm>
            <a:prstGeom prst="rect">
              <a:avLst/>
            </a:prstGeom>
          </p:spPr>
        </p:pic>
        <p:pic>
          <p:nvPicPr>
            <p:cNvPr id="14" name="图片 13">
              <a:extLst>
                <a:ext uri="{FF2B5EF4-FFF2-40B4-BE49-F238E27FC236}">
                  <a16:creationId xmlns:a16="http://schemas.microsoft.com/office/drawing/2014/main" id="{C29BA514-B68E-4862-B17D-FD6E55936E9F}"/>
                </a:ext>
              </a:extLst>
            </p:cNvPr>
            <p:cNvPicPr/>
            <p:nvPr/>
          </p:nvPicPr>
          <p:blipFill>
            <a:blip r:embed="rId4">
              <a:extLst>
                <a:ext uri="{28A0092B-C50C-407E-A947-70E740481C1C}">
                  <a14:useLocalDpi xmlns:a14="http://schemas.microsoft.com/office/drawing/2010/main" val="0"/>
                </a:ext>
              </a:extLst>
            </a:blip>
            <a:stretch>
              <a:fillRect/>
            </a:stretch>
          </p:blipFill>
          <p:spPr>
            <a:xfrm>
              <a:off x="5012602" y="3778437"/>
              <a:ext cx="3101006" cy="2411508"/>
            </a:xfrm>
            <a:prstGeom prst="rect">
              <a:avLst/>
            </a:prstGeom>
          </p:spPr>
        </p:pic>
      </p:grpSp>
    </p:spTree>
    <p:extLst>
      <p:ext uri="{BB962C8B-B14F-4D97-AF65-F5344CB8AC3E}">
        <p14:creationId xmlns:p14="http://schemas.microsoft.com/office/powerpoint/2010/main" val="4219915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8827"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安装成功后的处理</a:t>
            </a:r>
          </a:p>
        </p:txBody>
      </p:sp>
      <p:sp>
        <p:nvSpPr>
          <p:cNvPr id="2" name="矩形 1">
            <a:extLst>
              <a:ext uri="{FF2B5EF4-FFF2-40B4-BE49-F238E27FC236}">
                <a16:creationId xmlns:a16="http://schemas.microsoft.com/office/drawing/2014/main" id="{E05878E5-D77D-46D2-B3FC-71607F650D19}"/>
              </a:ext>
            </a:extLst>
          </p:cNvPr>
          <p:cNvSpPr/>
          <p:nvPr/>
        </p:nvSpPr>
        <p:spPr>
          <a:xfrm>
            <a:off x="929539" y="1839445"/>
            <a:ext cx="7512711" cy="1569660"/>
          </a:xfrm>
          <a:prstGeom prst="rect">
            <a:avLst/>
          </a:prstGeom>
        </p:spPr>
        <p:txBody>
          <a:bodyPr wrap="square">
            <a:spAutoFit/>
          </a:bodyPr>
          <a:lstStyle/>
          <a:p>
            <a:pPr algn="just"/>
            <a:r>
              <a:rPr lang="en-US" altLang="zh-CN" sz="2400" dirty="0"/>
              <a:t>       </a:t>
            </a:r>
            <a:r>
              <a:rPr lang="zh-CN" altLang="zh-CN" sz="2400" dirty="0"/>
              <a:t>软件安装界面的设计除了注意以上设计细节的体现外，还需要根据软件自身的特点和情况进行具体的分析，对于一些需要迅速进行安装的小软件来说，软件安装的流程可以更加的简化，从而满足用户的便捷操作。</a:t>
            </a:r>
          </a:p>
        </p:txBody>
      </p:sp>
      <p:grpSp>
        <p:nvGrpSpPr>
          <p:cNvPr id="4" name="组合 3">
            <a:extLst>
              <a:ext uri="{FF2B5EF4-FFF2-40B4-BE49-F238E27FC236}">
                <a16:creationId xmlns:a16="http://schemas.microsoft.com/office/drawing/2014/main" id="{672E2C64-A9E3-4235-8114-7EF165EA38DB}"/>
              </a:ext>
            </a:extLst>
          </p:cNvPr>
          <p:cNvGrpSpPr/>
          <p:nvPr/>
        </p:nvGrpSpPr>
        <p:grpSpPr>
          <a:xfrm>
            <a:off x="1456600" y="3429000"/>
            <a:ext cx="6416872" cy="2711698"/>
            <a:chOff x="1456600" y="3429000"/>
            <a:chExt cx="6416872" cy="2711698"/>
          </a:xfrm>
        </p:grpSpPr>
        <p:pic>
          <p:nvPicPr>
            <p:cNvPr id="10" name="图片 9" descr="截图122968">
              <a:extLst>
                <a:ext uri="{FF2B5EF4-FFF2-40B4-BE49-F238E27FC236}">
                  <a16:creationId xmlns:a16="http://schemas.microsoft.com/office/drawing/2014/main" id="{8E5D0A81-1449-4C67-868B-03D072B6AA3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56600" y="3429000"/>
              <a:ext cx="2711698" cy="2711698"/>
            </a:xfrm>
            <a:prstGeom prst="rect">
              <a:avLst/>
            </a:prstGeom>
            <a:noFill/>
            <a:ln>
              <a:noFill/>
            </a:ln>
          </p:spPr>
        </p:pic>
        <p:pic>
          <p:nvPicPr>
            <p:cNvPr id="15" name="图片 14">
              <a:extLst>
                <a:ext uri="{FF2B5EF4-FFF2-40B4-BE49-F238E27FC236}">
                  <a16:creationId xmlns:a16="http://schemas.microsoft.com/office/drawing/2014/main" id="{A3F7C86E-97CD-4105-8C08-5BA7159F8E0C}"/>
                </a:ext>
              </a:extLst>
            </p:cNvPr>
            <p:cNvPicPr/>
            <p:nvPr/>
          </p:nvPicPr>
          <p:blipFill>
            <a:blip r:embed="rId4">
              <a:extLst>
                <a:ext uri="{28A0092B-C50C-407E-A947-70E740481C1C}">
                  <a14:useLocalDpi xmlns:a14="http://schemas.microsoft.com/office/drawing/2010/main" val="0"/>
                </a:ext>
              </a:extLst>
            </a:blip>
            <a:stretch>
              <a:fillRect/>
            </a:stretch>
          </p:blipFill>
          <p:spPr>
            <a:xfrm>
              <a:off x="4572000" y="3789718"/>
              <a:ext cx="3301472" cy="2350980"/>
            </a:xfrm>
            <a:prstGeom prst="rect">
              <a:avLst/>
            </a:prstGeom>
          </p:spPr>
        </p:pic>
      </p:grpSp>
    </p:spTree>
    <p:extLst>
      <p:ext uri="{BB962C8B-B14F-4D97-AF65-F5344CB8AC3E}">
        <p14:creationId xmlns:p14="http://schemas.microsoft.com/office/powerpoint/2010/main" val="2811687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3369" y="1337447"/>
            <a:ext cx="43524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设计制作通讯软件的安装界面</a:t>
            </a:r>
          </a:p>
        </p:txBody>
      </p:sp>
      <p:grpSp>
        <p:nvGrpSpPr>
          <p:cNvPr id="3" name="组合 2">
            <a:extLst>
              <a:ext uri="{FF2B5EF4-FFF2-40B4-BE49-F238E27FC236}">
                <a16:creationId xmlns:a16="http://schemas.microsoft.com/office/drawing/2014/main" id="{53D7D2F1-4393-4C63-B27A-47F85C46AA2E}"/>
              </a:ext>
            </a:extLst>
          </p:cNvPr>
          <p:cNvGrpSpPr/>
          <p:nvPr/>
        </p:nvGrpSpPr>
        <p:grpSpPr>
          <a:xfrm>
            <a:off x="929541" y="2557309"/>
            <a:ext cx="7283012" cy="2546686"/>
            <a:chOff x="929541" y="2557309"/>
            <a:chExt cx="7283012" cy="2546686"/>
          </a:xfrm>
        </p:grpSpPr>
        <p:pic>
          <p:nvPicPr>
            <p:cNvPr id="13" name="图片 12">
              <a:extLst>
                <a:ext uri="{FF2B5EF4-FFF2-40B4-BE49-F238E27FC236}">
                  <a16:creationId xmlns:a16="http://schemas.microsoft.com/office/drawing/2014/main" id="{5727F4FB-3A1F-46C0-AE83-A463115576F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29541" y="2557309"/>
              <a:ext cx="3560014" cy="2541912"/>
            </a:xfrm>
            <a:prstGeom prst="rect">
              <a:avLst/>
            </a:prstGeom>
          </p:spPr>
        </p:pic>
        <p:pic>
          <p:nvPicPr>
            <p:cNvPr id="14" name="图片 13">
              <a:extLst>
                <a:ext uri="{FF2B5EF4-FFF2-40B4-BE49-F238E27FC236}">
                  <a16:creationId xmlns:a16="http://schemas.microsoft.com/office/drawing/2014/main" id="{040EA0A3-5AC2-45A0-8679-41C92D7638DD}"/>
                </a:ext>
              </a:extLst>
            </p:cNvPr>
            <p:cNvPicPr/>
            <p:nvPr/>
          </p:nvPicPr>
          <p:blipFill>
            <a:blip r:embed="rId4">
              <a:extLst>
                <a:ext uri="{28A0092B-C50C-407E-A947-70E740481C1C}">
                  <a14:useLocalDpi xmlns:a14="http://schemas.microsoft.com/office/drawing/2010/main" val="0"/>
                </a:ext>
              </a:extLst>
            </a:blip>
            <a:stretch>
              <a:fillRect/>
            </a:stretch>
          </p:blipFill>
          <p:spPr>
            <a:xfrm>
              <a:off x="4654447" y="2562083"/>
              <a:ext cx="3558106" cy="2541912"/>
            </a:xfrm>
            <a:prstGeom prst="rect">
              <a:avLst/>
            </a:prstGeom>
          </p:spPr>
        </p:pic>
      </p:grpSp>
    </p:spTree>
    <p:extLst>
      <p:ext uri="{BB962C8B-B14F-4D97-AF65-F5344CB8AC3E}">
        <p14:creationId xmlns:p14="http://schemas.microsoft.com/office/powerpoint/2010/main" val="3741575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关于软件启动界面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6FBDF557-D412-40C3-B078-0431F6ECB1C9}"/>
              </a:ext>
            </a:extLst>
          </p:cNvPr>
          <p:cNvSpPr/>
          <p:nvPr/>
        </p:nvSpPr>
        <p:spPr>
          <a:xfrm>
            <a:off x="929540" y="1158972"/>
            <a:ext cx="7523343" cy="1200329"/>
          </a:xfrm>
          <a:prstGeom prst="rect">
            <a:avLst/>
          </a:prstGeom>
        </p:spPr>
        <p:txBody>
          <a:bodyPr wrap="square">
            <a:spAutoFit/>
          </a:bodyPr>
          <a:lstStyle/>
          <a:p>
            <a:pPr indent="266700" algn="just">
              <a:spcAft>
                <a:spcPts val="0"/>
              </a:spcAft>
            </a:pPr>
            <a:r>
              <a:rPr lang="en-US" altLang="zh-CN" sz="2400" dirty="0"/>
              <a:t>    </a:t>
            </a:r>
            <a:r>
              <a:rPr lang="zh-CN" altLang="zh-CN" sz="2400" dirty="0"/>
              <a:t>所谓启动界面就是用户打开软件时出现在用户面前的第一个界面。由于软件程序的启动需要一些时间，有时这个时间会比较长</a:t>
            </a:r>
            <a:r>
              <a:rPr lang="zh-CN" altLang="en-US" sz="2400" dirty="0"/>
              <a:t>；</a:t>
            </a:r>
            <a:r>
              <a:rPr lang="zh-CN" altLang="zh-CN" sz="2400" dirty="0"/>
              <a:t>有时展示时间则比较短。</a:t>
            </a:r>
          </a:p>
        </p:txBody>
      </p:sp>
      <p:grpSp>
        <p:nvGrpSpPr>
          <p:cNvPr id="4" name="组合 3">
            <a:extLst>
              <a:ext uri="{FF2B5EF4-FFF2-40B4-BE49-F238E27FC236}">
                <a16:creationId xmlns:a16="http://schemas.microsoft.com/office/drawing/2014/main" id="{7706E570-463D-4E9B-8082-D6F6862BC7CD}"/>
              </a:ext>
            </a:extLst>
          </p:cNvPr>
          <p:cNvGrpSpPr/>
          <p:nvPr/>
        </p:nvGrpSpPr>
        <p:grpSpPr>
          <a:xfrm>
            <a:off x="1323129" y="2546200"/>
            <a:ext cx="6194090" cy="3509338"/>
            <a:chOff x="1323129" y="2546200"/>
            <a:chExt cx="6194090" cy="3509338"/>
          </a:xfrm>
        </p:grpSpPr>
        <p:pic>
          <p:nvPicPr>
            <p:cNvPr id="10" name="图片 9">
              <a:extLst>
                <a:ext uri="{FF2B5EF4-FFF2-40B4-BE49-F238E27FC236}">
                  <a16:creationId xmlns:a16="http://schemas.microsoft.com/office/drawing/2014/main" id="{27CB82ED-8313-4FE9-AA98-83F1A874A62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23129" y="2546200"/>
              <a:ext cx="3993148" cy="3509338"/>
            </a:xfrm>
            <a:prstGeom prst="rect">
              <a:avLst/>
            </a:prstGeom>
          </p:spPr>
        </p:pic>
        <p:pic>
          <p:nvPicPr>
            <p:cNvPr id="15" name="图片 14">
              <a:extLst>
                <a:ext uri="{FF2B5EF4-FFF2-40B4-BE49-F238E27FC236}">
                  <a16:creationId xmlns:a16="http://schemas.microsoft.com/office/drawing/2014/main" id="{4F915D89-9C98-4A82-9511-B2EC138096A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539561" y="2546200"/>
              <a:ext cx="1977658" cy="3509338"/>
            </a:xfrm>
            <a:prstGeom prst="rect">
              <a:avLst/>
            </a:prstGeom>
          </p:spPr>
        </p:pic>
      </p:grpSp>
    </p:spTree>
    <p:extLst>
      <p:ext uri="{BB962C8B-B14F-4D97-AF65-F5344CB8AC3E}">
        <p14:creationId xmlns:p14="http://schemas.microsoft.com/office/powerpoint/2010/main" val="3994801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关于软件启动界面</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6FBDF557-D412-40C3-B078-0431F6ECB1C9}"/>
              </a:ext>
            </a:extLst>
          </p:cNvPr>
          <p:cNvSpPr/>
          <p:nvPr/>
        </p:nvSpPr>
        <p:spPr>
          <a:xfrm>
            <a:off x="929540" y="1158972"/>
            <a:ext cx="7523343" cy="1938992"/>
          </a:xfrm>
          <a:prstGeom prst="rect">
            <a:avLst/>
          </a:prstGeom>
        </p:spPr>
        <p:txBody>
          <a:bodyPr wrap="square">
            <a:spAutoFit/>
          </a:bodyPr>
          <a:lstStyle/>
          <a:p>
            <a:pPr algn="just"/>
            <a:r>
              <a:rPr lang="en-US" altLang="zh-CN" sz="2400" dirty="0"/>
              <a:t>       </a:t>
            </a:r>
            <a:r>
              <a:rPr lang="zh-CN" altLang="zh-CN" sz="2400" dirty="0"/>
              <a:t>为了解决这些用户体验问题，可以使用一个画面来代替后台正在启动的软件程序，换来人们对软件的好感。为了做到这一点，在软件界面设计中越来越重视软件启动界面的设计，软件启动界面的设计越来越细腻、表现形式也越来越多样。</a:t>
            </a:r>
          </a:p>
        </p:txBody>
      </p:sp>
      <p:grpSp>
        <p:nvGrpSpPr>
          <p:cNvPr id="3" name="组合 2">
            <a:extLst>
              <a:ext uri="{FF2B5EF4-FFF2-40B4-BE49-F238E27FC236}">
                <a16:creationId xmlns:a16="http://schemas.microsoft.com/office/drawing/2014/main" id="{F7FEF870-53EC-43EE-BA3C-2945A9141B6C}"/>
              </a:ext>
            </a:extLst>
          </p:cNvPr>
          <p:cNvGrpSpPr/>
          <p:nvPr/>
        </p:nvGrpSpPr>
        <p:grpSpPr>
          <a:xfrm>
            <a:off x="1084790" y="3264217"/>
            <a:ext cx="7260037" cy="2434812"/>
            <a:chOff x="1084790" y="3264217"/>
            <a:chExt cx="7260037" cy="2434812"/>
          </a:xfrm>
        </p:grpSpPr>
        <p:pic>
          <p:nvPicPr>
            <p:cNvPr id="11" name="图片 10">
              <a:extLst>
                <a:ext uri="{FF2B5EF4-FFF2-40B4-BE49-F238E27FC236}">
                  <a16:creationId xmlns:a16="http://schemas.microsoft.com/office/drawing/2014/main" id="{819DC8D6-C5F5-4931-9926-613D91724A7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84790" y="3264217"/>
              <a:ext cx="3444412" cy="2434812"/>
            </a:xfrm>
            <a:prstGeom prst="rect">
              <a:avLst/>
            </a:prstGeom>
          </p:spPr>
        </p:pic>
        <p:pic>
          <p:nvPicPr>
            <p:cNvPr id="12" name="图片 11">
              <a:extLst>
                <a:ext uri="{FF2B5EF4-FFF2-40B4-BE49-F238E27FC236}">
                  <a16:creationId xmlns:a16="http://schemas.microsoft.com/office/drawing/2014/main" id="{122423DA-CBE3-43C3-A7DB-12F33FD36DA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91211" y="3264217"/>
              <a:ext cx="3653616" cy="2434812"/>
            </a:xfrm>
            <a:prstGeom prst="rect">
              <a:avLst/>
            </a:prstGeom>
          </p:spPr>
        </p:pic>
      </p:grpSp>
    </p:spTree>
    <p:extLst>
      <p:ext uri="{BB962C8B-B14F-4D97-AF65-F5344CB8AC3E}">
        <p14:creationId xmlns:p14="http://schemas.microsoft.com/office/powerpoint/2010/main" val="3049935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软件启动界面的作用</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4" name="图片 3">
            <a:extLst>
              <a:ext uri="{FF2B5EF4-FFF2-40B4-BE49-F238E27FC236}">
                <a16:creationId xmlns:a16="http://schemas.microsoft.com/office/drawing/2014/main" id="{E24CAE27-04B0-449E-8DD9-B79B0B958D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811" y="1201479"/>
            <a:ext cx="6086992" cy="5263116"/>
          </a:xfrm>
          <a:prstGeom prst="rect">
            <a:avLst/>
          </a:prstGeom>
        </p:spPr>
      </p:pic>
      <p:sp>
        <p:nvSpPr>
          <p:cNvPr id="5" name="矩形 4">
            <a:extLst>
              <a:ext uri="{FF2B5EF4-FFF2-40B4-BE49-F238E27FC236}">
                <a16:creationId xmlns:a16="http://schemas.microsoft.com/office/drawing/2014/main" id="{736A5A9F-0C43-4277-A891-7C8C6010F82A}"/>
              </a:ext>
            </a:extLst>
          </p:cNvPr>
          <p:cNvSpPr/>
          <p:nvPr/>
        </p:nvSpPr>
        <p:spPr>
          <a:xfrm>
            <a:off x="2154543" y="1796690"/>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显示软件信息</a:t>
            </a:r>
          </a:p>
        </p:txBody>
      </p:sp>
      <p:sp>
        <p:nvSpPr>
          <p:cNvPr id="6" name="矩形 5">
            <a:extLst>
              <a:ext uri="{FF2B5EF4-FFF2-40B4-BE49-F238E27FC236}">
                <a16:creationId xmlns:a16="http://schemas.microsoft.com/office/drawing/2014/main" id="{8DB34D56-3454-40EB-9BB1-F6A15EC24C3C}"/>
              </a:ext>
            </a:extLst>
          </p:cNvPr>
          <p:cNvSpPr/>
          <p:nvPr/>
        </p:nvSpPr>
        <p:spPr>
          <a:xfrm>
            <a:off x="2923440" y="3302042"/>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载入所需文件</a:t>
            </a:r>
          </a:p>
        </p:txBody>
      </p:sp>
      <p:sp>
        <p:nvSpPr>
          <p:cNvPr id="7" name="矩形 6">
            <a:extLst>
              <a:ext uri="{FF2B5EF4-FFF2-40B4-BE49-F238E27FC236}">
                <a16:creationId xmlns:a16="http://schemas.microsoft.com/office/drawing/2014/main" id="{A942F886-CC1C-4ACB-9121-312D103D79CC}"/>
              </a:ext>
            </a:extLst>
          </p:cNvPr>
          <p:cNvSpPr/>
          <p:nvPr/>
        </p:nvSpPr>
        <p:spPr>
          <a:xfrm>
            <a:off x="3641818" y="4807394"/>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加深品牌效应</a:t>
            </a:r>
          </a:p>
        </p:txBody>
      </p:sp>
    </p:spTree>
    <p:extLst>
      <p:ext uri="{BB962C8B-B14F-4D97-AF65-F5344CB8AC3E}">
        <p14:creationId xmlns:p14="http://schemas.microsoft.com/office/powerpoint/2010/main" val="3717803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软件启动界面的设计原则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10">
            <a:extLst>
              <a:ext uri="{FF2B5EF4-FFF2-40B4-BE49-F238E27FC236}">
                <a16:creationId xmlns:a16="http://schemas.microsoft.com/office/drawing/2014/main" id="{78C2F082-AEB0-4D58-AA3B-829E92B125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7535" y="1090667"/>
            <a:ext cx="5146158" cy="5247950"/>
          </a:xfrm>
          <a:prstGeom prst="rect">
            <a:avLst/>
          </a:prstGeom>
        </p:spPr>
      </p:pic>
      <p:sp>
        <p:nvSpPr>
          <p:cNvPr id="12" name="矩形 11">
            <a:extLst>
              <a:ext uri="{FF2B5EF4-FFF2-40B4-BE49-F238E27FC236}">
                <a16:creationId xmlns:a16="http://schemas.microsoft.com/office/drawing/2014/main" id="{EB3DDC0B-1D39-4554-89AC-1221EC06ADBE}"/>
              </a:ext>
            </a:extLst>
          </p:cNvPr>
          <p:cNvSpPr/>
          <p:nvPr/>
        </p:nvSpPr>
        <p:spPr>
          <a:xfrm>
            <a:off x="4277560" y="2339804"/>
            <a:ext cx="2749471" cy="584775"/>
          </a:xfrm>
          <a:prstGeom prst="rect">
            <a:avLst/>
          </a:prstGeom>
        </p:spPr>
        <p:txBody>
          <a:bodyPr wrap="none">
            <a:spAutoFit/>
          </a:bodyPr>
          <a:lstStyle/>
          <a:p>
            <a:pPr lvl="2" algn="just">
              <a:spcAft>
                <a:spcPts val="600"/>
              </a:spcAft>
              <a:buClr>
                <a:srgbClr val="000000"/>
              </a:buClr>
            </a:pPr>
            <a:r>
              <a:rPr lang="zh-CN" altLang="zh-CN" sz="3200" dirty="0">
                <a:solidFill>
                  <a:schemeClr val="bg1"/>
                </a:solidFill>
              </a:rPr>
              <a:t>以人为本</a:t>
            </a:r>
          </a:p>
        </p:txBody>
      </p:sp>
      <p:sp>
        <p:nvSpPr>
          <p:cNvPr id="13" name="矩形 12">
            <a:extLst>
              <a:ext uri="{FF2B5EF4-FFF2-40B4-BE49-F238E27FC236}">
                <a16:creationId xmlns:a16="http://schemas.microsoft.com/office/drawing/2014/main" id="{1B16A5EA-5800-4ABA-A7A9-3D4699E8A32D}"/>
              </a:ext>
            </a:extLst>
          </p:cNvPr>
          <p:cNvSpPr/>
          <p:nvPr/>
        </p:nvSpPr>
        <p:spPr>
          <a:xfrm>
            <a:off x="3487697" y="5112732"/>
            <a:ext cx="2749471" cy="584775"/>
          </a:xfrm>
          <a:prstGeom prst="rect">
            <a:avLst/>
          </a:prstGeom>
        </p:spPr>
        <p:txBody>
          <a:bodyPr wrap="none">
            <a:spAutoFit/>
          </a:bodyPr>
          <a:lstStyle/>
          <a:p>
            <a:pPr lvl="2" algn="just">
              <a:spcAft>
                <a:spcPts val="600"/>
              </a:spcAft>
              <a:buClr>
                <a:srgbClr val="000000"/>
              </a:buClr>
            </a:pPr>
            <a:r>
              <a:rPr lang="zh-CN" altLang="zh-CN" sz="3200" dirty="0">
                <a:solidFill>
                  <a:schemeClr val="bg1"/>
                </a:solidFill>
              </a:rPr>
              <a:t>简单清楚</a:t>
            </a:r>
          </a:p>
        </p:txBody>
      </p:sp>
      <p:sp>
        <p:nvSpPr>
          <p:cNvPr id="14" name="矩形 13">
            <a:extLst>
              <a:ext uri="{FF2B5EF4-FFF2-40B4-BE49-F238E27FC236}">
                <a16:creationId xmlns:a16="http://schemas.microsoft.com/office/drawing/2014/main" id="{84B5787B-1E84-4E2D-AEB8-687BA10C9B62}"/>
              </a:ext>
            </a:extLst>
          </p:cNvPr>
          <p:cNvSpPr/>
          <p:nvPr/>
        </p:nvSpPr>
        <p:spPr>
          <a:xfrm>
            <a:off x="1329277" y="4250957"/>
            <a:ext cx="1928733" cy="1154162"/>
          </a:xfrm>
          <a:prstGeom prst="rect">
            <a:avLst/>
          </a:prstGeom>
        </p:spPr>
        <p:txBody>
          <a:bodyPr wrap="none">
            <a:spAutoFit/>
          </a:bodyPr>
          <a:lstStyle/>
          <a:p>
            <a:pPr lvl="2" algn="just">
              <a:spcAft>
                <a:spcPts val="600"/>
              </a:spcAft>
              <a:buClr>
                <a:srgbClr val="000000"/>
              </a:buClr>
            </a:pPr>
            <a:r>
              <a:rPr lang="zh-CN" altLang="zh-CN" sz="3200" dirty="0">
                <a:solidFill>
                  <a:schemeClr val="bg1"/>
                </a:solidFill>
              </a:rPr>
              <a:t>美观</a:t>
            </a:r>
            <a:endParaRPr lang="en-US" altLang="zh-CN" sz="3200" dirty="0">
              <a:solidFill>
                <a:schemeClr val="bg1"/>
              </a:solidFill>
            </a:endParaRPr>
          </a:p>
          <a:p>
            <a:pPr lvl="2" algn="just">
              <a:spcAft>
                <a:spcPts val="600"/>
              </a:spcAft>
              <a:buClr>
                <a:srgbClr val="000000"/>
              </a:buClr>
            </a:pPr>
            <a:r>
              <a:rPr lang="zh-CN" altLang="zh-CN" sz="3200" dirty="0">
                <a:solidFill>
                  <a:schemeClr val="bg1"/>
                </a:solidFill>
              </a:rPr>
              <a:t>大方</a:t>
            </a:r>
          </a:p>
        </p:txBody>
      </p:sp>
      <p:sp>
        <p:nvSpPr>
          <p:cNvPr id="15" name="矩形 14">
            <a:extLst>
              <a:ext uri="{FF2B5EF4-FFF2-40B4-BE49-F238E27FC236}">
                <a16:creationId xmlns:a16="http://schemas.microsoft.com/office/drawing/2014/main" id="{9D2FE40F-797A-4748-A495-B437B0E939E8}"/>
              </a:ext>
            </a:extLst>
          </p:cNvPr>
          <p:cNvSpPr/>
          <p:nvPr/>
        </p:nvSpPr>
        <p:spPr>
          <a:xfrm>
            <a:off x="1344835" y="1567180"/>
            <a:ext cx="3227165" cy="1154162"/>
          </a:xfrm>
          <a:prstGeom prst="rect">
            <a:avLst/>
          </a:prstGeom>
        </p:spPr>
        <p:txBody>
          <a:bodyPr wrap="none">
            <a:spAutoFit/>
          </a:bodyPr>
          <a:lstStyle/>
          <a:p>
            <a:pPr lvl="2" algn="just">
              <a:spcAft>
                <a:spcPts val="600"/>
              </a:spcAft>
              <a:buClr>
                <a:srgbClr val="000000"/>
              </a:buClr>
            </a:pPr>
            <a:r>
              <a:rPr lang="zh-CN" altLang="zh-CN" sz="105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sz="3200" dirty="0">
                <a:solidFill>
                  <a:schemeClr val="bg1"/>
                </a:solidFill>
              </a:rPr>
              <a:t>以用户心理</a:t>
            </a:r>
            <a:endParaRPr lang="en-US" altLang="zh-CN" sz="3200" dirty="0">
              <a:solidFill>
                <a:schemeClr val="bg1"/>
              </a:solidFill>
            </a:endParaRPr>
          </a:p>
          <a:p>
            <a:pPr lvl="2" algn="just">
              <a:spcAft>
                <a:spcPts val="600"/>
              </a:spcAft>
              <a:buClr>
                <a:srgbClr val="000000"/>
              </a:buClr>
            </a:pPr>
            <a:r>
              <a:rPr lang="zh-CN" altLang="zh-CN" sz="3200" dirty="0">
                <a:solidFill>
                  <a:schemeClr val="bg1"/>
                </a:solidFill>
              </a:rPr>
              <a:t>为中心</a:t>
            </a:r>
          </a:p>
        </p:txBody>
      </p:sp>
    </p:spTree>
    <p:extLst>
      <p:ext uri="{BB962C8B-B14F-4D97-AF65-F5344CB8AC3E}">
        <p14:creationId xmlns:p14="http://schemas.microsoft.com/office/powerpoint/2010/main" val="1867595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3367" y="1337447"/>
            <a:ext cx="435247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设计制作制图软件的启动界面</a:t>
            </a:r>
          </a:p>
        </p:txBody>
      </p:sp>
      <p:pic>
        <p:nvPicPr>
          <p:cNvPr id="10" name="图片 9">
            <a:extLst>
              <a:ext uri="{FF2B5EF4-FFF2-40B4-BE49-F238E27FC236}">
                <a16:creationId xmlns:a16="http://schemas.microsoft.com/office/drawing/2014/main" id="{8A322C7C-504F-4B5A-AC38-D158BB417B72}"/>
              </a:ext>
            </a:extLst>
          </p:cNvPr>
          <p:cNvPicPr/>
          <p:nvPr/>
        </p:nvPicPr>
        <p:blipFill>
          <a:blip r:embed="rId3">
            <a:extLst>
              <a:ext uri="{28A0092B-C50C-407E-A947-70E740481C1C}">
                <a14:useLocalDpi xmlns:a14="http://schemas.microsoft.com/office/drawing/2010/main" val="0"/>
              </a:ext>
            </a:extLst>
          </a:blip>
          <a:stretch>
            <a:fillRect/>
          </a:stretch>
        </p:blipFill>
        <p:spPr>
          <a:xfrm>
            <a:off x="1621905" y="2102991"/>
            <a:ext cx="5537210" cy="3694010"/>
          </a:xfrm>
          <a:prstGeom prst="rect">
            <a:avLst/>
          </a:prstGeom>
        </p:spPr>
      </p:pic>
    </p:spTree>
    <p:extLst>
      <p:ext uri="{BB962C8B-B14F-4D97-AF65-F5344CB8AC3E}">
        <p14:creationId xmlns:p14="http://schemas.microsoft.com/office/powerpoint/2010/main" val="3620329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设计启动界面的注意事项</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3" name="图片 2">
            <a:extLst>
              <a:ext uri="{FF2B5EF4-FFF2-40B4-BE49-F238E27FC236}">
                <a16:creationId xmlns:a16="http://schemas.microsoft.com/office/drawing/2014/main" id="{24E8A445-D108-4009-86DE-D173F41B33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268" y="1137684"/>
            <a:ext cx="6319464" cy="5114260"/>
          </a:xfrm>
          <a:prstGeom prst="rect">
            <a:avLst/>
          </a:prstGeom>
        </p:spPr>
      </p:pic>
      <p:sp>
        <p:nvSpPr>
          <p:cNvPr id="4" name="矩形 3">
            <a:extLst>
              <a:ext uri="{FF2B5EF4-FFF2-40B4-BE49-F238E27FC236}">
                <a16:creationId xmlns:a16="http://schemas.microsoft.com/office/drawing/2014/main" id="{224E67BD-395D-47B6-9714-69EA050436ED}"/>
              </a:ext>
            </a:extLst>
          </p:cNvPr>
          <p:cNvSpPr/>
          <p:nvPr/>
        </p:nvSpPr>
        <p:spPr>
          <a:xfrm>
            <a:off x="2303398" y="1538534"/>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内容显示清晰</a:t>
            </a:r>
          </a:p>
        </p:txBody>
      </p:sp>
      <p:sp>
        <p:nvSpPr>
          <p:cNvPr id="5" name="矩形 4">
            <a:extLst>
              <a:ext uri="{FF2B5EF4-FFF2-40B4-BE49-F238E27FC236}">
                <a16:creationId xmlns:a16="http://schemas.microsoft.com/office/drawing/2014/main" id="{FBBBB3BE-18FC-4398-99A5-326F5BCAE41C}"/>
              </a:ext>
            </a:extLst>
          </p:cNvPr>
          <p:cNvSpPr/>
          <p:nvPr/>
        </p:nvSpPr>
        <p:spPr>
          <a:xfrm>
            <a:off x="1675051" y="2782669"/>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界面具有安全</a:t>
            </a:r>
          </a:p>
        </p:txBody>
      </p:sp>
      <p:sp>
        <p:nvSpPr>
          <p:cNvPr id="6" name="矩形 5">
            <a:extLst>
              <a:ext uri="{FF2B5EF4-FFF2-40B4-BE49-F238E27FC236}">
                <a16:creationId xmlns:a16="http://schemas.microsoft.com/office/drawing/2014/main" id="{D0DD9E34-0B1B-4DEA-9C41-1B31F8C0F45B}"/>
              </a:ext>
            </a:extLst>
          </p:cNvPr>
          <p:cNvSpPr/>
          <p:nvPr/>
        </p:nvSpPr>
        <p:spPr>
          <a:xfrm>
            <a:off x="2633007" y="4026804"/>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考虑用户体验</a:t>
            </a:r>
          </a:p>
        </p:txBody>
      </p:sp>
      <p:sp>
        <p:nvSpPr>
          <p:cNvPr id="7" name="矩形 6">
            <a:extLst>
              <a:ext uri="{FF2B5EF4-FFF2-40B4-BE49-F238E27FC236}">
                <a16:creationId xmlns:a16="http://schemas.microsoft.com/office/drawing/2014/main" id="{D3FF0BC5-BFB2-4521-9C22-D42BDEFD1293}"/>
              </a:ext>
            </a:extLst>
          </p:cNvPr>
          <p:cNvSpPr/>
          <p:nvPr/>
        </p:nvSpPr>
        <p:spPr>
          <a:xfrm>
            <a:off x="1454797" y="5252861"/>
            <a:ext cx="4339650"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合理的启动时间</a:t>
            </a:r>
          </a:p>
        </p:txBody>
      </p:sp>
    </p:spTree>
    <p:extLst>
      <p:ext uri="{BB962C8B-B14F-4D97-AF65-F5344CB8AC3E}">
        <p14:creationId xmlns:p14="http://schemas.microsoft.com/office/powerpoint/2010/main" val="928295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385006" y="1337447"/>
            <a:ext cx="466185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设计制作制</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的节气启动界面</a:t>
            </a:r>
          </a:p>
        </p:txBody>
      </p:sp>
      <p:pic>
        <p:nvPicPr>
          <p:cNvPr id="7" name="图片 6">
            <a:extLst>
              <a:ext uri="{FF2B5EF4-FFF2-40B4-BE49-F238E27FC236}">
                <a16:creationId xmlns:a16="http://schemas.microsoft.com/office/drawing/2014/main" id="{5B44D9C5-E3FC-4E4E-987A-B59043B7241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3274827" y="1957541"/>
            <a:ext cx="2339164" cy="4171732"/>
          </a:xfrm>
          <a:prstGeom prst="rect">
            <a:avLst/>
          </a:prstGeom>
        </p:spPr>
      </p:pic>
    </p:spTree>
    <p:extLst>
      <p:ext uri="{BB962C8B-B14F-4D97-AF65-F5344CB8AC3E}">
        <p14:creationId xmlns:p14="http://schemas.microsoft.com/office/powerpoint/2010/main" val="857261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121876" y="3003890"/>
            <a:ext cx="6895064"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第三章  设计软件安装和启动界面</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软件启动界面的设计技巧</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0C2803A1-92EE-477D-9B21-4EB880F9F633}"/>
              </a:ext>
            </a:extLst>
          </p:cNvPr>
          <p:cNvSpPr/>
          <p:nvPr/>
        </p:nvSpPr>
        <p:spPr>
          <a:xfrm>
            <a:off x="929540" y="1159524"/>
            <a:ext cx="7533975" cy="1200329"/>
          </a:xfrm>
          <a:prstGeom prst="rect">
            <a:avLst/>
          </a:prstGeom>
        </p:spPr>
        <p:txBody>
          <a:bodyPr wrap="square">
            <a:spAutoFit/>
          </a:bodyPr>
          <a:lstStyle/>
          <a:p>
            <a:pPr indent="266700" algn="just">
              <a:spcAft>
                <a:spcPts val="0"/>
              </a:spcAft>
            </a:pPr>
            <a:r>
              <a:rPr lang="en-US" altLang="zh-CN" sz="2400" dirty="0"/>
              <a:t>    </a:t>
            </a:r>
            <a:r>
              <a:rPr lang="zh-CN" altLang="zh-CN" sz="2400" dirty="0"/>
              <a:t>设计师在设计软件启动界面时，可以为其添加进度条或者使用文字展示当前的内部操作，帮助用户实时地感知当前的加载进度。</a:t>
            </a:r>
          </a:p>
        </p:txBody>
      </p:sp>
      <p:grpSp>
        <p:nvGrpSpPr>
          <p:cNvPr id="3" name="组合 2">
            <a:extLst>
              <a:ext uri="{FF2B5EF4-FFF2-40B4-BE49-F238E27FC236}">
                <a16:creationId xmlns:a16="http://schemas.microsoft.com/office/drawing/2014/main" id="{C11C9D54-DE7D-423E-A8FF-1EB7C163C300}"/>
              </a:ext>
            </a:extLst>
          </p:cNvPr>
          <p:cNvGrpSpPr/>
          <p:nvPr/>
        </p:nvGrpSpPr>
        <p:grpSpPr>
          <a:xfrm>
            <a:off x="730629" y="2604976"/>
            <a:ext cx="7732886" cy="3519378"/>
            <a:chOff x="1281222" y="2498649"/>
            <a:chExt cx="6751677" cy="3072812"/>
          </a:xfrm>
        </p:grpSpPr>
        <p:pic>
          <p:nvPicPr>
            <p:cNvPr id="10" name="图片 9">
              <a:extLst>
                <a:ext uri="{FF2B5EF4-FFF2-40B4-BE49-F238E27FC236}">
                  <a16:creationId xmlns:a16="http://schemas.microsoft.com/office/drawing/2014/main" id="{B2AAC9E7-EF5D-4B0C-8F79-0FFDAC068A6B}"/>
                </a:ext>
              </a:extLst>
            </p:cNvPr>
            <p:cNvPicPr/>
            <p:nvPr/>
          </p:nvPicPr>
          <p:blipFill>
            <a:blip r:embed="rId3">
              <a:extLst>
                <a:ext uri="{28A0092B-C50C-407E-A947-70E740481C1C}">
                  <a14:useLocalDpi xmlns:a14="http://schemas.microsoft.com/office/drawing/2010/main" val="0"/>
                </a:ext>
              </a:extLst>
            </a:blip>
            <a:stretch>
              <a:fillRect/>
            </a:stretch>
          </p:blipFill>
          <p:spPr>
            <a:xfrm>
              <a:off x="1281222" y="2498649"/>
              <a:ext cx="3072812" cy="3072812"/>
            </a:xfrm>
            <a:prstGeom prst="rect">
              <a:avLst/>
            </a:prstGeom>
          </p:spPr>
        </p:pic>
        <p:pic>
          <p:nvPicPr>
            <p:cNvPr id="13" name="图片 12">
              <a:extLst>
                <a:ext uri="{FF2B5EF4-FFF2-40B4-BE49-F238E27FC236}">
                  <a16:creationId xmlns:a16="http://schemas.microsoft.com/office/drawing/2014/main" id="{7C11385D-6EF9-455F-8F8B-1ED3E1A7613B}"/>
                </a:ext>
              </a:extLst>
            </p:cNvPr>
            <p:cNvPicPr/>
            <p:nvPr/>
          </p:nvPicPr>
          <p:blipFill>
            <a:blip r:embed="rId4">
              <a:extLst>
                <a:ext uri="{28A0092B-C50C-407E-A947-70E740481C1C}">
                  <a14:useLocalDpi xmlns:a14="http://schemas.microsoft.com/office/drawing/2010/main" val="0"/>
                </a:ext>
              </a:extLst>
            </a:blip>
            <a:stretch>
              <a:fillRect/>
            </a:stretch>
          </p:blipFill>
          <p:spPr>
            <a:xfrm>
              <a:off x="4960087" y="2498649"/>
              <a:ext cx="3072812" cy="3072812"/>
            </a:xfrm>
            <a:prstGeom prst="rect">
              <a:avLst/>
            </a:prstGeom>
          </p:spPr>
        </p:pic>
      </p:grpSp>
    </p:spTree>
    <p:extLst>
      <p:ext uri="{BB962C8B-B14F-4D97-AF65-F5344CB8AC3E}">
        <p14:creationId xmlns:p14="http://schemas.microsoft.com/office/powerpoint/2010/main" val="272600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软件启动界面的设计技巧</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0C2803A1-92EE-477D-9B21-4EB880F9F633}"/>
              </a:ext>
            </a:extLst>
          </p:cNvPr>
          <p:cNvSpPr/>
          <p:nvPr/>
        </p:nvSpPr>
        <p:spPr>
          <a:xfrm>
            <a:off x="929540" y="1159524"/>
            <a:ext cx="7533975" cy="2308324"/>
          </a:xfrm>
          <a:prstGeom prst="rect">
            <a:avLst/>
          </a:prstGeom>
        </p:spPr>
        <p:txBody>
          <a:bodyPr wrap="square">
            <a:spAutoFit/>
          </a:bodyPr>
          <a:lstStyle/>
          <a:p>
            <a:pPr algn="just"/>
            <a:r>
              <a:rPr lang="en-US" altLang="zh-CN" sz="2400" dirty="0"/>
              <a:t>       </a:t>
            </a:r>
            <a:r>
              <a:rPr lang="zh-CN" altLang="zh-CN" sz="2400" dirty="0"/>
              <a:t>设计师一定要严格控制软件启动界面的展示时间，经过研究表明，启动界面的展示时间控制在</a:t>
            </a:r>
            <a:r>
              <a:rPr lang="en-US" altLang="zh-CN" sz="2400" dirty="0"/>
              <a:t>3~10</a:t>
            </a:r>
            <a:r>
              <a:rPr lang="zh-CN" altLang="zh-CN" sz="2400" dirty="0"/>
              <a:t>秒为最佳。如果启动界面的展示时间为</a:t>
            </a:r>
            <a:r>
              <a:rPr lang="en-US" altLang="zh-CN" sz="2400" dirty="0"/>
              <a:t>0.5</a:t>
            </a:r>
            <a:r>
              <a:rPr lang="zh-CN" altLang="zh-CN" sz="2400" dirty="0"/>
              <a:t>秒，由于</a:t>
            </a:r>
            <a:r>
              <a:rPr lang="en-US" altLang="zh-CN" sz="2400" dirty="0"/>
              <a:t>0.5</a:t>
            </a:r>
            <a:r>
              <a:rPr lang="zh-CN" altLang="zh-CN" sz="2400" dirty="0"/>
              <a:t>秒的时间只能支持启动界面一闪而过，造成非常糟糕的用户体验。在这种情况下，设计师可以适当的延长启动页面的展示时间。</a:t>
            </a:r>
          </a:p>
        </p:txBody>
      </p:sp>
      <p:grpSp>
        <p:nvGrpSpPr>
          <p:cNvPr id="4" name="组合 3">
            <a:extLst>
              <a:ext uri="{FF2B5EF4-FFF2-40B4-BE49-F238E27FC236}">
                <a16:creationId xmlns:a16="http://schemas.microsoft.com/office/drawing/2014/main" id="{E64B86AA-763C-471F-900D-FA8042D70E14}"/>
              </a:ext>
            </a:extLst>
          </p:cNvPr>
          <p:cNvGrpSpPr/>
          <p:nvPr/>
        </p:nvGrpSpPr>
        <p:grpSpPr>
          <a:xfrm>
            <a:off x="1293131" y="3325656"/>
            <a:ext cx="6553698" cy="2882626"/>
            <a:chOff x="1293131" y="3325656"/>
            <a:chExt cx="6553698" cy="2882626"/>
          </a:xfrm>
        </p:grpSpPr>
        <p:pic>
          <p:nvPicPr>
            <p:cNvPr id="11" name="图片 10">
              <a:extLst>
                <a:ext uri="{FF2B5EF4-FFF2-40B4-BE49-F238E27FC236}">
                  <a16:creationId xmlns:a16="http://schemas.microsoft.com/office/drawing/2014/main" id="{1E424BA4-DB3C-4241-A326-8697798EDB00}"/>
                </a:ext>
              </a:extLst>
            </p:cNvPr>
            <p:cNvPicPr/>
            <p:nvPr/>
          </p:nvPicPr>
          <p:blipFill>
            <a:blip r:embed="rId3">
              <a:extLst>
                <a:ext uri="{28A0092B-C50C-407E-A947-70E740481C1C}">
                  <a14:useLocalDpi xmlns:a14="http://schemas.microsoft.com/office/drawing/2010/main" val="0"/>
                </a:ext>
              </a:extLst>
            </a:blip>
            <a:stretch>
              <a:fillRect/>
            </a:stretch>
          </p:blipFill>
          <p:spPr>
            <a:xfrm>
              <a:off x="1293131" y="3596737"/>
              <a:ext cx="4324900" cy="2556364"/>
            </a:xfrm>
            <a:prstGeom prst="rect">
              <a:avLst/>
            </a:prstGeom>
            <a:ln>
              <a:solidFill>
                <a:schemeClr val="bg1">
                  <a:lumMod val="95000"/>
                </a:schemeClr>
              </a:solidFill>
            </a:ln>
          </p:spPr>
        </p:pic>
        <p:pic>
          <p:nvPicPr>
            <p:cNvPr id="12" name="图片 11">
              <a:extLst>
                <a:ext uri="{FF2B5EF4-FFF2-40B4-BE49-F238E27FC236}">
                  <a16:creationId xmlns:a16="http://schemas.microsoft.com/office/drawing/2014/main" id="{287E1B52-79F6-48B5-ADA4-23AFA5F2AF2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124353" y="3325656"/>
              <a:ext cx="1722476" cy="2882626"/>
            </a:xfrm>
            <a:prstGeom prst="rect">
              <a:avLst/>
            </a:prstGeom>
          </p:spPr>
        </p:pic>
      </p:grpSp>
    </p:spTree>
    <p:extLst>
      <p:ext uri="{BB962C8B-B14F-4D97-AF65-F5344CB8AC3E}">
        <p14:creationId xmlns:p14="http://schemas.microsoft.com/office/powerpoint/2010/main" val="3865970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0C2803A1-92EE-477D-9B21-4EB880F9F633}"/>
              </a:ext>
            </a:extLst>
          </p:cNvPr>
          <p:cNvSpPr/>
          <p:nvPr/>
        </p:nvSpPr>
        <p:spPr>
          <a:xfrm>
            <a:off x="929541" y="1797478"/>
            <a:ext cx="7533975" cy="1200329"/>
          </a:xfrm>
          <a:prstGeom prst="rect">
            <a:avLst/>
          </a:prstGeom>
        </p:spPr>
        <p:txBody>
          <a:bodyPr wrap="square">
            <a:spAutoFit/>
          </a:bodyPr>
          <a:lstStyle/>
          <a:p>
            <a:pPr algn="just"/>
            <a:r>
              <a:rPr lang="en-US" altLang="zh-CN" sz="2400" dirty="0"/>
              <a:t>       </a:t>
            </a:r>
            <a:r>
              <a:rPr lang="zh-CN" altLang="zh-CN" sz="2400" dirty="0"/>
              <a:t>通过学习本章的相关知识点，读者应该掌握软件</a:t>
            </a:r>
            <a:r>
              <a:rPr lang="en-US" altLang="zh-CN" sz="2400" dirty="0"/>
              <a:t>UI</a:t>
            </a:r>
            <a:r>
              <a:rPr lang="zh-CN" altLang="zh-CN" sz="2400" dirty="0"/>
              <a:t>设计中安装界面和启动界面的设计要求和设计原则。下面利用所学知识和经验，完成一款</a:t>
            </a:r>
            <a:r>
              <a:rPr lang="en-US" altLang="zh-CN" sz="2400" dirty="0"/>
              <a:t>APP</a:t>
            </a:r>
            <a:r>
              <a:rPr lang="zh-CN" altLang="zh-CN" sz="2400" dirty="0"/>
              <a:t>引导界面的制作。</a:t>
            </a:r>
          </a:p>
        </p:txBody>
      </p:sp>
      <p:pic>
        <p:nvPicPr>
          <p:cNvPr id="10" name="图片 41" descr="未标题1-2.png">
            <a:extLst>
              <a:ext uri="{FF2B5EF4-FFF2-40B4-BE49-F238E27FC236}">
                <a16:creationId xmlns:a16="http://schemas.microsoft.com/office/drawing/2014/main" id="{4F209DF7-6848-4AF4-8A83-BAA14093F2B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3" name="矩形 12">
            <a:extLst>
              <a:ext uri="{FF2B5EF4-FFF2-40B4-BE49-F238E27FC236}">
                <a16:creationId xmlns:a16="http://schemas.microsoft.com/office/drawing/2014/main" id="{0B1FC186-2B26-4EAA-A603-8C047CF5F830}"/>
              </a:ext>
            </a:extLst>
          </p:cNvPr>
          <p:cNvSpPr/>
          <p:nvPr/>
        </p:nvSpPr>
        <p:spPr>
          <a:xfrm>
            <a:off x="1439786" y="1337447"/>
            <a:ext cx="402065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设计制作制一款</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引导页</a:t>
            </a:r>
          </a:p>
        </p:txBody>
      </p:sp>
    </p:spTree>
    <p:extLst>
      <p:ext uri="{BB962C8B-B14F-4D97-AF65-F5344CB8AC3E}">
        <p14:creationId xmlns:p14="http://schemas.microsoft.com/office/powerpoint/2010/main" val="20350701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id="{4F209DF7-6848-4AF4-8A83-BAA14093F2B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3" name="矩形 12">
            <a:extLst>
              <a:ext uri="{FF2B5EF4-FFF2-40B4-BE49-F238E27FC236}">
                <a16:creationId xmlns:a16="http://schemas.microsoft.com/office/drawing/2014/main" id="{0B1FC186-2B26-4EAA-A603-8C047CF5F830}"/>
              </a:ext>
            </a:extLst>
          </p:cNvPr>
          <p:cNvSpPr/>
          <p:nvPr/>
        </p:nvSpPr>
        <p:spPr>
          <a:xfrm>
            <a:off x="1439786" y="1337447"/>
            <a:ext cx="402065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设计制作制一款</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引导页</a:t>
            </a:r>
          </a:p>
        </p:txBody>
      </p:sp>
      <p:grpSp>
        <p:nvGrpSpPr>
          <p:cNvPr id="3" name="组合 2">
            <a:extLst>
              <a:ext uri="{FF2B5EF4-FFF2-40B4-BE49-F238E27FC236}">
                <a16:creationId xmlns:a16="http://schemas.microsoft.com/office/drawing/2014/main" id="{235DC4A7-E066-4AD0-9124-A3A3EF137EA3}"/>
              </a:ext>
            </a:extLst>
          </p:cNvPr>
          <p:cNvGrpSpPr/>
          <p:nvPr/>
        </p:nvGrpSpPr>
        <p:grpSpPr>
          <a:xfrm>
            <a:off x="1696015" y="1846959"/>
            <a:ext cx="5751970" cy="4551024"/>
            <a:chOff x="1696015" y="1846959"/>
            <a:chExt cx="5751970" cy="4551024"/>
          </a:xfrm>
        </p:grpSpPr>
        <p:pic>
          <p:nvPicPr>
            <p:cNvPr id="7" name="图片 6">
              <a:extLst>
                <a:ext uri="{FF2B5EF4-FFF2-40B4-BE49-F238E27FC236}">
                  <a16:creationId xmlns:a16="http://schemas.microsoft.com/office/drawing/2014/main" id="{AA16C96E-9FB8-42DD-9828-84BBA60A8447}"/>
                </a:ext>
              </a:extLst>
            </p:cNvPr>
            <p:cNvPicPr/>
            <p:nvPr/>
          </p:nvPicPr>
          <p:blipFill rotWithShape="1">
            <a:blip r:embed="rId3">
              <a:extLst>
                <a:ext uri="{28A0092B-C50C-407E-A947-70E740481C1C}">
                  <a14:useLocalDpi xmlns:a14="http://schemas.microsoft.com/office/drawing/2010/main" val="0"/>
                </a:ext>
              </a:extLst>
            </a:blip>
            <a:srcRect b="93362"/>
            <a:stretch/>
          </p:blipFill>
          <p:spPr bwMode="auto">
            <a:xfrm>
              <a:off x="1696015" y="2483408"/>
              <a:ext cx="3340838" cy="395042"/>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6600446F-91D6-4773-987B-6F6454D04107}"/>
                </a:ext>
              </a:extLst>
            </p:cNvPr>
            <p:cNvPicPr/>
            <p:nvPr/>
          </p:nvPicPr>
          <p:blipFill rotWithShape="1">
            <a:blip r:embed="rId4">
              <a:extLst>
                <a:ext uri="{28A0092B-C50C-407E-A947-70E740481C1C}">
                  <a14:useLocalDpi xmlns:a14="http://schemas.microsoft.com/office/drawing/2010/main" val="0"/>
                </a:ext>
              </a:extLst>
            </a:blip>
            <a:srcRect b="36944"/>
            <a:stretch/>
          </p:blipFill>
          <p:spPr bwMode="auto">
            <a:xfrm>
              <a:off x="5697231" y="1846959"/>
              <a:ext cx="1750754" cy="1959630"/>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1FA0D826-482C-4F05-A796-319041290148}"/>
                </a:ext>
              </a:extLst>
            </p:cNvPr>
            <p:cNvPicPr/>
            <p:nvPr/>
          </p:nvPicPr>
          <p:blipFill rotWithShape="1">
            <a:blip r:embed="rId5">
              <a:extLst>
                <a:ext uri="{28A0092B-C50C-407E-A947-70E740481C1C}">
                  <a14:useLocalDpi xmlns:a14="http://schemas.microsoft.com/office/drawing/2010/main" val="0"/>
                </a:ext>
              </a:extLst>
            </a:blip>
            <a:srcRect b="39019"/>
            <a:stretch/>
          </p:blipFill>
          <p:spPr bwMode="auto">
            <a:xfrm>
              <a:off x="2247580" y="3806589"/>
              <a:ext cx="2069364" cy="2249168"/>
            </a:xfrm>
            <a:prstGeom prst="rect">
              <a:avLst/>
            </a:prstGeom>
            <a:ln>
              <a:noFill/>
            </a:ln>
            <a:extLst>
              <a:ext uri="{53640926-AAD7-44D8-BBD7-CCE9431645EC}">
                <a14:shadowObscured xmlns:a14="http://schemas.microsoft.com/office/drawing/2010/main"/>
              </a:ext>
            </a:extLst>
          </p:spPr>
        </p:pic>
        <p:pic>
          <p:nvPicPr>
            <p:cNvPr id="14" name="图片 13">
              <a:extLst>
                <a:ext uri="{FF2B5EF4-FFF2-40B4-BE49-F238E27FC236}">
                  <a16:creationId xmlns:a16="http://schemas.microsoft.com/office/drawing/2014/main" id="{A7C74881-96F8-41E2-9FAC-A0FA24D61D1E}"/>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861739" y="3976289"/>
              <a:ext cx="1354300" cy="2421694"/>
            </a:xfrm>
            <a:prstGeom prst="rect">
              <a:avLst/>
            </a:prstGeom>
          </p:spPr>
        </p:pic>
      </p:grpSp>
    </p:spTree>
    <p:extLst>
      <p:ext uri="{BB962C8B-B14F-4D97-AF65-F5344CB8AC3E}">
        <p14:creationId xmlns:p14="http://schemas.microsoft.com/office/powerpoint/2010/main" val="2169741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了解软件安装界面设计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9913"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软件安装的流程界面</a:t>
            </a:r>
          </a:p>
        </p:txBody>
      </p:sp>
      <p:pic>
        <p:nvPicPr>
          <p:cNvPr id="14" name="图片 13">
            <a:extLst>
              <a:ext uri="{FF2B5EF4-FFF2-40B4-BE49-F238E27FC236}">
                <a16:creationId xmlns:a16="http://schemas.microsoft.com/office/drawing/2014/main" id="{CBB1F6DB-47E1-4FEC-B6D6-2FEFB3FEBAC8}"/>
              </a:ext>
            </a:extLst>
          </p:cNvPr>
          <p:cNvPicPr/>
          <p:nvPr/>
        </p:nvPicPr>
        <p:blipFill>
          <a:blip r:embed="rId3">
            <a:extLst>
              <a:ext uri="{28A0092B-C50C-407E-A947-70E740481C1C}">
                <a14:useLocalDpi xmlns:a14="http://schemas.microsoft.com/office/drawing/2010/main" val="0"/>
              </a:ext>
            </a:extLst>
          </a:blip>
          <a:stretch>
            <a:fillRect/>
          </a:stretch>
        </p:blipFill>
        <p:spPr>
          <a:xfrm>
            <a:off x="502826" y="2732567"/>
            <a:ext cx="8138348" cy="1924494"/>
          </a:xfrm>
          <a:prstGeom prst="rect">
            <a:avLst/>
          </a:prstGeom>
        </p:spPr>
      </p:pic>
    </p:spTree>
    <p:extLst>
      <p:ext uri="{BB962C8B-B14F-4D97-AF65-F5344CB8AC3E}">
        <p14:creationId xmlns:p14="http://schemas.microsoft.com/office/powerpoint/2010/main"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了解软件安装界面设计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512931" y="1324240"/>
            <a:ext cx="530446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练一练</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设计制作云端软件的</a:t>
            </a:r>
            <a:r>
              <a:rPr lang="en-US" altLang="zh-CN" sz="2400" spc="100" dirty="0">
                <a:solidFill>
                  <a:srgbClr val="000000"/>
                </a:solidFill>
                <a:latin typeface="微软雅黑" panose="020B0503020204020204" pitchFamily="34" charset="-122"/>
                <a:ea typeface="微软雅黑" panose="020B0503020204020204" pitchFamily="34" charset="-122"/>
              </a:rPr>
              <a:t>LOGO</a:t>
            </a:r>
            <a:endParaRPr lang="zh-CN" altLang="en-US" sz="2400" spc="100" dirty="0">
              <a:solidFill>
                <a:srgbClr val="000000"/>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654E82F3-FAC4-4364-9ED3-0FFE5DC96DFA}"/>
              </a:ext>
            </a:extLst>
          </p:cNvPr>
          <p:cNvPicPr/>
          <p:nvPr/>
        </p:nvPicPr>
        <p:blipFill>
          <a:blip r:embed="rId3">
            <a:extLst>
              <a:ext uri="{28A0092B-C50C-407E-A947-70E740481C1C}">
                <a14:useLocalDpi xmlns:a14="http://schemas.microsoft.com/office/drawing/2010/main" val="0"/>
              </a:ext>
            </a:extLst>
          </a:blip>
          <a:stretch>
            <a:fillRect/>
          </a:stretch>
        </p:blipFill>
        <p:spPr>
          <a:xfrm>
            <a:off x="1860142" y="2025988"/>
            <a:ext cx="5423716" cy="4209522"/>
          </a:xfrm>
          <a:prstGeom prst="rect">
            <a:avLst/>
          </a:prstGeom>
        </p:spPr>
      </p:pic>
    </p:spTree>
    <p:extLst>
      <p:ext uri="{BB962C8B-B14F-4D97-AF65-F5344CB8AC3E}">
        <p14:creationId xmlns:p14="http://schemas.microsoft.com/office/powerpoint/2010/main" val="3730179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2706"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全局导航</a:t>
            </a:r>
          </a:p>
        </p:txBody>
      </p:sp>
      <p:sp>
        <p:nvSpPr>
          <p:cNvPr id="2" name="矩形 1">
            <a:extLst>
              <a:ext uri="{FF2B5EF4-FFF2-40B4-BE49-F238E27FC236}">
                <a16:creationId xmlns:a16="http://schemas.microsoft.com/office/drawing/2014/main" id="{E05878E5-D77D-46D2-B3FC-71607F650D19}"/>
              </a:ext>
            </a:extLst>
          </p:cNvPr>
          <p:cNvSpPr/>
          <p:nvPr/>
        </p:nvSpPr>
        <p:spPr>
          <a:xfrm>
            <a:off x="929541" y="1839445"/>
            <a:ext cx="7438282" cy="1200329"/>
          </a:xfrm>
          <a:prstGeom prst="rect">
            <a:avLst/>
          </a:prstGeom>
        </p:spPr>
        <p:txBody>
          <a:bodyPr wrap="square">
            <a:spAutoFit/>
          </a:bodyPr>
          <a:lstStyle/>
          <a:p>
            <a:pPr indent="266700" algn="just">
              <a:spcAft>
                <a:spcPts val="0"/>
              </a:spcAft>
            </a:pPr>
            <a:r>
              <a:rPr lang="en-US" altLang="zh-CN" sz="2400" dirty="0"/>
              <a:t>    </a:t>
            </a:r>
            <a:r>
              <a:rPr lang="zh-CN" altLang="zh-CN" sz="2400" dirty="0"/>
              <a:t>在软件安装界面中可以设计一个安装过程的全局进度导航，这样便于用户直观的了解目前软件的安装进度，大概还需要几步完成软件的安装。</a:t>
            </a:r>
          </a:p>
        </p:txBody>
      </p:sp>
      <p:pic>
        <p:nvPicPr>
          <p:cNvPr id="10" name="图片 9">
            <a:extLst>
              <a:ext uri="{FF2B5EF4-FFF2-40B4-BE49-F238E27FC236}">
                <a16:creationId xmlns:a16="http://schemas.microsoft.com/office/drawing/2014/main" id="{5163B590-FC39-452A-8570-7FCC431B4C5D}"/>
              </a:ext>
            </a:extLst>
          </p:cNvPr>
          <p:cNvPicPr/>
          <p:nvPr/>
        </p:nvPicPr>
        <p:blipFill>
          <a:blip r:embed="rId3">
            <a:extLst>
              <a:ext uri="{28A0092B-C50C-407E-A947-70E740481C1C}">
                <a14:useLocalDpi xmlns:a14="http://schemas.microsoft.com/office/drawing/2010/main" val="0"/>
              </a:ext>
            </a:extLst>
          </a:blip>
          <a:stretch>
            <a:fillRect/>
          </a:stretch>
        </p:blipFill>
        <p:spPr>
          <a:xfrm>
            <a:off x="1169488" y="3120439"/>
            <a:ext cx="6958388" cy="3046196"/>
          </a:xfrm>
          <a:prstGeom prst="rect">
            <a:avLst/>
          </a:prstGeom>
        </p:spPr>
      </p:pic>
    </p:spTree>
    <p:extLst>
      <p:ext uri="{BB962C8B-B14F-4D97-AF65-F5344CB8AC3E}">
        <p14:creationId xmlns:p14="http://schemas.microsoft.com/office/powerpoint/2010/main" val="1416004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2706"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组件选择</a:t>
            </a:r>
          </a:p>
        </p:txBody>
      </p:sp>
      <p:sp>
        <p:nvSpPr>
          <p:cNvPr id="2" name="矩形 1">
            <a:extLst>
              <a:ext uri="{FF2B5EF4-FFF2-40B4-BE49-F238E27FC236}">
                <a16:creationId xmlns:a16="http://schemas.microsoft.com/office/drawing/2014/main" id="{E05878E5-D77D-46D2-B3FC-71607F650D19}"/>
              </a:ext>
            </a:extLst>
          </p:cNvPr>
          <p:cNvSpPr/>
          <p:nvPr/>
        </p:nvSpPr>
        <p:spPr>
          <a:xfrm>
            <a:off x="929541" y="1839445"/>
            <a:ext cx="7438282" cy="1569660"/>
          </a:xfrm>
          <a:prstGeom prst="rect">
            <a:avLst/>
          </a:prstGeom>
        </p:spPr>
        <p:txBody>
          <a:bodyPr wrap="square">
            <a:spAutoFit/>
          </a:bodyPr>
          <a:lstStyle/>
          <a:p>
            <a:pPr algn="just"/>
            <a:r>
              <a:rPr lang="en-US" altLang="zh-CN" sz="2400" dirty="0"/>
              <a:t>       </a:t>
            </a:r>
            <a:r>
              <a:rPr lang="zh-CN" altLang="zh-CN" sz="2400" dirty="0"/>
              <a:t>在软件安装过程中可能需要用户选择同时需要安装的组件，对于初次使用该软件的用户来说，用户对于软件还并不熟悉，如果在安装界面中列出一系列组件让用户进行选择，无疑增加了对用户的难度。</a:t>
            </a:r>
          </a:p>
        </p:txBody>
      </p:sp>
      <p:grpSp>
        <p:nvGrpSpPr>
          <p:cNvPr id="3" name="组合 2">
            <a:extLst>
              <a:ext uri="{FF2B5EF4-FFF2-40B4-BE49-F238E27FC236}">
                <a16:creationId xmlns:a16="http://schemas.microsoft.com/office/drawing/2014/main" id="{235950DE-156A-4F7B-91DE-A949A01CF5C9}"/>
              </a:ext>
            </a:extLst>
          </p:cNvPr>
          <p:cNvGrpSpPr/>
          <p:nvPr/>
        </p:nvGrpSpPr>
        <p:grpSpPr>
          <a:xfrm>
            <a:off x="1014605" y="3462645"/>
            <a:ext cx="7092521" cy="2538942"/>
            <a:chOff x="929541" y="3462645"/>
            <a:chExt cx="7092521" cy="2538942"/>
          </a:xfrm>
        </p:grpSpPr>
        <p:pic>
          <p:nvPicPr>
            <p:cNvPr id="13" name="图片 12">
              <a:extLst>
                <a:ext uri="{FF2B5EF4-FFF2-40B4-BE49-F238E27FC236}">
                  <a16:creationId xmlns:a16="http://schemas.microsoft.com/office/drawing/2014/main" id="{3E45020A-6E00-48A2-8AFD-741ECB3A38B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29541" y="3462645"/>
              <a:ext cx="3511060" cy="2538942"/>
            </a:xfrm>
            <a:prstGeom prst="rect">
              <a:avLst/>
            </a:prstGeom>
          </p:spPr>
        </p:pic>
        <p:pic>
          <p:nvPicPr>
            <p:cNvPr id="14" name="图片 13">
              <a:extLst>
                <a:ext uri="{FF2B5EF4-FFF2-40B4-BE49-F238E27FC236}">
                  <a16:creationId xmlns:a16="http://schemas.microsoft.com/office/drawing/2014/main" id="{8056B949-5623-4746-8F2D-5941F862860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483911"/>
              <a:ext cx="3450062" cy="2484618"/>
            </a:xfrm>
            <a:prstGeom prst="rect">
              <a:avLst/>
            </a:prstGeom>
          </p:spPr>
        </p:pic>
      </p:grpSp>
    </p:spTree>
    <p:extLst>
      <p:ext uri="{BB962C8B-B14F-4D97-AF65-F5344CB8AC3E}">
        <p14:creationId xmlns:p14="http://schemas.microsoft.com/office/powerpoint/2010/main" val="2781745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20457" y="1324240"/>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选择安装路径</a:t>
            </a:r>
          </a:p>
        </p:txBody>
      </p:sp>
      <p:sp>
        <p:nvSpPr>
          <p:cNvPr id="2" name="矩形 1">
            <a:extLst>
              <a:ext uri="{FF2B5EF4-FFF2-40B4-BE49-F238E27FC236}">
                <a16:creationId xmlns:a16="http://schemas.microsoft.com/office/drawing/2014/main" id="{E05878E5-D77D-46D2-B3FC-71607F650D19}"/>
              </a:ext>
            </a:extLst>
          </p:cNvPr>
          <p:cNvSpPr/>
          <p:nvPr/>
        </p:nvSpPr>
        <p:spPr>
          <a:xfrm>
            <a:off x="929541" y="1839445"/>
            <a:ext cx="7438282" cy="1200329"/>
          </a:xfrm>
          <a:prstGeom prst="rect">
            <a:avLst/>
          </a:prstGeom>
        </p:spPr>
        <p:txBody>
          <a:bodyPr wrap="square">
            <a:spAutoFit/>
          </a:bodyPr>
          <a:lstStyle/>
          <a:p>
            <a:pPr algn="just"/>
            <a:r>
              <a:rPr lang="en-US" altLang="zh-CN" sz="2400" dirty="0"/>
              <a:t>       </a:t>
            </a:r>
            <a:r>
              <a:rPr lang="zh-CN" altLang="zh-CN" sz="2400" dirty="0"/>
              <a:t>在软件安装过程中通常都需要用户选择软件的安装路径，在软件界面的设计过程中可以尽可能提供路径输入框和浏览按钮两种选择安装路径的方式。</a:t>
            </a:r>
          </a:p>
        </p:txBody>
      </p:sp>
      <p:grpSp>
        <p:nvGrpSpPr>
          <p:cNvPr id="4" name="组合 3">
            <a:extLst>
              <a:ext uri="{FF2B5EF4-FFF2-40B4-BE49-F238E27FC236}">
                <a16:creationId xmlns:a16="http://schemas.microsoft.com/office/drawing/2014/main" id="{20D87BBE-AF53-4BB6-8D1C-CEC5ECEA840D}"/>
              </a:ext>
            </a:extLst>
          </p:cNvPr>
          <p:cNvGrpSpPr/>
          <p:nvPr/>
        </p:nvGrpSpPr>
        <p:grpSpPr>
          <a:xfrm>
            <a:off x="754911" y="3394431"/>
            <a:ext cx="7612912" cy="2516134"/>
            <a:chOff x="754911" y="3394431"/>
            <a:chExt cx="7612912" cy="2516134"/>
          </a:xfrm>
        </p:grpSpPr>
        <p:pic>
          <p:nvPicPr>
            <p:cNvPr id="10" name="图片 9">
              <a:extLst>
                <a:ext uri="{FF2B5EF4-FFF2-40B4-BE49-F238E27FC236}">
                  <a16:creationId xmlns:a16="http://schemas.microsoft.com/office/drawing/2014/main" id="{EB68A4B6-980F-40FF-A48E-A66AF02388B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54911" y="3394431"/>
              <a:ext cx="4063260" cy="2516134"/>
            </a:xfrm>
            <a:prstGeom prst="rect">
              <a:avLst/>
            </a:prstGeom>
            <a:noFill/>
            <a:ln>
              <a:noFill/>
            </a:ln>
          </p:spPr>
        </p:pic>
        <p:pic>
          <p:nvPicPr>
            <p:cNvPr id="15" name="图片 14">
              <a:extLst>
                <a:ext uri="{FF2B5EF4-FFF2-40B4-BE49-F238E27FC236}">
                  <a16:creationId xmlns:a16="http://schemas.microsoft.com/office/drawing/2014/main" id="{41E7FA75-8194-49BB-8934-DC8AF0C0544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887511" y="3394431"/>
              <a:ext cx="3480312" cy="2516134"/>
            </a:xfrm>
            <a:prstGeom prst="rect">
              <a:avLst/>
            </a:prstGeom>
            <a:noFill/>
            <a:ln>
              <a:noFill/>
            </a:ln>
          </p:spPr>
        </p:pic>
      </p:grpSp>
    </p:spTree>
    <p:extLst>
      <p:ext uri="{BB962C8B-B14F-4D97-AF65-F5344CB8AC3E}">
        <p14:creationId xmlns:p14="http://schemas.microsoft.com/office/powerpoint/2010/main" val="1730838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3339" y="1324240"/>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附带推广</a:t>
            </a:r>
          </a:p>
        </p:txBody>
      </p:sp>
      <p:sp>
        <p:nvSpPr>
          <p:cNvPr id="2" name="矩形 1">
            <a:extLst>
              <a:ext uri="{FF2B5EF4-FFF2-40B4-BE49-F238E27FC236}">
                <a16:creationId xmlns:a16="http://schemas.microsoft.com/office/drawing/2014/main" id="{E05878E5-D77D-46D2-B3FC-71607F650D19}"/>
              </a:ext>
            </a:extLst>
          </p:cNvPr>
          <p:cNvSpPr/>
          <p:nvPr/>
        </p:nvSpPr>
        <p:spPr>
          <a:xfrm>
            <a:off x="929541" y="1839445"/>
            <a:ext cx="7438282" cy="1200329"/>
          </a:xfrm>
          <a:prstGeom prst="rect">
            <a:avLst/>
          </a:prstGeom>
        </p:spPr>
        <p:txBody>
          <a:bodyPr wrap="square">
            <a:spAutoFit/>
          </a:bodyPr>
          <a:lstStyle/>
          <a:p>
            <a:pPr algn="just"/>
            <a:r>
              <a:rPr lang="en-US" altLang="zh-CN" sz="2400" dirty="0"/>
              <a:t>       </a:t>
            </a:r>
            <a:r>
              <a:rPr lang="zh-CN" altLang="zh-CN" sz="2400" dirty="0"/>
              <a:t>许多软件会附带推广安装其他的软件，对于这些附带推广软件或显示新特性等功能都需要提供复选框，让用户自行决定是否安装附带推广软件。</a:t>
            </a:r>
          </a:p>
        </p:txBody>
      </p:sp>
      <p:grpSp>
        <p:nvGrpSpPr>
          <p:cNvPr id="3" name="组合 2">
            <a:extLst>
              <a:ext uri="{FF2B5EF4-FFF2-40B4-BE49-F238E27FC236}">
                <a16:creationId xmlns:a16="http://schemas.microsoft.com/office/drawing/2014/main" id="{88313034-11D6-4D01-B7D4-631C3D362619}"/>
              </a:ext>
            </a:extLst>
          </p:cNvPr>
          <p:cNvGrpSpPr/>
          <p:nvPr/>
        </p:nvGrpSpPr>
        <p:grpSpPr>
          <a:xfrm>
            <a:off x="797035" y="3232295"/>
            <a:ext cx="7466983" cy="2307270"/>
            <a:chOff x="797035" y="3232295"/>
            <a:chExt cx="7466983" cy="2307270"/>
          </a:xfrm>
        </p:grpSpPr>
        <p:pic>
          <p:nvPicPr>
            <p:cNvPr id="13" name="图片 12">
              <a:extLst>
                <a:ext uri="{FF2B5EF4-FFF2-40B4-BE49-F238E27FC236}">
                  <a16:creationId xmlns:a16="http://schemas.microsoft.com/office/drawing/2014/main" id="{41AF6D46-9319-4145-A001-6AD9AB8E9F0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97035" y="3232295"/>
              <a:ext cx="3692018" cy="2307270"/>
            </a:xfrm>
            <a:prstGeom prst="rect">
              <a:avLst/>
            </a:prstGeom>
          </p:spPr>
        </p:pic>
        <p:pic>
          <p:nvPicPr>
            <p:cNvPr id="14" name="图片 13">
              <a:extLst>
                <a:ext uri="{FF2B5EF4-FFF2-40B4-BE49-F238E27FC236}">
                  <a16:creationId xmlns:a16="http://schemas.microsoft.com/office/drawing/2014/main" id="{7C7BCF60-6D1F-432F-9500-022B1919429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72000" y="3232295"/>
              <a:ext cx="3692018" cy="2307270"/>
            </a:xfrm>
            <a:prstGeom prst="rect">
              <a:avLst/>
            </a:prstGeom>
          </p:spPr>
        </p:pic>
      </p:grpSp>
    </p:spTree>
    <p:extLst>
      <p:ext uri="{BB962C8B-B14F-4D97-AF65-F5344CB8AC3E}">
        <p14:creationId xmlns:p14="http://schemas.microsoft.com/office/powerpoint/2010/main" val="612771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设计表现与用户体验</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8827"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安装成功后的处理</a:t>
            </a:r>
          </a:p>
        </p:txBody>
      </p:sp>
      <p:sp>
        <p:nvSpPr>
          <p:cNvPr id="2" name="矩形 1">
            <a:extLst>
              <a:ext uri="{FF2B5EF4-FFF2-40B4-BE49-F238E27FC236}">
                <a16:creationId xmlns:a16="http://schemas.microsoft.com/office/drawing/2014/main" id="{E05878E5-D77D-46D2-B3FC-71607F650D19}"/>
              </a:ext>
            </a:extLst>
          </p:cNvPr>
          <p:cNvSpPr/>
          <p:nvPr/>
        </p:nvSpPr>
        <p:spPr>
          <a:xfrm>
            <a:off x="929540" y="1839445"/>
            <a:ext cx="7491445" cy="1938992"/>
          </a:xfrm>
          <a:prstGeom prst="rect">
            <a:avLst/>
          </a:prstGeom>
        </p:spPr>
        <p:txBody>
          <a:bodyPr wrap="square">
            <a:spAutoFit/>
          </a:bodyPr>
          <a:lstStyle/>
          <a:p>
            <a:pPr algn="just"/>
            <a:r>
              <a:rPr lang="en-US" altLang="zh-CN" sz="2400" dirty="0"/>
              <a:t>       </a:t>
            </a:r>
            <a:r>
              <a:rPr lang="zh-CN" altLang="zh-CN" sz="2400" dirty="0"/>
              <a:t>在软件安装完成界面中有相关安装完成提示的情况下，关系到用户下一步操作的信息就是关键信息，这样的关键信息应该置于按钮层面上，和其他信息区分开来，这样既能够减少用户移动鼠标的操作成本，也可以减少误打开软件的概率</a:t>
            </a:r>
            <a:r>
              <a:rPr lang="zh-CN" altLang="en-US" sz="2400" dirty="0"/>
              <a:t>。</a:t>
            </a:r>
            <a:endParaRPr lang="zh-CN" altLang="zh-CN" sz="2400" dirty="0"/>
          </a:p>
        </p:txBody>
      </p:sp>
      <p:grpSp>
        <p:nvGrpSpPr>
          <p:cNvPr id="4" name="组合 3">
            <a:extLst>
              <a:ext uri="{FF2B5EF4-FFF2-40B4-BE49-F238E27FC236}">
                <a16:creationId xmlns:a16="http://schemas.microsoft.com/office/drawing/2014/main" id="{4992432F-B622-4C71-9FD8-D77695AD138C}"/>
              </a:ext>
            </a:extLst>
          </p:cNvPr>
          <p:cNvGrpSpPr/>
          <p:nvPr/>
        </p:nvGrpSpPr>
        <p:grpSpPr>
          <a:xfrm>
            <a:off x="1592861" y="3778437"/>
            <a:ext cx="5616014" cy="2548858"/>
            <a:chOff x="1592861" y="3778437"/>
            <a:chExt cx="5616014" cy="2548858"/>
          </a:xfrm>
        </p:grpSpPr>
        <p:pic>
          <p:nvPicPr>
            <p:cNvPr id="10" name="图片 9">
              <a:extLst>
                <a:ext uri="{FF2B5EF4-FFF2-40B4-BE49-F238E27FC236}">
                  <a16:creationId xmlns:a16="http://schemas.microsoft.com/office/drawing/2014/main" id="{A74EDE9A-9E37-4029-8A3F-BFFDE06A64C3}"/>
                </a:ext>
              </a:extLst>
            </p:cNvPr>
            <p:cNvPicPr/>
            <p:nvPr/>
          </p:nvPicPr>
          <p:blipFill>
            <a:blip r:embed="rId3">
              <a:extLst>
                <a:ext uri="{28A0092B-C50C-407E-A947-70E740481C1C}">
                  <a14:useLocalDpi xmlns:a14="http://schemas.microsoft.com/office/drawing/2010/main" val="0"/>
                </a:ext>
              </a:extLst>
            </a:blip>
            <a:stretch>
              <a:fillRect/>
            </a:stretch>
          </p:blipFill>
          <p:spPr>
            <a:xfrm>
              <a:off x="1592861" y="3778437"/>
              <a:ext cx="3577760" cy="2548858"/>
            </a:xfrm>
            <a:prstGeom prst="rect">
              <a:avLst/>
            </a:prstGeom>
          </p:spPr>
        </p:pic>
        <p:pic>
          <p:nvPicPr>
            <p:cNvPr id="15" name="图片 14">
              <a:extLst>
                <a:ext uri="{FF2B5EF4-FFF2-40B4-BE49-F238E27FC236}">
                  <a16:creationId xmlns:a16="http://schemas.microsoft.com/office/drawing/2014/main" id="{66644BF1-D828-4F31-B964-9C86495A017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316279" y="3778437"/>
              <a:ext cx="1892596" cy="2548856"/>
            </a:xfrm>
            <a:prstGeom prst="rect">
              <a:avLst/>
            </a:prstGeom>
          </p:spPr>
        </p:pic>
      </p:grpSp>
    </p:spTree>
    <p:extLst>
      <p:ext uri="{BB962C8B-B14F-4D97-AF65-F5344CB8AC3E}">
        <p14:creationId xmlns:p14="http://schemas.microsoft.com/office/powerpoint/2010/main" val="40155713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4584</TotalTime>
  <Words>801</Words>
  <Application>Microsoft Office PowerPoint</Application>
  <PresentationFormat>全屏显示(4:3)</PresentationFormat>
  <Paragraphs>62</Paragraphs>
  <Slides>23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等线</vt:lpstr>
      <vt:lpstr>等线 Light</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jason</cp:lastModifiedBy>
  <cp:revision>315</cp:revision>
  <dcterms:created xsi:type="dcterms:W3CDTF">2018-03-02T06:04:30Z</dcterms:created>
  <dcterms:modified xsi:type="dcterms:W3CDTF">2019-11-28T04:27:01Z</dcterms:modified>
</cp:coreProperties>
</file>