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1" r:id="rId5"/>
    <p:sldId id="263" r:id="rId6"/>
    <p:sldId id="264" r:id="rId7"/>
    <p:sldId id="265" r:id="rId8"/>
    <p:sldId id="282" r:id="rId9"/>
    <p:sldId id="283" r:id="rId10"/>
    <p:sldId id="284" r:id="rId11"/>
    <p:sldId id="285" r:id="rId12"/>
    <p:sldId id="266" r:id="rId13"/>
    <p:sldId id="286" r:id="rId14"/>
    <p:sldId id="287" r:id="rId15"/>
    <p:sldId id="288" r:id="rId16"/>
    <p:sldId id="289" r:id="rId17"/>
    <p:sldId id="290" r:id="rId18"/>
    <p:sldId id="267" r:id="rId19"/>
    <p:sldId id="291" r:id="rId20"/>
    <p:sldId id="292" r:id="rId21"/>
    <p:sldId id="293" r:id="rId22"/>
    <p:sldId id="268" r:id="rId23"/>
    <p:sldId id="270" r:id="rId24"/>
    <p:sldId id="272" r:id="rId25"/>
    <p:sldId id="296" r:id="rId26"/>
    <p:sldId id="294" r:id="rId27"/>
    <p:sldId id="295"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63" autoAdjust="0"/>
    <p:restoredTop sz="94660"/>
  </p:normalViewPr>
  <p:slideViewPr>
    <p:cSldViewPr snapToGrid="0">
      <p:cViewPr varScale="1">
        <p:scale>
          <a:sx n="90" d="100"/>
          <a:sy n="90" d="100"/>
        </p:scale>
        <p:origin x="984" y="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       软件</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2019/11/26</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2019/11/26</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11.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7.tiff"/></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0.tiff"/></Relationships>
</file>

<file path=ppt/slides/_rels/slide9.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18875"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网页界面</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软件界面的设计分类</a:t>
            </a:r>
          </a:p>
        </p:txBody>
      </p:sp>
      <p:sp>
        <p:nvSpPr>
          <p:cNvPr id="2" name="矩形 1">
            <a:extLst>
              <a:ext uri="{FF2B5EF4-FFF2-40B4-BE49-F238E27FC236}">
                <a16:creationId xmlns:a16="http://schemas.microsoft.com/office/drawing/2014/main" id="{C2EDA4A5-7BFB-4A25-AF06-2FA4FD5CAC57}"/>
              </a:ext>
            </a:extLst>
          </p:cNvPr>
          <p:cNvSpPr/>
          <p:nvPr/>
        </p:nvSpPr>
        <p:spPr>
          <a:xfrm>
            <a:off x="1052368" y="1951672"/>
            <a:ext cx="7399969" cy="1200329"/>
          </a:xfrm>
          <a:prstGeom prst="rect">
            <a:avLst/>
          </a:prstGeom>
        </p:spPr>
        <p:txBody>
          <a:bodyPr wrap="square">
            <a:spAutoFit/>
          </a:bodyPr>
          <a:lstStyle/>
          <a:p>
            <a:r>
              <a:rPr lang="en-US" altLang="zh-CN" sz="2400" dirty="0"/>
              <a:t>       </a:t>
            </a:r>
            <a:r>
              <a:rPr lang="zh-CN" altLang="zh-CN" sz="2400" dirty="0"/>
              <a:t>互联网在各个行业与领域的普及、网页表现形式日益丰富，加上互联网固有的特点，网页界面已经形成了自己特有的界面设计形式。</a:t>
            </a:r>
          </a:p>
        </p:txBody>
      </p:sp>
      <p:grpSp>
        <p:nvGrpSpPr>
          <p:cNvPr id="3" name="组合 2">
            <a:extLst>
              <a:ext uri="{FF2B5EF4-FFF2-40B4-BE49-F238E27FC236}">
                <a16:creationId xmlns:a16="http://schemas.microsoft.com/office/drawing/2014/main" id="{38448B26-D8B7-469F-A8C5-573323DC3798}"/>
              </a:ext>
            </a:extLst>
          </p:cNvPr>
          <p:cNvGrpSpPr/>
          <p:nvPr/>
        </p:nvGrpSpPr>
        <p:grpSpPr>
          <a:xfrm>
            <a:off x="1052368" y="3344893"/>
            <a:ext cx="7101299" cy="2583871"/>
            <a:chOff x="1052368" y="3344893"/>
            <a:chExt cx="7101299" cy="2583871"/>
          </a:xfrm>
        </p:grpSpPr>
        <p:pic>
          <p:nvPicPr>
            <p:cNvPr id="8" name="图片 7">
              <a:extLst>
                <a:ext uri="{FF2B5EF4-FFF2-40B4-BE49-F238E27FC236}">
                  <a16:creationId xmlns:a16="http://schemas.microsoft.com/office/drawing/2014/main" id="{111BA6E3-5AEC-4517-9BFF-E7FFB9B4431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52368" y="3344894"/>
              <a:ext cx="3615138" cy="2583870"/>
            </a:xfrm>
            <a:prstGeom prst="rect">
              <a:avLst/>
            </a:prstGeom>
          </p:spPr>
        </p:pic>
        <p:pic>
          <p:nvPicPr>
            <p:cNvPr id="9" name="图片 8">
              <a:extLst>
                <a:ext uri="{FF2B5EF4-FFF2-40B4-BE49-F238E27FC236}">
                  <a16:creationId xmlns:a16="http://schemas.microsoft.com/office/drawing/2014/main" id="{9624888C-3026-43F4-85EC-D69EC04F69A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028523" y="3344893"/>
              <a:ext cx="3125144" cy="2583870"/>
            </a:xfrm>
            <a:prstGeom prst="rect">
              <a:avLst/>
            </a:prstGeom>
          </p:spPr>
        </p:pic>
      </p:grpSp>
    </p:spTree>
    <p:extLst>
      <p:ext uri="{BB962C8B-B14F-4D97-AF65-F5344CB8AC3E}">
        <p14:creationId xmlns:p14="http://schemas.microsoft.com/office/powerpoint/2010/main" val="1796893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97566"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游戏软件界面</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软件界面的设计分类</a:t>
            </a:r>
          </a:p>
        </p:txBody>
      </p:sp>
      <p:sp>
        <p:nvSpPr>
          <p:cNvPr id="2" name="矩形 1">
            <a:extLst>
              <a:ext uri="{FF2B5EF4-FFF2-40B4-BE49-F238E27FC236}">
                <a16:creationId xmlns:a16="http://schemas.microsoft.com/office/drawing/2014/main" id="{C2EDA4A5-7BFB-4A25-AF06-2FA4FD5CAC57}"/>
              </a:ext>
            </a:extLst>
          </p:cNvPr>
          <p:cNvSpPr/>
          <p:nvPr/>
        </p:nvSpPr>
        <p:spPr>
          <a:xfrm>
            <a:off x="1052368" y="1951672"/>
            <a:ext cx="7399969" cy="1569660"/>
          </a:xfrm>
          <a:prstGeom prst="rect">
            <a:avLst/>
          </a:prstGeom>
        </p:spPr>
        <p:txBody>
          <a:bodyPr wrap="square">
            <a:spAutoFit/>
          </a:bodyPr>
          <a:lstStyle/>
          <a:p>
            <a:pPr algn="just"/>
            <a:r>
              <a:rPr lang="en-US" altLang="zh-CN" sz="2400" dirty="0"/>
              <a:t>       </a:t>
            </a:r>
            <a:r>
              <a:rPr lang="zh-CN" altLang="zh-CN" sz="2400" dirty="0"/>
              <a:t>游戏软件界面一般情况下，都会设计的华丽精良、主题明确，并且拥有三维效果。为融入主题，游戏软件的界面一般都是以游戏内容中的人物或场景构成，视觉效果在游戏软件界面中占有十分重要的地位</a:t>
            </a:r>
            <a:r>
              <a:rPr lang="zh-CN" altLang="en-US" sz="2400" dirty="0"/>
              <a:t>。</a:t>
            </a:r>
            <a:endParaRPr lang="zh-CN" altLang="zh-CN" sz="2400" dirty="0"/>
          </a:p>
        </p:txBody>
      </p:sp>
      <p:pic>
        <p:nvPicPr>
          <p:cNvPr id="10" name="图片 9">
            <a:extLst>
              <a:ext uri="{FF2B5EF4-FFF2-40B4-BE49-F238E27FC236}">
                <a16:creationId xmlns:a16="http://schemas.microsoft.com/office/drawing/2014/main" id="{C0C2985A-C26E-423B-B65F-5EBC0BFDFABC}"/>
              </a:ext>
            </a:extLst>
          </p:cNvPr>
          <p:cNvPicPr/>
          <p:nvPr/>
        </p:nvPicPr>
        <p:blipFill>
          <a:blip r:embed="rId3">
            <a:extLst>
              <a:ext uri="{28A0092B-C50C-407E-A947-70E740481C1C}">
                <a14:useLocalDpi xmlns:a14="http://schemas.microsoft.com/office/drawing/2010/main" val="0"/>
              </a:ext>
            </a:extLst>
          </a:blip>
          <a:stretch>
            <a:fillRect/>
          </a:stretch>
        </p:blipFill>
        <p:spPr>
          <a:xfrm>
            <a:off x="1832483" y="3665833"/>
            <a:ext cx="5479034" cy="2595484"/>
          </a:xfrm>
          <a:prstGeom prst="rect">
            <a:avLst/>
          </a:prstGeom>
        </p:spPr>
      </p:pic>
    </p:spTree>
    <p:extLst>
      <p:ext uri="{BB962C8B-B14F-4D97-AF65-F5344CB8AC3E}">
        <p14:creationId xmlns:p14="http://schemas.microsoft.com/office/powerpoint/2010/main" val="1634971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软件界面的设计流程</a:t>
            </a:r>
          </a:p>
        </p:txBody>
      </p:sp>
      <p:pic>
        <p:nvPicPr>
          <p:cNvPr id="3" name="图片 2">
            <a:extLst>
              <a:ext uri="{FF2B5EF4-FFF2-40B4-BE49-F238E27FC236}">
                <a16:creationId xmlns:a16="http://schemas.microsoft.com/office/drawing/2014/main" id="{DD2EC0A8-DB5F-4A35-B77E-82504ECC3D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444" y="608027"/>
            <a:ext cx="6239196" cy="6156252"/>
          </a:xfrm>
          <a:prstGeom prst="rect">
            <a:avLst/>
          </a:prstGeom>
        </p:spPr>
      </p:pic>
      <p:sp>
        <p:nvSpPr>
          <p:cNvPr id="4" name="矩形 3">
            <a:extLst>
              <a:ext uri="{FF2B5EF4-FFF2-40B4-BE49-F238E27FC236}">
                <a16:creationId xmlns:a16="http://schemas.microsoft.com/office/drawing/2014/main" id="{B6EB19B6-D335-4A7E-A2A2-02A1E14D3026}"/>
              </a:ext>
            </a:extLst>
          </p:cNvPr>
          <p:cNvSpPr/>
          <p:nvPr/>
        </p:nvSpPr>
        <p:spPr>
          <a:xfrm>
            <a:off x="4079931" y="1131247"/>
            <a:ext cx="1005403" cy="1077218"/>
          </a:xfrm>
          <a:prstGeom prst="rect">
            <a:avLst/>
          </a:prstGeom>
        </p:spPr>
        <p:txBody>
          <a:bodyPr wrap="none">
            <a:spAutoFit/>
          </a:bodyPr>
          <a:lstStyle/>
          <a:p>
            <a:r>
              <a:rPr lang="zh-CN" altLang="en-US" sz="3200" dirty="0"/>
              <a:t>需求</a:t>
            </a:r>
            <a:endParaRPr lang="en-US" altLang="zh-CN" sz="3200" dirty="0"/>
          </a:p>
          <a:p>
            <a:r>
              <a:rPr lang="zh-CN" altLang="en-US" sz="3200" dirty="0"/>
              <a:t>分析</a:t>
            </a:r>
          </a:p>
        </p:txBody>
      </p:sp>
      <p:sp>
        <p:nvSpPr>
          <p:cNvPr id="7" name="矩形 6">
            <a:extLst>
              <a:ext uri="{FF2B5EF4-FFF2-40B4-BE49-F238E27FC236}">
                <a16:creationId xmlns:a16="http://schemas.microsoft.com/office/drawing/2014/main" id="{D9FD93C1-A492-491D-BB9C-553202730441}"/>
              </a:ext>
            </a:extLst>
          </p:cNvPr>
          <p:cNvSpPr/>
          <p:nvPr/>
        </p:nvSpPr>
        <p:spPr>
          <a:xfrm>
            <a:off x="5946040" y="2659878"/>
            <a:ext cx="1005403" cy="1077218"/>
          </a:xfrm>
          <a:prstGeom prst="rect">
            <a:avLst/>
          </a:prstGeom>
        </p:spPr>
        <p:txBody>
          <a:bodyPr wrap="none">
            <a:spAutoFit/>
          </a:bodyPr>
          <a:lstStyle/>
          <a:p>
            <a:r>
              <a:rPr lang="zh-CN" altLang="en-US" sz="3200" dirty="0"/>
              <a:t>设计</a:t>
            </a:r>
            <a:endParaRPr lang="en-US" altLang="zh-CN" sz="3200" dirty="0"/>
          </a:p>
          <a:p>
            <a:r>
              <a:rPr lang="zh-CN" altLang="en-US" sz="3200" dirty="0"/>
              <a:t>分析</a:t>
            </a:r>
          </a:p>
        </p:txBody>
      </p:sp>
      <p:sp>
        <p:nvSpPr>
          <p:cNvPr id="8" name="矩形 7">
            <a:extLst>
              <a:ext uri="{FF2B5EF4-FFF2-40B4-BE49-F238E27FC236}">
                <a16:creationId xmlns:a16="http://schemas.microsoft.com/office/drawing/2014/main" id="{9F04A0C2-2345-47F4-A4D1-AC1EA8E132EE}"/>
              </a:ext>
            </a:extLst>
          </p:cNvPr>
          <p:cNvSpPr/>
          <p:nvPr/>
        </p:nvSpPr>
        <p:spPr>
          <a:xfrm>
            <a:off x="5285715" y="5105919"/>
            <a:ext cx="1005403" cy="1077218"/>
          </a:xfrm>
          <a:prstGeom prst="rect">
            <a:avLst/>
          </a:prstGeom>
        </p:spPr>
        <p:txBody>
          <a:bodyPr wrap="none">
            <a:spAutoFit/>
          </a:bodyPr>
          <a:lstStyle/>
          <a:p>
            <a:r>
              <a:rPr lang="zh-CN" altLang="en-US" sz="3200" dirty="0"/>
              <a:t>调研</a:t>
            </a:r>
            <a:endParaRPr lang="en-US" altLang="zh-CN" sz="3200" dirty="0"/>
          </a:p>
          <a:p>
            <a:r>
              <a:rPr lang="zh-CN" altLang="en-US" sz="3200" dirty="0"/>
              <a:t>验证</a:t>
            </a:r>
          </a:p>
        </p:txBody>
      </p:sp>
      <p:sp>
        <p:nvSpPr>
          <p:cNvPr id="9" name="矩形 8">
            <a:extLst>
              <a:ext uri="{FF2B5EF4-FFF2-40B4-BE49-F238E27FC236}">
                <a16:creationId xmlns:a16="http://schemas.microsoft.com/office/drawing/2014/main" id="{0A66371F-EBFE-4714-AAD3-73DDB0407845}"/>
              </a:ext>
            </a:extLst>
          </p:cNvPr>
          <p:cNvSpPr/>
          <p:nvPr/>
        </p:nvSpPr>
        <p:spPr>
          <a:xfrm>
            <a:off x="2641345" y="4884514"/>
            <a:ext cx="1005403" cy="1077218"/>
          </a:xfrm>
          <a:prstGeom prst="rect">
            <a:avLst/>
          </a:prstGeom>
        </p:spPr>
        <p:txBody>
          <a:bodyPr wrap="none">
            <a:spAutoFit/>
          </a:bodyPr>
          <a:lstStyle/>
          <a:p>
            <a:r>
              <a:rPr lang="zh-CN" altLang="en-US" sz="3200" dirty="0"/>
              <a:t>方案</a:t>
            </a:r>
            <a:endParaRPr lang="en-US" altLang="zh-CN" sz="3200" dirty="0"/>
          </a:p>
          <a:p>
            <a:r>
              <a:rPr lang="zh-CN" altLang="en-US" sz="3200" dirty="0"/>
              <a:t>改进</a:t>
            </a:r>
          </a:p>
        </p:txBody>
      </p:sp>
      <p:sp>
        <p:nvSpPr>
          <p:cNvPr id="10" name="矩形 9">
            <a:extLst>
              <a:ext uri="{FF2B5EF4-FFF2-40B4-BE49-F238E27FC236}">
                <a16:creationId xmlns:a16="http://schemas.microsoft.com/office/drawing/2014/main" id="{1D0F2C5E-2A72-4CC7-A610-056FD39A73DE}"/>
              </a:ext>
            </a:extLst>
          </p:cNvPr>
          <p:cNvSpPr/>
          <p:nvPr/>
        </p:nvSpPr>
        <p:spPr>
          <a:xfrm>
            <a:off x="1958829" y="2492230"/>
            <a:ext cx="1005403" cy="1077218"/>
          </a:xfrm>
          <a:prstGeom prst="rect">
            <a:avLst/>
          </a:prstGeom>
        </p:spPr>
        <p:txBody>
          <a:bodyPr wrap="none">
            <a:spAutoFit/>
          </a:bodyPr>
          <a:lstStyle/>
          <a:p>
            <a:r>
              <a:rPr lang="zh-CN" altLang="en-US" sz="3200" dirty="0"/>
              <a:t>用户</a:t>
            </a:r>
            <a:endParaRPr lang="en-US" altLang="zh-CN" sz="3200" dirty="0"/>
          </a:p>
          <a:p>
            <a:r>
              <a:rPr lang="zh-CN" altLang="en-US" sz="3200" dirty="0"/>
              <a:t>验证</a:t>
            </a:r>
          </a:p>
        </p:txBody>
      </p:sp>
    </p:spTree>
    <p:extLst>
      <p:ext uri="{BB962C8B-B14F-4D97-AF65-F5344CB8AC3E}">
        <p14:creationId xmlns:p14="http://schemas.microsoft.com/office/powerpoint/2010/main" val="2771051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22134"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需求分析</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软件界面的设计流程</a:t>
            </a:r>
          </a:p>
        </p:txBody>
      </p:sp>
      <p:sp>
        <p:nvSpPr>
          <p:cNvPr id="2" name="矩形 1">
            <a:extLst>
              <a:ext uri="{FF2B5EF4-FFF2-40B4-BE49-F238E27FC236}">
                <a16:creationId xmlns:a16="http://schemas.microsoft.com/office/drawing/2014/main" id="{FD50C279-15EB-423B-82E2-021B1F6DC7D0}"/>
              </a:ext>
            </a:extLst>
          </p:cNvPr>
          <p:cNvSpPr/>
          <p:nvPr/>
        </p:nvSpPr>
        <p:spPr>
          <a:xfrm>
            <a:off x="958585" y="1920969"/>
            <a:ext cx="7493754" cy="1938992"/>
          </a:xfrm>
          <a:prstGeom prst="rect">
            <a:avLst/>
          </a:prstGeom>
        </p:spPr>
        <p:txBody>
          <a:bodyPr wrap="square">
            <a:spAutoFit/>
          </a:bodyPr>
          <a:lstStyle/>
          <a:p>
            <a:pPr indent="266700" algn="just">
              <a:spcAft>
                <a:spcPts val="0"/>
              </a:spcAft>
            </a:pPr>
            <a:r>
              <a:rPr lang="en-US" altLang="zh-CN" sz="2400" dirty="0"/>
              <a:t>    </a:t>
            </a:r>
            <a:r>
              <a:rPr lang="zh-CN" altLang="zh-CN" sz="2400" dirty="0"/>
              <a:t>在设计一款软件界面之前，设计师应该首先明确是什么人（用户的年龄、性别、爱好、教育程度等）、在什么地方用（桌面电脑、移动设备、家庭多媒体等）、如何使用（鼠标键盘、触摸屏、摇控器等）。任何一个元素的改变都会使界面设计做出相应的调整。</a:t>
            </a:r>
          </a:p>
        </p:txBody>
      </p:sp>
      <p:pic>
        <p:nvPicPr>
          <p:cNvPr id="7" name="图片 6">
            <a:extLst>
              <a:ext uri="{FF2B5EF4-FFF2-40B4-BE49-F238E27FC236}">
                <a16:creationId xmlns:a16="http://schemas.microsoft.com/office/drawing/2014/main" id="{09C9EA28-7F47-4576-AA22-C2594AD10AEC}"/>
              </a:ext>
            </a:extLst>
          </p:cNvPr>
          <p:cNvPicPr/>
          <p:nvPr/>
        </p:nvPicPr>
        <p:blipFill>
          <a:blip r:embed="rId3">
            <a:extLst>
              <a:ext uri="{28A0092B-C50C-407E-A947-70E740481C1C}">
                <a14:useLocalDpi xmlns:a14="http://schemas.microsoft.com/office/drawing/2010/main" val="0"/>
              </a:ext>
            </a:extLst>
          </a:blip>
          <a:stretch>
            <a:fillRect/>
          </a:stretch>
        </p:blipFill>
        <p:spPr>
          <a:xfrm>
            <a:off x="988156" y="4092488"/>
            <a:ext cx="7238212" cy="1795174"/>
          </a:xfrm>
          <a:prstGeom prst="rect">
            <a:avLst/>
          </a:prstGeom>
        </p:spPr>
      </p:pic>
    </p:spTree>
    <p:extLst>
      <p:ext uri="{BB962C8B-B14F-4D97-AF65-F5344CB8AC3E}">
        <p14:creationId xmlns:p14="http://schemas.microsoft.com/office/powerpoint/2010/main" val="3298489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22135"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设计分析</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软件界面的设计流程</a:t>
            </a:r>
          </a:p>
        </p:txBody>
      </p:sp>
      <p:sp>
        <p:nvSpPr>
          <p:cNvPr id="2" name="矩形 1">
            <a:extLst>
              <a:ext uri="{FF2B5EF4-FFF2-40B4-BE49-F238E27FC236}">
                <a16:creationId xmlns:a16="http://schemas.microsoft.com/office/drawing/2014/main" id="{FD50C279-15EB-423B-82E2-021B1F6DC7D0}"/>
              </a:ext>
            </a:extLst>
          </p:cNvPr>
          <p:cNvSpPr/>
          <p:nvPr/>
        </p:nvSpPr>
        <p:spPr>
          <a:xfrm>
            <a:off x="958585" y="1920969"/>
            <a:ext cx="7493754" cy="1200329"/>
          </a:xfrm>
          <a:prstGeom prst="rect">
            <a:avLst/>
          </a:prstGeom>
        </p:spPr>
        <p:txBody>
          <a:bodyPr wrap="square">
            <a:spAutoFit/>
          </a:bodyPr>
          <a:lstStyle/>
          <a:p>
            <a:pPr algn="just"/>
            <a:r>
              <a:rPr lang="en-US" altLang="zh-CN" sz="2400" dirty="0"/>
              <a:t>       </a:t>
            </a:r>
            <a:r>
              <a:rPr lang="zh-CN" altLang="zh-CN" sz="2400" dirty="0"/>
              <a:t>通过对软件的需求分析，接下来在开始设计软件界面之前首先需要提炼出几个体现用户定位的词语坐标。</a:t>
            </a:r>
          </a:p>
          <a:p>
            <a:pPr algn="just"/>
            <a:r>
              <a:rPr lang="en-US" altLang="zh-CN" sz="2400" dirty="0"/>
              <a:t>       </a:t>
            </a:r>
            <a:endParaRPr lang="zh-CN" altLang="zh-CN" sz="2400" dirty="0"/>
          </a:p>
        </p:txBody>
      </p:sp>
      <p:pic>
        <p:nvPicPr>
          <p:cNvPr id="8" name="图片 7">
            <a:extLst>
              <a:ext uri="{FF2B5EF4-FFF2-40B4-BE49-F238E27FC236}">
                <a16:creationId xmlns:a16="http://schemas.microsoft.com/office/drawing/2014/main" id="{7C00F961-21B4-4156-97FD-E49249F83C3A}"/>
              </a:ext>
            </a:extLst>
          </p:cNvPr>
          <p:cNvPicPr/>
          <p:nvPr/>
        </p:nvPicPr>
        <p:blipFill rotWithShape="1">
          <a:blip r:embed="rId3" cstate="print">
            <a:extLst>
              <a:ext uri="{28A0092B-C50C-407E-A947-70E740481C1C}">
                <a14:useLocalDpi xmlns:a14="http://schemas.microsoft.com/office/drawing/2010/main" val="0"/>
              </a:ext>
            </a:extLst>
          </a:blip>
          <a:srcRect t="3594" b="1979"/>
          <a:stretch/>
        </p:blipFill>
        <p:spPr bwMode="auto">
          <a:xfrm>
            <a:off x="1395350" y="2969835"/>
            <a:ext cx="6236068" cy="30013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4374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22136"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调研验证</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软件界面的设计流程</a:t>
            </a:r>
          </a:p>
        </p:txBody>
      </p:sp>
      <p:sp>
        <p:nvSpPr>
          <p:cNvPr id="2" name="矩形 1">
            <a:extLst>
              <a:ext uri="{FF2B5EF4-FFF2-40B4-BE49-F238E27FC236}">
                <a16:creationId xmlns:a16="http://schemas.microsoft.com/office/drawing/2014/main" id="{FD50C279-15EB-423B-82E2-021B1F6DC7D0}"/>
              </a:ext>
            </a:extLst>
          </p:cNvPr>
          <p:cNvSpPr/>
          <p:nvPr/>
        </p:nvSpPr>
        <p:spPr>
          <a:xfrm>
            <a:off x="958584" y="1920969"/>
            <a:ext cx="7587539" cy="2308324"/>
          </a:xfrm>
          <a:prstGeom prst="rect">
            <a:avLst/>
          </a:prstGeom>
        </p:spPr>
        <p:txBody>
          <a:bodyPr wrap="square">
            <a:spAutoFit/>
          </a:bodyPr>
          <a:lstStyle/>
          <a:p>
            <a:r>
              <a:rPr lang="en-US" altLang="zh-CN" sz="2400" dirty="0"/>
              <a:t>       </a:t>
            </a:r>
            <a:r>
              <a:rPr lang="zh-CN" altLang="zh-CN" sz="2400" dirty="0"/>
              <a:t>在设计过程中</a:t>
            </a:r>
            <a:r>
              <a:rPr lang="zh-CN" altLang="en-US" sz="2400" dirty="0"/>
              <a:t>要</a:t>
            </a:r>
            <a:r>
              <a:rPr lang="zh-CN" altLang="zh-CN" sz="2400" dirty="0"/>
              <a:t>确保所设计的软件界面多套设计方案同一水准，不能看出有明显的差异，完成多套软件界面方案的设计后，开始进行调研验证，从而得到用户的反馈。</a:t>
            </a:r>
          </a:p>
          <a:p>
            <a:pPr algn="just"/>
            <a:r>
              <a:rPr lang="en-US" altLang="zh-CN" sz="2400" dirty="0"/>
              <a:t>      </a:t>
            </a:r>
            <a:r>
              <a:rPr lang="zh-CN" altLang="zh-CN" sz="2400" dirty="0"/>
              <a:t>通过对用户反馈意见的整理和总结，得出每套方案的优缺点，便于对最终的软件界面设计进行调整和改进。</a:t>
            </a:r>
          </a:p>
        </p:txBody>
      </p:sp>
    </p:spTree>
    <p:extLst>
      <p:ext uri="{BB962C8B-B14F-4D97-AF65-F5344CB8AC3E}">
        <p14:creationId xmlns:p14="http://schemas.microsoft.com/office/powerpoint/2010/main" val="1435398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22137"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方案改进</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软件界面的设计流程</a:t>
            </a:r>
          </a:p>
        </p:txBody>
      </p:sp>
      <p:sp>
        <p:nvSpPr>
          <p:cNvPr id="2" name="矩形 1">
            <a:extLst>
              <a:ext uri="{FF2B5EF4-FFF2-40B4-BE49-F238E27FC236}">
                <a16:creationId xmlns:a16="http://schemas.microsoft.com/office/drawing/2014/main" id="{FD50C279-15EB-423B-82E2-021B1F6DC7D0}"/>
              </a:ext>
            </a:extLst>
          </p:cNvPr>
          <p:cNvSpPr/>
          <p:nvPr/>
        </p:nvSpPr>
        <p:spPr>
          <a:xfrm>
            <a:off x="958584" y="1920969"/>
            <a:ext cx="7587539" cy="1569660"/>
          </a:xfrm>
          <a:prstGeom prst="rect">
            <a:avLst/>
          </a:prstGeom>
        </p:spPr>
        <p:txBody>
          <a:bodyPr wrap="square">
            <a:spAutoFit/>
          </a:bodyPr>
          <a:lstStyle/>
          <a:p>
            <a:r>
              <a:rPr lang="en-US" altLang="zh-CN" sz="2400" dirty="0"/>
              <a:t>        </a:t>
            </a:r>
            <a:r>
              <a:rPr lang="zh-CN" altLang="zh-CN" sz="2400" dirty="0"/>
              <a:t>通过对用户的调研验证，可以得到目标用户最喜欢的方案。而且了解到用户为什么喜欢，还有什么遗憾等，这样设计师就可以有针对性的对软件界面进行下一步的修改了，从而将所设计的软件界面做到细致、精美。</a:t>
            </a:r>
          </a:p>
        </p:txBody>
      </p:sp>
    </p:spTree>
    <p:extLst>
      <p:ext uri="{BB962C8B-B14F-4D97-AF65-F5344CB8AC3E}">
        <p14:creationId xmlns:p14="http://schemas.microsoft.com/office/powerpoint/2010/main" val="3045771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22138" y="1345506"/>
            <a:ext cx="1467068"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用户验证</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软件界面的设计流程</a:t>
            </a:r>
          </a:p>
        </p:txBody>
      </p:sp>
      <p:sp>
        <p:nvSpPr>
          <p:cNvPr id="2" name="矩形 1">
            <a:extLst>
              <a:ext uri="{FF2B5EF4-FFF2-40B4-BE49-F238E27FC236}">
                <a16:creationId xmlns:a16="http://schemas.microsoft.com/office/drawing/2014/main" id="{FD50C279-15EB-423B-82E2-021B1F6DC7D0}"/>
              </a:ext>
            </a:extLst>
          </p:cNvPr>
          <p:cNvSpPr/>
          <p:nvPr/>
        </p:nvSpPr>
        <p:spPr>
          <a:xfrm>
            <a:off x="958584" y="1920969"/>
            <a:ext cx="7587539" cy="1938992"/>
          </a:xfrm>
          <a:prstGeom prst="rect">
            <a:avLst/>
          </a:prstGeom>
        </p:spPr>
        <p:txBody>
          <a:bodyPr wrap="square">
            <a:spAutoFit/>
          </a:bodyPr>
          <a:lstStyle/>
          <a:p>
            <a:pPr algn="just"/>
            <a:r>
              <a:rPr lang="en-US" altLang="zh-CN" sz="2400" dirty="0"/>
              <a:t>        </a:t>
            </a:r>
            <a:r>
              <a:rPr lang="zh-CN" altLang="zh-CN" sz="2400" dirty="0"/>
              <a:t>改进后的软件界面设计方案即可在所开发的软件中应用并推向市场，但是设计并没有结束，还需要用户反馈，好的设计师应该在软件产品上市后，多与最终用户交流，了解用户的真正的使用感受，为以后的升级版本和改进积累经验。</a:t>
            </a:r>
          </a:p>
        </p:txBody>
      </p:sp>
    </p:spTree>
    <p:extLst>
      <p:ext uri="{BB962C8B-B14F-4D97-AF65-F5344CB8AC3E}">
        <p14:creationId xmlns:p14="http://schemas.microsoft.com/office/powerpoint/2010/main" val="2058068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软件界面设计的黄金法则</a:t>
            </a:r>
          </a:p>
        </p:txBody>
      </p:sp>
      <p:pic>
        <p:nvPicPr>
          <p:cNvPr id="5" name="图片 4">
            <a:extLst>
              <a:ext uri="{FF2B5EF4-FFF2-40B4-BE49-F238E27FC236}">
                <a16:creationId xmlns:a16="http://schemas.microsoft.com/office/drawing/2014/main" id="{67B18035-3CAA-4EA8-B39C-4B7B229E68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828" y="729418"/>
            <a:ext cx="7664344" cy="5912188"/>
          </a:xfrm>
          <a:prstGeom prst="rect">
            <a:avLst/>
          </a:prstGeom>
        </p:spPr>
      </p:pic>
      <p:sp>
        <p:nvSpPr>
          <p:cNvPr id="6" name="矩形 5">
            <a:extLst>
              <a:ext uri="{FF2B5EF4-FFF2-40B4-BE49-F238E27FC236}">
                <a16:creationId xmlns:a16="http://schemas.microsoft.com/office/drawing/2014/main" id="{D9DE952B-FCDC-4BE9-A7D1-287CED8CF9F5}"/>
              </a:ext>
            </a:extLst>
          </p:cNvPr>
          <p:cNvSpPr/>
          <p:nvPr/>
        </p:nvSpPr>
        <p:spPr>
          <a:xfrm>
            <a:off x="1784105" y="1398811"/>
            <a:ext cx="5724644"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在实现功能的框下设计</a:t>
            </a:r>
          </a:p>
        </p:txBody>
      </p:sp>
      <p:sp>
        <p:nvSpPr>
          <p:cNvPr id="7" name="矩形 6">
            <a:extLst>
              <a:ext uri="{FF2B5EF4-FFF2-40B4-BE49-F238E27FC236}">
                <a16:creationId xmlns:a16="http://schemas.microsoft.com/office/drawing/2014/main" id="{9EDDA62B-65F9-4B7B-AE15-77ECC8F2B19D}"/>
              </a:ext>
            </a:extLst>
          </p:cNvPr>
          <p:cNvSpPr/>
          <p:nvPr/>
        </p:nvSpPr>
        <p:spPr>
          <a:xfrm>
            <a:off x="2511015" y="2674620"/>
            <a:ext cx="3877985"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层次结构清晰</a:t>
            </a:r>
          </a:p>
        </p:txBody>
      </p:sp>
      <p:sp>
        <p:nvSpPr>
          <p:cNvPr id="8" name="矩形 7">
            <a:extLst>
              <a:ext uri="{FF2B5EF4-FFF2-40B4-BE49-F238E27FC236}">
                <a16:creationId xmlns:a16="http://schemas.microsoft.com/office/drawing/2014/main" id="{4D3D0322-C823-43D5-B2CF-3885C33FF7F3}"/>
              </a:ext>
            </a:extLst>
          </p:cNvPr>
          <p:cNvSpPr/>
          <p:nvPr/>
        </p:nvSpPr>
        <p:spPr>
          <a:xfrm>
            <a:off x="2129339" y="3982325"/>
            <a:ext cx="4339650"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一致性和标准化</a:t>
            </a:r>
          </a:p>
        </p:txBody>
      </p:sp>
      <p:sp>
        <p:nvSpPr>
          <p:cNvPr id="9" name="矩形 8">
            <a:extLst>
              <a:ext uri="{FF2B5EF4-FFF2-40B4-BE49-F238E27FC236}">
                <a16:creationId xmlns:a16="http://schemas.microsoft.com/office/drawing/2014/main" id="{6CF863A3-C464-4A16-9A56-02E79065586C}"/>
              </a:ext>
            </a:extLst>
          </p:cNvPr>
          <p:cNvSpPr/>
          <p:nvPr/>
        </p:nvSpPr>
        <p:spPr>
          <a:xfrm>
            <a:off x="1249952" y="5231630"/>
            <a:ext cx="5262979" cy="646331"/>
          </a:xfrm>
          <a:prstGeom prst="rect">
            <a:avLst/>
          </a:prstGeom>
        </p:spPr>
        <p:txBody>
          <a:bodyPr wrap="none">
            <a:spAutoFit/>
          </a:bodyPr>
          <a:lstStyle/>
          <a:p>
            <a:pPr lvl="2" algn="just">
              <a:spcAft>
                <a:spcPts val="600"/>
              </a:spcAft>
              <a:buClr>
                <a:srgbClr val="000000"/>
              </a:buClr>
            </a:pPr>
            <a:r>
              <a:rPr lang="zh-CN" altLang="zh-CN" sz="3600" dirty="0">
                <a:solidFill>
                  <a:schemeClr val="bg1"/>
                </a:solidFill>
              </a:rPr>
              <a:t>给予足够的视觉反馈</a:t>
            </a:r>
          </a:p>
        </p:txBody>
      </p:sp>
    </p:spTree>
    <p:extLst>
      <p:ext uri="{BB962C8B-B14F-4D97-AF65-F5344CB8AC3E}">
        <p14:creationId xmlns:p14="http://schemas.microsoft.com/office/powerpoint/2010/main" val="1776015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611837" y="1345506"/>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层次结构清晰</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软件界面设计的黄金法则</a:t>
            </a:r>
          </a:p>
        </p:txBody>
      </p:sp>
      <p:pic>
        <p:nvPicPr>
          <p:cNvPr id="6" name="图片 5">
            <a:extLst>
              <a:ext uri="{FF2B5EF4-FFF2-40B4-BE49-F238E27FC236}">
                <a16:creationId xmlns:a16="http://schemas.microsoft.com/office/drawing/2014/main" id="{AE60B761-91BF-4B6C-939D-8D6E49F7A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833" y="1957722"/>
            <a:ext cx="7035626" cy="4248926"/>
          </a:xfrm>
          <a:prstGeom prst="rect">
            <a:avLst/>
          </a:prstGeom>
        </p:spPr>
      </p:pic>
      <p:sp>
        <p:nvSpPr>
          <p:cNvPr id="2" name="矩形 1">
            <a:extLst>
              <a:ext uri="{FF2B5EF4-FFF2-40B4-BE49-F238E27FC236}">
                <a16:creationId xmlns:a16="http://schemas.microsoft.com/office/drawing/2014/main" id="{A7FB8D89-83AA-48D3-B501-7E496C39BEF4}"/>
              </a:ext>
            </a:extLst>
          </p:cNvPr>
          <p:cNvSpPr/>
          <p:nvPr/>
        </p:nvSpPr>
        <p:spPr>
          <a:xfrm>
            <a:off x="2642025" y="2442763"/>
            <a:ext cx="4698722"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运用视觉元素将元素分组</a:t>
            </a:r>
          </a:p>
        </p:txBody>
      </p:sp>
      <p:sp>
        <p:nvSpPr>
          <p:cNvPr id="3" name="矩形 2">
            <a:extLst>
              <a:ext uri="{FF2B5EF4-FFF2-40B4-BE49-F238E27FC236}">
                <a16:creationId xmlns:a16="http://schemas.microsoft.com/office/drawing/2014/main" id="{B847781F-2F47-4588-ACEF-93574CE4179E}"/>
              </a:ext>
            </a:extLst>
          </p:cNvPr>
          <p:cNvSpPr/>
          <p:nvPr/>
        </p:nvSpPr>
        <p:spPr>
          <a:xfrm>
            <a:off x="1495808" y="3744359"/>
            <a:ext cx="4698722" cy="584775"/>
          </a:xfrm>
          <a:prstGeom prst="rect">
            <a:avLst/>
          </a:prstGeom>
        </p:spPr>
        <p:txBody>
          <a:bodyPr wrap="none">
            <a:spAutoFit/>
          </a:bodyPr>
          <a:lstStyle/>
          <a:p>
            <a:pPr algn="just">
              <a:spcBef>
                <a:spcPts val="600"/>
              </a:spcBef>
              <a:spcAft>
                <a:spcPts val="600"/>
              </a:spcAft>
            </a:pPr>
            <a:r>
              <a:rPr lang="zh-CN" altLang="zh-CN" sz="3200" dirty="0">
                <a:solidFill>
                  <a:schemeClr val="bg1"/>
                </a:solidFill>
              </a:rPr>
              <a:t>如何创建清晰地层次结构</a:t>
            </a:r>
          </a:p>
        </p:txBody>
      </p:sp>
      <p:sp>
        <p:nvSpPr>
          <p:cNvPr id="4" name="矩形 3">
            <a:extLst>
              <a:ext uri="{FF2B5EF4-FFF2-40B4-BE49-F238E27FC236}">
                <a16:creationId xmlns:a16="http://schemas.microsoft.com/office/drawing/2014/main" id="{0FF14A8B-B80F-413A-A5EC-AA0FC654D161}"/>
              </a:ext>
            </a:extLst>
          </p:cNvPr>
          <p:cNvSpPr/>
          <p:nvPr/>
        </p:nvSpPr>
        <p:spPr>
          <a:xfrm>
            <a:off x="2669971" y="5156798"/>
            <a:ext cx="5109091"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创建层次结构的要点和技巧</a:t>
            </a:r>
          </a:p>
        </p:txBody>
      </p:sp>
    </p:spTree>
    <p:extLst>
      <p:ext uri="{BB962C8B-B14F-4D97-AF65-F5344CB8AC3E}">
        <p14:creationId xmlns:p14="http://schemas.microsoft.com/office/powerpoint/2010/main" val="1486546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440862" y="3003890"/>
            <a:ext cx="6143277"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第一章  了解软件</a:t>
            </a:r>
            <a:r>
              <a:rPr lang="en-US" altLang="zh-CN" sz="3600" b="1" dirty="0">
                <a:solidFill>
                  <a:schemeClr val="bg1"/>
                </a:solidFill>
                <a:latin typeface="微软雅黑" panose="020B0503020204020204" pitchFamily="34" charset="-122"/>
                <a:ea typeface="微软雅黑" panose="020B0503020204020204" pitchFamily="34" charset="-122"/>
              </a:rPr>
              <a:t>UI</a:t>
            </a:r>
            <a:r>
              <a:rPr lang="zh-CN" altLang="en-US" sz="3600" b="1" dirty="0">
                <a:solidFill>
                  <a:schemeClr val="bg1"/>
                </a:solidFill>
                <a:latin typeface="微软雅黑" panose="020B0503020204020204" pitchFamily="34" charset="-122"/>
                <a:ea typeface="微软雅黑" panose="020B0503020204020204" pitchFamily="34" charset="-122"/>
              </a:rPr>
              <a:t>设计</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66831" y="1345506"/>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运用视觉元素将元素分组</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软件界面设计的黄金法则</a:t>
            </a:r>
          </a:p>
        </p:txBody>
      </p:sp>
      <p:pic>
        <p:nvPicPr>
          <p:cNvPr id="3" name="图片 2">
            <a:extLst>
              <a:ext uri="{FF2B5EF4-FFF2-40B4-BE49-F238E27FC236}">
                <a16:creationId xmlns:a16="http://schemas.microsoft.com/office/drawing/2014/main" id="{FC3F2301-2313-4687-B3C5-5DFD21AF94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5139" y="1983459"/>
            <a:ext cx="4166988" cy="4166988"/>
          </a:xfrm>
          <a:prstGeom prst="rect">
            <a:avLst/>
          </a:prstGeom>
        </p:spPr>
      </p:pic>
      <p:sp>
        <p:nvSpPr>
          <p:cNvPr id="4" name="矩形 3">
            <a:extLst>
              <a:ext uri="{FF2B5EF4-FFF2-40B4-BE49-F238E27FC236}">
                <a16:creationId xmlns:a16="http://schemas.microsoft.com/office/drawing/2014/main" id="{E55FB6EA-6F99-4807-960B-4D026AB6EA4B}"/>
              </a:ext>
            </a:extLst>
          </p:cNvPr>
          <p:cNvSpPr/>
          <p:nvPr/>
        </p:nvSpPr>
        <p:spPr>
          <a:xfrm>
            <a:off x="3993972" y="2074727"/>
            <a:ext cx="1210588"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形状</a:t>
            </a:r>
          </a:p>
        </p:txBody>
      </p:sp>
      <p:sp>
        <p:nvSpPr>
          <p:cNvPr id="5" name="矩形 4">
            <a:extLst>
              <a:ext uri="{FF2B5EF4-FFF2-40B4-BE49-F238E27FC236}">
                <a16:creationId xmlns:a16="http://schemas.microsoft.com/office/drawing/2014/main" id="{81565D43-B9A5-471B-8B7C-1ACEC3BE2411}"/>
              </a:ext>
            </a:extLst>
          </p:cNvPr>
          <p:cNvSpPr/>
          <p:nvPr/>
        </p:nvSpPr>
        <p:spPr>
          <a:xfrm>
            <a:off x="3543105" y="2895147"/>
            <a:ext cx="1210588"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尺寸</a:t>
            </a:r>
          </a:p>
        </p:txBody>
      </p:sp>
      <p:sp>
        <p:nvSpPr>
          <p:cNvPr id="7" name="矩形 6">
            <a:extLst>
              <a:ext uri="{FF2B5EF4-FFF2-40B4-BE49-F238E27FC236}">
                <a16:creationId xmlns:a16="http://schemas.microsoft.com/office/drawing/2014/main" id="{B9A90CFA-79F4-46C1-88F0-F6206C528067}"/>
              </a:ext>
            </a:extLst>
          </p:cNvPr>
          <p:cNvSpPr/>
          <p:nvPr/>
        </p:nvSpPr>
        <p:spPr>
          <a:xfrm>
            <a:off x="4303023" y="3721445"/>
            <a:ext cx="1210588"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颜色</a:t>
            </a:r>
          </a:p>
        </p:txBody>
      </p:sp>
      <p:sp>
        <p:nvSpPr>
          <p:cNvPr id="8" name="矩形 7">
            <a:extLst>
              <a:ext uri="{FF2B5EF4-FFF2-40B4-BE49-F238E27FC236}">
                <a16:creationId xmlns:a16="http://schemas.microsoft.com/office/drawing/2014/main" id="{8E0C6FDD-27B6-4B9D-8EF9-EA5F2E32386A}"/>
              </a:ext>
            </a:extLst>
          </p:cNvPr>
          <p:cNvSpPr/>
          <p:nvPr/>
        </p:nvSpPr>
        <p:spPr>
          <a:xfrm>
            <a:off x="3543105" y="4541865"/>
            <a:ext cx="1210588" cy="707886"/>
          </a:xfrm>
          <a:prstGeom prst="rect">
            <a:avLst/>
          </a:prstGeom>
        </p:spPr>
        <p:txBody>
          <a:bodyPr wrap="none">
            <a:spAutoFit/>
          </a:bodyPr>
          <a:lstStyle/>
          <a:p>
            <a:pPr lvl="0" algn="just">
              <a:spcBef>
                <a:spcPts val="600"/>
              </a:spcBef>
              <a:spcAft>
                <a:spcPts val="600"/>
              </a:spcAft>
              <a:buClr>
                <a:srgbClr val="0099FF"/>
              </a:buClr>
            </a:pPr>
            <a:r>
              <a:rPr lang="zh-CN" altLang="zh-CN" sz="4000" dirty="0"/>
              <a:t>方向</a:t>
            </a:r>
          </a:p>
        </p:txBody>
      </p:sp>
      <p:sp>
        <p:nvSpPr>
          <p:cNvPr id="9" name="矩形 8">
            <a:extLst>
              <a:ext uri="{FF2B5EF4-FFF2-40B4-BE49-F238E27FC236}">
                <a16:creationId xmlns:a16="http://schemas.microsoft.com/office/drawing/2014/main" id="{3E822C48-7BFB-4EA9-9FB5-8137321EB5FE}"/>
              </a:ext>
            </a:extLst>
          </p:cNvPr>
          <p:cNvSpPr/>
          <p:nvPr/>
        </p:nvSpPr>
        <p:spPr>
          <a:xfrm>
            <a:off x="4148399" y="5388379"/>
            <a:ext cx="1210588"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纹理</a:t>
            </a:r>
          </a:p>
        </p:txBody>
      </p:sp>
    </p:spTree>
    <p:extLst>
      <p:ext uri="{BB962C8B-B14F-4D97-AF65-F5344CB8AC3E}">
        <p14:creationId xmlns:p14="http://schemas.microsoft.com/office/powerpoint/2010/main" val="289236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47466" y="1345506"/>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给与足够的视觉反馈</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软件界面设计的黄金法则</a:t>
            </a:r>
          </a:p>
        </p:txBody>
      </p:sp>
      <p:pic>
        <p:nvPicPr>
          <p:cNvPr id="3" name="图片 2">
            <a:extLst>
              <a:ext uri="{FF2B5EF4-FFF2-40B4-BE49-F238E27FC236}">
                <a16:creationId xmlns:a16="http://schemas.microsoft.com/office/drawing/2014/main" id="{C7915639-F1EE-4BEC-B6A5-CAA37EA18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466" y="2139493"/>
            <a:ext cx="6148220" cy="4017202"/>
          </a:xfrm>
          <a:prstGeom prst="rect">
            <a:avLst/>
          </a:prstGeom>
        </p:spPr>
      </p:pic>
      <p:sp>
        <p:nvSpPr>
          <p:cNvPr id="4" name="矩形 3">
            <a:extLst>
              <a:ext uri="{FF2B5EF4-FFF2-40B4-BE49-F238E27FC236}">
                <a16:creationId xmlns:a16="http://schemas.microsoft.com/office/drawing/2014/main" id="{BDBB6C18-CF54-43F9-B95B-08406F61FEB7}"/>
              </a:ext>
            </a:extLst>
          </p:cNvPr>
          <p:cNvSpPr/>
          <p:nvPr/>
        </p:nvSpPr>
        <p:spPr>
          <a:xfrm>
            <a:off x="2307210" y="2442763"/>
            <a:ext cx="3262432" cy="707886"/>
          </a:xfrm>
          <a:prstGeom prst="rect">
            <a:avLst/>
          </a:prstGeom>
        </p:spPr>
        <p:txBody>
          <a:bodyPr wrap="none">
            <a:spAutoFit/>
          </a:bodyPr>
          <a:lstStyle/>
          <a:p>
            <a:pPr algn="just">
              <a:spcBef>
                <a:spcPts val="600"/>
              </a:spcBef>
              <a:spcAft>
                <a:spcPts val="600"/>
              </a:spcAft>
              <a:buClr>
                <a:srgbClr val="0099FF"/>
              </a:buClr>
            </a:pPr>
            <a:r>
              <a:rPr lang="zh-CN" altLang="zh-CN" sz="4000" dirty="0"/>
              <a:t>静态视觉暗示</a:t>
            </a:r>
          </a:p>
        </p:txBody>
      </p:sp>
      <p:sp>
        <p:nvSpPr>
          <p:cNvPr id="5" name="矩形 4">
            <a:extLst>
              <a:ext uri="{FF2B5EF4-FFF2-40B4-BE49-F238E27FC236}">
                <a16:creationId xmlns:a16="http://schemas.microsoft.com/office/drawing/2014/main" id="{E476D7D1-B501-4838-9093-06D63B88C56B}"/>
              </a:ext>
            </a:extLst>
          </p:cNvPr>
          <p:cNvSpPr/>
          <p:nvPr/>
        </p:nvSpPr>
        <p:spPr>
          <a:xfrm>
            <a:off x="2307210" y="3735572"/>
            <a:ext cx="3262432" cy="707886"/>
          </a:xfrm>
          <a:prstGeom prst="rect">
            <a:avLst/>
          </a:prstGeom>
        </p:spPr>
        <p:txBody>
          <a:bodyPr wrap="none">
            <a:spAutoFit/>
          </a:bodyPr>
          <a:lstStyle/>
          <a:p>
            <a:pPr algn="just">
              <a:spcBef>
                <a:spcPts val="600"/>
              </a:spcBef>
              <a:spcAft>
                <a:spcPts val="600"/>
              </a:spcAft>
              <a:buClr>
                <a:srgbClr val="0099FF"/>
              </a:buClr>
            </a:pPr>
            <a:r>
              <a:rPr lang="zh-CN" altLang="zh-CN" sz="4000" dirty="0"/>
              <a:t>动态视觉暗示</a:t>
            </a:r>
          </a:p>
        </p:txBody>
      </p:sp>
      <p:sp>
        <p:nvSpPr>
          <p:cNvPr id="6" name="矩形 5">
            <a:extLst>
              <a:ext uri="{FF2B5EF4-FFF2-40B4-BE49-F238E27FC236}">
                <a16:creationId xmlns:a16="http://schemas.microsoft.com/office/drawing/2014/main" id="{C73FBE4C-1787-4006-9AF9-F3AAEBD7E8D0}"/>
              </a:ext>
            </a:extLst>
          </p:cNvPr>
          <p:cNvSpPr/>
          <p:nvPr/>
        </p:nvSpPr>
        <p:spPr>
          <a:xfrm>
            <a:off x="2820171" y="5158551"/>
            <a:ext cx="2236510" cy="707886"/>
          </a:xfrm>
          <a:prstGeom prst="rect">
            <a:avLst/>
          </a:prstGeom>
        </p:spPr>
        <p:txBody>
          <a:bodyPr wrap="none">
            <a:spAutoFit/>
          </a:bodyPr>
          <a:lstStyle/>
          <a:p>
            <a:pPr algn="just">
              <a:spcBef>
                <a:spcPts val="600"/>
              </a:spcBef>
              <a:spcAft>
                <a:spcPts val="600"/>
              </a:spcAft>
              <a:buClr>
                <a:srgbClr val="0099FF"/>
              </a:buClr>
            </a:pPr>
            <a:r>
              <a:rPr lang="zh-CN" altLang="zh-CN" sz="4000" dirty="0"/>
              <a:t>光标暗示</a:t>
            </a:r>
          </a:p>
        </p:txBody>
      </p:sp>
    </p:spTree>
    <p:extLst>
      <p:ext uri="{BB962C8B-B14F-4D97-AF65-F5344CB8AC3E}">
        <p14:creationId xmlns:p14="http://schemas.microsoft.com/office/powerpoint/2010/main" val="1595610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软件界面的设计要求</a:t>
            </a:r>
          </a:p>
        </p:txBody>
      </p:sp>
      <p:pic>
        <p:nvPicPr>
          <p:cNvPr id="10" name="图片 9">
            <a:extLst>
              <a:ext uri="{FF2B5EF4-FFF2-40B4-BE49-F238E27FC236}">
                <a16:creationId xmlns:a16="http://schemas.microsoft.com/office/drawing/2014/main" id="{8CD2ADF8-0796-4D38-A7F4-746EBA318B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757" y="1450388"/>
            <a:ext cx="8044824" cy="4516658"/>
          </a:xfrm>
          <a:prstGeom prst="rect">
            <a:avLst/>
          </a:prstGeom>
        </p:spPr>
      </p:pic>
      <p:sp>
        <p:nvSpPr>
          <p:cNvPr id="3" name="矩形 2">
            <a:extLst>
              <a:ext uri="{FF2B5EF4-FFF2-40B4-BE49-F238E27FC236}">
                <a16:creationId xmlns:a16="http://schemas.microsoft.com/office/drawing/2014/main" id="{83A997A6-6161-4443-AE6E-DE1DC1C5CE40}"/>
              </a:ext>
            </a:extLst>
          </p:cNvPr>
          <p:cNvSpPr/>
          <p:nvPr/>
        </p:nvSpPr>
        <p:spPr>
          <a:xfrm>
            <a:off x="-141203" y="2243396"/>
            <a:ext cx="2732004" cy="1031051"/>
          </a:xfrm>
          <a:prstGeom prst="rect">
            <a:avLst/>
          </a:prstGeom>
        </p:spPr>
        <p:txBody>
          <a:bodyPr wrap="square">
            <a:spAutoFit/>
          </a:bodyPr>
          <a:lstStyle/>
          <a:p>
            <a:pPr lvl="2" algn="just">
              <a:spcAft>
                <a:spcPts val="600"/>
              </a:spcAft>
              <a:buClr>
                <a:srgbClr val="000000"/>
              </a:buClr>
            </a:pPr>
            <a:r>
              <a:rPr lang="zh-CN" altLang="zh-CN" sz="2800" dirty="0">
                <a:solidFill>
                  <a:schemeClr val="bg1"/>
                </a:solidFill>
              </a:rPr>
              <a:t>图像元素</a:t>
            </a:r>
            <a:endParaRPr lang="en-US" altLang="zh-CN" sz="2800" dirty="0">
              <a:solidFill>
                <a:schemeClr val="bg1"/>
              </a:solidFill>
            </a:endParaRPr>
          </a:p>
          <a:p>
            <a:pPr lvl="2" algn="just">
              <a:spcAft>
                <a:spcPts val="600"/>
              </a:spcAft>
              <a:buClr>
                <a:srgbClr val="000000"/>
              </a:buClr>
            </a:pPr>
            <a:r>
              <a:rPr lang="zh-CN" altLang="zh-CN" sz="2800" dirty="0">
                <a:solidFill>
                  <a:schemeClr val="bg1"/>
                </a:solidFill>
              </a:rPr>
              <a:t>布局合理</a:t>
            </a:r>
          </a:p>
        </p:txBody>
      </p:sp>
      <p:sp>
        <p:nvSpPr>
          <p:cNvPr id="4" name="矩形 3">
            <a:extLst>
              <a:ext uri="{FF2B5EF4-FFF2-40B4-BE49-F238E27FC236}">
                <a16:creationId xmlns:a16="http://schemas.microsoft.com/office/drawing/2014/main" id="{9517D564-03EF-4C8C-BEB9-2BF19C24EE48}"/>
              </a:ext>
            </a:extLst>
          </p:cNvPr>
          <p:cNvSpPr/>
          <p:nvPr/>
        </p:nvSpPr>
        <p:spPr>
          <a:xfrm>
            <a:off x="1993681" y="2281062"/>
            <a:ext cx="3262432" cy="1031051"/>
          </a:xfrm>
          <a:prstGeom prst="rect">
            <a:avLst/>
          </a:prstGeom>
        </p:spPr>
        <p:txBody>
          <a:bodyPr wrap="none">
            <a:spAutoFit/>
          </a:bodyPr>
          <a:lstStyle/>
          <a:p>
            <a:pPr lvl="2" algn="just">
              <a:spcAft>
                <a:spcPts val="600"/>
              </a:spcAft>
              <a:buClr>
                <a:srgbClr val="000000"/>
              </a:buClr>
            </a:pPr>
            <a:r>
              <a:rPr lang="zh-CN" altLang="zh-CN" sz="2800" dirty="0">
                <a:solidFill>
                  <a:schemeClr val="bg1"/>
                </a:solidFill>
              </a:rPr>
              <a:t>避免视觉噪声</a:t>
            </a:r>
            <a:endParaRPr lang="en-US" altLang="zh-CN" sz="2800" dirty="0">
              <a:solidFill>
                <a:schemeClr val="bg1"/>
              </a:solidFill>
            </a:endParaRPr>
          </a:p>
          <a:p>
            <a:pPr lvl="2" algn="just">
              <a:spcAft>
                <a:spcPts val="600"/>
              </a:spcAft>
              <a:buClr>
                <a:srgbClr val="000000"/>
              </a:buClr>
            </a:pPr>
            <a:r>
              <a:rPr lang="zh-CN" altLang="zh-CN" sz="2800" dirty="0">
                <a:solidFill>
                  <a:schemeClr val="bg1"/>
                </a:solidFill>
              </a:rPr>
              <a:t>和混乱</a:t>
            </a:r>
          </a:p>
        </p:txBody>
      </p:sp>
      <p:sp>
        <p:nvSpPr>
          <p:cNvPr id="8" name="矩形 7">
            <a:extLst>
              <a:ext uri="{FF2B5EF4-FFF2-40B4-BE49-F238E27FC236}">
                <a16:creationId xmlns:a16="http://schemas.microsoft.com/office/drawing/2014/main" id="{50DF8AC7-CDAB-47CC-A446-448FE65DFA29}"/>
              </a:ext>
            </a:extLst>
          </p:cNvPr>
          <p:cNvSpPr/>
          <p:nvPr/>
        </p:nvSpPr>
        <p:spPr>
          <a:xfrm>
            <a:off x="4606033" y="2247699"/>
            <a:ext cx="2544286" cy="1031051"/>
          </a:xfrm>
          <a:prstGeom prst="rect">
            <a:avLst/>
          </a:prstGeom>
        </p:spPr>
        <p:txBody>
          <a:bodyPr wrap="none">
            <a:spAutoFit/>
          </a:bodyPr>
          <a:lstStyle/>
          <a:p>
            <a:pPr lvl="2" algn="just">
              <a:spcAft>
                <a:spcPts val="600"/>
              </a:spcAft>
              <a:buClr>
                <a:srgbClr val="000000"/>
              </a:buClr>
            </a:pPr>
            <a:r>
              <a:rPr lang="zh-CN" altLang="zh-CN" sz="2800" dirty="0">
                <a:solidFill>
                  <a:schemeClr val="bg1"/>
                </a:solidFill>
              </a:rPr>
              <a:t>保持界面</a:t>
            </a:r>
            <a:endParaRPr lang="en-US" altLang="zh-CN" sz="2800" dirty="0">
              <a:solidFill>
                <a:schemeClr val="bg1"/>
              </a:solidFill>
            </a:endParaRPr>
          </a:p>
          <a:p>
            <a:pPr lvl="2" algn="just">
              <a:spcAft>
                <a:spcPts val="600"/>
              </a:spcAft>
              <a:buClr>
                <a:srgbClr val="000000"/>
              </a:buClr>
            </a:pPr>
            <a:r>
              <a:rPr lang="zh-CN" altLang="zh-CN" sz="2800" dirty="0">
                <a:solidFill>
                  <a:schemeClr val="bg1"/>
                </a:solidFill>
              </a:rPr>
              <a:t>干净整洁</a:t>
            </a:r>
          </a:p>
        </p:txBody>
      </p:sp>
      <p:sp>
        <p:nvSpPr>
          <p:cNvPr id="9" name="矩形 8">
            <a:extLst>
              <a:ext uri="{FF2B5EF4-FFF2-40B4-BE49-F238E27FC236}">
                <a16:creationId xmlns:a16="http://schemas.microsoft.com/office/drawing/2014/main" id="{B73D935C-32AD-4F69-945D-6726CA0CA37A}"/>
              </a:ext>
            </a:extLst>
          </p:cNvPr>
          <p:cNvSpPr/>
          <p:nvPr/>
        </p:nvSpPr>
        <p:spPr>
          <a:xfrm>
            <a:off x="1177980" y="4552123"/>
            <a:ext cx="2544286" cy="523220"/>
          </a:xfrm>
          <a:prstGeom prst="rect">
            <a:avLst/>
          </a:prstGeom>
        </p:spPr>
        <p:txBody>
          <a:bodyPr wrap="none">
            <a:spAutoFit/>
          </a:bodyPr>
          <a:lstStyle/>
          <a:p>
            <a:pPr lvl="2" algn="just">
              <a:spcAft>
                <a:spcPts val="600"/>
              </a:spcAft>
              <a:buClr>
                <a:srgbClr val="000000"/>
              </a:buClr>
            </a:pPr>
            <a:r>
              <a:rPr lang="zh-CN" altLang="zh-CN" sz="2800" dirty="0">
                <a:solidFill>
                  <a:schemeClr val="bg1"/>
                </a:solidFill>
              </a:rPr>
              <a:t>避免歧义</a:t>
            </a:r>
          </a:p>
        </p:txBody>
      </p:sp>
      <p:sp>
        <p:nvSpPr>
          <p:cNvPr id="11" name="矩形 10">
            <a:extLst>
              <a:ext uri="{FF2B5EF4-FFF2-40B4-BE49-F238E27FC236}">
                <a16:creationId xmlns:a16="http://schemas.microsoft.com/office/drawing/2014/main" id="{34F62730-A980-4E9E-B37F-C5D41C8ADDF1}"/>
              </a:ext>
            </a:extLst>
          </p:cNvPr>
          <p:cNvSpPr/>
          <p:nvPr/>
        </p:nvSpPr>
        <p:spPr>
          <a:xfrm>
            <a:off x="3535377" y="4235602"/>
            <a:ext cx="2611612" cy="1031051"/>
          </a:xfrm>
          <a:prstGeom prst="rect">
            <a:avLst/>
          </a:prstGeom>
        </p:spPr>
        <p:txBody>
          <a:bodyPr wrap="none">
            <a:spAutoFit/>
          </a:bodyPr>
          <a:lstStyle/>
          <a:p>
            <a:pPr lvl="2" algn="just">
              <a:spcAft>
                <a:spcPts val="600"/>
              </a:spcAft>
              <a:buClr>
                <a:srgbClr val="000000"/>
              </a:buClr>
            </a:pPr>
            <a:r>
              <a:rPr lang="zh-CN" altLang="zh-CN" sz="2800" dirty="0">
                <a:solidFill>
                  <a:schemeClr val="bg1"/>
                </a:solidFill>
              </a:rPr>
              <a:t>消除视觉</a:t>
            </a:r>
            <a:endParaRPr lang="en-US" altLang="zh-CN" sz="2800" dirty="0">
              <a:solidFill>
                <a:schemeClr val="bg1"/>
              </a:solidFill>
            </a:endParaRPr>
          </a:p>
          <a:p>
            <a:pPr lvl="2" algn="just">
              <a:spcAft>
                <a:spcPts val="600"/>
              </a:spcAft>
              <a:buClr>
                <a:srgbClr val="000000"/>
              </a:buClr>
            </a:pPr>
            <a:r>
              <a:rPr lang="zh-CN" altLang="zh-CN" sz="2800" dirty="0">
                <a:solidFill>
                  <a:schemeClr val="bg1"/>
                </a:solidFill>
              </a:rPr>
              <a:t>附加工作</a:t>
            </a:r>
          </a:p>
        </p:txBody>
      </p:sp>
      <p:sp>
        <p:nvSpPr>
          <p:cNvPr id="12" name="矩形 11">
            <a:extLst>
              <a:ext uri="{FF2B5EF4-FFF2-40B4-BE49-F238E27FC236}">
                <a16:creationId xmlns:a16="http://schemas.microsoft.com/office/drawing/2014/main" id="{A95DC434-2C37-44B7-B8FF-C05888F65FC2}"/>
              </a:ext>
            </a:extLst>
          </p:cNvPr>
          <p:cNvSpPr/>
          <p:nvPr/>
        </p:nvSpPr>
        <p:spPr>
          <a:xfrm>
            <a:off x="5701856" y="4294217"/>
            <a:ext cx="2903359" cy="1031051"/>
          </a:xfrm>
          <a:prstGeom prst="rect">
            <a:avLst/>
          </a:prstGeom>
        </p:spPr>
        <p:txBody>
          <a:bodyPr wrap="none">
            <a:spAutoFit/>
          </a:bodyPr>
          <a:lstStyle/>
          <a:p>
            <a:pPr lvl="2" algn="just">
              <a:spcAft>
                <a:spcPts val="600"/>
              </a:spcAft>
              <a:buClr>
                <a:srgbClr val="000000"/>
              </a:buClr>
            </a:pPr>
            <a:r>
              <a:rPr lang="zh-CN" altLang="zh-CN" sz="2800" dirty="0">
                <a:solidFill>
                  <a:schemeClr val="bg1"/>
                </a:solidFill>
              </a:rPr>
              <a:t>界面要美观</a:t>
            </a:r>
            <a:endParaRPr lang="en-US" altLang="zh-CN" sz="2800" dirty="0">
              <a:solidFill>
                <a:schemeClr val="bg1"/>
              </a:solidFill>
            </a:endParaRPr>
          </a:p>
          <a:p>
            <a:pPr lvl="2" algn="just">
              <a:spcAft>
                <a:spcPts val="600"/>
              </a:spcAft>
              <a:buClr>
                <a:srgbClr val="000000"/>
              </a:buClr>
            </a:pPr>
            <a:r>
              <a:rPr lang="zh-CN" altLang="zh-CN" sz="2800" dirty="0">
                <a:solidFill>
                  <a:schemeClr val="bg1"/>
                </a:solidFill>
              </a:rPr>
              <a:t>优雅</a:t>
            </a:r>
          </a:p>
        </p:txBody>
      </p:sp>
    </p:spTree>
    <p:extLst>
      <p:ext uri="{BB962C8B-B14F-4D97-AF65-F5344CB8AC3E}">
        <p14:creationId xmlns:p14="http://schemas.microsoft.com/office/powerpoint/2010/main" val="948981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软件界面的设计趋势</a:t>
            </a:r>
          </a:p>
        </p:txBody>
      </p:sp>
      <p:pic>
        <p:nvPicPr>
          <p:cNvPr id="3" name="图片 2">
            <a:extLst>
              <a:ext uri="{FF2B5EF4-FFF2-40B4-BE49-F238E27FC236}">
                <a16:creationId xmlns:a16="http://schemas.microsoft.com/office/drawing/2014/main" id="{26BE9A3E-00DC-42FB-9F6A-22A19C3DA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1330" y="1036674"/>
            <a:ext cx="5401340" cy="5401340"/>
          </a:xfrm>
          <a:prstGeom prst="rect">
            <a:avLst/>
          </a:prstGeom>
        </p:spPr>
      </p:pic>
      <p:sp>
        <p:nvSpPr>
          <p:cNvPr id="4" name="矩形 3">
            <a:extLst>
              <a:ext uri="{FF2B5EF4-FFF2-40B4-BE49-F238E27FC236}">
                <a16:creationId xmlns:a16="http://schemas.microsoft.com/office/drawing/2014/main" id="{3FC7F75D-90E2-4001-8C0D-8F5AFEE744B1}"/>
              </a:ext>
            </a:extLst>
          </p:cNvPr>
          <p:cNvSpPr/>
          <p:nvPr/>
        </p:nvSpPr>
        <p:spPr>
          <a:xfrm>
            <a:off x="985205" y="3482470"/>
            <a:ext cx="2544286" cy="1031051"/>
          </a:xfrm>
          <a:prstGeom prst="rect">
            <a:avLst/>
          </a:prstGeom>
        </p:spPr>
        <p:txBody>
          <a:bodyPr wrap="none">
            <a:spAutoFit/>
          </a:bodyPr>
          <a:lstStyle/>
          <a:p>
            <a:pPr lvl="2" algn="just">
              <a:spcAft>
                <a:spcPts val="600"/>
              </a:spcAft>
              <a:buClr>
                <a:srgbClr val="000000"/>
              </a:buClr>
            </a:pPr>
            <a:r>
              <a:rPr lang="zh-CN" altLang="zh-CN" sz="2800" dirty="0"/>
              <a:t>半扁平化</a:t>
            </a:r>
            <a:endParaRPr lang="en-US" altLang="zh-CN" sz="2800" dirty="0"/>
          </a:p>
          <a:p>
            <a:pPr lvl="2" algn="just">
              <a:spcAft>
                <a:spcPts val="600"/>
              </a:spcAft>
              <a:buClr>
                <a:srgbClr val="000000"/>
              </a:buClr>
            </a:pPr>
            <a:r>
              <a:rPr lang="zh-CN" altLang="zh-CN" sz="2800" dirty="0"/>
              <a:t>设计</a:t>
            </a:r>
          </a:p>
        </p:txBody>
      </p:sp>
      <p:sp>
        <p:nvSpPr>
          <p:cNvPr id="5" name="矩形 4">
            <a:extLst>
              <a:ext uri="{FF2B5EF4-FFF2-40B4-BE49-F238E27FC236}">
                <a16:creationId xmlns:a16="http://schemas.microsoft.com/office/drawing/2014/main" id="{CCE6F8B1-2C7F-44A7-B509-8389C84F1281}"/>
              </a:ext>
            </a:extLst>
          </p:cNvPr>
          <p:cNvSpPr/>
          <p:nvPr/>
        </p:nvSpPr>
        <p:spPr>
          <a:xfrm>
            <a:off x="2407939" y="1657152"/>
            <a:ext cx="2903359" cy="523220"/>
          </a:xfrm>
          <a:prstGeom prst="rect">
            <a:avLst/>
          </a:prstGeom>
        </p:spPr>
        <p:txBody>
          <a:bodyPr wrap="none">
            <a:spAutoFit/>
          </a:bodyPr>
          <a:lstStyle/>
          <a:p>
            <a:pPr lvl="2" algn="just">
              <a:spcAft>
                <a:spcPts val="600"/>
              </a:spcAft>
              <a:buClr>
                <a:srgbClr val="000000"/>
              </a:buClr>
            </a:pPr>
            <a:r>
              <a:rPr lang="zh-CN" altLang="zh-CN" sz="2800" dirty="0"/>
              <a:t>毛玻璃质感</a:t>
            </a:r>
          </a:p>
        </p:txBody>
      </p:sp>
      <p:sp>
        <p:nvSpPr>
          <p:cNvPr id="6" name="矩形 5">
            <a:extLst>
              <a:ext uri="{FF2B5EF4-FFF2-40B4-BE49-F238E27FC236}">
                <a16:creationId xmlns:a16="http://schemas.microsoft.com/office/drawing/2014/main" id="{5AD29EC9-00FF-4941-BE4C-6A92DF0F900B}"/>
              </a:ext>
            </a:extLst>
          </p:cNvPr>
          <p:cNvSpPr/>
          <p:nvPr/>
        </p:nvSpPr>
        <p:spPr>
          <a:xfrm>
            <a:off x="4862433" y="3052874"/>
            <a:ext cx="2544286" cy="1031051"/>
          </a:xfrm>
          <a:prstGeom prst="rect">
            <a:avLst/>
          </a:prstGeom>
        </p:spPr>
        <p:txBody>
          <a:bodyPr wrap="none">
            <a:spAutoFit/>
          </a:bodyPr>
          <a:lstStyle/>
          <a:p>
            <a:pPr lvl="2" algn="just">
              <a:spcAft>
                <a:spcPts val="600"/>
              </a:spcAft>
              <a:buClr>
                <a:srgbClr val="000000"/>
              </a:buClr>
            </a:pPr>
            <a:r>
              <a:rPr lang="zh-CN" altLang="zh-CN" sz="2800" dirty="0"/>
              <a:t>浅色风格</a:t>
            </a:r>
            <a:endParaRPr lang="en-US" altLang="zh-CN" sz="2800" dirty="0"/>
          </a:p>
          <a:p>
            <a:pPr lvl="2" algn="just">
              <a:spcAft>
                <a:spcPts val="600"/>
              </a:spcAft>
              <a:buClr>
                <a:srgbClr val="000000"/>
              </a:buClr>
            </a:pPr>
            <a:r>
              <a:rPr lang="zh-CN" altLang="zh-CN" sz="2800" dirty="0"/>
              <a:t>设计</a:t>
            </a:r>
          </a:p>
        </p:txBody>
      </p:sp>
      <p:sp>
        <p:nvSpPr>
          <p:cNvPr id="7" name="矩形 6">
            <a:extLst>
              <a:ext uri="{FF2B5EF4-FFF2-40B4-BE49-F238E27FC236}">
                <a16:creationId xmlns:a16="http://schemas.microsoft.com/office/drawing/2014/main" id="{BCD5C85E-CBCA-465E-8635-668CDE650D6C}"/>
              </a:ext>
            </a:extLst>
          </p:cNvPr>
          <p:cNvSpPr/>
          <p:nvPr/>
        </p:nvSpPr>
        <p:spPr>
          <a:xfrm>
            <a:off x="3194037" y="5200848"/>
            <a:ext cx="2544286" cy="1031051"/>
          </a:xfrm>
          <a:prstGeom prst="rect">
            <a:avLst/>
          </a:prstGeom>
        </p:spPr>
        <p:txBody>
          <a:bodyPr wrap="none">
            <a:spAutoFit/>
          </a:bodyPr>
          <a:lstStyle/>
          <a:p>
            <a:pPr lvl="2" algn="just">
              <a:spcAft>
                <a:spcPts val="600"/>
              </a:spcAft>
              <a:buClr>
                <a:srgbClr val="000000"/>
              </a:buClr>
            </a:pPr>
            <a:r>
              <a:rPr lang="zh-CN" altLang="zh-CN" sz="2800" dirty="0"/>
              <a:t>深色风格</a:t>
            </a:r>
            <a:endParaRPr lang="en-US" altLang="zh-CN" sz="2800" dirty="0"/>
          </a:p>
          <a:p>
            <a:pPr lvl="2" algn="just">
              <a:spcAft>
                <a:spcPts val="600"/>
              </a:spcAft>
              <a:buClr>
                <a:srgbClr val="000000"/>
              </a:buClr>
            </a:pPr>
            <a:r>
              <a:rPr lang="zh-CN" altLang="zh-CN" sz="2800" dirty="0"/>
              <a:t>设计</a:t>
            </a:r>
          </a:p>
        </p:txBody>
      </p:sp>
    </p:spTree>
    <p:extLst>
      <p:ext uri="{BB962C8B-B14F-4D97-AF65-F5344CB8AC3E}">
        <p14:creationId xmlns:p14="http://schemas.microsoft.com/office/powerpoint/2010/main" val="436474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软件界面的配色原则</a:t>
            </a:r>
          </a:p>
        </p:txBody>
      </p:sp>
      <p:pic>
        <p:nvPicPr>
          <p:cNvPr id="5" name="图片 4">
            <a:extLst>
              <a:ext uri="{FF2B5EF4-FFF2-40B4-BE49-F238E27FC236}">
                <a16:creationId xmlns:a16="http://schemas.microsoft.com/office/drawing/2014/main" id="{F2317847-050B-42B3-9821-D5BE6CB711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4493" y="986267"/>
            <a:ext cx="5146158" cy="5289504"/>
          </a:xfrm>
          <a:prstGeom prst="rect">
            <a:avLst/>
          </a:prstGeom>
        </p:spPr>
      </p:pic>
      <p:sp>
        <p:nvSpPr>
          <p:cNvPr id="6" name="矩形 5">
            <a:extLst>
              <a:ext uri="{FF2B5EF4-FFF2-40B4-BE49-F238E27FC236}">
                <a16:creationId xmlns:a16="http://schemas.microsoft.com/office/drawing/2014/main" id="{3FDAA676-3756-405D-9AFA-D51D78DD3554}"/>
              </a:ext>
            </a:extLst>
          </p:cNvPr>
          <p:cNvSpPr/>
          <p:nvPr/>
        </p:nvSpPr>
        <p:spPr>
          <a:xfrm>
            <a:off x="2690634" y="2021670"/>
            <a:ext cx="2954655" cy="461665"/>
          </a:xfrm>
          <a:prstGeom prst="rect">
            <a:avLst/>
          </a:prstGeom>
        </p:spPr>
        <p:txBody>
          <a:bodyPr wrap="none">
            <a:spAutoFit/>
          </a:bodyPr>
          <a:lstStyle/>
          <a:p>
            <a:pPr lvl="2" algn="just">
              <a:spcAft>
                <a:spcPts val="600"/>
              </a:spcAft>
              <a:buClr>
                <a:srgbClr val="000000"/>
              </a:buClr>
            </a:pPr>
            <a:r>
              <a:rPr lang="zh-CN" altLang="zh-CN" sz="2400" dirty="0">
                <a:solidFill>
                  <a:schemeClr val="bg1"/>
                </a:solidFill>
              </a:rPr>
              <a:t>色调的一致性</a:t>
            </a:r>
          </a:p>
        </p:txBody>
      </p:sp>
      <p:sp>
        <p:nvSpPr>
          <p:cNvPr id="7" name="矩形 6">
            <a:extLst>
              <a:ext uri="{FF2B5EF4-FFF2-40B4-BE49-F238E27FC236}">
                <a16:creationId xmlns:a16="http://schemas.microsoft.com/office/drawing/2014/main" id="{0F545E08-1829-49AB-B60F-168B3B888EDD}"/>
              </a:ext>
            </a:extLst>
          </p:cNvPr>
          <p:cNvSpPr/>
          <p:nvPr/>
        </p:nvSpPr>
        <p:spPr>
          <a:xfrm>
            <a:off x="2536745" y="3400186"/>
            <a:ext cx="3262432" cy="461665"/>
          </a:xfrm>
          <a:prstGeom prst="rect">
            <a:avLst/>
          </a:prstGeom>
        </p:spPr>
        <p:txBody>
          <a:bodyPr wrap="none">
            <a:spAutoFit/>
          </a:bodyPr>
          <a:lstStyle/>
          <a:p>
            <a:pPr lvl="2" algn="just">
              <a:spcAft>
                <a:spcPts val="600"/>
              </a:spcAft>
              <a:buClr>
                <a:srgbClr val="000000"/>
              </a:buClr>
            </a:pPr>
            <a:r>
              <a:rPr lang="zh-CN" altLang="zh-CN" sz="2400" dirty="0">
                <a:solidFill>
                  <a:schemeClr val="bg1"/>
                </a:solidFill>
              </a:rPr>
              <a:t>色彩属性差距小</a:t>
            </a:r>
          </a:p>
        </p:txBody>
      </p:sp>
      <p:sp>
        <p:nvSpPr>
          <p:cNvPr id="8" name="矩形 7">
            <a:extLst>
              <a:ext uri="{FF2B5EF4-FFF2-40B4-BE49-F238E27FC236}">
                <a16:creationId xmlns:a16="http://schemas.microsoft.com/office/drawing/2014/main" id="{C6445695-73CA-4321-AEB6-DA23EEF9397B}"/>
              </a:ext>
            </a:extLst>
          </p:cNvPr>
          <p:cNvSpPr/>
          <p:nvPr/>
        </p:nvSpPr>
        <p:spPr>
          <a:xfrm>
            <a:off x="2087335" y="4837978"/>
            <a:ext cx="4253087" cy="461665"/>
          </a:xfrm>
          <a:prstGeom prst="rect">
            <a:avLst/>
          </a:prstGeom>
        </p:spPr>
        <p:txBody>
          <a:bodyPr wrap="none">
            <a:spAutoFit/>
          </a:bodyPr>
          <a:lstStyle/>
          <a:p>
            <a:pPr lvl="2" algn="just">
              <a:spcAft>
                <a:spcPts val="600"/>
              </a:spcAft>
              <a:buClr>
                <a:srgbClr val="000000"/>
              </a:buClr>
            </a:pPr>
            <a:r>
              <a:rPr lang="zh-CN" altLang="zh-CN" sz="105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sz="2400" dirty="0">
                <a:solidFill>
                  <a:schemeClr val="bg1"/>
                </a:solidFill>
              </a:rPr>
              <a:t>色彩选择符合人眼习惯</a:t>
            </a:r>
          </a:p>
        </p:txBody>
      </p:sp>
    </p:spTree>
    <p:extLst>
      <p:ext uri="{BB962C8B-B14F-4D97-AF65-F5344CB8AC3E}">
        <p14:creationId xmlns:p14="http://schemas.microsoft.com/office/powerpoint/2010/main" val="3652601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软件界面的配色原则</a:t>
            </a:r>
          </a:p>
        </p:txBody>
      </p:sp>
      <p:pic>
        <p:nvPicPr>
          <p:cNvPr id="3" name="图片 2">
            <a:extLst>
              <a:ext uri="{FF2B5EF4-FFF2-40B4-BE49-F238E27FC236}">
                <a16:creationId xmlns:a16="http://schemas.microsoft.com/office/drawing/2014/main" id="{C3B3CCDF-63F2-47D6-A2F1-7E9726A9A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2852" y="1116420"/>
            <a:ext cx="5114260" cy="5114260"/>
          </a:xfrm>
          <a:prstGeom prst="rect">
            <a:avLst/>
          </a:prstGeom>
        </p:spPr>
      </p:pic>
      <p:sp>
        <p:nvSpPr>
          <p:cNvPr id="4" name="矩形 3">
            <a:extLst>
              <a:ext uri="{FF2B5EF4-FFF2-40B4-BE49-F238E27FC236}">
                <a16:creationId xmlns:a16="http://schemas.microsoft.com/office/drawing/2014/main" id="{B60FDA6C-23B2-4908-A1E7-44D0C0080395}"/>
              </a:ext>
            </a:extLst>
          </p:cNvPr>
          <p:cNvSpPr/>
          <p:nvPr/>
        </p:nvSpPr>
        <p:spPr>
          <a:xfrm>
            <a:off x="1296685" y="2014304"/>
            <a:ext cx="2954655" cy="907941"/>
          </a:xfrm>
          <a:prstGeom prst="rect">
            <a:avLst/>
          </a:prstGeom>
        </p:spPr>
        <p:txBody>
          <a:bodyPr wrap="none">
            <a:spAutoFit/>
          </a:bodyPr>
          <a:lstStyle/>
          <a:p>
            <a:pPr lvl="2" algn="just">
              <a:spcAft>
                <a:spcPts val="600"/>
              </a:spcAft>
              <a:buClr>
                <a:srgbClr val="000000"/>
              </a:buClr>
            </a:pPr>
            <a:r>
              <a:rPr lang="zh-CN" altLang="zh-CN" sz="2400" dirty="0">
                <a:solidFill>
                  <a:schemeClr val="bg1"/>
                </a:solidFill>
              </a:rPr>
              <a:t>使用色彩分类</a:t>
            </a:r>
            <a:endParaRPr lang="en-US" altLang="zh-CN" sz="2400" dirty="0">
              <a:solidFill>
                <a:schemeClr val="bg1"/>
              </a:solidFill>
            </a:endParaRPr>
          </a:p>
          <a:p>
            <a:pPr lvl="2" algn="just">
              <a:spcAft>
                <a:spcPts val="600"/>
              </a:spcAft>
              <a:buClr>
                <a:srgbClr val="000000"/>
              </a:buClr>
            </a:pPr>
            <a:r>
              <a:rPr lang="zh-CN" altLang="zh-CN" sz="2400" dirty="0">
                <a:solidFill>
                  <a:schemeClr val="bg1"/>
                </a:solidFill>
              </a:rPr>
              <a:t>界面功能</a:t>
            </a:r>
          </a:p>
        </p:txBody>
      </p:sp>
      <p:sp>
        <p:nvSpPr>
          <p:cNvPr id="5" name="矩形 4">
            <a:extLst>
              <a:ext uri="{FF2B5EF4-FFF2-40B4-BE49-F238E27FC236}">
                <a16:creationId xmlns:a16="http://schemas.microsoft.com/office/drawing/2014/main" id="{A4BDC245-14EF-4389-AD9A-F5B7BA53BCC1}"/>
              </a:ext>
            </a:extLst>
          </p:cNvPr>
          <p:cNvSpPr/>
          <p:nvPr/>
        </p:nvSpPr>
        <p:spPr>
          <a:xfrm>
            <a:off x="4110742" y="2032594"/>
            <a:ext cx="2339102" cy="907941"/>
          </a:xfrm>
          <a:prstGeom prst="rect">
            <a:avLst/>
          </a:prstGeom>
        </p:spPr>
        <p:txBody>
          <a:bodyPr wrap="none">
            <a:spAutoFit/>
          </a:bodyPr>
          <a:lstStyle/>
          <a:p>
            <a:pPr lvl="2" algn="just">
              <a:spcAft>
                <a:spcPts val="600"/>
              </a:spcAft>
              <a:buClr>
                <a:srgbClr val="000000"/>
              </a:buClr>
            </a:pPr>
            <a:r>
              <a:rPr lang="zh-CN" altLang="zh-CN" sz="2400" dirty="0">
                <a:solidFill>
                  <a:schemeClr val="bg1"/>
                </a:solidFill>
              </a:rPr>
              <a:t>配色设计</a:t>
            </a:r>
            <a:endParaRPr lang="en-US" altLang="zh-CN" sz="2400" dirty="0">
              <a:solidFill>
                <a:schemeClr val="bg1"/>
              </a:solidFill>
            </a:endParaRPr>
          </a:p>
          <a:p>
            <a:pPr lvl="2" algn="just">
              <a:spcAft>
                <a:spcPts val="600"/>
              </a:spcAft>
              <a:buClr>
                <a:srgbClr val="000000"/>
              </a:buClr>
            </a:pPr>
            <a:r>
              <a:rPr lang="zh-CN" altLang="zh-CN" sz="2400" dirty="0">
                <a:solidFill>
                  <a:schemeClr val="bg1"/>
                </a:solidFill>
              </a:rPr>
              <a:t>便于阅读</a:t>
            </a:r>
          </a:p>
        </p:txBody>
      </p:sp>
      <p:sp>
        <p:nvSpPr>
          <p:cNvPr id="6" name="矩形 5">
            <a:extLst>
              <a:ext uri="{FF2B5EF4-FFF2-40B4-BE49-F238E27FC236}">
                <a16:creationId xmlns:a16="http://schemas.microsoft.com/office/drawing/2014/main" id="{C7B5531D-25A1-46C9-BEB7-D3903F98111C}"/>
              </a:ext>
            </a:extLst>
          </p:cNvPr>
          <p:cNvSpPr/>
          <p:nvPr/>
        </p:nvSpPr>
        <p:spPr>
          <a:xfrm>
            <a:off x="1296685" y="4541512"/>
            <a:ext cx="2646878" cy="907941"/>
          </a:xfrm>
          <a:prstGeom prst="rect">
            <a:avLst/>
          </a:prstGeom>
        </p:spPr>
        <p:txBody>
          <a:bodyPr wrap="none">
            <a:spAutoFit/>
          </a:bodyPr>
          <a:lstStyle/>
          <a:p>
            <a:pPr lvl="2" algn="just">
              <a:spcAft>
                <a:spcPts val="600"/>
              </a:spcAft>
              <a:buClr>
                <a:srgbClr val="000000"/>
              </a:buClr>
            </a:pPr>
            <a:r>
              <a:rPr lang="zh-CN" altLang="zh-CN" sz="2400" dirty="0">
                <a:solidFill>
                  <a:schemeClr val="bg1"/>
                </a:solidFill>
              </a:rPr>
              <a:t>控制色彩的</a:t>
            </a:r>
            <a:endParaRPr lang="en-US" altLang="zh-CN" sz="2400" dirty="0">
              <a:solidFill>
                <a:schemeClr val="bg1"/>
              </a:solidFill>
            </a:endParaRPr>
          </a:p>
          <a:p>
            <a:pPr lvl="2" algn="just">
              <a:spcAft>
                <a:spcPts val="600"/>
              </a:spcAft>
              <a:buClr>
                <a:srgbClr val="000000"/>
              </a:buClr>
            </a:pPr>
            <a:r>
              <a:rPr lang="zh-CN" altLang="zh-CN" sz="2400" dirty="0">
                <a:solidFill>
                  <a:schemeClr val="bg1"/>
                </a:solidFill>
              </a:rPr>
              <a:t>使用数量</a:t>
            </a:r>
          </a:p>
        </p:txBody>
      </p:sp>
      <p:sp>
        <p:nvSpPr>
          <p:cNvPr id="7" name="矩形 6">
            <a:extLst>
              <a:ext uri="{FF2B5EF4-FFF2-40B4-BE49-F238E27FC236}">
                <a16:creationId xmlns:a16="http://schemas.microsoft.com/office/drawing/2014/main" id="{374D2B18-BD92-4CEA-A00D-73052F4EC263}"/>
              </a:ext>
            </a:extLst>
          </p:cNvPr>
          <p:cNvSpPr/>
          <p:nvPr/>
        </p:nvSpPr>
        <p:spPr>
          <a:xfrm>
            <a:off x="4110742" y="4541512"/>
            <a:ext cx="2339102" cy="907941"/>
          </a:xfrm>
          <a:prstGeom prst="rect">
            <a:avLst/>
          </a:prstGeom>
        </p:spPr>
        <p:txBody>
          <a:bodyPr wrap="none">
            <a:spAutoFit/>
          </a:bodyPr>
          <a:lstStyle/>
          <a:p>
            <a:pPr lvl="2" algn="just">
              <a:spcAft>
                <a:spcPts val="600"/>
              </a:spcAft>
              <a:buClr>
                <a:srgbClr val="000000"/>
              </a:buClr>
            </a:pPr>
            <a:r>
              <a:rPr lang="zh-CN" altLang="zh-CN" sz="2400" dirty="0">
                <a:solidFill>
                  <a:schemeClr val="bg1"/>
                </a:solidFill>
              </a:rPr>
              <a:t>多种方案</a:t>
            </a:r>
            <a:endParaRPr lang="en-US" altLang="zh-CN" sz="2400" dirty="0">
              <a:solidFill>
                <a:schemeClr val="bg1"/>
              </a:solidFill>
            </a:endParaRPr>
          </a:p>
          <a:p>
            <a:pPr lvl="2" algn="just">
              <a:spcAft>
                <a:spcPts val="600"/>
              </a:spcAft>
              <a:buClr>
                <a:srgbClr val="000000"/>
              </a:buClr>
            </a:pPr>
            <a:r>
              <a:rPr lang="zh-CN" altLang="zh-CN" sz="2400" dirty="0">
                <a:solidFill>
                  <a:schemeClr val="bg1"/>
                </a:solidFill>
              </a:rPr>
              <a:t>可供选择</a:t>
            </a:r>
          </a:p>
        </p:txBody>
      </p:sp>
    </p:spTree>
    <p:extLst>
      <p:ext uri="{BB962C8B-B14F-4D97-AF65-F5344CB8AC3E}">
        <p14:creationId xmlns:p14="http://schemas.microsoft.com/office/powerpoint/2010/main" val="29672901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4" name="图片 41" descr="未标题1-2.png">
            <a:extLst>
              <a:ext uri="{FF2B5EF4-FFF2-40B4-BE49-F238E27FC236}">
                <a16:creationId xmlns:a16="http://schemas.microsoft.com/office/drawing/2014/main" id="{5C275983-88B2-4A81-A8E8-CC9C22F504AF}"/>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5" name="矩形 4">
            <a:extLst>
              <a:ext uri="{FF2B5EF4-FFF2-40B4-BE49-F238E27FC236}">
                <a16:creationId xmlns:a16="http://schemas.microsoft.com/office/drawing/2014/main" id="{844D4E6D-CAF0-4FB7-806F-74D95C7F7F25}"/>
              </a:ext>
            </a:extLst>
          </p:cNvPr>
          <p:cNvSpPr/>
          <p:nvPr/>
        </p:nvSpPr>
        <p:spPr>
          <a:xfrm>
            <a:off x="1447469" y="1345506"/>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分析音乐软件主界面</a:t>
            </a:r>
          </a:p>
        </p:txBody>
      </p:sp>
      <p:sp>
        <p:nvSpPr>
          <p:cNvPr id="2" name="矩形 1">
            <a:extLst>
              <a:ext uri="{FF2B5EF4-FFF2-40B4-BE49-F238E27FC236}">
                <a16:creationId xmlns:a16="http://schemas.microsoft.com/office/drawing/2014/main" id="{4C510B79-9D14-4BB6-922B-BFEA64CE888F}"/>
              </a:ext>
            </a:extLst>
          </p:cNvPr>
          <p:cNvSpPr/>
          <p:nvPr/>
        </p:nvSpPr>
        <p:spPr>
          <a:xfrm>
            <a:off x="1052369" y="1842340"/>
            <a:ext cx="7341354" cy="1569660"/>
          </a:xfrm>
          <a:prstGeom prst="rect">
            <a:avLst/>
          </a:prstGeom>
        </p:spPr>
        <p:txBody>
          <a:bodyPr wrap="square">
            <a:spAutoFit/>
          </a:bodyPr>
          <a:lstStyle/>
          <a:p>
            <a:pPr indent="266700" algn="just">
              <a:spcBef>
                <a:spcPts val="600"/>
              </a:spcBef>
              <a:spcAft>
                <a:spcPts val="600"/>
              </a:spcAft>
            </a:pPr>
            <a:r>
              <a:rPr lang="en-US" altLang="zh-CN" sz="2400" dirty="0"/>
              <a:t>    </a:t>
            </a:r>
            <a:r>
              <a:rPr lang="zh-CN" altLang="zh-CN" sz="2400" dirty="0"/>
              <a:t>通过学习本章的各种知识点，读者应该基本掌握了软件</a:t>
            </a:r>
            <a:r>
              <a:rPr lang="en-US" altLang="zh-CN" sz="2400" dirty="0"/>
              <a:t>UI</a:t>
            </a:r>
            <a:r>
              <a:rPr lang="zh-CN" altLang="zh-CN" sz="2400" dirty="0"/>
              <a:t>的设计要求和设计原则。下面读者利用所学知识，从软件配色设计、软件布局设计和软件风格设计等</a:t>
            </a:r>
            <a:r>
              <a:rPr lang="en-US" altLang="zh-CN" sz="2400" dirty="0"/>
              <a:t>3</a:t>
            </a:r>
            <a:r>
              <a:rPr lang="zh-CN" altLang="zh-CN" sz="2400" dirty="0"/>
              <a:t>各方面，来分析音乐播放器软件—酷狗的</a:t>
            </a:r>
            <a:r>
              <a:rPr lang="en-US" altLang="zh-CN" sz="2400" dirty="0"/>
              <a:t>UI</a:t>
            </a:r>
            <a:r>
              <a:rPr lang="zh-CN" altLang="zh-CN" sz="2400" dirty="0"/>
              <a:t>设计。</a:t>
            </a:r>
          </a:p>
        </p:txBody>
      </p:sp>
      <p:grpSp>
        <p:nvGrpSpPr>
          <p:cNvPr id="3" name="组合 2">
            <a:extLst>
              <a:ext uri="{FF2B5EF4-FFF2-40B4-BE49-F238E27FC236}">
                <a16:creationId xmlns:a16="http://schemas.microsoft.com/office/drawing/2014/main" id="{C189F826-F79D-438E-A41C-14565E7AC3C6}"/>
              </a:ext>
            </a:extLst>
          </p:cNvPr>
          <p:cNvGrpSpPr/>
          <p:nvPr/>
        </p:nvGrpSpPr>
        <p:grpSpPr>
          <a:xfrm>
            <a:off x="1609214" y="3446001"/>
            <a:ext cx="6101417" cy="2854253"/>
            <a:chOff x="1609214" y="3446001"/>
            <a:chExt cx="6101417" cy="2854253"/>
          </a:xfrm>
        </p:grpSpPr>
        <p:pic>
          <p:nvPicPr>
            <p:cNvPr id="7" name="图片 6">
              <a:extLst>
                <a:ext uri="{FF2B5EF4-FFF2-40B4-BE49-F238E27FC236}">
                  <a16:creationId xmlns:a16="http://schemas.microsoft.com/office/drawing/2014/main" id="{1ED90C7A-7C1E-40C6-ACF6-877CD8B3C1C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609214" y="3446001"/>
              <a:ext cx="1314334" cy="2825264"/>
            </a:xfrm>
            <a:prstGeom prst="rect">
              <a:avLst/>
            </a:prstGeom>
          </p:spPr>
        </p:pic>
        <p:pic>
          <p:nvPicPr>
            <p:cNvPr id="8" name="图片 7">
              <a:extLst>
                <a:ext uri="{FF2B5EF4-FFF2-40B4-BE49-F238E27FC236}">
                  <a16:creationId xmlns:a16="http://schemas.microsoft.com/office/drawing/2014/main" id="{E1862402-8B92-48A0-8942-97CE1ABE1F0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465813" y="3474990"/>
              <a:ext cx="4244818" cy="2825264"/>
            </a:xfrm>
            <a:prstGeom prst="rect">
              <a:avLst/>
            </a:prstGeom>
          </p:spPr>
        </p:pic>
      </p:grpSp>
    </p:spTree>
    <p:extLst>
      <p:ext uri="{BB962C8B-B14F-4D97-AF65-F5344CB8AC3E}">
        <p14:creationId xmlns:p14="http://schemas.microsoft.com/office/powerpoint/2010/main" val="3692975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4" name="图片 41" descr="未标题1-2.png">
            <a:extLst>
              <a:ext uri="{FF2B5EF4-FFF2-40B4-BE49-F238E27FC236}">
                <a16:creationId xmlns:a16="http://schemas.microsoft.com/office/drawing/2014/main" id="{5C275983-88B2-4A81-A8E8-CC9C22F504AF}"/>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5" name="矩形 4">
            <a:extLst>
              <a:ext uri="{FF2B5EF4-FFF2-40B4-BE49-F238E27FC236}">
                <a16:creationId xmlns:a16="http://schemas.microsoft.com/office/drawing/2014/main" id="{844D4E6D-CAF0-4FB7-806F-74D95C7F7F25}"/>
              </a:ext>
            </a:extLst>
          </p:cNvPr>
          <p:cNvSpPr/>
          <p:nvPr/>
        </p:nvSpPr>
        <p:spPr>
          <a:xfrm>
            <a:off x="1447469" y="1345506"/>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分析音乐软件主界面</a:t>
            </a:r>
          </a:p>
        </p:txBody>
      </p:sp>
      <p:sp>
        <p:nvSpPr>
          <p:cNvPr id="2" name="矩形 1">
            <a:extLst>
              <a:ext uri="{FF2B5EF4-FFF2-40B4-BE49-F238E27FC236}">
                <a16:creationId xmlns:a16="http://schemas.microsoft.com/office/drawing/2014/main" id="{4C510B79-9D14-4BB6-922B-BFEA64CE888F}"/>
              </a:ext>
            </a:extLst>
          </p:cNvPr>
          <p:cNvSpPr/>
          <p:nvPr/>
        </p:nvSpPr>
        <p:spPr>
          <a:xfrm>
            <a:off x="1052369" y="1842340"/>
            <a:ext cx="7341354" cy="2677656"/>
          </a:xfrm>
          <a:prstGeom prst="rect">
            <a:avLst/>
          </a:prstGeom>
        </p:spPr>
        <p:txBody>
          <a:bodyPr wrap="square">
            <a:spAutoFit/>
          </a:bodyPr>
          <a:lstStyle/>
          <a:p>
            <a:pPr algn="just"/>
            <a:r>
              <a:rPr lang="en-US" altLang="zh-CN" sz="2400" dirty="0"/>
              <a:t>       </a:t>
            </a:r>
            <a:r>
              <a:rPr lang="zh-CN" altLang="zh-CN" sz="2400" dirty="0"/>
              <a:t>分析酷狗界面的</a:t>
            </a:r>
            <a:r>
              <a:rPr lang="en-US" altLang="zh-CN" sz="2400" dirty="0"/>
              <a:t>UI</a:t>
            </a:r>
            <a:r>
              <a:rPr lang="zh-CN" altLang="zh-CN" sz="2400" dirty="0"/>
              <a:t>设计特点，首先，软件界面采用了</a:t>
            </a:r>
            <a:r>
              <a:rPr lang="en-US" altLang="zh-CN" sz="2400" dirty="0"/>
              <a:t>LOGO</a:t>
            </a:r>
            <a:r>
              <a:rPr lang="zh-CN" altLang="zh-CN" sz="2400" dirty="0"/>
              <a:t>使用的蓝色和白色来布局软件</a:t>
            </a:r>
            <a:r>
              <a:rPr lang="en-US" altLang="zh-CN" sz="2400" dirty="0"/>
              <a:t>UI</a:t>
            </a:r>
            <a:r>
              <a:rPr lang="zh-CN" altLang="zh-CN" sz="2400" dirty="0"/>
              <a:t>界面，使软件界面的色调拥有一致性。其次，在软件界面中，放置菜单等重要信息的模块使用蓝色背景，其余模块使用白色背景，使软件界面层次结构清晰。最后，白色背景中，使用黑色的文字，使软件界面中的文字拥有易读性。</a:t>
            </a:r>
          </a:p>
        </p:txBody>
      </p:sp>
    </p:spTree>
    <p:extLst>
      <p:ext uri="{BB962C8B-B14F-4D97-AF65-F5344CB8AC3E}">
        <p14:creationId xmlns:p14="http://schemas.microsoft.com/office/powerpoint/2010/main" val="2804431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初识软件</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385542" y="1324240"/>
            <a:ext cx="277351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关于</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设计的概念</a:t>
            </a:r>
          </a:p>
        </p:txBody>
      </p:sp>
      <p:sp>
        <p:nvSpPr>
          <p:cNvPr id="2" name="矩形 1">
            <a:extLst>
              <a:ext uri="{FF2B5EF4-FFF2-40B4-BE49-F238E27FC236}">
                <a16:creationId xmlns:a16="http://schemas.microsoft.com/office/drawing/2014/main" id="{F75F2595-65C3-4364-83C0-266E50B12FE1}"/>
              </a:ext>
            </a:extLst>
          </p:cNvPr>
          <p:cNvSpPr/>
          <p:nvPr/>
        </p:nvSpPr>
        <p:spPr>
          <a:xfrm>
            <a:off x="807809" y="2041358"/>
            <a:ext cx="7581269" cy="2831544"/>
          </a:xfrm>
          <a:prstGeom prst="rect">
            <a:avLst/>
          </a:prstGeom>
        </p:spPr>
        <p:txBody>
          <a:bodyPr wrap="square">
            <a:spAutoFit/>
          </a:bodyPr>
          <a:lstStyle/>
          <a:p>
            <a:pPr indent="266700" algn="just">
              <a:spcBef>
                <a:spcPts val="600"/>
              </a:spcBef>
              <a:spcAft>
                <a:spcPts val="600"/>
              </a:spcAft>
            </a:pPr>
            <a:r>
              <a:rPr lang="en-US" altLang="zh-CN" sz="2400" dirty="0"/>
              <a:t>    UI</a:t>
            </a:r>
            <a:r>
              <a:rPr lang="zh-CN" altLang="zh-CN" sz="2400" dirty="0"/>
              <a:t>的本意是用户界面（</a:t>
            </a:r>
            <a:r>
              <a:rPr lang="en-US" altLang="zh-CN" sz="2400" dirty="0"/>
              <a:t>User Interface</a:t>
            </a:r>
            <a:r>
              <a:rPr lang="zh-CN" altLang="zh-CN" sz="2400" dirty="0"/>
              <a:t>），是英文</a:t>
            </a:r>
            <a:r>
              <a:rPr lang="en-US" altLang="zh-CN" sz="2400" dirty="0"/>
              <a:t>User</a:t>
            </a:r>
            <a:r>
              <a:rPr lang="zh-CN" altLang="zh-CN" sz="2400" dirty="0"/>
              <a:t>和</a:t>
            </a:r>
            <a:r>
              <a:rPr lang="en-US" altLang="zh-CN" sz="2400" dirty="0"/>
              <a:t>Interface</a:t>
            </a:r>
            <a:r>
              <a:rPr lang="zh-CN" altLang="zh-CN" sz="2400" dirty="0"/>
              <a:t>的缩写，从字面上看是用户与界面</a:t>
            </a:r>
            <a:r>
              <a:rPr lang="en-US" altLang="zh-CN" sz="2400" dirty="0"/>
              <a:t>2</a:t>
            </a:r>
            <a:r>
              <a:rPr lang="zh-CN" altLang="zh-CN" sz="2400" dirty="0"/>
              <a:t>个组成部分，但实际上还包括用户与界面之间的交互关系。</a:t>
            </a:r>
          </a:p>
          <a:p>
            <a:pPr indent="266700" algn="just">
              <a:spcBef>
                <a:spcPts val="600"/>
              </a:spcBef>
              <a:spcAft>
                <a:spcPts val="600"/>
              </a:spcAft>
            </a:pPr>
            <a:r>
              <a:rPr lang="en-US" altLang="zh-CN" sz="2400" dirty="0"/>
              <a:t>    UI</a:t>
            </a:r>
            <a:r>
              <a:rPr lang="zh-CN" altLang="zh-CN" sz="2400" dirty="0"/>
              <a:t>设计则是指对软件的人机交互、操作逻辑和界面美观的整体设计。优秀的</a:t>
            </a:r>
            <a:r>
              <a:rPr lang="en-US" altLang="zh-CN" sz="2400" dirty="0"/>
              <a:t>UI</a:t>
            </a:r>
            <a:r>
              <a:rPr lang="zh-CN" altLang="zh-CN" sz="2400" dirty="0"/>
              <a:t>设计不仅可以让软件变得有个性和有品味，还可以使用户的操作变得更加舒服、简单和自由，并能够充分体现产品的定位和特点。</a:t>
            </a:r>
          </a:p>
        </p:txBody>
      </p:sp>
    </p:spTree>
    <p:extLst>
      <p:ext uri="{BB962C8B-B14F-4D97-AF65-F5344CB8AC3E}">
        <p14:creationId xmlns:p14="http://schemas.microsoft.com/office/powerpoint/2010/main" val="56914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96989" y="1334873"/>
            <a:ext cx="245291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设计包含范畴</a:t>
            </a:r>
          </a:p>
        </p:txBody>
      </p:sp>
      <p:sp>
        <p:nvSpPr>
          <p:cNvPr id="4" name="矩形 3">
            <a:extLst>
              <a:ext uri="{FF2B5EF4-FFF2-40B4-BE49-F238E27FC236}">
                <a16:creationId xmlns:a16="http://schemas.microsoft.com/office/drawing/2014/main" id="{5A55752E-3F88-4471-9ED5-196AD8CB3503}"/>
              </a:ext>
            </a:extLst>
          </p:cNvPr>
          <p:cNvSpPr/>
          <p:nvPr/>
        </p:nvSpPr>
        <p:spPr>
          <a:xfrm>
            <a:off x="929541" y="2520890"/>
            <a:ext cx="7464311" cy="646331"/>
          </a:xfrm>
          <a:prstGeom prst="rect">
            <a:avLst/>
          </a:prstGeom>
        </p:spPr>
        <p:txBody>
          <a:bodyPr wrap="square">
            <a:spAutoFit/>
          </a:bodyPr>
          <a:lstStyle/>
          <a:p>
            <a:endParaRPr lang="zh-CN" altLang="en-US" dirty="0"/>
          </a:p>
          <a:p>
            <a:endParaRPr lang="zh-CN" altLang="en-US" dirty="0"/>
          </a:p>
        </p:txBody>
      </p:sp>
      <p:sp>
        <p:nvSpPr>
          <p:cNvPr id="11" name="文本框 10">
            <a:extLst>
              <a:ext uri="{FF2B5EF4-FFF2-40B4-BE49-F238E27FC236}">
                <a16:creationId xmlns:a16="http://schemas.microsoft.com/office/drawing/2014/main" id="{F4AD3253-0237-48F3-85FC-FD87D1A8B6F4}"/>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初识软件</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p>
        </p:txBody>
      </p:sp>
      <p:pic>
        <p:nvPicPr>
          <p:cNvPr id="12" name="图片 11">
            <a:extLst>
              <a:ext uri="{FF2B5EF4-FFF2-40B4-BE49-F238E27FC236}">
                <a16:creationId xmlns:a16="http://schemas.microsoft.com/office/drawing/2014/main" id="{7EBD7165-5766-49C6-91DE-DD0C9DE91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49" y="2167447"/>
            <a:ext cx="7740502" cy="4160520"/>
          </a:xfrm>
          <a:prstGeom prst="rect">
            <a:avLst/>
          </a:prstGeom>
        </p:spPr>
      </p:pic>
      <p:sp>
        <p:nvSpPr>
          <p:cNvPr id="3" name="矩形 2">
            <a:extLst>
              <a:ext uri="{FF2B5EF4-FFF2-40B4-BE49-F238E27FC236}">
                <a16:creationId xmlns:a16="http://schemas.microsoft.com/office/drawing/2014/main" id="{83AD4479-171F-4282-A5A0-7A25405D993A}"/>
              </a:ext>
            </a:extLst>
          </p:cNvPr>
          <p:cNvSpPr/>
          <p:nvPr/>
        </p:nvSpPr>
        <p:spPr>
          <a:xfrm>
            <a:off x="867495" y="2631538"/>
            <a:ext cx="1949573" cy="523220"/>
          </a:xfrm>
          <a:prstGeom prst="rect">
            <a:avLst/>
          </a:prstGeom>
        </p:spPr>
        <p:txBody>
          <a:bodyPr wrap="none">
            <a:spAutoFit/>
          </a:bodyPr>
          <a:lstStyle/>
          <a:p>
            <a:r>
              <a:rPr lang="zh-CN" altLang="zh-CN" sz="2800" dirty="0">
                <a:solidFill>
                  <a:schemeClr val="bg1"/>
                </a:solidFill>
              </a:rPr>
              <a:t>软件</a:t>
            </a:r>
            <a:r>
              <a:rPr lang="en-US" altLang="zh-CN" sz="2800" dirty="0">
                <a:solidFill>
                  <a:schemeClr val="bg1"/>
                </a:solidFill>
              </a:rPr>
              <a:t>UI</a:t>
            </a:r>
            <a:r>
              <a:rPr lang="zh-CN" altLang="zh-CN" sz="2800" dirty="0">
                <a:solidFill>
                  <a:schemeClr val="bg1"/>
                </a:solidFill>
              </a:rPr>
              <a:t>设计</a:t>
            </a:r>
            <a:endParaRPr lang="zh-CN" altLang="en-US" sz="2800" dirty="0">
              <a:solidFill>
                <a:schemeClr val="bg1"/>
              </a:solidFill>
            </a:endParaRPr>
          </a:p>
        </p:txBody>
      </p:sp>
      <p:sp>
        <p:nvSpPr>
          <p:cNvPr id="7" name="矩形 6">
            <a:extLst>
              <a:ext uri="{FF2B5EF4-FFF2-40B4-BE49-F238E27FC236}">
                <a16:creationId xmlns:a16="http://schemas.microsoft.com/office/drawing/2014/main" id="{56934D6B-5FB6-4670-B80E-D2EDC5902156}"/>
              </a:ext>
            </a:extLst>
          </p:cNvPr>
          <p:cNvSpPr/>
          <p:nvPr/>
        </p:nvSpPr>
        <p:spPr>
          <a:xfrm>
            <a:off x="6304525" y="3501457"/>
            <a:ext cx="1949573" cy="523220"/>
          </a:xfrm>
          <a:prstGeom prst="rect">
            <a:avLst/>
          </a:prstGeom>
        </p:spPr>
        <p:txBody>
          <a:bodyPr wrap="none">
            <a:spAutoFit/>
          </a:bodyPr>
          <a:lstStyle/>
          <a:p>
            <a:r>
              <a:rPr lang="zh-CN" altLang="zh-CN" sz="2800" dirty="0">
                <a:solidFill>
                  <a:schemeClr val="bg1"/>
                </a:solidFill>
              </a:rPr>
              <a:t>网站</a:t>
            </a:r>
            <a:r>
              <a:rPr lang="en-US" altLang="zh-CN" sz="2800" dirty="0">
                <a:solidFill>
                  <a:schemeClr val="bg1"/>
                </a:solidFill>
              </a:rPr>
              <a:t>UI</a:t>
            </a:r>
            <a:r>
              <a:rPr lang="zh-CN" altLang="zh-CN" sz="2800" dirty="0">
                <a:solidFill>
                  <a:schemeClr val="bg1"/>
                </a:solidFill>
              </a:rPr>
              <a:t>设计</a:t>
            </a:r>
            <a:endParaRPr lang="zh-CN" altLang="en-US" sz="2800" dirty="0">
              <a:solidFill>
                <a:schemeClr val="bg1"/>
              </a:solidFill>
            </a:endParaRPr>
          </a:p>
        </p:txBody>
      </p:sp>
      <p:sp>
        <p:nvSpPr>
          <p:cNvPr id="8" name="矩形 7">
            <a:extLst>
              <a:ext uri="{FF2B5EF4-FFF2-40B4-BE49-F238E27FC236}">
                <a16:creationId xmlns:a16="http://schemas.microsoft.com/office/drawing/2014/main" id="{C1B9B82B-B106-4367-BF7C-56F95D5D1A46}"/>
              </a:ext>
            </a:extLst>
          </p:cNvPr>
          <p:cNvSpPr/>
          <p:nvPr/>
        </p:nvSpPr>
        <p:spPr>
          <a:xfrm>
            <a:off x="929541" y="4230605"/>
            <a:ext cx="1949573" cy="523220"/>
          </a:xfrm>
          <a:prstGeom prst="rect">
            <a:avLst/>
          </a:prstGeom>
        </p:spPr>
        <p:txBody>
          <a:bodyPr wrap="none">
            <a:spAutoFit/>
          </a:bodyPr>
          <a:lstStyle/>
          <a:p>
            <a:r>
              <a:rPr lang="zh-CN" altLang="zh-CN" sz="2800" dirty="0">
                <a:solidFill>
                  <a:schemeClr val="bg1"/>
                </a:solidFill>
              </a:rPr>
              <a:t>游戏</a:t>
            </a:r>
            <a:r>
              <a:rPr lang="en-US" altLang="zh-CN" sz="2800" dirty="0">
                <a:solidFill>
                  <a:schemeClr val="bg1"/>
                </a:solidFill>
              </a:rPr>
              <a:t>UI</a:t>
            </a:r>
            <a:r>
              <a:rPr lang="zh-CN" altLang="zh-CN" sz="2800" dirty="0">
                <a:solidFill>
                  <a:schemeClr val="bg1"/>
                </a:solidFill>
              </a:rPr>
              <a:t>设计</a:t>
            </a:r>
            <a:endParaRPr lang="zh-CN" altLang="en-US" sz="2800" dirty="0">
              <a:solidFill>
                <a:schemeClr val="bg1"/>
              </a:solidFill>
            </a:endParaRPr>
          </a:p>
        </p:txBody>
      </p:sp>
      <p:sp>
        <p:nvSpPr>
          <p:cNvPr id="9" name="矩形 8">
            <a:extLst>
              <a:ext uri="{FF2B5EF4-FFF2-40B4-BE49-F238E27FC236}">
                <a16:creationId xmlns:a16="http://schemas.microsoft.com/office/drawing/2014/main" id="{28ACBBB5-1843-4FD7-B785-871729BE6651}"/>
              </a:ext>
            </a:extLst>
          </p:cNvPr>
          <p:cNvSpPr/>
          <p:nvPr/>
        </p:nvSpPr>
        <p:spPr>
          <a:xfrm>
            <a:off x="6159020" y="5061384"/>
            <a:ext cx="2308645" cy="523220"/>
          </a:xfrm>
          <a:prstGeom prst="rect">
            <a:avLst/>
          </a:prstGeom>
        </p:spPr>
        <p:txBody>
          <a:bodyPr wrap="none">
            <a:spAutoFit/>
          </a:bodyPr>
          <a:lstStyle/>
          <a:p>
            <a:r>
              <a:rPr lang="zh-CN" altLang="zh-CN" sz="2800" dirty="0">
                <a:solidFill>
                  <a:schemeClr val="bg1"/>
                </a:solidFill>
              </a:rPr>
              <a:t>移动端</a:t>
            </a:r>
            <a:r>
              <a:rPr lang="en-US" altLang="zh-CN" sz="2800" dirty="0">
                <a:solidFill>
                  <a:schemeClr val="bg1"/>
                </a:solidFill>
              </a:rPr>
              <a:t>UI</a:t>
            </a:r>
            <a:r>
              <a:rPr lang="zh-CN" altLang="zh-CN" sz="2800" dirty="0">
                <a:solidFill>
                  <a:schemeClr val="bg1"/>
                </a:solidFill>
              </a:rPr>
              <a:t>设计</a:t>
            </a:r>
            <a:endParaRPr lang="zh-CN" altLang="en-US" sz="2800" dirty="0">
              <a:solidFill>
                <a:schemeClr val="bg1"/>
              </a:solidFill>
            </a:endParaRPr>
          </a:p>
        </p:txBody>
      </p:sp>
    </p:spTree>
    <p:extLst>
      <p:ext uri="{BB962C8B-B14F-4D97-AF65-F5344CB8AC3E}">
        <p14:creationId xmlns:p14="http://schemas.microsoft.com/office/powerpoint/2010/main" val="3058524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87972" y="1345506"/>
            <a:ext cx="181171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软件</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a:t>
            </a:r>
          </a:p>
        </p:txBody>
      </p:sp>
      <p:sp>
        <p:nvSpPr>
          <p:cNvPr id="8" name="文本框 7">
            <a:extLst>
              <a:ext uri="{FF2B5EF4-FFF2-40B4-BE49-F238E27FC236}">
                <a16:creationId xmlns:a16="http://schemas.microsoft.com/office/drawing/2014/main" id="{E3B9F1D2-E699-4B36-A655-D237BE482439}"/>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初识软件</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p>
        </p:txBody>
      </p:sp>
      <p:pic>
        <p:nvPicPr>
          <p:cNvPr id="9" name="图片 8">
            <a:extLst>
              <a:ext uri="{FF2B5EF4-FFF2-40B4-BE49-F238E27FC236}">
                <a16:creationId xmlns:a16="http://schemas.microsoft.com/office/drawing/2014/main" id="{EAE9ABD2-E856-46AD-96C9-15F21E873F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823" y="2126511"/>
            <a:ext cx="3117778" cy="4348716"/>
          </a:xfrm>
          <a:prstGeom prst="rect">
            <a:avLst/>
          </a:prstGeom>
        </p:spPr>
      </p:pic>
      <p:pic>
        <p:nvPicPr>
          <p:cNvPr id="10" name="图片 9">
            <a:extLst>
              <a:ext uri="{FF2B5EF4-FFF2-40B4-BE49-F238E27FC236}">
                <a16:creationId xmlns:a16="http://schemas.microsoft.com/office/drawing/2014/main" id="{821856FC-5A6B-497C-8C64-488E88C004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0601" y="2151566"/>
            <a:ext cx="4741018" cy="3809534"/>
          </a:xfrm>
          <a:prstGeom prst="rect">
            <a:avLst/>
          </a:prstGeom>
        </p:spPr>
      </p:pic>
      <p:sp>
        <p:nvSpPr>
          <p:cNvPr id="2" name="矩形 1">
            <a:extLst>
              <a:ext uri="{FF2B5EF4-FFF2-40B4-BE49-F238E27FC236}">
                <a16:creationId xmlns:a16="http://schemas.microsoft.com/office/drawing/2014/main" id="{B6502223-BEEB-4FF2-B7DE-592DFC5246D7}"/>
              </a:ext>
            </a:extLst>
          </p:cNvPr>
          <p:cNvSpPr/>
          <p:nvPr/>
        </p:nvSpPr>
        <p:spPr>
          <a:xfrm>
            <a:off x="3917961" y="2831836"/>
            <a:ext cx="3959947" cy="2554545"/>
          </a:xfrm>
          <a:prstGeom prst="rect">
            <a:avLst/>
          </a:prstGeom>
        </p:spPr>
        <p:txBody>
          <a:bodyPr wrap="square">
            <a:spAutoFit/>
          </a:bodyPr>
          <a:lstStyle/>
          <a:p>
            <a:pPr indent="266700" algn="just">
              <a:spcAft>
                <a:spcPts val="0"/>
              </a:spcAft>
            </a:pPr>
            <a:r>
              <a:rPr lang="en-US" altLang="zh-CN" sz="2000" dirty="0"/>
              <a:t>   </a:t>
            </a:r>
            <a:r>
              <a:rPr lang="zh-CN" altLang="zh-CN" sz="2000" dirty="0"/>
              <a:t>软件</a:t>
            </a:r>
            <a:r>
              <a:rPr lang="en-US" altLang="zh-CN" sz="2000" dirty="0"/>
              <a:t>UI</a:t>
            </a:r>
            <a:r>
              <a:rPr lang="zh-CN" altLang="zh-CN" sz="2000" dirty="0"/>
              <a:t>设计是软件与用户交互的最直接的联系工具，软件界面的优劣决定用户对软件的第一印象。而且逻辑通顺的软件界面能够引导用户自己完成相应的操作，起到向导的作用。同时软件界面如同人的面孔，具有吸引用户的直接优势。</a:t>
            </a:r>
          </a:p>
        </p:txBody>
      </p:sp>
    </p:spTree>
    <p:extLst>
      <p:ext uri="{BB962C8B-B14F-4D97-AF65-F5344CB8AC3E}">
        <p14:creationId xmlns:p14="http://schemas.microsoft.com/office/powerpoint/2010/main" val="3566105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42528" y="1345506"/>
            <a:ext cx="4721164"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网页</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设计与软件</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设计的区别</a:t>
            </a:r>
          </a:p>
        </p:txBody>
      </p:sp>
      <p:sp>
        <p:nvSpPr>
          <p:cNvPr id="10" name="文本框 9">
            <a:extLst>
              <a:ext uri="{FF2B5EF4-FFF2-40B4-BE49-F238E27FC236}">
                <a16:creationId xmlns:a16="http://schemas.microsoft.com/office/drawing/2014/main" id="{2D45CA68-7CFF-4A46-900B-8D52FDC84890}"/>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初识软件</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p>
        </p:txBody>
      </p:sp>
      <p:pic>
        <p:nvPicPr>
          <p:cNvPr id="3" name="图片 2">
            <a:extLst>
              <a:ext uri="{FF2B5EF4-FFF2-40B4-BE49-F238E27FC236}">
                <a16:creationId xmlns:a16="http://schemas.microsoft.com/office/drawing/2014/main" id="{9D28CE99-5260-4E6E-8679-A9D25266F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5683" y="1913859"/>
            <a:ext cx="5557454" cy="4497574"/>
          </a:xfrm>
          <a:prstGeom prst="rect">
            <a:avLst/>
          </a:prstGeom>
        </p:spPr>
      </p:pic>
      <p:sp>
        <p:nvSpPr>
          <p:cNvPr id="4" name="矩形 3">
            <a:extLst>
              <a:ext uri="{FF2B5EF4-FFF2-40B4-BE49-F238E27FC236}">
                <a16:creationId xmlns:a16="http://schemas.microsoft.com/office/drawing/2014/main" id="{393CD51D-840C-4E66-85F3-6992D86AEC1B}"/>
              </a:ext>
            </a:extLst>
          </p:cNvPr>
          <p:cNvSpPr/>
          <p:nvPr/>
        </p:nvSpPr>
        <p:spPr>
          <a:xfrm>
            <a:off x="3094672" y="2198492"/>
            <a:ext cx="2954655"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界面尺寸不同</a:t>
            </a:r>
          </a:p>
        </p:txBody>
      </p:sp>
      <p:sp>
        <p:nvSpPr>
          <p:cNvPr id="5" name="矩形 4">
            <a:extLst>
              <a:ext uri="{FF2B5EF4-FFF2-40B4-BE49-F238E27FC236}">
                <a16:creationId xmlns:a16="http://schemas.microsoft.com/office/drawing/2014/main" id="{4D5E279B-EA01-4104-9F84-DC9B2439102D}"/>
              </a:ext>
            </a:extLst>
          </p:cNvPr>
          <p:cNvSpPr/>
          <p:nvPr/>
        </p:nvSpPr>
        <p:spPr>
          <a:xfrm>
            <a:off x="2815143" y="3290775"/>
            <a:ext cx="2492990" cy="646331"/>
          </a:xfrm>
          <a:prstGeom prst="rect">
            <a:avLst/>
          </a:prstGeom>
        </p:spPr>
        <p:txBody>
          <a:bodyPr wrap="none">
            <a:spAutoFit/>
          </a:bodyPr>
          <a:lstStyle/>
          <a:p>
            <a:pPr algn="just">
              <a:spcBef>
                <a:spcPts val="600"/>
              </a:spcBef>
              <a:spcAft>
                <a:spcPts val="600"/>
              </a:spcAft>
            </a:pPr>
            <a:r>
              <a:rPr lang="zh-CN" altLang="zh-CN" sz="3600" dirty="0">
                <a:solidFill>
                  <a:schemeClr val="bg1"/>
                </a:solidFill>
              </a:rPr>
              <a:t>侧重点不同</a:t>
            </a:r>
          </a:p>
        </p:txBody>
      </p:sp>
      <p:sp>
        <p:nvSpPr>
          <p:cNvPr id="6" name="矩形 5">
            <a:extLst>
              <a:ext uri="{FF2B5EF4-FFF2-40B4-BE49-F238E27FC236}">
                <a16:creationId xmlns:a16="http://schemas.microsoft.com/office/drawing/2014/main" id="{FC140382-C951-4625-96F1-DFC29A87A773}"/>
              </a:ext>
            </a:extLst>
          </p:cNvPr>
          <p:cNvSpPr/>
          <p:nvPr/>
        </p:nvSpPr>
        <p:spPr>
          <a:xfrm>
            <a:off x="3385105" y="4383058"/>
            <a:ext cx="2954655"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呈现内容不同</a:t>
            </a:r>
          </a:p>
        </p:txBody>
      </p:sp>
      <p:sp>
        <p:nvSpPr>
          <p:cNvPr id="7" name="矩形 6">
            <a:extLst>
              <a:ext uri="{FF2B5EF4-FFF2-40B4-BE49-F238E27FC236}">
                <a16:creationId xmlns:a16="http://schemas.microsoft.com/office/drawing/2014/main" id="{C6DFBF51-6138-4558-B447-AA40737BA41C}"/>
              </a:ext>
            </a:extLst>
          </p:cNvPr>
          <p:cNvSpPr/>
          <p:nvPr/>
        </p:nvSpPr>
        <p:spPr>
          <a:xfrm>
            <a:off x="2584310" y="5475341"/>
            <a:ext cx="2954655"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开发方式不同</a:t>
            </a:r>
          </a:p>
        </p:txBody>
      </p:sp>
    </p:spTree>
    <p:extLst>
      <p:ext uri="{BB962C8B-B14F-4D97-AF65-F5344CB8AC3E}">
        <p14:creationId xmlns:p14="http://schemas.microsoft.com/office/powerpoint/2010/main" val="2458513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374783" y="1345506"/>
            <a:ext cx="3560590"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Windows</a:t>
            </a:r>
            <a:r>
              <a:rPr lang="zh-CN" altLang="en-US" sz="2400" spc="100" dirty="0">
                <a:solidFill>
                  <a:srgbClr val="000000"/>
                </a:solidFill>
                <a:latin typeface="微软雅黑" panose="020B0503020204020204" pitchFamily="34" charset="-122"/>
                <a:ea typeface="微软雅黑" panose="020B0503020204020204" pitchFamily="34" charset="-122"/>
              </a:rPr>
              <a:t>应用软件界面</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软件界面的设计分类</a:t>
            </a:r>
          </a:p>
        </p:txBody>
      </p:sp>
      <p:pic>
        <p:nvPicPr>
          <p:cNvPr id="3" name="图片 2">
            <a:extLst>
              <a:ext uri="{FF2B5EF4-FFF2-40B4-BE49-F238E27FC236}">
                <a16:creationId xmlns:a16="http://schemas.microsoft.com/office/drawing/2014/main" id="{980FFB01-E034-41A5-BA3A-89B4E1853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4783" y="1932461"/>
            <a:ext cx="6029860" cy="4393786"/>
          </a:xfrm>
          <a:prstGeom prst="rect">
            <a:avLst/>
          </a:prstGeom>
        </p:spPr>
      </p:pic>
      <p:sp>
        <p:nvSpPr>
          <p:cNvPr id="4" name="矩形 3">
            <a:extLst>
              <a:ext uri="{FF2B5EF4-FFF2-40B4-BE49-F238E27FC236}">
                <a16:creationId xmlns:a16="http://schemas.microsoft.com/office/drawing/2014/main" id="{243529B4-1B0F-441A-8401-2E5B9007EF2D}"/>
              </a:ext>
            </a:extLst>
          </p:cNvPr>
          <p:cNvSpPr/>
          <p:nvPr/>
        </p:nvSpPr>
        <p:spPr>
          <a:xfrm>
            <a:off x="3594250" y="2955287"/>
            <a:ext cx="1569660" cy="646331"/>
          </a:xfrm>
          <a:prstGeom prst="rect">
            <a:avLst/>
          </a:prstGeom>
        </p:spPr>
        <p:txBody>
          <a:bodyPr wrap="none">
            <a:spAutoFit/>
          </a:bodyPr>
          <a:lstStyle/>
          <a:p>
            <a:pPr lvl="0" algn="just">
              <a:spcBef>
                <a:spcPts val="600"/>
              </a:spcBef>
              <a:spcAft>
                <a:spcPts val="600"/>
              </a:spcAft>
              <a:buClr>
                <a:srgbClr val="0099FF"/>
              </a:buClr>
            </a:pPr>
            <a:r>
              <a:rPr lang="zh-CN" altLang="zh-CN" sz="3600" dirty="0"/>
              <a:t>专业型</a:t>
            </a:r>
          </a:p>
        </p:txBody>
      </p:sp>
      <p:sp>
        <p:nvSpPr>
          <p:cNvPr id="5" name="矩形 4">
            <a:extLst>
              <a:ext uri="{FF2B5EF4-FFF2-40B4-BE49-F238E27FC236}">
                <a16:creationId xmlns:a16="http://schemas.microsoft.com/office/drawing/2014/main" id="{E6E0B2B3-4DFB-490E-8073-8A57D7681D48}"/>
              </a:ext>
            </a:extLst>
          </p:cNvPr>
          <p:cNvSpPr/>
          <p:nvPr/>
        </p:nvSpPr>
        <p:spPr>
          <a:xfrm>
            <a:off x="1947736" y="4637197"/>
            <a:ext cx="1569660" cy="646331"/>
          </a:xfrm>
          <a:prstGeom prst="rect">
            <a:avLst/>
          </a:prstGeom>
        </p:spPr>
        <p:txBody>
          <a:bodyPr wrap="none">
            <a:spAutoFit/>
          </a:bodyPr>
          <a:lstStyle/>
          <a:p>
            <a:pPr algn="just">
              <a:spcBef>
                <a:spcPts val="600"/>
              </a:spcBef>
              <a:spcAft>
                <a:spcPts val="600"/>
              </a:spcAft>
              <a:buClr>
                <a:srgbClr val="0099FF"/>
              </a:buClr>
            </a:pPr>
            <a:r>
              <a:rPr lang="zh-CN" altLang="zh-CN" sz="3600" dirty="0"/>
              <a:t>任务型</a:t>
            </a:r>
          </a:p>
        </p:txBody>
      </p:sp>
      <p:sp>
        <p:nvSpPr>
          <p:cNvPr id="6" name="矩形 5">
            <a:extLst>
              <a:ext uri="{FF2B5EF4-FFF2-40B4-BE49-F238E27FC236}">
                <a16:creationId xmlns:a16="http://schemas.microsoft.com/office/drawing/2014/main" id="{E6A3A0DD-0627-41D1-B006-EEB7AE32DFE4}"/>
              </a:ext>
            </a:extLst>
          </p:cNvPr>
          <p:cNvSpPr/>
          <p:nvPr/>
        </p:nvSpPr>
        <p:spPr>
          <a:xfrm>
            <a:off x="5254462" y="4715534"/>
            <a:ext cx="1569660" cy="646331"/>
          </a:xfrm>
          <a:prstGeom prst="rect">
            <a:avLst/>
          </a:prstGeom>
        </p:spPr>
        <p:txBody>
          <a:bodyPr wrap="none">
            <a:spAutoFit/>
          </a:bodyPr>
          <a:lstStyle/>
          <a:p>
            <a:pPr algn="just">
              <a:spcBef>
                <a:spcPts val="600"/>
              </a:spcBef>
              <a:spcAft>
                <a:spcPts val="600"/>
              </a:spcAft>
              <a:buClr>
                <a:srgbClr val="0099FF"/>
              </a:buClr>
            </a:pPr>
            <a:r>
              <a:rPr lang="zh-CN" altLang="zh-CN" sz="3600" dirty="0"/>
              <a:t>娱乐型</a:t>
            </a:r>
          </a:p>
        </p:txBody>
      </p:sp>
    </p:spTree>
    <p:extLst>
      <p:ext uri="{BB962C8B-B14F-4D97-AF65-F5344CB8AC3E}">
        <p14:creationId xmlns:p14="http://schemas.microsoft.com/office/powerpoint/2010/main" val="248845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473255" y="1345506"/>
            <a:ext cx="305885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移动端</a:t>
            </a:r>
            <a:r>
              <a:rPr lang="en-US" altLang="zh-CN" sz="2400" spc="100" dirty="0">
                <a:solidFill>
                  <a:srgbClr val="000000"/>
                </a:solidFill>
                <a:latin typeface="微软雅黑" panose="020B0503020204020204" pitchFamily="34" charset="-122"/>
                <a:ea typeface="微软雅黑" panose="020B0503020204020204" pitchFamily="34" charset="-122"/>
              </a:rPr>
              <a:t>APP</a:t>
            </a:r>
            <a:r>
              <a:rPr lang="zh-CN" altLang="en-US" sz="2400" spc="100" dirty="0">
                <a:solidFill>
                  <a:srgbClr val="000000"/>
                </a:solidFill>
                <a:latin typeface="微软雅黑" panose="020B0503020204020204" pitchFamily="34" charset="-122"/>
                <a:ea typeface="微软雅黑" panose="020B0503020204020204" pitchFamily="34" charset="-122"/>
              </a:rPr>
              <a:t>软件界面</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软件界面的设计分类</a:t>
            </a:r>
          </a:p>
        </p:txBody>
      </p:sp>
      <p:sp>
        <p:nvSpPr>
          <p:cNvPr id="2" name="矩形 1">
            <a:extLst>
              <a:ext uri="{FF2B5EF4-FFF2-40B4-BE49-F238E27FC236}">
                <a16:creationId xmlns:a16="http://schemas.microsoft.com/office/drawing/2014/main" id="{C2EDA4A5-7BFB-4A25-AF06-2FA4FD5CAC57}"/>
              </a:ext>
            </a:extLst>
          </p:cNvPr>
          <p:cNvSpPr/>
          <p:nvPr/>
        </p:nvSpPr>
        <p:spPr>
          <a:xfrm>
            <a:off x="1052368" y="1951672"/>
            <a:ext cx="7399969" cy="1569660"/>
          </a:xfrm>
          <a:prstGeom prst="rect">
            <a:avLst/>
          </a:prstGeom>
        </p:spPr>
        <p:txBody>
          <a:bodyPr wrap="square">
            <a:spAutoFit/>
          </a:bodyPr>
          <a:lstStyle/>
          <a:p>
            <a:pPr algn="just"/>
            <a:r>
              <a:rPr lang="en-US" altLang="zh-CN" sz="2400" dirty="0"/>
              <a:t>        </a:t>
            </a:r>
            <a:r>
              <a:rPr lang="zh-CN" altLang="zh-CN" sz="2400" dirty="0"/>
              <a:t>移动设备屏幕尺寸的局限，要求输入输出趋于更加简捷的方式，也要求</a:t>
            </a:r>
            <a:r>
              <a:rPr lang="en-US" altLang="zh-CN" sz="2400" dirty="0"/>
              <a:t>APP</a:t>
            </a:r>
            <a:r>
              <a:rPr lang="zh-CN" altLang="zh-CN" sz="2400" dirty="0"/>
              <a:t>软件界面的设计越来越多元化和人性化。其中区别于</a:t>
            </a:r>
            <a:r>
              <a:rPr lang="en-US" altLang="zh-CN" sz="2400" dirty="0"/>
              <a:t>PC</a:t>
            </a:r>
            <a:r>
              <a:rPr lang="zh-CN" altLang="zh-CN" sz="2400" dirty="0"/>
              <a:t>端的软件</a:t>
            </a:r>
            <a:r>
              <a:rPr lang="en-US" altLang="zh-CN" sz="2400" dirty="0"/>
              <a:t>UI</a:t>
            </a:r>
            <a:r>
              <a:rPr lang="zh-CN" altLang="zh-CN" sz="2400" dirty="0"/>
              <a:t>设计，图标菜单的应用在</a:t>
            </a:r>
            <a:r>
              <a:rPr lang="en-US" altLang="zh-CN" sz="2400" dirty="0"/>
              <a:t>APP</a:t>
            </a:r>
            <a:r>
              <a:rPr lang="zh-CN" altLang="zh-CN" sz="2400" dirty="0"/>
              <a:t>软件界面中发挥了重要的作用</a:t>
            </a:r>
            <a:r>
              <a:rPr lang="zh-CN" altLang="en-US" sz="2400" dirty="0"/>
              <a:t>。</a:t>
            </a:r>
          </a:p>
        </p:txBody>
      </p:sp>
      <p:grpSp>
        <p:nvGrpSpPr>
          <p:cNvPr id="3" name="组合 2">
            <a:extLst>
              <a:ext uri="{FF2B5EF4-FFF2-40B4-BE49-F238E27FC236}">
                <a16:creationId xmlns:a16="http://schemas.microsoft.com/office/drawing/2014/main" id="{FE80ADB9-B317-409E-A526-B660D3512236}"/>
              </a:ext>
            </a:extLst>
          </p:cNvPr>
          <p:cNvGrpSpPr/>
          <p:nvPr/>
        </p:nvGrpSpPr>
        <p:grpSpPr>
          <a:xfrm>
            <a:off x="1259173" y="3665833"/>
            <a:ext cx="6657282" cy="2402478"/>
            <a:chOff x="1259173" y="3665833"/>
            <a:chExt cx="6657282" cy="2402478"/>
          </a:xfrm>
        </p:grpSpPr>
        <p:pic>
          <p:nvPicPr>
            <p:cNvPr id="7" name="图片 6">
              <a:extLst>
                <a:ext uri="{FF2B5EF4-FFF2-40B4-BE49-F238E27FC236}">
                  <a16:creationId xmlns:a16="http://schemas.microsoft.com/office/drawing/2014/main" id="{5C4828CE-654B-4DCB-8816-3BB2D66137A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59173" y="3665833"/>
              <a:ext cx="3155624" cy="2402478"/>
            </a:xfrm>
            <a:prstGeom prst="rect">
              <a:avLst/>
            </a:prstGeom>
          </p:spPr>
        </p:pic>
        <p:pic>
          <p:nvPicPr>
            <p:cNvPr id="8" name="图片 7">
              <a:extLst>
                <a:ext uri="{FF2B5EF4-FFF2-40B4-BE49-F238E27FC236}">
                  <a16:creationId xmlns:a16="http://schemas.microsoft.com/office/drawing/2014/main" id="{3F5335F7-1258-4762-8A55-D8A6F562726F}"/>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02557" y="3665833"/>
              <a:ext cx="3213898" cy="2402478"/>
            </a:xfrm>
            <a:prstGeom prst="rect">
              <a:avLst/>
            </a:prstGeom>
          </p:spPr>
        </p:pic>
      </p:grpSp>
    </p:spTree>
    <p:extLst>
      <p:ext uri="{BB962C8B-B14F-4D97-AF65-F5344CB8AC3E}">
        <p14:creationId xmlns:p14="http://schemas.microsoft.com/office/powerpoint/2010/main" val="282038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41" descr="未标题1-2.png">
            <a:extLst>
              <a:ext uri="{FF2B5EF4-FFF2-40B4-BE49-F238E27FC236}">
                <a16:creationId xmlns:a16="http://schemas.microsoft.com/office/drawing/2014/main" id="{0E3543C0-D551-4AE7-AD5D-A99E23171744}"/>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25" name="图片 41" descr="未标题1-2.png">
            <a:extLst>
              <a:ext uri="{FF2B5EF4-FFF2-40B4-BE49-F238E27FC236}">
                <a16:creationId xmlns:a16="http://schemas.microsoft.com/office/drawing/2014/main" id="{90B7056C-B607-4A4D-96D6-77177D0C2EE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27" name="矩形 26">
            <a:extLst>
              <a:ext uri="{FF2B5EF4-FFF2-40B4-BE49-F238E27FC236}">
                <a16:creationId xmlns:a16="http://schemas.microsoft.com/office/drawing/2014/main" id="{E587F065-F986-4228-A7FA-F447F31AC446}"/>
              </a:ext>
            </a:extLst>
          </p:cNvPr>
          <p:cNvSpPr/>
          <p:nvPr/>
        </p:nvSpPr>
        <p:spPr>
          <a:xfrm>
            <a:off x="1591044" y="1345506"/>
            <a:ext cx="2823273"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Web</a:t>
            </a:r>
            <a:r>
              <a:rPr lang="zh-CN" altLang="en-US" sz="2400" spc="100" dirty="0">
                <a:solidFill>
                  <a:srgbClr val="000000"/>
                </a:solidFill>
                <a:latin typeface="微软雅黑" panose="020B0503020204020204" pitchFamily="34" charset="-122"/>
                <a:ea typeface="微软雅黑" panose="020B0503020204020204" pitchFamily="34" charset="-122"/>
              </a:rPr>
              <a:t>应用软件界面</a:t>
            </a:r>
          </a:p>
        </p:txBody>
      </p:sp>
      <p:sp>
        <p:nvSpPr>
          <p:cNvPr id="19"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软件界面的设计分类</a:t>
            </a:r>
          </a:p>
        </p:txBody>
      </p:sp>
      <p:sp>
        <p:nvSpPr>
          <p:cNvPr id="2" name="矩形 1">
            <a:extLst>
              <a:ext uri="{FF2B5EF4-FFF2-40B4-BE49-F238E27FC236}">
                <a16:creationId xmlns:a16="http://schemas.microsoft.com/office/drawing/2014/main" id="{C2EDA4A5-7BFB-4A25-AF06-2FA4FD5CAC57}"/>
              </a:ext>
            </a:extLst>
          </p:cNvPr>
          <p:cNvSpPr/>
          <p:nvPr/>
        </p:nvSpPr>
        <p:spPr>
          <a:xfrm>
            <a:off x="1052368" y="1951672"/>
            <a:ext cx="7399969" cy="1938992"/>
          </a:xfrm>
          <a:prstGeom prst="rect">
            <a:avLst/>
          </a:prstGeom>
        </p:spPr>
        <p:txBody>
          <a:bodyPr wrap="square">
            <a:spAutoFit/>
          </a:bodyPr>
          <a:lstStyle/>
          <a:p>
            <a:pPr algn="just"/>
            <a:r>
              <a:rPr lang="en-US" altLang="zh-CN" sz="2400" dirty="0"/>
              <a:t>       </a:t>
            </a:r>
            <a:r>
              <a:rPr lang="zh-CN" altLang="zh-CN" sz="2400" dirty="0"/>
              <a:t>随着网络应用的逐步深入，一些基于</a:t>
            </a:r>
            <a:r>
              <a:rPr lang="en-US" altLang="zh-CN" sz="2400" dirty="0"/>
              <a:t>Web</a:t>
            </a:r>
            <a:r>
              <a:rPr lang="zh-CN" altLang="zh-CN" sz="2400" dirty="0"/>
              <a:t>网页浏览器的软件开始出现，例如办公自动化系统、企业</a:t>
            </a:r>
            <a:r>
              <a:rPr lang="en-US" altLang="zh-CN" sz="2400" dirty="0"/>
              <a:t>ERP</a:t>
            </a:r>
            <a:r>
              <a:rPr lang="zh-CN" altLang="zh-CN" sz="2400" dirty="0"/>
              <a:t>系统等。这些软件融合了网页和</a:t>
            </a:r>
            <a:r>
              <a:rPr lang="en-US" altLang="zh-CN" sz="2400" dirty="0"/>
              <a:t>Windows</a:t>
            </a:r>
            <a:r>
              <a:rPr lang="zh-CN" altLang="zh-CN" sz="2400" dirty="0"/>
              <a:t>应用软件界面的特点，日常生活中最常用的</a:t>
            </a:r>
            <a:r>
              <a:rPr lang="en-US" altLang="zh-CN" sz="2400" dirty="0"/>
              <a:t>Web</a:t>
            </a:r>
            <a:r>
              <a:rPr lang="zh-CN" altLang="zh-CN" sz="2400" dirty="0"/>
              <a:t>应用软件有网络邮箱、网络搜索等。</a:t>
            </a:r>
          </a:p>
        </p:txBody>
      </p:sp>
      <p:pic>
        <p:nvPicPr>
          <p:cNvPr id="10" name="图片 9">
            <a:extLst>
              <a:ext uri="{FF2B5EF4-FFF2-40B4-BE49-F238E27FC236}">
                <a16:creationId xmlns:a16="http://schemas.microsoft.com/office/drawing/2014/main" id="{50BF74A9-DA53-41DC-BCFE-435BFF476DA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138286" y="3981015"/>
            <a:ext cx="4867428" cy="2302814"/>
          </a:xfrm>
          <a:prstGeom prst="rect">
            <a:avLst/>
          </a:prstGeom>
        </p:spPr>
      </p:pic>
    </p:spTree>
    <p:extLst>
      <p:ext uri="{BB962C8B-B14F-4D97-AF65-F5344CB8AC3E}">
        <p14:creationId xmlns:p14="http://schemas.microsoft.com/office/powerpoint/2010/main" val="239151257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4330</TotalTime>
  <Words>1150</Words>
  <Application>Microsoft Office PowerPoint</Application>
  <PresentationFormat>全屏显示(4:3)</PresentationFormat>
  <Paragraphs>126</Paragraphs>
  <Slides>27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等线</vt:lpstr>
      <vt:lpstr>等线 Light</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jason</cp:lastModifiedBy>
  <cp:revision>273</cp:revision>
  <dcterms:created xsi:type="dcterms:W3CDTF">2018-03-02T06:04:30Z</dcterms:created>
  <dcterms:modified xsi:type="dcterms:W3CDTF">2019-11-26T04:02:56Z</dcterms:modified>
</cp:coreProperties>
</file>