
<file path=[Content_Types].xml><?xml version="1.0" encoding="utf-8"?>
<Types xmlns="http://schemas.openxmlformats.org/package/2006/content-types">
  <Default Extension="bin" ContentType="application/vnd.openxmlformats-officedocument.oleObject"/>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7.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8.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9.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10.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11.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 id="2147483656" r:id="rId3"/>
    <p:sldMasterId id="2147483660" r:id="rId4"/>
    <p:sldMasterId id="2147483664" r:id="rId5"/>
    <p:sldMasterId id="2147483668" r:id="rId6"/>
    <p:sldMasterId id="2147483672" r:id="rId7"/>
    <p:sldMasterId id="2147483676" r:id="rId8"/>
    <p:sldMasterId id="2147483680" r:id="rId9"/>
    <p:sldMasterId id="2147483684" r:id="rId10"/>
    <p:sldMasterId id="2147483688" r:id="rId11"/>
    <p:sldMasterId id="2147483692" r:id="rId12"/>
  </p:sldMasterIdLst>
  <p:notesMasterIdLst>
    <p:notesMasterId r:id="rId79"/>
  </p:notesMasterIdLst>
  <p:handoutMasterIdLst>
    <p:handoutMasterId r:id="rId80"/>
  </p:handoutMasterIdLst>
  <p:sldIdLst>
    <p:sldId id="328" r:id="rId13"/>
    <p:sldId id="256" r:id="rId14"/>
    <p:sldId id="327" r:id="rId15"/>
    <p:sldId id="349" r:id="rId16"/>
    <p:sldId id="292" r:id="rId17"/>
    <p:sldId id="259" r:id="rId18"/>
    <p:sldId id="312" r:id="rId19"/>
    <p:sldId id="307" r:id="rId20"/>
    <p:sldId id="313" r:id="rId21"/>
    <p:sldId id="293" r:id="rId22"/>
    <p:sldId id="314" r:id="rId23"/>
    <p:sldId id="315" r:id="rId24"/>
    <p:sldId id="316" r:id="rId25"/>
    <p:sldId id="358" r:id="rId26"/>
    <p:sldId id="359" r:id="rId27"/>
    <p:sldId id="373" r:id="rId28"/>
    <p:sldId id="374" r:id="rId29"/>
    <p:sldId id="375" r:id="rId30"/>
    <p:sldId id="376" r:id="rId31"/>
    <p:sldId id="377" r:id="rId32"/>
    <p:sldId id="378" r:id="rId33"/>
    <p:sldId id="379" r:id="rId34"/>
    <p:sldId id="380" r:id="rId35"/>
    <p:sldId id="381" r:id="rId36"/>
    <p:sldId id="382" r:id="rId37"/>
    <p:sldId id="383" r:id="rId38"/>
    <p:sldId id="384" r:id="rId39"/>
    <p:sldId id="386" r:id="rId40"/>
    <p:sldId id="385" r:id="rId41"/>
    <p:sldId id="387" r:id="rId42"/>
    <p:sldId id="388" r:id="rId43"/>
    <p:sldId id="389" r:id="rId44"/>
    <p:sldId id="390" r:id="rId45"/>
    <p:sldId id="391" r:id="rId46"/>
    <p:sldId id="392" r:id="rId47"/>
    <p:sldId id="393" r:id="rId48"/>
    <p:sldId id="394" r:id="rId49"/>
    <p:sldId id="395" r:id="rId50"/>
    <p:sldId id="396" r:id="rId51"/>
    <p:sldId id="397" r:id="rId52"/>
    <p:sldId id="398" r:id="rId53"/>
    <p:sldId id="399" r:id="rId54"/>
    <p:sldId id="400" r:id="rId55"/>
    <p:sldId id="401" r:id="rId56"/>
    <p:sldId id="402" r:id="rId57"/>
    <p:sldId id="403" r:id="rId58"/>
    <p:sldId id="404" r:id="rId59"/>
    <p:sldId id="405" r:id="rId60"/>
    <p:sldId id="406" r:id="rId61"/>
    <p:sldId id="407" r:id="rId62"/>
    <p:sldId id="360" r:id="rId63"/>
    <p:sldId id="303" r:id="rId64"/>
    <p:sldId id="361" r:id="rId65"/>
    <p:sldId id="408" r:id="rId66"/>
    <p:sldId id="362" r:id="rId67"/>
    <p:sldId id="363" r:id="rId68"/>
    <p:sldId id="297" r:id="rId69"/>
    <p:sldId id="364" r:id="rId70"/>
    <p:sldId id="365" r:id="rId71"/>
    <p:sldId id="366" r:id="rId72"/>
    <p:sldId id="367" r:id="rId73"/>
    <p:sldId id="368" r:id="rId74"/>
    <p:sldId id="369" r:id="rId75"/>
    <p:sldId id="372" r:id="rId76"/>
    <p:sldId id="370" r:id="rId77"/>
    <p:sldId id="371" r:id="rId7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guide id="3" pos="328">
          <p15:clr>
            <a:srgbClr val="A4A3A4"/>
          </p15:clr>
        </p15:guide>
        <p15:guide id="4" pos="735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3577C1"/>
    <a:srgbClr val="000000"/>
    <a:srgbClr val="00FF00"/>
    <a:srgbClr val="3BC6D9"/>
    <a:srgbClr val="1950AC"/>
    <a:srgbClr val="22A1B2"/>
    <a:srgbClr val="7F7F7F"/>
    <a:srgbClr val="4B256F"/>
    <a:srgbClr val="3E81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330" autoAdjust="0"/>
    <p:restoredTop sz="94080" autoAdjust="0"/>
  </p:normalViewPr>
  <p:slideViewPr>
    <p:cSldViewPr snapToGrid="0" showGuides="1">
      <p:cViewPr varScale="1">
        <p:scale>
          <a:sx n="99" d="100"/>
          <a:sy n="99" d="100"/>
        </p:scale>
        <p:origin x="202" y="72"/>
      </p:cViewPr>
      <p:guideLst>
        <p:guide orient="horz" pos="2183"/>
        <p:guide pos="3840"/>
        <p:guide pos="328"/>
        <p:guide pos="7352"/>
      </p:guideLst>
    </p:cSldViewPr>
  </p:slideViewPr>
  <p:outlineViewPr>
    <p:cViewPr>
      <p:scale>
        <a:sx n="33" d="100"/>
        <a:sy n="33" d="100"/>
      </p:scale>
      <p:origin x="0" y="-2918"/>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3134" y="4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slide" Target="slides/slide51.xml"/><Relationship Id="rId68" Type="http://schemas.openxmlformats.org/officeDocument/2006/relationships/slide" Target="slides/slide56.xml"/><Relationship Id="rId76" Type="http://schemas.openxmlformats.org/officeDocument/2006/relationships/slide" Target="slides/slide64.xml"/><Relationship Id="rId84"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59.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slide" Target="slides/slide54.xml"/><Relationship Id="rId74" Type="http://schemas.openxmlformats.org/officeDocument/2006/relationships/slide" Target="slides/slide62.xml"/><Relationship Id="rId79"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49.xml"/><Relationship Id="rId82"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slide" Target="slides/slide57.xml"/><Relationship Id="rId77" Type="http://schemas.openxmlformats.org/officeDocument/2006/relationships/slide" Target="slides/slide65.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80"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slide" Target="slides/slide63.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F5B8DABA-482A-48F9-A34B-0ACB166CD69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38041361-AFE1-4306-858D-1D67C81EA65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066C855-4416-474E-AA4A-772FFA660DAC}" type="datetimeFigureOut">
              <a:rPr lang="zh-CN" altLang="en-US" smtClean="0"/>
              <a:t>2020/6/28</a:t>
            </a:fld>
            <a:endParaRPr lang="zh-CN" altLang="en-US"/>
          </a:p>
        </p:txBody>
      </p:sp>
      <p:sp>
        <p:nvSpPr>
          <p:cNvPr id="4" name="页脚占位符 3">
            <a:extLst>
              <a:ext uri="{FF2B5EF4-FFF2-40B4-BE49-F238E27FC236}">
                <a16:creationId xmlns:a16="http://schemas.microsoft.com/office/drawing/2014/main" id="{ECCE6FEA-B651-4B60-A568-F43A6C7FD4B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5B0AC708-2015-4968-85D6-AF541DDC329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1809596-3360-4A31-8CB6-6FB120C05A14}" type="slidenum">
              <a:rPr lang="zh-CN" altLang="en-US" smtClean="0"/>
              <a:t>‹#›</a:t>
            </a:fld>
            <a:endParaRPr lang="zh-CN" altLang="en-US"/>
          </a:p>
        </p:txBody>
      </p:sp>
    </p:spTree>
    <p:extLst>
      <p:ext uri="{BB962C8B-B14F-4D97-AF65-F5344CB8AC3E}">
        <p14:creationId xmlns:p14="http://schemas.microsoft.com/office/powerpoint/2010/main" val="2976826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A87ECE-8066-474D-8469-FEF9ECDCCE01}" type="datetimeFigureOut">
              <a:rPr lang="zh-CN" altLang="en-US" smtClean="0"/>
              <a:t>2020/6/28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8B2DEB-DCC2-42F6-84D4-96E149603883}" type="slidenum">
              <a:rPr lang="zh-CN" altLang="en-US" smtClean="0"/>
              <a:t>‹#›</a:t>
            </a:fld>
            <a:endParaRPr lang="zh-CN" altLang="en-US"/>
          </a:p>
        </p:txBody>
      </p:sp>
    </p:spTree>
    <p:extLst>
      <p:ext uri="{BB962C8B-B14F-4D97-AF65-F5344CB8AC3E}">
        <p14:creationId xmlns:p14="http://schemas.microsoft.com/office/powerpoint/2010/main" val="597249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22</a:t>
            </a:fld>
            <a:endParaRPr lang="zh-CN" altLang="en-US"/>
          </a:p>
        </p:txBody>
      </p:sp>
    </p:spTree>
    <p:extLst>
      <p:ext uri="{BB962C8B-B14F-4D97-AF65-F5344CB8AC3E}">
        <p14:creationId xmlns:p14="http://schemas.microsoft.com/office/powerpoint/2010/main" val="1973369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31</a:t>
            </a:fld>
            <a:endParaRPr lang="zh-CN" altLang="en-US"/>
          </a:p>
        </p:txBody>
      </p:sp>
    </p:spTree>
    <p:extLst>
      <p:ext uri="{BB962C8B-B14F-4D97-AF65-F5344CB8AC3E}">
        <p14:creationId xmlns:p14="http://schemas.microsoft.com/office/powerpoint/2010/main" val="14508006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32</a:t>
            </a:fld>
            <a:endParaRPr lang="zh-CN" altLang="en-US"/>
          </a:p>
        </p:txBody>
      </p:sp>
    </p:spTree>
    <p:extLst>
      <p:ext uri="{BB962C8B-B14F-4D97-AF65-F5344CB8AC3E}">
        <p14:creationId xmlns:p14="http://schemas.microsoft.com/office/powerpoint/2010/main" val="2358605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33</a:t>
            </a:fld>
            <a:endParaRPr lang="zh-CN" altLang="en-US"/>
          </a:p>
        </p:txBody>
      </p:sp>
    </p:spTree>
    <p:extLst>
      <p:ext uri="{BB962C8B-B14F-4D97-AF65-F5344CB8AC3E}">
        <p14:creationId xmlns:p14="http://schemas.microsoft.com/office/powerpoint/2010/main" val="2698982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34</a:t>
            </a:fld>
            <a:endParaRPr lang="zh-CN" altLang="en-US"/>
          </a:p>
        </p:txBody>
      </p:sp>
    </p:spTree>
    <p:extLst>
      <p:ext uri="{BB962C8B-B14F-4D97-AF65-F5344CB8AC3E}">
        <p14:creationId xmlns:p14="http://schemas.microsoft.com/office/powerpoint/2010/main" val="28087476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35</a:t>
            </a:fld>
            <a:endParaRPr lang="zh-CN" altLang="en-US"/>
          </a:p>
        </p:txBody>
      </p:sp>
    </p:spTree>
    <p:extLst>
      <p:ext uri="{BB962C8B-B14F-4D97-AF65-F5344CB8AC3E}">
        <p14:creationId xmlns:p14="http://schemas.microsoft.com/office/powerpoint/2010/main" val="33227696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36</a:t>
            </a:fld>
            <a:endParaRPr lang="zh-CN" altLang="en-US"/>
          </a:p>
        </p:txBody>
      </p:sp>
    </p:spTree>
    <p:extLst>
      <p:ext uri="{BB962C8B-B14F-4D97-AF65-F5344CB8AC3E}">
        <p14:creationId xmlns:p14="http://schemas.microsoft.com/office/powerpoint/2010/main" val="2102248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37</a:t>
            </a:fld>
            <a:endParaRPr lang="zh-CN" altLang="en-US"/>
          </a:p>
        </p:txBody>
      </p:sp>
    </p:spTree>
    <p:extLst>
      <p:ext uri="{BB962C8B-B14F-4D97-AF65-F5344CB8AC3E}">
        <p14:creationId xmlns:p14="http://schemas.microsoft.com/office/powerpoint/2010/main" val="2198743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38</a:t>
            </a:fld>
            <a:endParaRPr lang="zh-CN" altLang="en-US"/>
          </a:p>
        </p:txBody>
      </p:sp>
    </p:spTree>
    <p:extLst>
      <p:ext uri="{BB962C8B-B14F-4D97-AF65-F5344CB8AC3E}">
        <p14:creationId xmlns:p14="http://schemas.microsoft.com/office/powerpoint/2010/main" val="21637742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39</a:t>
            </a:fld>
            <a:endParaRPr lang="zh-CN" altLang="en-US"/>
          </a:p>
        </p:txBody>
      </p:sp>
    </p:spTree>
    <p:extLst>
      <p:ext uri="{BB962C8B-B14F-4D97-AF65-F5344CB8AC3E}">
        <p14:creationId xmlns:p14="http://schemas.microsoft.com/office/powerpoint/2010/main" val="3184428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40</a:t>
            </a:fld>
            <a:endParaRPr lang="zh-CN" altLang="en-US"/>
          </a:p>
        </p:txBody>
      </p:sp>
    </p:spTree>
    <p:extLst>
      <p:ext uri="{BB962C8B-B14F-4D97-AF65-F5344CB8AC3E}">
        <p14:creationId xmlns:p14="http://schemas.microsoft.com/office/powerpoint/2010/main" val="1270827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23</a:t>
            </a:fld>
            <a:endParaRPr lang="zh-CN" altLang="en-US"/>
          </a:p>
        </p:txBody>
      </p:sp>
    </p:spTree>
    <p:extLst>
      <p:ext uri="{BB962C8B-B14F-4D97-AF65-F5344CB8AC3E}">
        <p14:creationId xmlns:p14="http://schemas.microsoft.com/office/powerpoint/2010/main" val="4206588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41</a:t>
            </a:fld>
            <a:endParaRPr lang="zh-CN" altLang="en-US"/>
          </a:p>
        </p:txBody>
      </p:sp>
    </p:spTree>
    <p:extLst>
      <p:ext uri="{BB962C8B-B14F-4D97-AF65-F5344CB8AC3E}">
        <p14:creationId xmlns:p14="http://schemas.microsoft.com/office/powerpoint/2010/main" val="32332282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42</a:t>
            </a:fld>
            <a:endParaRPr lang="zh-CN" altLang="en-US"/>
          </a:p>
        </p:txBody>
      </p:sp>
    </p:spTree>
    <p:extLst>
      <p:ext uri="{BB962C8B-B14F-4D97-AF65-F5344CB8AC3E}">
        <p14:creationId xmlns:p14="http://schemas.microsoft.com/office/powerpoint/2010/main" val="27497002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43</a:t>
            </a:fld>
            <a:endParaRPr lang="zh-CN" altLang="en-US"/>
          </a:p>
        </p:txBody>
      </p:sp>
    </p:spTree>
    <p:extLst>
      <p:ext uri="{BB962C8B-B14F-4D97-AF65-F5344CB8AC3E}">
        <p14:creationId xmlns:p14="http://schemas.microsoft.com/office/powerpoint/2010/main" val="24141839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44</a:t>
            </a:fld>
            <a:endParaRPr lang="zh-CN" altLang="en-US"/>
          </a:p>
        </p:txBody>
      </p:sp>
    </p:spTree>
    <p:extLst>
      <p:ext uri="{BB962C8B-B14F-4D97-AF65-F5344CB8AC3E}">
        <p14:creationId xmlns:p14="http://schemas.microsoft.com/office/powerpoint/2010/main" val="1217586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45</a:t>
            </a:fld>
            <a:endParaRPr lang="zh-CN" altLang="en-US"/>
          </a:p>
        </p:txBody>
      </p:sp>
    </p:spTree>
    <p:extLst>
      <p:ext uri="{BB962C8B-B14F-4D97-AF65-F5344CB8AC3E}">
        <p14:creationId xmlns:p14="http://schemas.microsoft.com/office/powerpoint/2010/main" val="13600285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46</a:t>
            </a:fld>
            <a:endParaRPr lang="zh-CN" altLang="en-US"/>
          </a:p>
        </p:txBody>
      </p:sp>
    </p:spTree>
    <p:extLst>
      <p:ext uri="{BB962C8B-B14F-4D97-AF65-F5344CB8AC3E}">
        <p14:creationId xmlns:p14="http://schemas.microsoft.com/office/powerpoint/2010/main" val="12021360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47</a:t>
            </a:fld>
            <a:endParaRPr lang="zh-CN" altLang="en-US"/>
          </a:p>
        </p:txBody>
      </p:sp>
    </p:spTree>
    <p:extLst>
      <p:ext uri="{BB962C8B-B14F-4D97-AF65-F5344CB8AC3E}">
        <p14:creationId xmlns:p14="http://schemas.microsoft.com/office/powerpoint/2010/main" val="40338861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48</a:t>
            </a:fld>
            <a:endParaRPr lang="zh-CN" altLang="en-US"/>
          </a:p>
        </p:txBody>
      </p:sp>
    </p:spTree>
    <p:extLst>
      <p:ext uri="{BB962C8B-B14F-4D97-AF65-F5344CB8AC3E}">
        <p14:creationId xmlns:p14="http://schemas.microsoft.com/office/powerpoint/2010/main" val="11752958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49</a:t>
            </a:fld>
            <a:endParaRPr lang="zh-CN" altLang="en-US"/>
          </a:p>
        </p:txBody>
      </p:sp>
    </p:spTree>
    <p:extLst>
      <p:ext uri="{BB962C8B-B14F-4D97-AF65-F5344CB8AC3E}">
        <p14:creationId xmlns:p14="http://schemas.microsoft.com/office/powerpoint/2010/main" val="5345415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50</a:t>
            </a:fld>
            <a:endParaRPr lang="zh-CN" altLang="en-US"/>
          </a:p>
        </p:txBody>
      </p:sp>
    </p:spTree>
    <p:extLst>
      <p:ext uri="{BB962C8B-B14F-4D97-AF65-F5344CB8AC3E}">
        <p14:creationId xmlns:p14="http://schemas.microsoft.com/office/powerpoint/2010/main" val="3715077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24</a:t>
            </a:fld>
            <a:endParaRPr lang="zh-CN" altLang="en-US"/>
          </a:p>
        </p:txBody>
      </p:sp>
    </p:spTree>
    <p:extLst>
      <p:ext uri="{BB962C8B-B14F-4D97-AF65-F5344CB8AC3E}">
        <p14:creationId xmlns:p14="http://schemas.microsoft.com/office/powerpoint/2010/main" val="3099096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25</a:t>
            </a:fld>
            <a:endParaRPr lang="zh-CN" altLang="en-US"/>
          </a:p>
        </p:txBody>
      </p:sp>
    </p:spTree>
    <p:extLst>
      <p:ext uri="{BB962C8B-B14F-4D97-AF65-F5344CB8AC3E}">
        <p14:creationId xmlns:p14="http://schemas.microsoft.com/office/powerpoint/2010/main" val="1769637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26</a:t>
            </a:fld>
            <a:endParaRPr lang="zh-CN" altLang="en-US"/>
          </a:p>
        </p:txBody>
      </p:sp>
    </p:spTree>
    <p:extLst>
      <p:ext uri="{BB962C8B-B14F-4D97-AF65-F5344CB8AC3E}">
        <p14:creationId xmlns:p14="http://schemas.microsoft.com/office/powerpoint/2010/main" val="3032323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27</a:t>
            </a:fld>
            <a:endParaRPr lang="zh-CN" altLang="en-US"/>
          </a:p>
        </p:txBody>
      </p:sp>
    </p:spTree>
    <p:extLst>
      <p:ext uri="{BB962C8B-B14F-4D97-AF65-F5344CB8AC3E}">
        <p14:creationId xmlns:p14="http://schemas.microsoft.com/office/powerpoint/2010/main" val="36687278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28</a:t>
            </a:fld>
            <a:endParaRPr lang="zh-CN" altLang="en-US"/>
          </a:p>
        </p:txBody>
      </p:sp>
    </p:spTree>
    <p:extLst>
      <p:ext uri="{BB962C8B-B14F-4D97-AF65-F5344CB8AC3E}">
        <p14:creationId xmlns:p14="http://schemas.microsoft.com/office/powerpoint/2010/main" val="232369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29</a:t>
            </a:fld>
            <a:endParaRPr lang="zh-CN" altLang="en-US"/>
          </a:p>
        </p:txBody>
      </p:sp>
    </p:spTree>
    <p:extLst>
      <p:ext uri="{BB962C8B-B14F-4D97-AF65-F5344CB8AC3E}">
        <p14:creationId xmlns:p14="http://schemas.microsoft.com/office/powerpoint/2010/main" val="3114605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8B2DEB-DCC2-42F6-84D4-96E149603883}" type="slidenum">
              <a:rPr lang="zh-CN" altLang="en-US" smtClean="0"/>
              <a:t>30</a:t>
            </a:fld>
            <a:endParaRPr lang="zh-CN" altLang="en-US"/>
          </a:p>
        </p:txBody>
      </p:sp>
    </p:spTree>
    <p:extLst>
      <p:ext uri="{BB962C8B-B14F-4D97-AF65-F5344CB8AC3E}">
        <p14:creationId xmlns:p14="http://schemas.microsoft.com/office/powerpoint/2010/main" val="2379889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6" name="矩形 5"/>
          <p:cNvSpPr/>
          <p:nvPr userDrawn="1"/>
        </p:nvSpPr>
        <p:spPr>
          <a:xfrm>
            <a:off x="-827314" y="1277257"/>
            <a:ext cx="348343" cy="348343"/>
          </a:xfrm>
          <a:prstGeom prst="rect">
            <a:avLst/>
          </a:prstGeom>
          <a:solidFill>
            <a:srgbClr val="1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8" name="矩形 7"/>
          <p:cNvSpPr/>
          <p:nvPr userDrawn="1"/>
        </p:nvSpPr>
        <p:spPr>
          <a:xfrm>
            <a:off x="-827314" y="2547643"/>
            <a:ext cx="348343" cy="348343"/>
          </a:xfrm>
          <a:prstGeom prst="rect">
            <a:avLst/>
          </a:prstGeom>
          <a:solidFill>
            <a:srgbClr val="3E8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12" name="矩形 11"/>
          <p:cNvSpPr/>
          <p:nvPr userDrawn="1"/>
        </p:nvSpPr>
        <p:spPr>
          <a:xfrm>
            <a:off x="-827314" y="1912450"/>
            <a:ext cx="348343" cy="348343"/>
          </a:xfrm>
          <a:prstGeom prst="rect">
            <a:avLst/>
          </a:prstGeom>
          <a:solidFill>
            <a:srgbClr val="22A1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Tree>
    <p:extLst>
      <p:ext uri="{BB962C8B-B14F-4D97-AF65-F5344CB8AC3E}">
        <p14:creationId xmlns:p14="http://schemas.microsoft.com/office/powerpoint/2010/main" val="2246752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325" userDrawn="1">
          <p15:clr>
            <a:srgbClr val="FBAE40"/>
          </p15:clr>
        </p15:guide>
        <p15:guide id="4" pos="7355"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6" name="矩形 5"/>
          <p:cNvSpPr/>
          <p:nvPr userDrawn="1"/>
        </p:nvSpPr>
        <p:spPr>
          <a:xfrm>
            <a:off x="-827314" y="1277257"/>
            <a:ext cx="348343" cy="348343"/>
          </a:xfrm>
          <a:prstGeom prst="rect">
            <a:avLst/>
          </a:prstGeom>
          <a:solidFill>
            <a:srgbClr val="1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8" name="矩形 7"/>
          <p:cNvSpPr/>
          <p:nvPr userDrawn="1"/>
        </p:nvSpPr>
        <p:spPr>
          <a:xfrm>
            <a:off x="-827314" y="2547643"/>
            <a:ext cx="348343" cy="348343"/>
          </a:xfrm>
          <a:prstGeom prst="rect">
            <a:avLst/>
          </a:prstGeom>
          <a:solidFill>
            <a:srgbClr val="3E8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12" name="矩形 11"/>
          <p:cNvSpPr/>
          <p:nvPr userDrawn="1"/>
        </p:nvSpPr>
        <p:spPr>
          <a:xfrm>
            <a:off x="-827314" y="1912450"/>
            <a:ext cx="348343" cy="348343"/>
          </a:xfrm>
          <a:prstGeom prst="rect">
            <a:avLst/>
          </a:prstGeom>
          <a:solidFill>
            <a:srgbClr val="22A1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Tree>
    <p:extLst>
      <p:ext uri="{BB962C8B-B14F-4D97-AF65-F5344CB8AC3E}">
        <p14:creationId xmlns:p14="http://schemas.microsoft.com/office/powerpoint/2010/main" val="1288173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9832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1610364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6" name="矩形 5"/>
          <p:cNvSpPr/>
          <p:nvPr userDrawn="1"/>
        </p:nvSpPr>
        <p:spPr>
          <a:xfrm>
            <a:off x="-827314" y="1277257"/>
            <a:ext cx="348343" cy="348343"/>
          </a:xfrm>
          <a:prstGeom prst="rect">
            <a:avLst/>
          </a:prstGeom>
          <a:solidFill>
            <a:srgbClr val="1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8" name="矩形 7"/>
          <p:cNvSpPr/>
          <p:nvPr userDrawn="1"/>
        </p:nvSpPr>
        <p:spPr>
          <a:xfrm>
            <a:off x="-827314" y="2547643"/>
            <a:ext cx="348343" cy="348343"/>
          </a:xfrm>
          <a:prstGeom prst="rect">
            <a:avLst/>
          </a:prstGeom>
          <a:solidFill>
            <a:srgbClr val="3E8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12" name="矩形 11"/>
          <p:cNvSpPr/>
          <p:nvPr userDrawn="1"/>
        </p:nvSpPr>
        <p:spPr>
          <a:xfrm>
            <a:off x="-827314" y="1912450"/>
            <a:ext cx="348343" cy="348343"/>
          </a:xfrm>
          <a:prstGeom prst="rect">
            <a:avLst/>
          </a:prstGeom>
          <a:solidFill>
            <a:srgbClr val="22A1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Tree>
    <p:extLst>
      <p:ext uri="{BB962C8B-B14F-4D97-AF65-F5344CB8AC3E}">
        <p14:creationId xmlns:p14="http://schemas.microsoft.com/office/powerpoint/2010/main" val="1660389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997133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3877302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6" name="矩形 5"/>
          <p:cNvSpPr/>
          <p:nvPr userDrawn="1"/>
        </p:nvSpPr>
        <p:spPr>
          <a:xfrm>
            <a:off x="-827314" y="1277257"/>
            <a:ext cx="348343" cy="348343"/>
          </a:xfrm>
          <a:prstGeom prst="rect">
            <a:avLst/>
          </a:prstGeom>
          <a:solidFill>
            <a:srgbClr val="1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8" name="矩形 7"/>
          <p:cNvSpPr/>
          <p:nvPr userDrawn="1"/>
        </p:nvSpPr>
        <p:spPr>
          <a:xfrm>
            <a:off x="-827314" y="2547643"/>
            <a:ext cx="348343" cy="348343"/>
          </a:xfrm>
          <a:prstGeom prst="rect">
            <a:avLst/>
          </a:prstGeom>
          <a:solidFill>
            <a:srgbClr val="3E8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12" name="矩形 11"/>
          <p:cNvSpPr/>
          <p:nvPr userDrawn="1"/>
        </p:nvSpPr>
        <p:spPr>
          <a:xfrm>
            <a:off x="-827314" y="1912450"/>
            <a:ext cx="348343" cy="348343"/>
          </a:xfrm>
          <a:prstGeom prst="rect">
            <a:avLst/>
          </a:prstGeom>
          <a:solidFill>
            <a:srgbClr val="22A1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Tree>
    <p:extLst>
      <p:ext uri="{BB962C8B-B14F-4D97-AF65-F5344CB8AC3E}">
        <p14:creationId xmlns:p14="http://schemas.microsoft.com/office/powerpoint/2010/main" val="91683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89576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31530433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6" name="矩形 5"/>
          <p:cNvSpPr/>
          <p:nvPr userDrawn="1"/>
        </p:nvSpPr>
        <p:spPr>
          <a:xfrm>
            <a:off x="-827314" y="1277257"/>
            <a:ext cx="348343" cy="348343"/>
          </a:xfrm>
          <a:prstGeom prst="rect">
            <a:avLst/>
          </a:prstGeom>
          <a:solidFill>
            <a:srgbClr val="1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8" name="矩形 7"/>
          <p:cNvSpPr/>
          <p:nvPr userDrawn="1"/>
        </p:nvSpPr>
        <p:spPr>
          <a:xfrm>
            <a:off x="-827314" y="2547643"/>
            <a:ext cx="348343" cy="348343"/>
          </a:xfrm>
          <a:prstGeom prst="rect">
            <a:avLst/>
          </a:prstGeom>
          <a:solidFill>
            <a:srgbClr val="3E8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12" name="矩形 11"/>
          <p:cNvSpPr/>
          <p:nvPr userDrawn="1"/>
        </p:nvSpPr>
        <p:spPr>
          <a:xfrm>
            <a:off x="-827314" y="1912450"/>
            <a:ext cx="348343" cy="348343"/>
          </a:xfrm>
          <a:prstGeom prst="rect">
            <a:avLst/>
          </a:prstGeom>
          <a:solidFill>
            <a:srgbClr val="22A1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Tree>
    <p:extLst>
      <p:ext uri="{BB962C8B-B14F-4D97-AF65-F5344CB8AC3E}">
        <p14:creationId xmlns:p14="http://schemas.microsoft.com/office/powerpoint/2010/main" val="287856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87713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77227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12515896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6" name="矩形 5"/>
          <p:cNvSpPr/>
          <p:nvPr userDrawn="1"/>
        </p:nvSpPr>
        <p:spPr>
          <a:xfrm>
            <a:off x="-827314" y="1277257"/>
            <a:ext cx="348343" cy="348343"/>
          </a:xfrm>
          <a:prstGeom prst="rect">
            <a:avLst/>
          </a:prstGeom>
          <a:solidFill>
            <a:srgbClr val="1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8" name="矩形 7"/>
          <p:cNvSpPr/>
          <p:nvPr userDrawn="1"/>
        </p:nvSpPr>
        <p:spPr>
          <a:xfrm>
            <a:off x="-827314" y="2547643"/>
            <a:ext cx="348343" cy="348343"/>
          </a:xfrm>
          <a:prstGeom prst="rect">
            <a:avLst/>
          </a:prstGeom>
          <a:solidFill>
            <a:srgbClr val="3E8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12" name="矩形 11"/>
          <p:cNvSpPr/>
          <p:nvPr userDrawn="1"/>
        </p:nvSpPr>
        <p:spPr>
          <a:xfrm>
            <a:off x="-827314" y="1912450"/>
            <a:ext cx="348343" cy="348343"/>
          </a:xfrm>
          <a:prstGeom prst="rect">
            <a:avLst/>
          </a:prstGeom>
          <a:solidFill>
            <a:srgbClr val="22A1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Tree>
    <p:extLst>
      <p:ext uri="{BB962C8B-B14F-4D97-AF65-F5344CB8AC3E}">
        <p14:creationId xmlns:p14="http://schemas.microsoft.com/office/powerpoint/2010/main" val="21050206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6024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42314118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6" name="矩形 5"/>
          <p:cNvSpPr/>
          <p:nvPr userDrawn="1"/>
        </p:nvSpPr>
        <p:spPr>
          <a:xfrm>
            <a:off x="-827314" y="1277257"/>
            <a:ext cx="348343" cy="348343"/>
          </a:xfrm>
          <a:prstGeom prst="rect">
            <a:avLst/>
          </a:prstGeom>
          <a:solidFill>
            <a:srgbClr val="1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8" name="矩形 7"/>
          <p:cNvSpPr/>
          <p:nvPr userDrawn="1"/>
        </p:nvSpPr>
        <p:spPr>
          <a:xfrm>
            <a:off x="-827314" y="2547643"/>
            <a:ext cx="348343" cy="348343"/>
          </a:xfrm>
          <a:prstGeom prst="rect">
            <a:avLst/>
          </a:prstGeom>
          <a:solidFill>
            <a:srgbClr val="3E8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12" name="矩形 11"/>
          <p:cNvSpPr/>
          <p:nvPr userDrawn="1"/>
        </p:nvSpPr>
        <p:spPr>
          <a:xfrm>
            <a:off x="-827314" y="1912450"/>
            <a:ext cx="348343" cy="348343"/>
          </a:xfrm>
          <a:prstGeom prst="rect">
            <a:avLst/>
          </a:prstGeom>
          <a:solidFill>
            <a:srgbClr val="22A1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Tree>
    <p:extLst>
      <p:ext uri="{BB962C8B-B14F-4D97-AF65-F5344CB8AC3E}">
        <p14:creationId xmlns:p14="http://schemas.microsoft.com/office/powerpoint/2010/main" val="5445778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640206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5499234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6" name="矩形 5"/>
          <p:cNvSpPr/>
          <p:nvPr userDrawn="1"/>
        </p:nvSpPr>
        <p:spPr>
          <a:xfrm>
            <a:off x="-827314" y="1277257"/>
            <a:ext cx="348343" cy="348343"/>
          </a:xfrm>
          <a:prstGeom prst="rect">
            <a:avLst/>
          </a:prstGeom>
          <a:solidFill>
            <a:srgbClr val="1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8" name="矩形 7"/>
          <p:cNvSpPr/>
          <p:nvPr userDrawn="1"/>
        </p:nvSpPr>
        <p:spPr>
          <a:xfrm>
            <a:off x="-827314" y="2547643"/>
            <a:ext cx="348343" cy="348343"/>
          </a:xfrm>
          <a:prstGeom prst="rect">
            <a:avLst/>
          </a:prstGeom>
          <a:solidFill>
            <a:srgbClr val="3E8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12" name="矩形 11"/>
          <p:cNvSpPr/>
          <p:nvPr userDrawn="1"/>
        </p:nvSpPr>
        <p:spPr>
          <a:xfrm>
            <a:off x="-827314" y="1912450"/>
            <a:ext cx="348343" cy="348343"/>
          </a:xfrm>
          <a:prstGeom prst="rect">
            <a:avLst/>
          </a:prstGeom>
          <a:solidFill>
            <a:srgbClr val="22A1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Tree>
    <p:extLst>
      <p:ext uri="{BB962C8B-B14F-4D97-AF65-F5344CB8AC3E}">
        <p14:creationId xmlns:p14="http://schemas.microsoft.com/office/powerpoint/2010/main" val="40815436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49488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4133114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pos="325">
          <p15:clr>
            <a:srgbClr val="FBAE40"/>
          </p15:clr>
        </p15:guide>
        <p15:guide id="4" pos="7355">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40176601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6" name="矩形 5"/>
          <p:cNvSpPr/>
          <p:nvPr userDrawn="1"/>
        </p:nvSpPr>
        <p:spPr>
          <a:xfrm>
            <a:off x="-827314" y="1277257"/>
            <a:ext cx="348343" cy="348343"/>
          </a:xfrm>
          <a:prstGeom prst="rect">
            <a:avLst/>
          </a:prstGeom>
          <a:solidFill>
            <a:srgbClr val="1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8" name="矩形 7"/>
          <p:cNvSpPr/>
          <p:nvPr userDrawn="1"/>
        </p:nvSpPr>
        <p:spPr>
          <a:xfrm>
            <a:off x="-827314" y="2547643"/>
            <a:ext cx="348343" cy="348343"/>
          </a:xfrm>
          <a:prstGeom prst="rect">
            <a:avLst/>
          </a:prstGeom>
          <a:solidFill>
            <a:srgbClr val="3E8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12" name="矩形 11"/>
          <p:cNvSpPr/>
          <p:nvPr userDrawn="1"/>
        </p:nvSpPr>
        <p:spPr>
          <a:xfrm>
            <a:off x="-827314" y="1912450"/>
            <a:ext cx="348343" cy="348343"/>
          </a:xfrm>
          <a:prstGeom prst="rect">
            <a:avLst/>
          </a:prstGeom>
          <a:solidFill>
            <a:srgbClr val="22A1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Tree>
    <p:extLst>
      <p:ext uri="{BB962C8B-B14F-4D97-AF65-F5344CB8AC3E}">
        <p14:creationId xmlns:p14="http://schemas.microsoft.com/office/powerpoint/2010/main" val="24221850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3310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38264125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6" name="矩形 5"/>
          <p:cNvSpPr/>
          <p:nvPr userDrawn="1"/>
        </p:nvSpPr>
        <p:spPr>
          <a:xfrm>
            <a:off x="-827314" y="1277257"/>
            <a:ext cx="348343" cy="348343"/>
          </a:xfrm>
          <a:prstGeom prst="rect">
            <a:avLst/>
          </a:prstGeom>
          <a:solidFill>
            <a:srgbClr val="1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8" name="矩形 7"/>
          <p:cNvSpPr/>
          <p:nvPr userDrawn="1"/>
        </p:nvSpPr>
        <p:spPr>
          <a:xfrm>
            <a:off x="-827314" y="2547643"/>
            <a:ext cx="348343" cy="348343"/>
          </a:xfrm>
          <a:prstGeom prst="rect">
            <a:avLst/>
          </a:prstGeom>
          <a:solidFill>
            <a:srgbClr val="3E8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12" name="矩形 11"/>
          <p:cNvSpPr/>
          <p:nvPr userDrawn="1"/>
        </p:nvSpPr>
        <p:spPr>
          <a:xfrm>
            <a:off x="-827314" y="1912450"/>
            <a:ext cx="348343" cy="348343"/>
          </a:xfrm>
          <a:prstGeom prst="rect">
            <a:avLst/>
          </a:prstGeom>
          <a:solidFill>
            <a:srgbClr val="22A1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Tree>
    <p:extLst>
      <p:ext uri="{BB962C8B-B14F-4D97-AF65-F5344CB8AC3E}">
        <p14:creationId xmlns:p14="http://schemas.microsoft.com/office/powerpoint/2010/main" val="31744668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72850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34608034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6" name="矩形 5"/>
          <p:cNvSpPr/>
          <p:nvPr userDrawn="1"/>
        </p:nvSpPr>
        <p:spPr>
          <a:xfrm>
            <a:off x="-827314" y="1277257"/>
            <a:ext cx="348343" cy="348343"/>
          </a:xfrm>
          <a:prstGeom prst="rect">
            <a:avLst/>
          </a:prstGeom>
          <a:solidFill>
            <a:srgbClr val="1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8" name="矩形 7"/>
          <p:cNvSpPr/>
          <p:nvPr userDrawn="1"/>
        </p:nvSpPr>
        <p:spPr>
          <a:xfrm>
            <a:off x="-827314" y="2547643"/>
            <a:ext cx="348343" cy="348343"/>
          </a:xfrm>
          <a:prstGeom prst="rect">
            <a:avLst/>
          </a:prstGeom>
          <a:solidFill>
            <a:srgbClr val="3E8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12" name="矩形 11"/>
          <p:cNvSpPr/>
          <p:nvPr userDrawn="1"/>
        </p:nvSpPr>
        <p:spPr>
          <a:xfrm>
            <a:off x="-827314" y="1912450"/>
            <a:ext cx="348343" cy="348343"/>
          </a:xfrm>
          <a:prstGeom prst="rect">
            <a:avLst/>
          </a:prstGeom>
          <a:solidFill>
            <a:srgbClr val="22A1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Tree>
    <p:extLst>
      <p:ext uri="{BB962C8B-B14F-4D97-AF65-F5344CB8AC3E}">
        <p14:creationId xmlns:p14="http://schemas.microsoft.com/office/powerpoint/2010/main" val="3222587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24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3475436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6" name="矩形 5"/>
          <p:cNvSpPr/>
          <p:nvPr userDrawn="1"/>
        </p:nvSpPr>
        <p:spPr>
          <a:xfrm>
            <a:off x="-827314" y="1277257"/>
            <a:ext cx="348343" cy="348343"/>
          </a:xfrm>
          <a:prstGeom prst="rect">
            <a:avLst/>
          </a:prstGeom>
          <a:solidFill>
            <a:srgbClr val="1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8" name="矩形 7"/>
          <p:cNvSpPr/>
          <p:nvPr userDrawn="1"/>
        </p:nvSpPr>
        <p:spPr>
          <a:xfrm>
            <a:off x="-827314" y="2547643"/>
            <a:ext cx="348343" cy="348343"/>
          </a:xfrm>
          <a:prstGeom prst="rect">
            <a:avLst/>
          </a:prstGeom>
          <a:solidFill>
            <a:srgbClr val="3E8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
        <p:nvSpPr>
          <p:cNvPr id="12" name="矩形 11"/>
          <p:cNvSpPr/>
          <p:nvPr userDrawn="1"/>
        </p:nvSpPr>
        <p:spPr>
          <a:xfrm>
            <a:off x="-827314" y="1912450"/>
            <a:ext cx="348343" cy="348343"/>
          </a:xfrm>
          <a:prstGeom prst="rect">
            <a:avLst/>
          </a:prstGeom>
          <a:solidFill>
            <a:srgbClr val="22A1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4187"/>
              </a:solidFill>
            </a:endParaRPr>
          </a:p>
        </p:txBody>
      </p:sp>
    </p:spTree>
    <p:extLst>
      <p:ext uri="{BB962C8B-B14F-4D97-AF65-F5344CB8AC3E}">
        <p14:creationId xmlns:p14="http://schemas.microsoft.com/office/powerpoint/2010/main" val="2556270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2428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619777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image" Target="../media/image1.jpg"/><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5" Type="http://schemas.openxmlformats.org/officeDocument/2006/relationships/image" Target="../media/image1.jpg"/><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5" Type="http://schemas.openxmlformats.org/officeDocument/2006/relationships/image" Target="../media/image1.jpg"/><Relationship Id="rId4" Type="http://schemas.openxmlformats.org/officeDocument/2006/relationships/theme" Target="../theme/theme1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28C62F-F540-4B69-98AA-32BE9D5176D2}" type="datetimeFigureOut">
              <a:rPr lang="zh-CN" altLang="en-US" smtClean="0"/>
              <a:t>2020/6/28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8C789-63F2-4AD7-8853-B7E2BC319853}" type="slidenum">
              <a:rPr lang="zh-CN" altLang="en-US" smtClean="0"/>
              <a:t>‹#›</a:t>
            </a:fld>
            <a:endParaRPr lang="zh-CN" altLang="en-US"/>
          </a:p>
        </p:txBody>
      </p:sp>
    </p:spTree>
    <p:extLst>
      <p:ext uri="{BB962C8B-B14F-4D97-AF65-F5344CB8AC3E}">
        <p14:creationId xmlns:p14="http://schemas.microsoft.com/office/powerpoint/2010/main" val="22662402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28C62F-F540-4B69-98AA-32BE9D5176D2}" type="datetimeFigureOut">
              <a:rPr lang="zh-CN" altLang="en-US" smtClean="0">
                <a:solidFill>
                  <a:srgbClr val="FFFFFF">
                    <a:tint val="75000"/>
                  </a:srgbClr>
                </a:solidFill>
              </a:rPr>
              <a:pPr/>
              <a:t>2020/6/28</a:t>
            </a:fld>
            <a:endParaRPr lang="zh-CN" altLang="en-US">
              <a:solidFill>
                <a:srgbClr val="FFFFFF">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FFFFFF">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8C789-63F2-4AD7-8853-B7E2BC319853}" type="slidenum">
              <a:rPr lang="zh-CN" altLang="en-US" smtClean="0">
                <a:solidFill>
                  <a:srgbClr val="FFFFFF">
                    <a:tint val="75000"/>
                  </a:srgbClr>
                </a:solidFill>
              </a:rPr>
              <a:pPr/>
              <a:t>‹#›</a:t>
            </a:fld>
            <a:endParaRPr lang="zh-CN" altLang="en-US">
              <a:solidFill>
                <a:srgbClr val="FFFFFF">
                  <a:tint val="75000"/>
                </a:srgbClr>
              </a:solidFill>
            </a:endParaRPr>
          </a:p>
        </p:txBody>
      </p:sp>
    </p:spTree>
    <p:extLst>
      <p:ext uri="{BB962C8B-B14F-4D97-AF65-F5344CB8AC3E}">
        <p14:creationId xmlns:p14="http://schemas.microsoft.com/office/powerpoint/2010/main" val="53147473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28C62F-F540-4B69-98AA-32BE9D5176D2}" type="datetimeFigureOut">
              <a:rPr lang="zh-CN" altLang="en-US" smtClean="0">
                <a:solidFill>
                  <a:srgbClr val="FFFFFF">
                    <a:tint val="75000"/>
                  </a:srgbClr>
                </a:solidFill>
              </a:rPr>
              <a:pPr/>
              <a:t>2020/6/28</a:t>
            </a:fld>
            <a:endParaRPr lang="zh-CN" altLang="en-US">
              <a:solidFill>
                <a:srgbClr val="FFFFFF">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FFFFFF">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8C789-63F2-4AD7-8853-B7E2BC319853}" type="slidenum">
              <a:rPr lang="zh-CN" altLang="en-US" smtClean="0">
                <a:solidFill>
                  <a:srgbClr val="FFFFFF">
                    <a:tint val="75000"/>
                  </a:srgbClr>
                </a:solidFill>
              </a:rPr>
              <a:pPr/>
              <a:t>‹#›</a:t>
            </a:fld>
            <a:endParaRPr lang="zh-CN" altLang="en-US">
              <a:solidFill>
                <a:srgbClr val="FFFFFF">
                  <a:tint val="75000"/>
                </a:srgbClr>
              </a:solidFill>
            </a:endParaRPr>
          </a:p>
        </p:txBody>
      </p:sp>
    </p:spTree>
    <p:extLst>
      <p:ext uri="{BB962C8B-B14F-4D97-AF65-F5344CB8AC3E}">
        <p14:creationId xmlns:p14="http://schemas.microsoft.com/office/powerpoint/2010/main" val="339410813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28C62F-F540-4B69-98AA-32BE9D5176D2}" type="datetimeFigureOut">
              <a:rPr lang="zh-CN" altLang="en-US" smtClean="0">
                <a:solidFill>
                  <a:srgbClr val="FFFFFF">
                    <a:tint val="75000"/>
                  </a:srgbClr>
                </a:solidFill>
              </a:rPr>
              <a:pPr/>
              <a:t>2020/6/28</a:t>
            </a:fld>
            <a:endParaRPr lang="zh-CN" altLang="en-US">
              <a:solidFill>
                <a:srgbClr val="FFFFFF">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FFFFFF">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8C789-63F2-4AD7-8853-B7E2BC319853}" type="slidenum">
              <a:rPr lang="zh-CN" altLang="en-US" smtClean="0">
                <a:solidFill>
                  <a:srgbClr val="FFFFFF">
                    <a:tint val="75000"/>
                  </a:srgbClr>
                </a:solidFill>
              </a:rPr>
              <a:pPr/>
              <a:t>‹#›</a:t>
            </a:fld>
            <a:endParaRPr lang="zh-CN" altLang="en-US">
              <a:solidFill>
                <a:srgbClr val="FFFFFF">
                  <a:tint val="75000"/>
                </a:srgbClr>
              </a:solidFill>
            </a:endParaRPr>
          </a:p>
        </p:txBody>
      </p:sp>
    </p:spTree>
    <p:extLst>
      <p:ext uri="{BB962C8B-B14F-4D97-AF65-F5344CB8AC3E}">
        <p14:creationId xmlns:p14="http://schemas.microsoft.com/office/powerpoint/2010/main" val="2374793436"/>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28C62F-F540-4B69-98AA-32BE9D5176D2}" type="datetimeFigureOut">
              <a:rPr lang="zh-CN" altLang="en-US" smtClean="0">
                <a:solidFill>
                  <a:srgbClr val="FFFFFF">
                    <a:tint val="75000"/>
                  </a:srgbClr>
                </a:solidFill>
              </a:rPr>
              <a:pPr/>
              <a:t>2020/6/28</a:t>
            </a:fld>
            <a:endParaRPr lang="zh-CN" altLang="en-US">
              <a:solidFill>
                <a:srgbClr val="FFFFFF">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FFFFFF">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8C789-63F2-4AD7-8853-B7E2BC319853}" type="slidenum">
              <a:rPr lang="zh-CN" altLang="en-US" smtClean="0">
                <a:solidFill>
                  <a:srgbClr val="FFFFFF">
                    <a:tint val="75000"/>
                  </a:srgbClr>
                </a:solidFill>
              </a:rPr>
              <a:pPr/>
              <a:t>‹#›</a:t>
            </a:fld>
            <a:endParaRPr lang="zh-CN" altLang="en-US">
              <a:solidFill>
                <a:srgbClr val="FFFFFF">
                  <a:tint val="75000"/>
                </a:srgbClr>
              </a:solidFill>
            </a:endParaRPr>
          </a:p>
        </p:txBody>
      </p:sp>
    </p:spTree>
    <p:extLst>
      <p:ext uri="{BB962C8B-B14F-4D97-AF65-F5344CB8AC3E}">
        <p14:creationId xmlns:p14="http://schemas.microsoft.com/office/powerpoint/2010/main" val="1515168851"/>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28C62F-F540-4B69-98AA-32BE9D5176D2}" type="datetimeFigureOut">
              <a:rPr lang="zh-CN" altLang="en-US" smtClean="0">
                <a:solidFill>
                  <a:srgbClr val="FFFFFF">
                    <a:tint val="75000"/>
                  </a:srgbClr>
                </a:solidFill>
              </a:rPr>
              <a:pPr/>
              <a:t>2020/6/28</a:t>
            </a:fld>
            <a:endParaRPr lang="zh-CN" altLang="en-US">
              <a:solidFill>
                <a:srgbClr val="FFFFFF">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FFFFFF">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8C789-63F2-4AD7-8853-B7E2BC319853}" type="slidenum">
              <a:rPr lang="zh-CN" altLang="en-US" smtClean="0">
                <a:solidFill>
                  <a:srgbClr val="FFFFFF">
                    <a:tint val="75000"/>
                  </a:srgbClr>
                </a:solidFill>
              </a:rPr>
              <a:pPr/>
              <a:t>‹#›</a:t>
            </a:fld>
            <a:endParaRPr lang="zh-CN" altLang="en-US">
              <a:solidFill>
                <a:srgbClr val="FFFFFF">
                  <a:tint val="75000"/>
                </a:srgbClr>
              </a:solidFill>
            </a:endParaRPr>
          </a:p>
        </p:txBody>
      </p:sp>
    </p:spTree>
    <p:extLst>
      <p:ext uri="{BB962C8B-B14F-4D97-AF65-F5344CB8AC3E}">
        <p14:creationId xmlns:p14="http://schemas.microsoft.com/office/powerpoint/2010/main" val="256369006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28C62F-F540-4B69-98AA-32BE9D5176D2}" type="datetimeFigureOut">
              <a:rPr lang="zh-CN" altLang="en-US" smtClean="0">
                <a:solidFill>
                  <a:srgbClr val="FFFFFF">
                    <a:tint val="75000"/>
                  </a:srgbClr>
                </a:solidFill>
              </a:rPr>
              <a:pPr/>
              <a:t>2020/6/28</a:t>
            </a:fld>
            <a:endParaRPr lang="zh-CN" altLang="en-US">
              <a:solidFill>
                <a:srgbClr val="FFFFFF">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FFFFFF">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8C789-63F2-4AD7-8853-B7E2BC319853}" type="slidenum">
              <a:rPr lang="zh-CN" altLang="en-US" smtClean="0">
                <a:solidFill>
                  <a:srgbClr val="FFFFFF">
                    <a:tint val="75000"/>
                  </a:srgbClr>
                </a:solidFill>
              </a:rPr>
              <a:pPr/>
              <a:t>‹#›</a:t>
            </a:fld>
            <a:endParaRPr lang="zh-CN" altLang="en-US">
              <a:solidFill>
                <a:srgbClr val="FFFFFF">
                  <a:tint val="75000"/>
                </a:srgbClr>
              </a:solidFill>
            </a:endParaRPr>
          </a:p>
        </p:txBody>
      </p:sp>
    </p:spTree>
    <p:extLst>
      <p:ext uri="{BB962C8B-B14F-4D97-AF65-F5344CB8AC3E}">
        <p14:creationId xmlns:p14="http://schemas.microsoft.com/office/powerpoint/2010/main" val="20551251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28C62F-F540-4B69-98AA-32BE9D5176D2}" type="datetimeFigureOut">
              <a:rPr lang="zh-CN" altLang="en-US" smtClean="0">
                <a:solidFill>
                  <a:srgbClr val="FFFFFF">
                    <a:tint val="75000"/>
                  </a:srgbClr>
                </a:solidFill>
              </a:rPr>
              <a:pPr/>
              <a:t>2020/6/28</a:t>
            </a:fld>
            <a:endParaRPr lang="zh-CN" altLang="en-US">
              <a:solidFill>
                <a:srgbClr val="FFFFFF">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FFFFFF">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8C789-63F2-4AD7-8853-B7E2BC319853}" type="slidenum">
              <a:rPr lang="zh-CN" altLang="en-US" smtClean="0">
                <a:solidFill>
                  <a:srgbClr val="FFFFFF">
                    <a:tint val="75000"/>
                  </a:srgbClr>
                </a:solidFill>
              </a:rPr>
              <a:pPr/>
              <a:t>‹#›</a:t>
            </a:fld>
            <a:endParaRPr lang="zh-CN" altLang="en-US">
              <a:solidFill>
                <a:srgbClr val="FFFFFF">
                  <a:tint val="75000"/>
                </a:srgbClr>
              </a:solidFill>
            </a:endParaRPr>
          </a:p>
        </p:txBody>
      </p:sp>
    </p:spTree>
    <p:extLst>
      <p:ext uri="{BB962C8B-B14F-4D97-AF65-F5344CB8AC3E}">
        <p14:creationId xmlns:p14="http://schemas.microsoft.com/office/powerpoint/2010/main" val="3901650274"/>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28C62F-F540-4B69-98AA-32BE9D5176D2}" type="datetimeFigureOut">
              <a:rPr lang="zh-CN" altLang="en-US" smtClean="0">
                <a:solidFill>
                  <a:srgbClr val="FFFFFF">
                    <a:tint val="75000"/>
                  </a:srgbClr>
                </a:solidFill>
              </a:rPr>
              <a:pPr/>
              <a:t>2020/6/28</a:t>
            </a:fld>
            <a:endParaRPr lang="zh-CN" altLang="en-US">
              <a:solidFill>
                <a:srgbClr val="FFFFFF">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FFFFFF">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8C789-63F2-4AD7-8853-B7E2BC319853}" type="slidenum">
              <a:rPr lang="zh-CN" altLang="en-US" smtClean="0">
                <a:solidFill>
                  <a:srgbClr val="FFFFFF">
                    <a:tint val="75000"/>
                  </a:srgbClr>
                </a:solidFill>
              </a:rPr>
              <a:pPr/>
              <a:t>‹#›</a:t>
            </a:fld>
            <a:endParaRPr lang="zh-CN" altLang="en-US">
              <a:solidFill>
                <a:srgbClr val="FFFFFF">
                  <a:tint val="75000"/>
                </a:srgbClr>
              </a:solidFill>
            </a:endParaRPr>
          </a:p>
        </p:txBody>
      </p:sp>
    </p:spTree>
    <p:extLst>
      <p:ext uri="{BB962C8B-B14F-4D97-AF65-F5344CB8AC3E}">
        <p14:creationId xmlns:p14="http://schemas.microsoft.com/office/powerpoint/2010/main" val="979301444"/>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28C62F-F540-4B69-98AA-32BE9D5176D2}" type="datetimeFigureOut">
              <a:rPr lang="zh-CN" altLang="en-US" smtClean="0">
                <a:solidFill>
                  <a:srgbClr val="FFFFFF">
                    <a:tint val="75000"/>
                  </a:srgbClr>
                </a:solidFill>
              </a:rPr>
              <a:pPr/>
              <a:t>2020/6/28</a:t>
            </a:fld>
            <a:endParaRPr lang="zh-CN" altLang="en-US">
              <a:solidFill>
                <a:srgbClr val="FFFFFF">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FFFFFF">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8C789-63F2-4AD7-8853-B7E2BC319853}" type="slidenum">
              <a:rPr lang="zh-CN" altLang="en-US" smtClean="0">
                <a:solidFill>
                  <a:srgbClr val="FFFFFF">
                    <a:tint val="75000"/>
                  </a:srgbClr>
                </a:solidFill>
              </a:rPr>
              <a:pPr/>
              <a:t>‹#›</a:t>
            </a:fld>
            <a:endParaRPr lang="zh-CN" altLang="en-US">
              <a:solidFill>
                <a:srgbClr val="FFFFFF">
                  <a:tint val="75000"/>
                </a:srgbClr>
              </a:solidFill>
            </a:endParaRPr>
          </a:p>
        </p:txBody>
      </p:sp>
    </p:spTree>
    <p:extLst>
      <p:ext uri="{BB962C8B-B14F-4D97-AF65-F5344CB8AC3E}">
        <p14:creationId xmlns:p14="http://schemas.microsoft.com/office/powerpoint/2010/main" val="182940684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28C62F-F540-4B69-98AA-32BE9D5176D2}" type="datetimeFigureOut">
              <a:rPr lang="zh-CN" altLang="en-US" smtClean="0">
                <a:solidFill>
                  <a:srgbClr val="FFFFFF">
                    <a:tint val="75000"/>
                  </a:srgbClr>
                </a:solidFill>
              </a:rPr>
              <a:pPr/>
              <a:t>2020/6/28</a:t>
            </a:fld>
            <a:endParaRPr lang="zh-CN" altLang="en-US">
              <a:solidFill>
                <a:srgbClr val="FFFFFF">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FFFFFF">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8C789-63F2-4AD7-8853-B7E2BC319853}" type="slidenum">
              <a:rPr lang="zh-CN" altLang="en-US" smtClean="0">
                <a:solidFill>
                  <a:srgbClr val="FFFFFF">
                    <a:tint val="75000"/>
                  </a:srgbClr>
                </a:solidFill>
              </a:rPr>
              <a:pPr/>
              <a:t>‹#›</a:t>
            </a:fld>
            <a:endParaRPr lang="zh-CN" altLang="en-US">
              <a:solidFill>
                <a:srgbClr val="FFFFFF">
                  <a:tint val="75000"/>
                </a:srgbClr>
              </a:solidFill>
            </a:endParaRPr>
          </a:p>
        </p:txBody>
      </p:sp>
    </p:spTree>
    <p:extLst>
      <p:ext uri="{BB962C8B-B14F-4D97-AF65-F5344CB8AC3E}">
        <p14:creationId xmlns:p14="http://schemas.microsoft.com/office/powerpoint/2010/main" val="1598287554"/>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28C62F-F540-4B69-98AA-32BE9D5176D2}" type="datetimeFigureOut">
              <a:rPr lang="zh-CN" altLang="en-US" smtClean="0">
                <a:solidFill>
                  <a:srgbClr val="FFFFFF">
                    <a:tint val="75000"/>
                  </a:srgbClr>
                </a:solidFill>
              </a:rPr>
              <a:pPr/>
              <a:t>2020/6/28</a:t>
            </a:fld>
            <a:endParaRPr lang="zh-CN" altLang="en-US">
              <a:solidFill>
                <a:srgbClr val="FFFFFF">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FFFFFF">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8C789-63F2-4AD7-8853-B7E2BC319853}" type="slidenum">
              <a:rPr lang="zh-CN" altLang="en-US" smtClean="0">
                <a:solidFill>
                  <a:srgbClr val="FFFFFF">
                    <a:tint val="75000"/>
                  </a:srgbClr>
                </a:solidFill>
              </a:rPr>
              <a:pPr/>
              <a:t>‹#›</a:t>
            </a:fld>
            <a:endParaRPr lang="zh-CN" altLang="en-US">
              <a:solidFill>
                <a:srgbClr val="FFFFFF">
                  <a:tint val="75000"/>
                </a:srgbClr>
              </a:solidFill>
            </a:endParaRPr>
          </a:p>
        </p:txBody>
      </p:sp>
    </p:spTree>
    <p:extLst>
      <p:ext uri="{BB962C8B-B14F-4D97-AF65-F5344CB8AC3E}">
        <p14:creationId xmlns:p14="http://schemas.microsoft.com/office/powerpoint/2010/main" val="3410911241"/>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slide" Target="slide55.xml"/><Relationship Id="rId3" Type="http://schemas.openxmlformats.org/officeDocument/2006/relationships/image" Target="../media/image3.png"/><Relationship Id="rId7" Type="http://schemas.openxmlformats.org/officeDocument/2006/relationships/slide" Target="slide51.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slide" Target="slide13.xml"/><Relationship Id="rId11" Type="http://schemas.openxmlformats.org/officeDocument/2006/relationships/slide" Target="slide64.xml"/><Relationship Id="rId5" Type="http://schemas.openxmlformats.org/officeDocument/2006/relationships/slide" Target="slide5.xml"/><Relationship Id="rId10" Type="http://schemas.openxmlformats.org/officeDocument/2006/relationships/slide" Target="slide58.xml"/><Relationship Id="rId4" Type="http://schemas.openxmlformats.org/officeDocument/2006/relationships/image" Target="../media/image4.png"/><Relationship Id="rId9" Type="http://schemas.openxmlformats.org/officeDocument/2006/relationships/slide" Target="slide60.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10.xml"/><Relationship Id="rId1" Type="http://schemas.openxmlformats.org/officeDocument/2006/relationships/vmlDrawing" Target="../drawings/vmlDrawing1.vml"/><Relationship Id="rId6" Type="http://schemas.openxmlformats.org/officeDocument/2006/relationships/image" Target="../media/image20.wmf"/><Relationship Id="rId5" Type="http://schemas.openxmlformats.org/officeDocument/2006/relationships/oleObject" Target="../embeddings/oleObject2.bin"/><Relationship Id="rId10" Type="http://schemas.openxmlformats.org/officeDocument/2006/relationships/oleObject" Target="../embeddings/oleObject4.bin"/><Relationship Id="rId4" Type="http://schemas.openxmlformats.org/officeDocument/2006/relationships/image" Target="../media/image19.wmf"/><Relationship Id="rId9" Type="http://schemas.openxmlformats.org/officeDocument/2006/relationships/image" Target="../media/image22.png"/></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4.xml"/><Relationship Id="rId4" Type="http://schemas.openxmlformats.org/officeDocument/2006/relationships/slide" Target="slide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0.xml"/><Relationship Id="rId4" Type="http://schemas.openxmlformats.org/officeDocument/2006/relationships/slide" Target="slide4.xml"/></Relationships>
</file>

<file path=ppt/slides/_rels/slide5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6.xml"/><Relationship Id="rId4" Type="http://schemas.openxmlformats.org/officeDocument/2006/relationships/slide" Target="slide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6.xml"/><Relationship Id="rId4" Type="http://schemas.openxmlformats.org/officeDocument/2006/relationships/slide" Target="slide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110" y="713731"/>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26643" y="3233057"/>
            <a:ext cx="3538227" cy="888431"/>
          </a:xfrm>
          <a:prstGeom prst="rect">
            <a:avLst/>
          </a:prstGeom>
        </p:spPr>
      </p:pic>
      <p:sp>
        <p:nvSpPr>
          <p:cNvPr id="2" name="文本框 1">
            <a:extLst>
              <a:ext uri="{FF2B5EF4-FFF2-40B4-BE49-F238E27FC236}">
                <a16:creationId xmlns:a16="http://schemas.microsoft.com/office/drawing/2014/main" id="{B2C15BD1-137A-4D8E-8835-D2E276FD7F49}"/>
              </a:ext>
            </a:extLst>
          </p:cNvPr>
          <p:cNvSpPr txBox="1"/>
          <p:nvPr/>
        </p:nvSpPr>
        <p:spPr>
          <a:xfrm>
            <a:off x="1869428" y="1602162"/>
            <a:ext cx="8804791" cy="1446550"/>
          </a:xfrm>
          <a:prstGeom prst="rect">
            <a:avLst/>
          </a:prstGeom>
          <a:noFill/>
        </p:spPr>
        <p:txBody>
          <a:bodyPr wrap="square" rtlCol="0">
            <a:spAutoFit/>
          </a:bodyPr>
          <a:lstStyle/>
          <a:p>
            <a:r>
              <a:rPr lang="zh-CN" altLang="en-US" sz="8800" b="1" dirty="0">
                <a:solidFill>
                  <a:srgbClr val="FFC000"/>
                </a:solidFill>
                <a:effectLst>
                  <a:outerShdw blurRad="38100" dist="38100" dir="2700000" algn="tl">
                    <a:srgbClr val="000000">
                      <a:alpha val="43137"/>
                    </a:srgbClr>
                  </a:outerShdw>
                </a:effectLst>
              </a:rPr>
              <a:t>计算机组成原理</a:t>
            </a:r>
          </a:p>
        </p:txBody>
      </p:sp>
      <p:sp>
        <p:nvSpPr>
          <p:cNvPr id="3" name="动作按钮: 转到结尾 2">
            <a:hlinkClick r:id="" action="ppaction://hlinkshowjump?jump=endshow" highlightClick="1"/>
            <a:extLst>
              <a:ext uri="{FF2B5EF4-FFF2-40B4-BE49-F238E27FC236}">
                <a16:creationId xmlns:a16="http://schemas.microsoft.com/office/drawing/2014/main" id="{59627FDB-2B24-4A52-A9EB-7B3254ED16EB}"/>
              </a:ext>
            </a:extLst>
          </p:cNvPr>
          <p:cNvSpPr/>
          <p:nvPr/>
        </p:nvSpPr>
        <p:spPr>
          <a:xfrm>
            <a:off x="11585359" y="6320901"/>
            <a:ext cx="479511" cy="426128"/>
          </a:xfrm>
          <a:prstGeom prst="actionButtonEnd">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5" name="文本框 4">
            <a:extLst>
              <a:ext uri="{FF2B5EF4-FFF2-40B4-BE49-F238E27FC236}">
                <a16:creationId xmlns:a16="http://schemas.microsoft.com/office/drawing/2014/main" id="{DB6702D3-5838-461C-8E24-4ECAFED7F38F}"/>
              </a:ext>
            </a:extLst>
          </p:cNvPr>
          <p:cNvSpPr txBox="1"/>
          <p:nvPr/>
        </p:nvSpPr>
        <p:spPr>
          <a:xfrm>
            <a:off x="3600080" y="3377681"/>
            <a:ext cx="4926563" cy="1015663"/>
          </a:xfrm>
          <a:prstGeom prst="rect">
            <a:avLst/>
          </a:prstGeom>
          <a:noFill/>
        </p:spPr>
        <p:txBody>
          <a:bodyPr wrap="square" rtlCol="0">
            <a:spAutoFit/>
          </a:bodyPr>
          <a:lstStyle/>
          <a:p>
            <a:r>
              <a:rPr lang="zh-CN" altLang="en-US" sz="6000" dirty="0"/>
              <a:t>主编：杨光煜</a:t>
            </a:r>
          </a:p>
        </p:txBody>
      </p:sp>
    </p:spTree>
    <p:extLst>
      <p:ext uri="{BB962C8B-B14F-4D97-AF65-F5344CB8AC3E}">
        <p14:creationId xmlns:p14="http://schemas.microsoft.com/office/powerpoint/2010/main" val="644145128"/>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9302" y="1697519"/>
            <a:ext cx="3538227" cy="888431"/>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78568" y="4450059"/>
            <a:ext cx="3538227" cy="888431"/>
          </a:xfrm>
          <a:prstGeom prst="rect">
            <a:avLst/>
          </a:prstGeom>
        </p:spPr>
      </p:pic>
      <p:sp>
        <p:nvSpPr>
          <p:cNvPr id="23" name="文本框 22"/>
          <p:cNvSpPr txBox="1"/>
          <p:nvPr/>
        </p:nvSpPr>
        <p:spPr>
          <a:xfrm>
            <a:off x="998316" y="949181"/>
            <a:ext cx="7131768" cy="461665"/>
          </a:xfrm>
          <a:prstGeom prst="rect">
            <a:avLst/>
          </a:prstGeom>
          <a:noFill/>
        </p:spPr>
        <p:txBody>
          <a:bodyPr wrap="square" rtlCol="0">
            <a:spAutoFit/>
          </a:bodyPr>
          <a:lstStyle/>
          <a:p>
            <a:r>
              <a:rPr lang="en-US" altLang="zh-CN" sz="2400" b="1" dirty="0">
                <a:solidFill>
                  <a:srgbClr val="FFFFFF"/>
                </a:solidFill>
                <a:effectLst>
                  <a:outerShdw blurRad="38100" dist="38100" dir="2700000" algn="tl">
                    <a:srgbClr val="000000">
                      <a:alpha val="43137"/>
                    </a:srgbClr>
                  </a:outerShdw>
                </a:effectLst>
                <a:ea typeface="方正兰亭黑_GBK" pitchFamily="2" charset="-122"/>
              </a:rPr>
              <a:t>2.</a:t>
            </a:r>
            <a:r>
              <a:rPr lang="zh-CN" altLang="zh-CN" sz="2400" b="1" dirty="0">
                <a:solidFill>
                  <a:srgbClr val="FFFFFF"/>
                </a:solidFill>
                <a:effectLst>
                  <a:outerShdw blurRad="38100" dist="38100" dir="2700000" algn="tl">
                    <a:srgbClr val="000000">
                      <a:alpha val="43137"/>
                    </a:srgbClr>
                  </a:outerShdw>
                </a:effectLst>
                <a:ea typeface="方正兰亭黑_GBK" pitchFamily="2" charset="-122"/>
              </a:rPr>
              <a:t>现代计算机的特点</a:t>
            </a:r>
          </a:p>
        </p:txBody>
      </p:sp>
      <p:sp>
        <p:nvSpPr>
          <p:cNvPr id="2" name="动作按钮: 上一张 1">
            <a:hlinkClick r:id="" action="ppaction://hlinkshowjump?jump=previousslide" highlightClick="1"/>
            <a:extLst>
              <a:ext uri="{FF2B5EF4-FFF2-40B4-BE49-F238E27FC236}">
                <a16:creationId xmlns:a16="http://schemas.microsoft.com/office/drawing/2014/main" id="{A5C3F6DD-7975-418E-9326-5A7EB490F8D0}"/>
              </a:ext>
            </a:extLst>
          </p:cNvPr>
          <p:cNvSpPr/>
          <p:nvPr/>
        </p:nvSpPr>
        <p:spPr>
          <a:xfrm>
            <a:off x="10605702" y="6190884"/>
            <a:ext cx="768096" cy="61264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动作按钮: 转到主页 6">
            <a:hlinkClick r:id="rId3" action="ppaction://hlinksldjump" highlightClick="1"/>
            <a:extLst>
              <a:ext uri="{FF2B5EF4-FFF2-40B4-BE49-F238E27FC236}">
                <a16:creationId xmlns:a16="http://schemas.microsoft.com/office/drawing/2014/main" id="{9B435734-0539-45A9-9C4D-8647CF980F4E}"/>
              </a:ext>
            </a:extLst>
          </p:cNvPr>
          <p:cNvSpPr/>
          <p:nvPr/>
        </p:nvSpPr>
        <p:spPr>
          <a:xfrm>
            <a:off x="11501099" y="6190884"/>
            <a:ext cx="615696" cy="612648"/>
          </a:xfrm>
          <a:prstGeom prst="actionButtonHome">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4" name="矩形 3"/>
          <p:cNvSpPr/>
          <p:nvPr/>
        </p:nvSpPr>
        <p:spPr>
          <a:xfrm>
            <a:off x="1132784" y="1697519"/>
            <a:ext cx="6997300" cy="4708981"/>
          </a:xfrm>
          <a:prstGeom prst="rect">
            <a:avLst/>
          </a:prstGeom>
        </p:spPr>
        <p:txBody>
          <a:bodyPr wrap="square">
            <a:spAutoFit/>
          </a:bodyPr>
          <a:lstStyle/>
          <a:p>
            <a:pPr lvl="0"/>
            <a:r>
              <a:rPr lang="en-US" altLang="zh-CN" sz="2000" b="1" dirty="0">
                <a:solidFill>
                  <a:srgbClr val="FFFFFF"/>
                </a:solidFill>
                <a:latin typeface="Calibri"/>
                <a:ea typeface="Haan Sollip M" panose="02020603020101020101" pitchFamily="18" charset="-127"/>
              </a:rPr>
              <a:t>1</a:t>
            </a:r>
            <a:r>
              <a:rPr lang="zh-CN" altLang="en-US" sz="2000" b="1" dirty="0">
                <a:solidFill>
                  <a:srgbClr val="FFFFFF"/>
                </a:solidFill>
                <a:latin typeface="Calibri"/>
                <a:ea typeface="宋体" panose="02010600030101010101" pitchFamily="2" charset="-122"/>
              </a:rPr>
              <a:t>）</a:t>
            </a:r>
            <a:r>
              <a:rPr lang="zh-CN" altLang="zh-CN" sz="2000" b="1" dirty="0">
                <a:solidFill>
                  <a:srgbClr val="FFFFFF"/>
                </a:solidFill>
                <a:latin typeface="Calibri"/>
                <a:ea typeface="宋体" panose="02010600030101010101" pitchFamily="2" charset="-122"/>
              </a:rPr>
              <a:t>现代数字计算机的特点</a:t>
            </a:r>
            <a:r>
              <a:rPr lang="en-US" altLang="zh-CN" sz="2000" b="1" dirty="0">
                <a:solidFill>
                  <a:srgbClr val="FFFFFF"/>
                </a:solidFill>
                <a:latin typeface="Calibri"/>
                <a:ea typeface="宋体" panose="02010600030101010101" pitchFamily="2" charset="-122"/>
              </a:rPr>
              <a:t>        </a:t>
            </a:r>
          </a:p>
          <a:p>
            <a:pPr lvl="0"/>
            <a:endParaRPr lang="zh-CN" altLang="zh-CN" sz="2000" b="1" dirty="0">
              <a:solidFill>
                <a:srgbClr val="FFFFFF"/>
              </a:solidFill>
              <a:latin typeface="Calibri"/>
              <a:ea typeface="宋体" panose="02010600030101010101" pitchFamily="2" charset="-122"/>
            </a:endParaRPr>
          </a:p>
          <a:p>
            <a:pPr marL="742950" lvl="1" indent="-285750">
              <a:buFont typeface="Arial" panose="020B0604020202020204" pitchFamily="34" charset="0"/>
              <a:buChar char="•"/>
            </a:pPr>
            <a:r>
              <a:rPr lang="zh-CN" altLang="zh-CN" sz="2000" dirty="0">
                <a:solidFill>
                  <a:srgbClr val="FFFFFF"/>
                </a:solidFill>
                <a:latin typeface="Calibri"/>
                <a:ea typeface="宋体" panose="02010600030101010101" pitchFamily="2" charset="-122"/>
              </a:rPr>
              <a:t>快速性</a:t>
            </a:r>
            <a:endParaRPr lang="en-US" altLang="zh-CN" sz="2000" dirty="0">
              <a:solidFill>
                <a:srgbClr val="FFFFFF"/>
              </a:solidFill>
              <a:latin typeface="Calibri"/>
              <a:ea typeface="宋体" panose="02010600030101010101" pitchFamily="2" charset="-122"/>
            </a:endParaRPr>
          </a:p>
          <a:p>
            <a:pPr marL="742950" lvl="1" indent="-285750">
              <a:buFont typeface="Arial" panose="020B0604020202020204" pitchFamily="34" charset="0"/>
              <a:buChar char="•"/>
            </a:pPr>
            <a:r>
              <a:rPr lang="zh-CN" altLang="zh-CN" sz="2000" dirty="0">
                <a:solidFill>
                  <a:srgbClr val="FFFFFF"/>
                </a:solidFill>
                <a:latin typeface="Calibri"/>
                <a:ea typeface="宋体" panose="02010600030101010101" pitchFamily="2" charset="-122"/>
              </a:rPr>
              <a:t>准确性</a:t>
            </a:r>
          </a:p>
          <a:p>
            <a:pPr marL="742950" lvl="1" indent="-285750">
              <a:buFont typeface="Arial" panose="020B0604020202020204" pitchFamily="34" charset="0"/>
              <a:buChar char="•"/>
            </a:pPr>
            <a:r>
              <a:rPr lang="zh-CN" altLang="zh-CN" sz="2000" dirty="0">
                <a:solidFill>
                  <a:srgbClr val="FFFFFF"/>
                </a:solidFill>
                <a:latin typeface="Calibri"/>
                <a:ea typeface="宋体" panose="02010600030101010101" pitchFamily="2" charset="-122"/>
              </a:rPr>
              <a:t>记忆性</a:t>
            </a:r>
            <a:endParaRPr lang="en-US" altLang="zh-CN" sz="2000" dirty="0">
              <a:solidFill>
                <a:srgbClr val="FFFFFF"/>
              </a:solidFill>
              <a:latin typeface="Calibri"/>
              <a:ea typeface="宋体" panose="02010600030101010101" pitchFamily="2" charset="-122"/>
            </a:endParaRPr>
          </a:p>
          <a:p>
            <a:pPr marL="742950" lvl="1" indent="-285750">
              <a:buFont typeface="Arial" panose="020B0604020202020204" pitchFamily="34" charset="0"/>
              <a:buChar char="•"/>
            </a:pPr>
            <a:r>
              <a:rPr lang="zh-CN" altLang="zh-CN" sz="2000" dirty="0">
                <a:solidFill>
                  <a:srgbClr val="FFFFFF"/>
                </a:solidFill>
                <a:latin typeface="Calibri"/>
                <a:ea typeface="宋体" panose="02010600030101010101" pitchFamily="2" charset="-122"/>
              </a:rPr>
              <a:t>逻辑性</a:t>
            </a:r>
            <a:endParaRPr lang="en-US" altLang="zh-CN" sz="2000" dirty="0">
              <a:solidFill>
                <a:srgbClr val="FFFFFF"/>
              </a:solidFill>
              <a:latin typeface="Calibri"/>
              <a:ea typeface="宋体" panose="02010600030101010101" pitchFamily="2" charset="-122"/>
            </a:endParaRPr>
          </a:p>
          <a:p>
            <a:pPr marL="742950" lvl="1" indent="-285750">
              <a:buFont typeface="Arial" panose="020B0604020202020204" pitchFamily="34" charset="0"/>
              <a:buChar char="•"/>
            </a:pPr>
            <a:r>
              <a:rPr lang="zh-CN" altLang="zh-CN" sz="2000" dirty="0">
                <a:solidFill>
                  <a:srgbClr val="FFFFFF"/>
                </a:solidFill>
                <a:latin typeface="Calibri"/>
                <a:ea typeface="宋体" panose="02010600030101010101" pitchFamily="2" charset="-122"/>
              </a:rPr>
              <a:t>可靠性</a:t>
            </a:r>
          </a:p>
          <a:p>
            <a:pPr marL="742950" lvl="1" indent="-285750">
              <a:buFont typeface="Arial" panose="020B0604020202020204" pitchFamily="34" charset="0"/>
              <a:buChar char="•"/>
            </a:pPr>
            <a:r>
              <a:rPr lang="zh-CN" altLang="zh-CN" sz="2000" dirty="0">
                <a:solidFill>
                  <a:srgbClr val="FFFFFF"/>
                </a:solidFill>
                <a:latin typeface="Calibri"/>
                <a:ea typeface="宋体" panose="02010600030101010101" pitchFamily="2" charset="-122"/>
              </a:rPr>
              <a:t>通用性</a:t>
            </a:r>
            <a:endParaRPr lang="en-US" altLang="zh-CN" sz="2000" dirty="0">
              <a:solidFill>
                <a:srgbClr val="FFFFFF"/>
              </a:solidFill>
              <a:latin typeface="Calibri"/>
              <a:ea typeface="宋体" panose="02010600030101010101" pitchFamily="2" charset="-122"/>
            </a:endParaRPr>
          </a:p>
          <a:p>
            <a:pPr lvl="0"/>
            <a:r>
              <a:rPr lang="en-US" altLang="zh-CN" sz="2000" b="1" dirty="0">
                <a:solidFill>
                  <a:srgbClr val="FFFFFF"/>
                </a:solidFill>
                <a:latin typeface="Calibri"/>
                <a:ea typeface="宋体" panose="02010600030101010101" pitchFamily="2" charset="-122"/>
              </a:rPr>
              <a:t>2</a:t>
            </a:r>
            <a:r>
              <a:rPr lang="zh-CN" altLang="en-US" sz="2000" b="1" dirty="0">
                <a:solidFill>
                  <a:srgbClr val="FFFFFF"/>
                </a:solidFill>
                <a:latin typeface="Calibri"/>
                <a:ea typeface="宋体" panose="02010600030101010101" pitchFamily="2" charset="-122"/>
              </a:rPr>
              <a:t>）</a:t>
            </a:r>
            <a:r>
              <a:rPr lang="zh-CN" altLang="zh-CN" sz="2000" b="1" dirty="0">
                <a:solidFill>
                  <a:srgbClr val="FFFFFF"/>
                </a:solidFill>
                <a:latin typeface="Calibri"/>
                <a:ea typeface="宋体" panose="02010600030101010101" pitchFamily="2" charset="-122"/>
              </a:rPr>
              <a:t>微型计算机的特点</a:t>
            </a:r>
            <a:endParaRPr lang="en-US" altLang="zh-CN" sz="2000" b="1" dirty="0">
              <a:solidFill>
                <a:srgbClr val="FFFFFF"/>
              </a:solidFill>
              <a:latin typeface="Calibri"/>
              <a:ea typeface="宋体" panose="02010600030101010101" pitchFamily="2" charset="-122"/>
            </a:endParaRPr>
          </a:p>
          <a:p>
            <a:pPr lvl="0"/>
            <a:endParaRPr lang="en-US" altLang="zh-CN" sz="2000" b="1" dirty="0">
              <a:solidFill>
                <a:srgbClr val="FFFFFF"/>
              </a:solidFill>
              <a:latin typeface="Calibri"/>
              <a:ea typeface="宋体" panose="02010600030101010101" pitchFamily="2" charset="-122"/>
            </a:endParaRPr>
          </a:p>
          <a:p>
            <a:pPr marL="742950" lvl="1" indent="-285750">
              <a:buFont typeface="Arial" panose="020B0604020202020204" pitchFamily="34" charset="0"/>
              <a:buChar char="•"/>
            </a:pPr>
            <a:r>
              <a:rPr lang="zh-CN" altLang="zh-CN" sz="2000" dirty="0"/>
              <a:t>体积小，重量轻</a:t>
            </a:r>
            <a:endParaRPr lang="en-US" altLang="zh-CN" sz="2000" dirty="0"/>
          </a:p>
          <a:p>
            <a:pPr marL="742950" lvl="1" indent="-285750">
              <a:buFont typeface="Arial" panose="020B0604020202020204" pitchFamily="34" charset="0"/>
              <a:buChar char="•"/>
            </a:pPr>
            <a:r>
              <a:rPr lang="zh-CN" altLang="zh-CN" sz="2000" dirty="0"/>
              <a:t>价格便宜，成本低。</a:t>
            </a:r>
          </a:p>
          <a:p>
            <a:pPr marL="742950" lvl="1" indent="-285750">
              <a:buFont typeface="Arial" panose="020B0604020202020204" pitchFamily="34" charset="0"/>
              <a:buChar char="•"/>
            </a:pPr>
            <a:r>
              <a:rPr lang="zh-CN" altLang="zh-CN" sz="2000" dirty="0"/>
              <a:t>使用方便，运行可靠</a:t>
            </a:r>
            <a:endParaRPr lang="en-US" altLang="zh-CN" sz="2000" dirty="0"/>
          </a:p>
          <a:p>
            <a:pPr marL="742950" lvl="1" indent="-285750">
              <a:buFont typeface="Arial" panose="020B0604020202020204" pitchFamily="34" charset="0"/>
              <a:buChar char="•"/>
            </a:pPr>
            <a:r>
              <a:rPr lang="zh-CN" altLang="zh-CN" sz="2000" dirty="0"/>
              <a:t>对工作环境无特殊要求</a:t>
            </a:r>
            <a:endParaRPr lang="zh-CN" altLang="en-US" sz="2000" dirty="0"/>
          </a:p>
          <a:p>
            <a:pPr lvl="0"/>
            <a:endParaRPr lang="zh-CN" altLang="zh-CN" sz="2000" b="1" dirty="0">
              <a:solidFill>
                <a:srgbClr val="FFFFFF"/>
              </a:solidFill>
              <a:latin typeface="Calibri"/>
              <a:ea typeface="宋体" panose="02010600030101010101" pitchFamily="2" charset="-122"/>
            </a:endParaRPr>
          </a:p>
        </p:txBody>
      </p:sp>
      <p:grpSp>
        <p:nvGrpSpPr>
          <p:cNvPr id="8" name="组合 3">
            <a:extLst>
              <a:ext uri="{FF2B5EF4-FFF2-40B4-BE49-F238E27FC236}">
                <a16:creationId xmlns:a16="http://schemas.microsoft.com/office/drawing/2014/main" id="{DEC613D9-E6BC-4E4B-8C89-13759BF64441}"/>
              </a:ext>
            </a:extLst>
          </p:cNvPr>
          <p:cNvGrpSpPr>
            <a:grpSpLocks/>
          </p:cNvGrpSpPr>
          <p:nvPr/>
        </p:nvGrpSpPr>
        <p:grpSpPr bwMode="auto">
          <a:xfrm>
            <a:off x="592034" y="334352"/>
            <a:ext cx="263525" cy="393700"/>
            <a:chOff x="0" y="0"/>
            <a:chExt cx="213756" cy="427512"/>
          </a:xfrm>
        </p:grpSpPr>
        <p:sp>
          <p:nvSpPr>
            <p:cNvPr id="9" name="直接连接符 4">
              <a:extLst>
                <a:ext uri="{FF2B5EF4-FFF2-40B4-BE49-F238E27FC236}">
                  <a16:creationId xmlns:a16="http://schemas.microsoft.com/office/drawing/2014/main" id="{CA3A63A4-3719-4A1E-B8FB-B44A1B090F45}"/>
                </a:ext>
              </a:extLst>
            </p:cNvPr>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10" name="直接连接符 5">
              <a:extLst>
                <a:ext uri="{FF2B5EF4-FFF2-40B4-BE49-F238E27FC236}">
                  <a16:creationId xmlns:a16="http://schemas.microsoft.com/office/drawing/2014/main" id="{5A68B09D-F8CC-4647-B5AA-0962557256EE}"/>
                </a:ext>
              </a:extLst>
            </p:cNvPr>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11" name="矩形 10"/>
          <p:cNvSpPr/>
          <p:nvPr/>
        </p:nvSpPr>
        <p:spPr>
          <a:xfrm>
            <a:off x="998316" y="208036"/>
            <a:ext cx="5049780" cy="646331"/>
          </a:xfrm>
          <a:prstGeom prst="rect">
            <a:avLst/>
          </a:prstGeom>
        </p:spPr>
        <p:txBody>
          <a:bodyPr wrap="none">
            <a:spAutoFit/>
          </a:bodyPr>
          <a:lstStyle/>
          <a:p>
            <a:pPr algn="ctr"/>
            <a:r>
              <a:rPr lang="zh-CN" altLang="zh-CN" sz="3600" b="1" dirty="0">
                <a:solidFill>
                  <a:srgbClr val="FFC000"/>
                </a:solidFill>
                <a:effectLst>
                  <a:outerShdw blurRad="38100" dist="38100" dir="2700000" algn="tl">
                    <a:srgbClr val="000000">
                      <a:alpha val="43137"/>
                    </a:srgbClr>
                  </a:outerShdw>
                </a:effectLst>
              </a:rPr>
              <a:t>计算机发展概况</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5</a:t>
            </a:r>
            <a:r>
              <a:rPr lang="zh-CN" altLang="en-US" sz="3600" b="1" dirty="0">
                <a:solidFill>
                  <a:srgbClr val="FFC000"/>
                </a:solidFill>
                <a:effectLst>
                  <a:outerShdw blurRad="38100" dist="38100" dir="2700000" algn="tl">
                    <a:srgbClr val="000000">
                      <a:alpha val="43137"/>
                    </a:srgbClr>
                  </a:outerShdw>
                </a:effectLst>
              </a:rPr>
              <a:t>）</a:t>
            </a:r>
            <a:endParaRPr lang="zh-CN" altLang="zh-CN" sz="3600" b="1"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2811767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anim calcmode="lin" valueType="num">
                                      <p:cBhvr additive="base">
                                        <p:cTn id="1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 calcmode="lin" valueType="num">
                                      <p:cBhvr additive="base">
                                        <p:cTn id="1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 calcmode="lin" valueType="num">
                                      <p:cBhvr additive="base">
                                        <p:cTn id="19"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anim calcmode="lin" valueType="num">
                                      <p:cBhvr additive="base">
                                        <p:cTn id="2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 calcmode="lin" valueType="num">
                                      <p:cBhvr additive="base">
                                        <p:cTn id="27"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4">
                                            <p:txEl>
                                              <p:pRg st="10" end="10"/>
                                            </p:txEl>
                                          </p:spTgt>
                                        </p:tgtEl>
                                        <p:attrNameLst>
                                          <p:attrName>style.visibility</p:attrName>
                                        </p:attrNameLst>
                                      </p:cBhvr>
                                      <p:to>
                                        <p:strVal val="visible"/>
                                      </p:to>
                                    </p:set>
                                    <p:anim calcmode="lin" valueType="num">
                                      <p:cBhvr additive="base">
                                        <p:cTn id="33"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10" end="10"/>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
                                            <p:txEl>
                                              <p:pRg st="11" end="11"/>
                                            </p:txEl>
                                          </p:spTgt>
                                        </p:tgtEl>
                                        <p:attrNameLst>
                                          <p:attrName>style.visibility</p:attrName>
                                        </p:attrNameLst>
                                      </p:cBhvr>
                                      <p:to>
                                        <p:strVal val="visible"/>
                                      </p:to>
                                    </p:set>
                                    <p:anim calcmode="lin" valueType="num">
                                      <p:cBhvr additive="base">
                                        <p:cTn id="37"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11" end="11"/>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4">
                                            <p:txEl>
                                              <p:pRg st="12" end="12"/>
                                            </p:txEl>
                                          </p:spTgt>
                                        </p:tgtEl>
                                        <p:attrNameLst>
                                          <p:attrName>style.visibility</p:attrName>
                                        </p:attrNameLst>
                                      </p:cBhvr>
                                      <p:to>
                                        <p:strVal val="visible"/>
                                      </p:to>
                                    </p:set>
                                    <p:anim calcmode="lin" valueType="num">
                                      <p:cBhvr additive="base">
                                        <p:cTn id="41" dur="500" fill="hold"/>
                                        <p:tgtEl>
                                          <p:spTgt spid="4">
                                            <p:txEl>
                                              <p:pRg st="12" end="1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12" end="12"/>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4">
                                            <p:txEl>
                                              <p:pRg st="13" end="13"/>
                                            </p:txEl>
                                          </p:spTgt>
                                        </p:tgtEl>
                                        <p:attrNameLst>
                                          <p:attrName>style.visibility</p:attrName>
                                        </p:attrNameLst>
                                      </p:cBhvr>
                                      <p:to>
                                        <p:strVal val="visible"/>
                                      </p:to>
                                    </p:set>
                                    <p:anim calcmode="lin" valueType="num">
                                      <p:cBhvr additive="base">
                                        <p:cTn id="45" dur="500" fill="hold"/>
                                        <p:tgtEl>
                                          <p:spTgt spid="4">
                                            <p:txEl>
                                              <p:pRg st="13" end="1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7586361" y="380532"/>
            <a:ext cx="886114" cy="886114"/>
            <a:chOff x="598480" y="4167301"/>
            <a:chExt cx="886114" cy="886114"/>
          </a:xfrm>
        </p:grpSpPr>
        <p:sp>
          <p:nvSpPr>
            <p:cNvPr id="2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 name="椭圆 1"/>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916725" y="380532"/>
            <a:ext cx="886114" cy="886114"/>
            <a:chOff x="1982780" y="4167301"/>
            <a:chExt cx="886114" cy="886114"/>
          </a:xfrm>
        </p:grpSpPr>
        <p:sp>
          <p:nvSpPr>
            <p:cNvPr id="25"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2" name="椭圆 31"/>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 name="组合 3"/>
          <p:cNvGrpSpPr/>
          <p:nvPr/>
        </p:nvGrpSpPr>
        <p:grpSpPr>
          <a:xfrm>
            <a:off x="10247089" y="432777"/>
            <a:ext cx="886114" cy="886114"/>
            <a:chOff x="3478867" y="4167301"/>
            <a:chExt cx="886114" cy="886114"/>
          </a:xfrm>
        </p:grpSpPr>
        <p:sp>
          <p:nvSpPr>
            <p:cNvPr id="27"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4" name="椭圆 33"/>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58"/>
          <p:cNvSpPr txBox="1"/>
          <p:nvPr/>
        </p:nvSpPr>
        <p:spPr>
          <a:xfrm>
            <a:off x="836647" y="857226"/>
            <a:ext cx="4978545" cy="461665"/>
          </a:xfrm>
          <a:prstGeom prst="rect">
            <a:avLst/>
          </a:prstGeom>
          <a:noFill/>
        </p:spPr>
        <p:txBody>
          <a:bodyPr wrap="square" rtlCol="0">
            <a:spAutoFit/>
          </a:bodyPr>
          <a:lstStyle/>
          <a:p>
            <a:r>
              <a:rPr lang="en-US" altLang="zh-CN" sz="2400" b="1" dirty="0">
                <a:solidFill>
                  <a:srgbClr val="FFFFFF"/>
                </a:solidFill>
                <a:effectLst>
                  <a:outerShdw blurRad="38100" dist="38100" dir="2700000" algn="tl">
                    <a:srgbClr val="000000">
                      <a:alpha val="43137"/>
                    </a:srgbClr>
                  </a:outerShdw>
                </a:effectLst>
                <a:ea typeface="方正兰亭黑_GBK" pitchFamily="2" charset="-122"/>
              </a:rPr>
              <a:t>3.</a:t>
            </a:r>
            <a:r>
              <a:rPr lang="zh-CN" altLang="zh-CN" sz="2400" b="1" dirty="0">
                <a:solidFill>
                  <a:srgbClr val="FFFFFF"/>
                </a:solidFill>
                <a:effectLst>
                  <a:outerShdw blurRad="38100" dist="38100" dir="2700000" algn="tl">
                    <a:srgbClr val="000000">
                      <a:alpha val="43137"/>
                    </a:srgbClr>
                  </a:outerShdw>
                </a:effectLst>
                <a:ea typeface="方正兰亭黑_GBK" pitchFamily="2" charset="-122"/>
              </a:rPr>
              <a:t>计算机的发展趋势</a:t>
            </a:r>
            <a:endParaRPr lang="zh-CN" altLang="en-US" sz="2400" b="1" dirty="0">
              <a:solidFill>
                <a:srgbClr val="FFFFFF"/>
              </a:solidFill>
              <a:effectLst>
                <a:outerShdw blurRad="38100" dist="38100" dir="2700000" algn="tl">
                  <a:srgbClr val="000000">
                    <a:alpha val="43137"/>
                  </a:srgbClr>
                </a:outerShdw>
              </a:effectLst>
              <a:ea typeface="方正兰亭黑_GBK" pitchFamily="2" charset="-122"/>
              <a:sym typeface="方正兰亭黑_GBK" pitchFamily="2" charset="-122"/>
            </a:endParaRPr>
          </a:p>
        </p:txBody>
      </p:sp>
      <p:grpSp>
        <p:nvGrpSpPr>
          <p:cNvPr id="26" name="组合 3"/>
          <p:cNvGrpSpPr>
            <a:grpSpLocks/>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3" name="文本框 2">
            <a:extLst>
              <a:ext uri="{FF2B5EF4-FFF2-40B4-BE49-F238E27FC236}">
                <a16:creationId xmlns:a16="http://schemas.microsoft.com/office/drawing/2014/main" id="{F6820719-E54E-439E-80CC-B25F57784ABF}"/>
              </a:ext>
            </a:extLst>
          </p:cNvPr>
          <p:cNvSpPr txBox="1"/>
          <p:nvPr/>
        </p:nvSpPr>
        <p:spPr>
          <a:xfrm>
            <a:off x="953469" y="1318891"/>
            <a:ext cx="10179734" cy="5139869"/>
          </a:xfrm>
          <a:prstGeom prst="rect">
            <a:avLst/>
          </a:prstGeom>
          <a:noFill/>
        </p:spPr>
        <p:txBody>
          <a:bodyPr wrap="square" rtlCol="0">
            <a:spAutoFit/>
          </a:bodyPr>
          <a:lstStyle/>
          <a:p>
            <a:r>
              <a:rPr lang="en-US" altLang="zh-CN" sz="2000" b="1" dirty="0">
                <a:solidFill>
                  <a:schemeClr val="bg1"/>
                </a:solidFill>
              </a:rPr>
              <a:t>1)</a:t>
            </a:r>
            <a:r>
              <a:rPr lang="zh-CN" altLang="zh-CN" sz="2000" b="1" dirty="0">
                <a:solidFill>
                  <a:schemeClr val="bg1"/>
                </a:solidFill>
              </a:rPr>
              <a:t>从研制的角度看</a:t>
            </a:r>
            <a:endParaRPr lang="en-US" altLang="zh-CN" sz="2000" b="1" dirty="0">
              <a:solidFill>
                <a:schemeClr val="bg1"/>
              </a:solidFill>
            </a:endParaRPr>
          </a:p>
          <a:p>
            <a:endParaRPr lang="zh-CN" altLang="zh-CN" sz="2000" b="1" dirty="0">
              <a:solidFill>
                <a:schemeClr val="bg1"/>
              </a:solidFill>
            </a:endParaRPr>
          </a:p>
          <a:p>
            <a:r>
              <a:rPr lang="zh-CN" altLang="zh-CN" dirty="0">
                <a:solidFill>
                  <a:schemeClr val="bg1"/>
                </a:solidFill>
              </a:rPr>
              <a:t>从研制计算机的角度看，计算机将不断</a:t>
            </a:r>
            <a:r>
              <a:rPr lang="zh-CN" altLang="zh-CN" dirty="0"/>
              <a:t>网大型、巨型和小型、微型以及高性能硬件平台方向发展，也将不断把新技术应用于计算机领域。</a:t>
            </a:r>
            <a:endParaRPr lang="en-US" altLang="zh-CN" dirty="0"/>
          </a:p>
          <a:p>
            <a:endParaRPr lang="zh-CN" altLang="zh-CN" dirty="0"/>
          </a:p>
          <a:p>
            <a:pPr marL="285750" indent="-285750">
              <a:buFont typeface="Arial" panose="020B0604020202020204" pitchFamily="34" charset="0"/>
              <a:buChar char="•"/>
            </a:pPr>
            <a:r>
              <a:rPr lang="zh-CN" altLang="zh-CN" b="1" dirty="0"/>
              <a:t>大型、巨型</a:t>
            </a:r>
            <a:r>
              <a:rPr lang="zh-CN" altLang="zh-CN" dirty="0"/>
              <a:t>：从功能的角度，计算机将向高速的、大存储量和强功能的巨型计算机发展。</a:t>
            </a:r>
            <a:endParaRPr lang="en-US" altLang="zh-CN" dirty="0"/>
          </a:p>
          <a:p>
            <a:pPr marL="285750" indent="-285750">
              <a:buFont typeface="Arial" panose="020B0604020202020204" pitchFamily="34" charset="0"/>
              <a:buChar char="•"/>
            </a:pPr>
            <a:r>
              <a:rPr lang="zh-CN" altLang="zh-CN" b="1" dirty="0"/>
              <a:t>小型、微型</a:t>
            </a:r>
            <a:r>
              <a:rPr lang="zh-CN" altLang="zh-CN" dirty="0"/>
              <a:t>：从体积上，将利用微电子技术和超大规模集成电路技术，把计算机的体积进一步缩小。</a:t>
            </a:r>
            <a:endParaRPr lang="en-US" altLang="zh-CN" dirty="0"/>
          </a:p>
          <a:p>
            <a:pPr marL="285750" indent="-285750">
              <a:buFont typeface="Arial" panose="020B0604020202020204" pitchFamily="34" charset="0"/>
              <a:buChar char="•"/>
            </a:pPr>
            <a:r>
              <a:rPr lang="zh-CN" altLang="zh-CN" b="1" dirty="0"/>
              <a:t>高性能硬件平台</a:t>
            </a:r>
            <a:r>
              <a:rPr lang="zh-CN" altLang="zh-CN" dirty="0"/>
              <a:t>：无论大型机、小型机还是微型机，都将追求高性能的硬件平台。</a:t>
            </a:r>
          </a:p>
          <a:p>
            <a:pPr marL="285750" indent="-285750">
              <a:buFont typeface="Arial" panose="020B0604020202020204" pitchFamily="34" charset="0"/>
              <a:buChar char="•"/>
            </a:pPr>
            <a:r>
              <a:rPr lang="zh-CN" altLang="zh-CN" b="1" dirty="0"/>
              <a:t>多媒体技术</a:t>
            </a:r>
            <a:r>
              <a:rPr lang="zh-CN" altLang="zh-CN" dirty="0"/>
              <a:t>：多媒体计算机将真正改善人机界面，使计算机朝着人类接受和处理信息的最自然的方式发展。</a:t>
            </a:r>
            <a:endParaRPr lang="en-US" altLang="zh-CN" dirty="0"/>
          </a:p>
          <a:p>
            <a:endParaRPr lang="en-US" altLang="zh-CN" b="1" dirty="0"/>
          </a:p>
          <a:p>
            <a:r>
              <a:rPr lang="zh-CN" altLang="zh-CN" b="1" dirty="0"/>
              <a:t>新技术的应用：</a:t>
            </a:r>
            <a:endParaRPr lang="en-US" altLang="zh-CN" b="1" dirty="0"/>
          </a:p>
          <a:p>
            <a:endParaRPr lang="zh-CN" altLang="zh-CN" dirty="0"/>
          </a:p>
          <a:p>
            <a:pPr marL="285750" indent="-285750">
              <a:buFont typeface="Arial" panose="020B0604020202020204" pitchFamily="34" charset="0"/>
              <a:buChar char="•"/>
            </a:pPr>
            <a:r>
              <a:rPr lang="zh-CN" altLang="zh-CN" dirty="0"/>
              <a:t>量子技术</a:t>
            </a:r>
            <a:endParaRPr lang="en-US" altLang="zh-CN" dirty="0"/>
          </a:p>
          <a:p>
            <a:pPr marL="285750" indent="-285750">
              <a:buFont typeface="Arial" panose="020B0604020202020204" pitchFamily="34" charset="0"/>
              <a:buChar char="•"/>
            </a:pPr>
            <a:r>
              <a:rPr lang="zh-CN" altLang="zh-CN" dirty="0"/>
              <a:t>光学技术</a:t>
            </a:r>
            <a:endParaRPr lang="en-US" altLang="zh-CN" dirty="0"/>
          </a:p>
          <a:p>
            <a:pPr marL="285750" indent="-285750">
              <a:buFont typeface="Arial" panose="020B0604020202020204" pitchFamily="34" charset="0"/>
              <a:buChar char="•"/>
            </a:pPr>
            <a:r>
              <a:rPr lang="zh-CN" altLang="zh-CN" dirty="0"/>
              <a:t>超导器件</a:t>
            </a:r>
          </a:p>
          <a:p>
            <a:pPr marL="285750" indent="-285750">
              <a:buFont typeface="Arial" panose="020B0604020202020204" pitchFamily="34" charset="0"/>
              <a:buChar char="•"/>
            </a:pPr>
            <a:r>
              <a:rPr lang="zh-CN" altLang="zh-CN" dirty="0"/>
              <a:t>生物技术</a:t>
            </a:r>
            <a:endParaRPr lang="zh-CN" altLang="en-US" dirty="0"/>
          </a:p>
        </p:txBody>
      </p:sp>
      <p:sp>
        <p:nvSpPr>
          <p:cNvPr id="17" name="动作按钮: 上一张 16">
            <a:hlinkClick r:id="" action="ppaction://hlinkshowjump?jump=previousslide" highlightClick="1"/>
            <a:extLst>
              <a:ext uri="{FF2B5EF4-FFF2-40B4-BE49-F238E27FC236}">
                <a16:creationId xmlns:a16="http://schemas.microsoft.com/office/drawing/2014/main" id="{C9E6A476-0394-4CCC-8CEB-F699F14CC055}"/>
              </a:ext>
            </a:extLst>
          </p:cNvPr>
          <p:cNvSpPr/>
          <p:nvPr/>
        </p:nvSpPr>
        <p:spPr>
          <a:xfrm>
            <a:off x="11427168" y="6142170"/>
            <a:ext cx="683967" cy="603863"/>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18" name="矩形 17"/>
          <p:cNvSpPr/>
          <p:nvPr/>
        </p:nvSpPr>
        <p:spPr>
          <a:xfrm>
            <a:off x="801030" y="208036"/>
            <a:ext cx="5049780" cy="646331"/>
          </a:xfrm>
          <a:prstGeom prst="rect">
            <a:avLst/>
          </a:prstGeom>
        </p:spPr>
        <p:txBody>
          <a:bodyPr wrap="none">
            <a:spAutoFit/>
          </a:bodyPr>
          <a:lstStyle/>
          <a:p>
            <a:pPr algn="ctr"/>
            <a:r>
              <a:rPr lang="zh-CN" altLang="zh-CN" sz="3600" b="1" dirty="0">
                <a:solidFill>
                  <a:srgbClr val="FFC000"/>
                </a:solidFill>
                <a:effectLst>
                  <a:outerShdw blurRad="38100" dist="38100" dir="2700000" algn="tl">
                    <a:srgbClr val="000000">
                      <a:alpha val="43137"/>
                    </a:srgbClr>
                  </a:outerShdw>
                </a:effectLst>
              </a:rPr>
              <a:t>计算机发展概况</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6</a:t>
            </a:r>
            <a:r>
              <a:rPr lang="zh-CN" altLang="en-US" sz="3600" b="1" dirty="0">
                <a:solidFill>
                  <a:srgbClr val="FFC000"/>
                </a:solidFill>
                <a:effectLst>
                  <a:outerShdw blurRad="38100" dist="38100" dir="2700000" algn="tl">
                    <a:srgbClr val="000000">
                      <a:alpha val="43137"/>
                    </a:srgbClr>
                  </a:outerShdw>
                </a:effectLst>
              </a:rPr>
              <a:t>）</a:t>
            </a:r>
            <a:endParaRPr lang="zh-CN" altLang="zh-CN" sz="3600" b="1"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854442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calcmode="lin" valueType="num">
                                      <p:cBhvr additive="base">
                                        <p:cTn id="2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 calcmode="lin" valueType="num">
                                      <p:cBhvr additive="base">
                                        <p:cTn id="3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9" end="9"/>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anim calcmode="lin" valueType="num">
                                      <p:cBhvr additive="base">
                                        <p:cTn id="3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12" end="12"/>
                                            </p:txEl>
                                          </p:spTgt>
                                        </p:tgtEl>
                                        <p:attrNameLst>
                                          <p:attrName>style.visibility</p:attrName>
                                        </p:attrNameLst>
                                      </p:cBhvr>
                                      <p:to>
                                        <p:strVal val="visible"/>
                                      </p:to>
                                    </p:set>
                                    <p:anim calcmode="lin" valueType="num">
                                      <p:cBhvr additive="base">
                                        <p:cTn id="41"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12" end="12"/>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13" end="13"/>
                                            </p:txEl>
                                          </p:spTgt>
                                        </p:tgtEl>
                                        <p:attrNameLst>
                                          <p:attrName>style.visibility</p:attrName>
                                        </p:attrNameLst>
                                      </p:cBhvr>
                                      <p:to>
                                        <p:strVal val="visible"/>
                                      </p:to>
                                    </p:set>
                                    <p:anim calcmode="lin" valueType="num">
                                      <p:cBhvr additive="base">
                                        <p:cTn id="4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13" end="13"/>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
                                            <p:txEl>
                                              <p:pRg st="14" end="14"/>
                                            </p:txEl>
                                          </p:spTgt>
                                        </p:tgtEl>
                                        <p:attrNameLst>
                                          <p:attrName>style.visibility</p:attrName>
                                        </p:attrNameLst>
                                      </p:cBhvr>
                                      <p:to>
                                        <p:strVal val="visible"/>
                                      </p:to>
                                    </p:set>
                                    <p:anim calcmode="lin" valueType="num">
                                      <p:cBhvr additive="base">
                                        <p:cTn id="49"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7586361" y="380532"/>
            <a:ext cx="886114" cy="886114"/>
            <a:chOff x="598480" y="4167301"/>
            <a:chExt cx="886114" cy="886114"/>
          </a:xfrm>
        </p:grpSpPr>
        <p:sp>
          <p:nvSpPr>
            <p:cNvPr id="2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 name="椭圆 1"/>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916725" y="380532"/>
            <a:ext cx="886114" cy="886114"/>
            <a:chOff x="1982780" y="4167301"/>
            <a:chExt cx="886114" cy="886114"/>
          </a:xfrm>
        </p:grpSpPr>
        <p:sp>
          <p:nvSpPr>
            <p:cNvPr id="25"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2" name="椭圆 31"/>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 name="组合 3"/>
          <p:cNvGrpSpPr/>
          <p:nvPr/>
        </p:nvGrpSpPr>
        <p:grpSpPr>
          <a:xfrm>
            <a:off x="10247089" y="432777"/>
            <a:ext cx="886114" cy="886114"/>
            <a:chOff x="3478867" y="4167301"/>
            <a:chExt cx="886114" cy="886114"/>
          </a:xfrm>
        </p:grpSpPr>
        <p:sp>
          <p:nvSpPr>
            <p:cNvPr id="27"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4" name="椭圆 33"/>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3"/>
          <p:cNvGrpSpPr>
            <a:grpSpLocks/>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18" name="动作按钮: 上一张 17">
            <a:hlinkClick r:id="" action="ppaction://hlinkshowjump?jump=previousslide" highlightClick="1"/>
            <a:extLst>
              <a:ext uri="{FF2B5EF4-FFF2-40B4-BE49-F238E27FC236}">
                <a16:creationId xmlns:a16="http://schemas.microsoft.com/office/drawing/2014/main" id="{6F4DB015-D0A8-45F9-A64E-35270F377562}"/>
              </a:ext>
            </a:extLst>
          </p:cNvPr>
          <p:cNvSpPr/>
          <p:nvPr/>
        </p:nvSpPr>
        <p:spPr>
          <a:xfrm>
            <a:off x="11310151" y="6086186"/>
            <a:ext cx="749281" cy="631855"/>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8" name="矩形 7"/>
          <p:cNvSpPr/>
          <p:nvPr/>
        </p:nvSpPr>
        <p:spPr>
          <a:xfrm>
            <a:off x="933803" y="1242128"/>
            <a:ext cx="10446619" cy="4801314"/>
          </a:xfrm>
          <a:prstGeom prst="rect">
            <a:avLst/>
          </a:prstGeom>
        </p:spPr>
        <p:txBody>
          <a:bodyPr wrap="square">
            <a:spAutoFit/>
          </a:bodyPr>
          <a:lstStyle/>
          <a:p>
            <a:pPr lvl="0">
              <a:lnSpc>
                <a:spcPct val="150000"/>
              </a:lnSpc>
            </a:pPr>
            <a:r>
              <a:rPr lang="en-US" altLang="zh-CN" sz="2400" b="1" dirty="0">
                <a:solidFill>
                  <a:prstClr val="white"/>
                </a:solidFill>
                <a:latin typeface="Calibri"/>
                <a:ea typeface="宋体" panose="02010600030101010101" pitchFamily="2" charset="-122"/>
              </a:rPr>
              <a:t>2)</a:t>
            </a:r>
            <a:r>
              <a:rPr lang="zh-CN" altLang="zh-CN" sz="2400" b="1" dirty="0">
                <a:solidFill>
                  <a:prstClr val="white"/>
                </a:solidFill>
                <a:latin typeface="Calibri"/>
                <a:ea typeface="宋体" panose="02010600030101010101" pitchFamily="2" charset="-122"/>
              </a:rPr>
              <a:t>从应用的角度看</a:t>
            </a:r>
          </a:p>
          <a:p>
            <a:pPr lvl="0">
              <a:lnSpc>
                <a:spcPct val="150000"/>
              </a:lnSpc>
            </a:pPr>
            <a:r>
              <a:rPr lang="zh-CN" altLang="zh-CN" sz="2000" dirty="0">
                <a:solidFill>
                  <a:srgbClr val="FFFFFF"/>
                </a:solidFill>
                <a:latin typeface="Calibri"/>
                <a:ea typeface="宋体" panose="02010600030101010101" pitchFamily="2" charset="-122"/>
              </a:rPr>
              <a:t>从应用计算机的角度看，计算机将不断往高性能软件平台方向、智能化方向和开放系统方向发展，也将不断地智能化、网络化。</a:t>
            </a:r>
            <a:endParaRPr lang="en-US" altLang="zh-CN" sz="2000" dirty="0">
              <a:solidFill>
                <a:srgbClr val="FFFFFF"/>
              </a:solidFill>
              <a:latin typeface="Calibri"/>
              <a:ea typeface="宋体" panose="02010600030101010101" pitchFamily="2" charset="-122"/>
            </a:endParaRPr>
          </a:p>
          <a:p>
            <a:pPr lvl="0">
              <a:lnSpc>
                <a:spcPct val="150000"/>
              </a:lnSpc>
            </a:pPr>
            <a:endParaRPr lang="zh-CN" altLang="zh-CN" sz="2000" dirty="0">
              <a:solidFill>
                <a:srgbClr val="FFFFFF"/>
              </a:solidFill>
              <a:latin typeface="Calibri"/>
              <a:ea typeface="宋体" panose="02010600030101010101" pitchFamily="2" charset="-122"/>
            </a:endParaRPr>
          </a:p>
          <a:p>
            <a:pPr marL="342900" lvl="0" indent="-342900">
              <a:lnSpc>
                <a:spcPct val="150000"/>
              </a:lnSpc>
              <a:buFont typeface="Arial" panose="020B0604020202020204" pitchFamily="34" charset="0"/>
              <a:buChar char="•"/>
            </a:pPr>
            <a:r>
              <a:rPr lang="zh-CN" altLang="zh-CN" sz="2000" b="1" dirty="0">
                <a:solidFill>
                  <a:srgbClr val="FFFFFF"/>
                </a:solidFill>
                <a:latin typeface="Calibri"/>
                <a:ea typeface="宋体" panose="02010600030101010101" pitchFamily="2" charset="-122"/>
              </a:rPr>
              <a:t>高性能软件平台</a:t>
            </a:r>
            <a:r>
              <a:rPr lang="zh-CN" altLang="zh-CN" sz="2000" dirty="0">
                <a:solidFill>
                  <a:srgbClr val="FFFFFF"/>
                </a:solidFill>
                <a:latin typeface="Calibri"/>
                <a:ea typeface="宋体" panose="02010600030101010101" pitchFamily="2" charset="-122"/>
              </a:rPr>
              <a:t>：体现在高性能操作系统的开发。</a:t>
            </a:r>
          </a:p>
          <a:p>
            <a:pPr marL="342900" lvl="0" indent="-342900">
              <a:lnSpc>
                <a:spcPct val="150000"/>
              </a:lnSpc>
              <a:buFont typeface="Arial" panose="020B0604020202020204" pitchFamily="34" charset="0"/>
              <a:buChar char="•"/>
            </a:pPr>
            <a:r>
              <a:rPr lang="zh-CN" altLang="zh-CN" sz="2000" b="1" dirty="0">
                <a:solidFill>
                  <a:srgbClr val="FFFFFF"/>
                </a:solidFill>
                <a:latin typeface="Calibri"/>
                <a:ea typeface="宋体" panose="02010600030101010101" pitchFamily="2" charset="-122"/>
              </a:rPr>
              <a:t>开放系统</a:t>
            </a:r>
            <a:r>
              <a:rPr lang="zh-CN" altLang="zh-CN" sz="2000" dirty="0">
                <a:solidFill>
                  <a:srgbClr val="FFFFFF"/>
                </a:solidFill>
                <a:latin typeface="Calibri"/>
                <a:ea typeface="宋体" panose="02010600030101010101" pitchFamily="2" charset="-122"/>
              </a:rPr>
              <a:t>：建立起某些协议以保证不同商家制造的不同计算机软硬件可以相互连接，运行公共应用软件，同时保证良好的互操作性。</a:t>
            </a:r>
          </a:p>
          <a:p>
            <a:pPr marL="342900" lvl="0" indent="-342900">
              <a:lnSpc>
                <a:spcPct val="150000"/>
              </a:lnSpc>
              <a:buFont typeface="Arial" panose="020B0604020202020204" pitchFamily="34" charset="0"/>
              <a:buChar char="•"/>
            </a:pPr>
            <a:r>
              <a:rPr lang="zh-CN" altLang="zh-CN" sz="2000" b="1" dirty="0">
                <a:solidFill>
                  <a:srgbClr val="FFFFFF"/>
                </a:solidFill>
                <a:latin typeface="Calibri"/>
                <a:ea typeface="宋体" panose="02010600030101010101" pitchFamily="2" charset="-122"/>
              </a:rPr>
              <a:t>智能化</a:t>
            </a:r>
            <a:r>
              <a:rPr lang="zh-CN" altLang="zh-CN" sz="2000" dirty="0">
                <a:solidFill>
                  <a:srgbClr val="FFFFFF"/>
                </a:solidFill>
                <a:latin typeface="Calibri"/>
                <a:ea typeface="宋体" panose="02010600030101010101" pitchFamily="2" charset="-122"/>
              </a:rPr>
              <a:t>：指使计算机具有模拟人的感觉和思维过程的能力，即使计算机成为智能。</a:t>
            </a:r>
          </a:p>
          <a:p>
            <a:pPr marL="342900" lvl="0" indent="-342900">
              <a:lnSpc>
                <a:spcPct val="150000"/>
              </a:lnSpc>
              <a:buFont typeface="Arial" panose="020B0604020202020204" pitchFamily="34" charset="0"/>
              <a:buChar char="•"/>
            </a:pPr>
            <a:r>
              <a:rPr lang="zh-CN" altLang="zh-CN" sz="2000" b="1" dirty="0">
                <a:solidFill>
                  <a:srgbClr val="FFFFFF"/>
                </a:solidFill>
                <a:latin typeface="Calibri"/>
                <a:ea typeface="宋体" panose="02010600030101010101" pitchFamily="2" charset="-122"/>
              </a:rPr>
              <a:t>网络化</a:t>
            </a:r>
            <a:r>
              <a:rPr lang="zh-CN" altLang="zh-CN" sz="2000" dirty="0">
                <a:solidFill>
                  <a:srgbClr val="FFFFFF"/>
                </a:solidFill>
                <a:latin typeface="Calibri"/>
                <a:ea typeface="宋体" panose="02010600030101010101" pitchFamily="2" charset="-122"/>
              </a:rPr>
              <a:t>：指用现代通信技求和计算机技术把分布在不同地点的计算机互联起来，组成一个规模大、功能强的可以互相传输信息的网络结构。</a:t>
            </a:r>
            <a:endParaRPr lang="zh-CN" altLang="en-US" sz="2000" dirty="0">
              <a:solidFill>
                <a:srgbClr val="FFFFFF"/>
              </a:solidFill>
              <a:latin typeface="Calibri"/>
              <a:ea typeface="宋体" panose="02010600030101010101" pitchFamily="2" charset="-122"/>
            </a:endParaRPr>
          </a:p>
        </p:txBody>
      </p:sp>
      <p:sp>
        <p:nvSpPr>
          <p:cNvPr id="19" name="矩形 18"/>
          <p:cNvSpPr/>
          <p:nvPr/>
        </p:nvSpPr>
        <p:spPr>
          <a:xfrm>
            <a:off x="933803" y="215333"/>
            <a:ext cx="5049780" cy="646331"/>
          </a:xfrm>
          <a:prstGeom prst="rect">
            <a:avLst/>
          </a:prstGeom>
        </p:spPr>
        <p:txBody>
          <a:bodyPr wrap="none">
            <a:spAutoFit/>
          </a:bodyPr>
          <a:lstStyle/>
          <a:p>
            <a:pPr algn="ctr"/>
            <a:r>
              <a:rPr lang="zh-CN" altLang="zh-CN" sz="3600" b="1" dirty="0">
                <a:solidFill>
                  <a:srgbClr val="FFC000"/>
                </a:solidFill>
                <a:effectLst>
                  <a:outerShdw blurRad="38100" dist="38100" dir="2700000" algn="tl">
                    <a:srgbClr val="000000">
                      <a:alpha val="43137"/>
                    </a:srgbClr>
                  </a:outerShdw>
                </a:effectLst>
              </a:rPr>
              <a:t>计算机发展概况</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7</a:t>
            </a:r>
            <a:r>
              <a:rPr lang="zh-CN" altLang="en-US" sz="3600" b="1" dirty="0">
                <a:solidFill>
                  <a:srgbClr val="FFC000"/>
                </a:solidFill>
                <a:effectLst>
                  <a:outerShdw blurRad="38100" dist="38100" dir="2700000" algn="tl">
                    <a:srgbClr val="000000">
                      <a:alpha val="43137"/>
                    </a:srgbClr>
                  </a:outerShdw>
                </a:effectLst>
              </a:rPr>
              <a:t>）</a:t>
            </a:r>
            <a:endParaRPr lang="zh-CN" altLang="zh-CN" sz="3600" b="1"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0898966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 calcmode="lin" valueType="num">
                                      <p:cBhvr additive="base">
                                        <p:cTn id="1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 calcmode="lin" valueType="num">
                                      <p:cBhvr additive="base">
                                        <p:cTn id="17"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anim calcmode="lin" valueType="num">
                                      <p:cBhvr additive="base">
                                        <p:cTn id="21"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8">
                                            <p:txEl>
                                              <p:pRg st="5" end="5"/>
                                            </p:txEl>
                                          </p:spTgt>
                                        </p:tgtEl>
                                        <p:attrNameLst>
                                          <p:attrName>style.visibility</p:attrName>
                                        </p:attrNameLst>
                                      </p:cBhvr>
                                      <p:to>
                                        <p:strVal val="visible"/>
                                      </p:to>
                                    </p:set>
                                    <p:anim calcmode="lin" valueType="num">
                                      <p:cBhvr additive="base">
                                        <p:cTn id="25"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8">
                                            <p:txEl>
                                              <p:pRg st="6" end="6"/>
                                            </p:txEl>
                                          </p:spTgt>
                                        </p:tgtEl>
                                        <p:attrNameLst>
                                          <p:attrName>style.visibility</p:attrName>
                                        </p:attrNameLst>
                                      </p:cBhvr>
                                      <p:to>
                                        <p:strVal val="visible"/>
                                      </p:to>
                                    </p:set>
                                    <p:anim calcmode="lin" valueType="num">
                                      <p:cBhvr additive="base">
                                        <p:cTn id="29"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7586361" y="380532"/>
            <a:ext cx="886114" cy="886114"/>
            <a:chOff x="598480" y="4167301"/>
            <a:chExt cx="886114" cy="886114"/>
          </a:xfrm>
        </p:grpSpPr>
        <p:sp>
          <p:nvSpPr>
            <p:cNvPr id="2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 name="椭圆 1"/>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916725" y="380532"/>
            <a:ext cx="886114" cy="886114"/>
            <a:chOff x="1982780" y="4167301"/>
            <a:chExt cx="886114" cy="886114"/>
          </a:xfrm>
        </p:grpSpPr>
        <p:sp>
          <p:nvSpPr>
            <p:cNvPr id="25"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2" name="椭圆 31"/>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 name="组合 3"/>
          <p:cNvGrpSpPr/>
          <p:nvPr/>
        </p:nvGrpSpPr>
        <p:grpSpPr>
          <a:xfrm>
            <a:off x="10247089" y="432777"/>
            <a:ext cx="886114" cy="886114"/>
            <a:chOff x="3478867" y="4167301"/>
            <a:chExt cx="886114" cy="886114"/>
          </a:xfrm>
        </p:grpSpPr>
        <p:sp>
          <p:nvSpPr>
            <p:cNvPr id="27"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4" name="椭圆 33"/>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动作按钮: 上一张 16">
            <a:hlinkClick r:id="" action="ppaction://hlinkshowjump?jump=previousslide" highlightClick="1"/>
            <a:extLst>
              <a:ext uri="{FF2B5EF4-FFF2-40B4-BE49-F238E27FC236}">
                <a16:creationId xmlns:a16="http://schemas.microsoft.com/office/drawing/2014/main" id="{E5CC1CAE-861B-4394-9B58-2BBC7D4714F1}"/>
              </a:ext>
            </a:extLst>
          </p:cNvPr>
          <p:cNvSpPr/>
          <p:nvPr/>
        </p:nvSpPr>
        <p:spPr>
          <a:xfrm>
            <a:off x="11310151" y="6144852"/>
            <a:ext cx="763661" cy="64606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16" name="矩形 15"/>
          <p:cNvSpPr/>
          <p:nvPr/>
        </p:nvSpPr>
        <p:spPr>
          <a:xfrm>
            <a:off x="1735148" y="2513220"/>
            <a:ext cx="8511941" cy="769441"/>
          </a:xfrm>
          <a:prstGeom prst="rect">
            <a:avLst/>
          </a:prstGeom>
        </p:spPr>
        <p:txBody>
          <a:bodyPr wrap="square">
            <a:spAutoFit/>
          </a:bodyPr>
          <a:lstStyle/>
          <a:p>
            <a:pPr lvl="0" algn="ctr"/>
            <a:r>
              <a:rPr lang="zh-CN" altLang="en-US" sz="4400" b="1" dirty="0">
                <a:solidFill>
                  <a:srgbClr val="FFC000"/>
                </a:solidFill>
                <a:effectLst>
                  <a:outerShdw blurRad="38100" dist="38100" dir="2700000" algn="tl">
                    <a:srgbClr val="000000">
                      <a:alpha val="43137"/>
                    </a:srgbClr>
                  </a:outerShdw>
                </a:effectLst>
                <a:latin typeface="Calibri"/>
                <a:ea typeface="宋体" panose="02010600030101010101" pitchFamily="2" charset="-122"/>
              </a:rPr>
              <a:t>第二节</a:t>
            </a:r>
            <a:r>
              <a:rPr lang="en-US" altLang="zh-CN" sz="4400" b="1" dirty="0">
                <a:solidFill>
                  <a:srgbClr val="FFC000"/>
                </a:solidFill>
                <a:effectLst>
                  <a:outerShdw blurRad="38100" dist="38100" dir="2700000" algn="tl">
                    <a:srgbClr val="000000">
                      <a:alpha val="43137"/>
                    </a:srgbClr>
                  </a:outerShdw>
                </a:effectLst>
                <a:latin typeface="Calibri"/>
                <a:ea typeface="宋体" panose="02010600030101010101" pitchFamily="2" charset="-122"/>
              </a:rPr>
              <a:t>  </a:t>
            </a:r>
            <a:r>
              <a:rPr lang="zh-CN" altLang="zh-CN" sz="4400" b="1" dirty="0">
                <a:solidFill>
                  <a:srgbClr val="FFC000"/>
                </a:solidFill>
                <a:effectLst>
                  <a:outerShdw blurRad="38100" dist="38100" dir="2700000" algn="tl">
                    <a:srgbClr val="000000">
                      <a:alpha val="43137"/>
                    </a:srgbClr>
                  </a:outerShdw>
                </a:effectLst>
                <a:latin typeface="Calibri"/>
                <a:ea typeface="宋体" panose="02010600030101010101" pitchFamily="2" charset="-122"/>
              </a:rPr>
              <a:t>计算机的组成及解题过程</a:t>
            </a:r>
            <a:endParaRPr lang="zh-CN" altLang="en-US" sz="4400" b="1" dirty="0">
              <a:solidFill>
                <a:srgbClr val="FFC000"/>
              </a:solidFill>
              <a:effectLst>
                <a:outerShdw blurRad="38100" dist="38100" dir="2700000" algn="tl">
                  <a:srgbClr val="000000">
                    <a:alpha val="43137"/>
                  </a:srgbClr>
                </a:outerShdw>
              </a:effectLst>
              <a:latin typeface="Calibri"/>
              <a:ea typeface="宋体" panose="02010600030101010101" pitchFamily="2" charset="-122"/>
              <a:sym typeface="Arial" panose="020B0604020202020204" pitchFamily="34" charset="0"/>
            </a:endParaRPr>
          </a:p>
        </p:txBody>
      </p:sp>
    </p:spTree>
    <p:extLst>
      <p:ext uri="{BB962C8B-B14F-4D97-AF65-F5344CB8AC3E}">
        <p14:creationId xmlns:p14="http://schemas.microsoft.com/office/powerpoint/2010/main" val="326466037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58"/>
          <p:cNvSpPr txBox="1"/>
          <p:nvPr/>
        </p:nvSpPr>
        <p:spPr>
          <a:xfrm>
            <a:off x="947425" y="1205749"/>
            <a:ext cx="9505032" cy="461665"/>
          </a:xfrm>
          <a:prstGeom prst="rect">
            <a:avLst/>
          </a:prstGeom>
          <a:noFill/>
        </p:spPr>
        <p:txBody>
          <a:bodyPr wrap="square" rtlCol="0">
            <a:spAutoFit/>
          </a:bodyPr>
          <a:lstStyle/>
          <a:p>
            <a:r>
              <a:rPr lang="en-US" altLang="zh-CN" sz="2400" b="1" dirty="0">
                <a:solidFill>
                  <a:srgbClr val="FFFFFF"/>
                </a:solidFill>
                <a:effectLst>
                  <a:outerShdw blurRad="38100" dist="38100" dir="2700000" algn="tl">
                    <a:srgbClr val="000000">
                      <a:alpha val="43137"/>
                    </a:srgbClr>
                  </a:outerShdw>
                </a:effectLst>
                <a:ea typeface="方正兰亭黑_GBK" pitchFamily="2" charset="-122"/>
              </a:rPr>
              <a:t>1.</a:t>
            </a:r>
            <a:r>
              <a:rPr lang="zh-CN" altLang="zh-CN" sz="2400" b="1" dirty="0">
                <a:solidFill>
                  <a:srgbClr val="FFFFFF"/>
                </a:solidFill>
                <a:effectLst>
                  <a:outerShdw blurRad="38100" dist="38100" dir="2700000" algn="tl">
                    <a:srgbClr val="000000">
                      <a:alpha val="43137"/>
                    </a:srgbClr>
                  </a:outerShdw>
                </a:effectLst>
                <a:ea typeface="方正兰亭黑_GBK" pitchFamily="2" charset="-122"/>
              </a:rPr>
              <a:t>我们头脑中的计算机的组成和大致工作过程</a:t>
            </a:r>
            <a:endParaRPr lang="zh-CN" altLang="en-US" sz="2400" b="1" dirty="0">
              <a:solidFill>
                <a:srgbClr val="FFFFFF"/>
              </a:solidFill>
              <a:effectLst>
                <a:outerShdw blurRad="38100" dist="38100" dir="2700000" algn="tl">
                  <a:srgbClr val="000000">
                    <a:alpha val="43137"/>
                  </a:srgbClr>
                </a:outerShdw>
              </a:effectLst>
              <a:ea typeface="方正兰亭黑_GBK" pitchFamily="2" charset="-122"/>
              <a:sym typeface="方正兰亭黑_GBK" pitchFamily="2" charset="-122"/>
            </a:endParaRPr>
          </a:p>
        </p:txBody>
      </p:sp>
      <p:grpSp>
        <p:nvGrpSpPr>
          <p:cNvPr id="11" name="组合 3"/>
          <p:cNvGrpSpPr/>
          <p:nvPr/>
        </p:nvGrpSpPr>
        <p:grpSpPr bwMode="auto">
          <a:xfrm>
            <a:off x="592034" y="334352"/>
            <a:ext cx="275713"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947425" y="1872077"/>
            <a:ext cx="10244831" cy="4555093"/>
          </a:xfrm>
          <a:prstGeom prst="rect">
            <a:avLst/>
          </a:prstGeom>
          <a:noFill/>
        </p:spPr>
        <p:txBody>
          <a:bodyPr wrap="square" rtlCol="0">
            <a:spAutoFit/>
          </a:bodyPr>
          <a:lstStyle/>
          <a:p>
            <a:r>
              <a:rPr lang="en-US" altLang="zh-CN" sz="2000" b="1" dirty="0">
                <a:solidFill>
                  <a:prstClr val="white"/>
                </a:solidFill>
              </a:rPr>
              <a:t>1</a:t>
            </a:r>
            <a:r>
              <a:rPr lang="zh-CN" altLang="en-US" sz="2000" b="1" dirty="0">
                <a:solidFill>
                  <a:prstClr val="white"/>
                </a:solidFill>
              </a:rPr>
              <a:t>）计算机的组成部分</a:t>
            </a:r>
          </a:p>
          <a:p>
            <a:r>
              <a:rPr lang="zh-CN" altLang="en-US" sz="2000" dirty="0">
                <a:solidFill>
                  <a:srgbClr val="FFFFFF"/>
                </a:solidFill>
              </a:rPr>
              <a:t>我们都清楚，计算机中是用</a:t>
            </a:r>
            <a:r>
              <a:rPr lang="en-US" altLang="zh-CN" sz="2000" dirty="0">
                <a:solidFill>
                  <a:srgbClr val="FFFFFF"/>
                </a:solidFill>
              </a:rPr>
              <a:t>0</a:t>
            </a:r>
            <a:r>
              <a:rPr lang="zh-CN" altLang="en-US" sz="2000" dirty="0">
                <a:solidFill>
                  <a:srgbClr val="FFFFFF"/>
                </a:solidFill>
              </a:rPr>
              <a:t>、</a:t>
            </a:r>
            <a:r>
              <a:rPr lang="en-US" altLang="zh-CN" sz="2000" dirty="0">
                <a:solidFill>
                  <a:srgbClr val="FFFFFF"/>
                </a:solidFill>
              </a:rPr>
              <a:t>1</a:t>
            </a:r>
            <a:r>
              <a:rPr lang="zh-CN" altLang="en-US" sz="2000" dirty="0">
                <a:solidFill>
                  <a:srgbClr val="FFFFFF"/>
                </a:solidFill>
              </a:rPr>
              <a:t>来表示信息的。从这个角度看，计算机又可称为对数字式信息进行加工的机器。这里的数字式信息即指用</a:t>
            </a:r>
            <a:r>
              <a:rPr lang="en-US" altLang="zh-CN" sz="2000" dirty="0">
                <a:solidFill>
                  <a:srgbClr val="FFFFFF"/>
                </a:solidFill>
              </a:rPr>
              <a:t>0</a:t>
            </a:r>
            <a:r>
              <a:rPr lang="zh-CN" altLang="en-US" sz="2000" dirty="0">
                <a:solidFill>
                  <a:srgbClr val="FFFFFF"/>
                </a:solidFill>
              </a:rPr>
              <a:t>、</a:t>
            </a:r>
            <a:r>
              <a:rPr lang="en-US" altLang="zh-CN" sz="2000" dirty="0">
                <a:solidFill>
                  <a:srgbClr val="FFFFFF"/>
                </a:solidFill>
              </a:rPr>
              <a:t>1</a:t>
            </a:r>
            <a:r>
              <a:rPr lang="zh-CN" altLang="en-US" sz="2000" dirty="0">
                <a:solidFill>
                  <a:srgbClr val="FFFFFF"/>
                </a:solidFill>
              </a:rPr>
              <a:t>表示的数据。</a:t>
            </a:r>
          </a:p>
          <a:p>
            <a:r>
              <a:rPr lang="zh-CN" altLang="en-US" sz="2000" dirty="0">
                <a:solidFill>
                  <a:srgbClr val="FFFFFF"/>
                </a:solidFill>
              </a:rPr>
              <a:t>我们可以把计算机的工作描述成：欲加工的数字、符号、信号被送如计算机，经计算机处理后，又以新的数字、符号、信号的形式输出出来。如此，我们可以把计算机初步表示为如图</a:t>
            </a:r>
            <a:r>
              <a:rPr lang="en-US" altLang="zh-CN" sz="2000" dirty="0">
                <a:solidFill>
                  <a:srgbClr val="FFFFFF"/>
                </a:solidFill>
              </a:rPr>
              <a:t>1.1</a:t>
            </a:r>
            <a:r>
              <a:rPr lang="zh-CN" altLang="en-US" sz="2000" dirty="0">
                <a:solidFill>
                  <a:srgbClr val="FFFFFF"/>
                </a:solidFill>
              </a:rPr>
              <a:t>所示的结构。</a:t>
            </a:r>
          </a:p>
          <a:p>
            <a:endParaRPr lang="zh-CN" altLang="en-US" sz="2000" dirty="0">
              <a:solidFill>
                <a:srgbClr val="FFFFFF"/>
              </a:solidFill>
            </a:endParaRPr>
          </a:p>
          <a:p>
            <a:endParaRPr lang="zh-CN" altLang="en-US" sz="2000" dirty="0">
              <a:solidFill>
                <a:srgbClr val="FFFFFF"/>
              </a:solidFill>
            </a:endParaRPr>
          </a:p>
          <a:p>
            <a:pPr algn="ctr"/>
            <a:endParaRPr lang="zh-CN" altLang="en-US" sz="2000" dirty="0">
              <a:solidFill>
                <a:srgbClr val="FFFFFF"/>
              </a:solidFill>
            </a:endParaRPr>
          </a:p>
          <a:p>
            <a:pPr algn="ctr"/>
            <a:r>
              <a:rPr lang="zh-CN" altLang="en-US" sz="1200" b="1" dirty="0">
                <a:solidFill>
                  <a:srgbClr val="FFFFFF"/>
                </a:solidFill>
              </a:rPr>
              <a:t>图</a:t>
            </a:r>
            <a:r>
              <a:rPr lang="en-US" altLang="zh-CN" sz="1200" b="1" dirty="0">
                <a:solidFill>
                  <a:srgbClr val="FFFFFF"/>
                </a:solidFill>
              </a:rPr>
              <a:t>1.1  </a:t>
            </a:r>
            <a:r>
              <a:rPr lang="zh-CN" altLang="en-US" sz="1200" b="1" dirty="0">
                <a:solidFill>
                  <a:srgbClr val="FFFFFF"/>
                </a:solidFill>
              </a:rPr>
              <a:t>最简计算机描述图</a:t>
            </a:r>
          </a:p>
          <a:p>
            <a:r>
              <a:rPr lang="zh-CN" altLang="en-US" sz="2000" dirty="0">
                <a:solidFill>
                  <a:srgbClr val="FFFFFF"/>
                </a:solidFill>
              </a:rPr>
              <a:t>我们把要处理的数据（数字、符号、信号等）输入给计算机，计算机按照我们发给它的指令（通知计算机进行各种操作的手段为指令；按顺序安排好的计算机的指令的集合称为程序）对数据（又成为操作数）进行加工（又称为操作），再把结果（以数字、符号、信号的形式）输出出来。</a:t>
            </a:r>
          </a:p>
          <a:p>
            <a:endParaRPr lang="zh-CN" altLang="en-US" sz="1600" dirty="0">
              <a:solidFill>
                <a:srgbClr val="FFFFFF"/>
              </a:solidFill>
            </a:endParaRPr>
          </a:p>
        </p:txBody>
      </p:sp>
      <p:pic>
        <p:nvPicPr>
          <p:cNvPr id="19" name="图片 18"/>
          <p:cNvPicPr>
            <a:picLocks noChangeAspect="1"/>
          </p:cNvPicPr>
          <p:nvPr/>
        </p:nvPicPr>
        <p:blipFill>
          <a:blip r:embed="rId2" cstate="print"/>
          <a:stretch>
            <a:fillRect/>
          </a:stretch>
        </p:blipFill>
        <p:spPr>
          <a:xfrm>
            <a:off x="3565630" y="3642470"/>
            <a:ext cx="4754085" cy="764050"/>
          </a:xfrm>
          <a:prstGeom prst="rect">
            <a:avLst/>
          </a:prstGeom>
        </p:spPr>
      </p:pic>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947425" y="208036"/>
            <a:ext cx="5280613" cy="646331"/>
          </a:xfrm>
          <a:prstGeom prst="rect">
            <a:avLst/>
          </a:prstGeom>
        </p:spPr>
        <p:txBody>
          <a:bodyPr wrap="non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grpSp>
        <p:nvGrpSpPr>
          <p:cNvPr id="14" name="组合 13"/>
          <p:cNvGrpSpPr/>
          <p:nvPr/>
        </p:nvGrpSpPr>
        <p:grpSpPr>
          <a:xfrm>
            <a:off x="7586361" y="380532"/>
            <a:ext cx="886114" cy="886114"/>
            <a:chOff x="598480" y="4167301"/>
            <a:chExt cx="886114" cy="886114"/>
          </a:xfrm>
        </p:grpSpPr>
        <p:sp>
          <p:nvSpPr>
            <p:cNvPr id="15"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6" name="椭圆 15"/>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8916725" y="380532"/>
            <a:ext cx="886114" cy="886114"/>
            <a:chOff x="1982780" y="4167301"/>
            <a:chExt cx="886114" cy="886114"/>
          </a:xfrm>
        </p:grpSpPr>
        <p:sp>
          <p:nvSpPr>
            <p:cNvPr id="18"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0" name="椭圆 19"/>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1" name="组合 20"/>
          <p:cNvGrpSpPr/>
          <p:nvPr/>
        </p:nvGrpSpPr>
        <p:grpSpPr>
          <a:xfrm>
            <a:off x="10247089" y="432777"/>
            <a:ext cx="886114" cy="886114"/>
            <a:chOff x="3478867" y="4167301"/>
            <a:chExt cx="886114" cy="886114"/>
          </a:xfrm>
        </p:grpSpPr>
        <p:sp>
          <p:nvSpPr>
            <p:cNvPr id="22"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3" name="椭圆 22"/>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7881864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973583" y="1318891"/>
            <a:ext cx="10244831" cy="5601533"/>
          </a:xfrm>
          <a:prstGeom prst="rect">
            <a:avLst/>
          </a:prstGeom>
          <a:noFill/>
        </p:spPr>
        <p:txBody>
          <a:bodyPr wrap="square" rtlCol="0">
            <a:spAutoFit/>
          </a:bodyPr>
          <a:lstStyle/>
          <a:p>
            <a:r>
              <a:rPr lang="zh-CN" altLang="en-US" sz="2000" dirty="0">
                <a:solidFill>
                  <a:srgbClr val="FFFFFF"/>
                </a:solidFill>
              </a:rPr>
              <a:t>         为了让计算机自动、快速工作，有必要把程序和数据预先保存在计算机内，然后让计算机自动地一条条地执行指令。这就需要为计算机安排记忆装置。</a:t>
            </a:r>
          </a:p>
          <a:p>
            <a:endParaRPr lang="zh-CN" altLang="en-US" sz="2000" dirty="0">
              <a:solidFill>
                <a:srgbClr val="FFFFFF"/>
              </a:solidFill>
            </a:endParaRPr>
          </a:p>
          <a:p>
            <a:endParaRPr lang="zh-CN" altLang="en-US" sz="2000" dirty="0">
              <a:solidFill>
                <a:srgbClr val="FFFFFF"/>
              </a:solidFill>
            </a:endParaRPr>
          </a:p>
          <a:p>
            <a:endParaRPr lang="zh-CN" altLang="en-US" sz="2000" dirty="0">
              <a:solidFill>
                <a:srgbClr val="FFFFFF"/>
              </a:solidFill>
            </a:endParaRPr>
          </a:p>
          <a:p>
            <a:endParaRPr lang="zh-CN" altLang="en-US" sz="2000" dirty="0">
              <a:solidFill>
                <a:srgbClr val="FFFFFF"/>
              </a:solidFill>
            </a:endParaRPr>
          </a:p>
          <a:p>
            <a:endParaRPr lang="zh-CN" altLang="en-US" sz="2000" dirty="0">
              <a:solidFill>
                <a:srgbClr val="FFFFFF"/>
              </a:solidFill>
            </a:endParaRPr>
          </a:p>
          <a:p>
            <a:pPr algn="ctr"/>
            <a:endParaRPr lang="en-US" altLang="zh-CN" sz="2000" dirty="0">
              <a:solidFill>
                <a:srgbClr val="FFFFFF"/>
              </a:solidFill>
            </a:endParaRPr>
          </a:p>
          <a:p>
            <a:pPr algn="ctr"/>
            <a:endParaRPr lang="en-US" altLang="zh-CN" sz="2000" dirty="0">
              <a:solidFill>
                <a:srgbClr val="FFFFFF"/>
              </a:solidFill>
            </a:endParaRPr>
          </a:p>
          <a:p>
            <a:pPr algn="ctr"/>
            <a:r>
              <a:rPr lang="zh-CN" altLang="en-US" sz="1600" b="1" dirty="0">
                <a:solidFill>
                  <a:srgbClr val="FFFFFF"/>
                </a:solidFill>
              </a:rPr>
              <a:t>图</a:t>
            </a:r>
            <a:r>
              <a:rPr lang="en-US" altLang="zh-CN" sz="1600" b="1" dirty="0">
                <a:solidFill>
                  <a:srgbClr val="FFFFFF"/>
                </a:solidFill>
              </a:rPr>
              <a:t>1.2  </a:t>
            </a:r>
            <a:r>
              <a:rPr lang="zh-CN" altLang="en-US" sz="1600" b="1" dirty="0">
                <a:solidFill>
                  <a:srgbClr val="FFFFFF"/>
                </a:solidFill>
              </a:rPr>
              <a:t>带记忆装置的计算机简图</a:t>
            </a:r>
          </a:p>
          <a:p>
            <a:r>
              <a:rPr lang="zh-CN" altLang="en-US" sz="2000" dirty="0">
                <a:solidFill>
                  <a:srgbClr val="FFFFFF"/>
                </a:solidFill>
              </a:rPr>
              <a:t>         图</a:t>
            </a:r>
            <a:r>
              <a:rPr lang="en-US" altLang="zh-CN" sz="2000" dirty="0">
                <a:solidFill>
                  <a:srgbClr val="FFFFFF"/>
                </a:solidFill>
              </a:rPr>
              <a:t>1.2</a:t>
            </a:r>
            <a:r>
              <a:rPr lang="zh-CN" altLang="en-US" sz="2000" dirty="0">
                <a:solidFill>
                  <a:srgbClr val="FFFFFF"/>
                </a:solidFill>
              </a:rPr>
              <a:t>中</a:t>
            </a:r>
            <a:r>
              <a:rPr lang="en-US" altLang="zh-CN" sz="2000" dirty="0">
                <a:solidFill>
                  <a:srgbClr val="FFFFFF"/>
                </a:solidFill>
              </a:rPr>
              <a:t>MEM</a:t>
            </a:r>
            <a:r>
              <a:rPr lang="zh-CN" altLang="en-US" sz="2000" dirty="0">
                <a:solidFill>
                  <a:srgbClr val="FFFFFF"/>
                </a:solidFill>
              </a:rPr>
              <a:t>（</a:t>
            </a:r>
            <a:r>
              <a:rPr lang="en-US" altLang="zh-CN" sz="2000" dirty="0">
                <a:solidFill>
                  <a:srgbClr val="FFFFFF"/>
                </a:solidFill>
              </a:rPr>
              <a:t>Memory</a:t>
            </a:r>
            <a:r>
              <a:rPr lang="zh-CN" altLang="en-US" sz="2000" dirty="0">
                <a:solidFill>
                  <a:srgbClr val="FFFFFF"/>
                </a:solidFill>
              </a:rPr>
              <a:t>）为存储器，是计算机内的记忆装置，用于存储程序和数据；</a:t>
            </a:r>
            <a:r>
              <a:rPr lang="en-US" altLang="zh-CN" sz="2000" dirty="0">
                <a:solidFill>
                  <a:srgbClr val="FFFFFF"/>
                </a:solidFill>
              </a:rPr>
              <a:t>CPU</a:t>
            </a:r>
            <a:r>
              <a:rPr lang="zh-CN" altLang="en-US" sz="2000" dirty="0">
                <a:solidFill>
                  <a:srgbClr val="FFFFFF"/>
                </a:solidFill>
              </a:rPr>
              <a:t>（</a:t>
            </a:r>
            <a:r>
              <a:rPr lang="en-US" altLang="zh-CN" sz="2000" dirty="0">
                <a:solidFill>
                  <a:srgbClr val="FFFFFF"/>
                </a:solidFill>
              </a:rPr>
              <a:t>Central Processing Unit</a:t>
            </a:r>
            <a:r>
              <a:rPr lang="zh-CN" altLang="en-US" sz="2000" dirty="0">
                <a:solidFill>
                  <a:srgbClr val="FFFFFF"/>
                </a:solidFill>
              </a:rPr>
              <a:t>）为中央处理单元，是分析并控制指令执行的部件。</a:t>
            </a:r>
          </a:p>
          <a:p>
            <a:r>
              <a:rPr lang="zh-CN" altLang="en-US" sz="2000" dirty="0">
                <a:solidFill>
                  <a:srgbClr val="FFFFFF"/>
                </a:solidFill>
              </a:rPr>
              <a:t>程序和数据被保存在存储器里后，</a:t>
            </a:r>
            <a:r>
              <a:rPr lang="en-US" altLang="zh-CN" sz="2000" dirty="0">
                <a:solidFill>
                  <a:srgbClr val="FFFFFF"/>
                </a:solidFill>
              </a:rPr>
              <a:t>CPU</a:t>
            </a:r>
            <a:r>
              <a:rPr lang="zh-CN" altLang="en-US" sz="2000" dirty="0">
                <a:solidFill>
                  <a:srgbClr val="FFFFFF"/>
                </a:solidFill>
              </a:rPr>
              <a:t>自动把指令一条条从存储器中取出，并进行分析，然后根据指令的要求完成相应的加工处理。</a:t>
            </a:r>
          </a:p>
          <a:p>
            <a:r>
              <a:rPr lang="en-US" altLang="zh-CN" sz="2000" dirty="0">
                <a:solidFill>
                  <a:srgbClr val="FFFFFF"/>
                </a:solidFill>
              </a:rPr>
              <a:t>         </a:t>
            </a:r>
            <a:r>
              <a:rPr lang="zh-CN" altLang="zh-CN" sz="2000" dirty="0">
                <a:solidFill>
                  <a:srgbClr val="FFFFFF"/>
                </a:solidFill>
              </a:rPr>
              <a:t>由于指令是预先保存在计算机里而不是由人一条条当场输入的，取出指令、分析指令和执行指令都是计算机自动完成的，这就大大加快了计算机处理速度。</a:t>
            </a:r>
          </a:p>
          <a:p>
            <a:endParaRPr lang="zh-CN" altLang="en-US" sz="2400" dirty="0">
              <a:solidFill>
                <a:srgbClr val="FFFFFF"/>
              </a:solidFill>
            </a:endParaRPr>
          </a:p>
          <a:p>
            <a:endParaRPr lang="zh-CN" altLang="en-US" dirty="0">
              <a:solidFill>
                <a:srgbClr val="FFFFFF"/>
              </a:solidFill>
            </a:endParaRPr>
          </a:p>
        </p:txBody>
      </p:sp>
      <p:pic>
        <p:nvPicPr>
          <p:cNvPr id="18" name="图片 17"/>
          <p:cNvPicPr>
            <a:picLocks noChangeAspect="1"/>
          </p:cNvPicPr>
          <p:nvPr/>
        </p:nvPicPr>
        <p:blipFill>
          <a:blip r:embed="rId2" cstate="print"/>
          <a:stretch>
            <a:fillRect/>
          </a:stretch>
        </p:blipFill>
        <p:spPr>
          <a:xfrm>
            <a:off x="4210443" y="2335914"/>
            <a:ext cx="3771113" cy="1723938"/>
          </a:xfrm>
          <a:prstGeom prst="rect">
            <a:avLst/>
          </a:prstGeom>
        </p:spPr>
      </p:pic>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5" y="208036"/>
            <a:ext cx="6601794"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1</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68632160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 calcmode="lin" valueType="num">
                                      <p:cBhvr additive="base">
                                        <p:cTn id="1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anim calcmode="lin" valueType="num">
                                      <p:cBhvr additive="base">
                                        <p:cTn id="2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9" end="9"/>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 calcmode="lin" valueType="num">
                                      <p:cBhvr additive="base">
                                        <p:cTn id="2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 calcmode="lin" valueType="num">
                                      <p:cBhvr additive="base">
                                        <p:cTn id="31"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973583" y="1318891"/>
            <a:ext cx="10244831" cy="5293757"/>
          </a:xfrm>
          <a:prstGeom prst="rect">
            <a:avLst/>
          </a:prstGeom>
          <a:noFill/>
        </p:spPr>
        <p:txBody>
          <a:bodyPr wrap="square" rtlCol="0">
            <a:spAutoFit/>
          </a:bodyPr>
          <a:lstStyle/>
          <a:p>
            <a:r>
              <a:rPr lang="en-US" altLang="zh-CN" sz="2000" dirty="0"/>
              <a:t>         </a:t>
            </a:r>
            <a:r>
              <a:rPr lang="zh-CN" altLang="zh-CN" sz="2000" dirty="0"/>
              <a:t>我们再把</a:t>
            </a:r>
            <a:r>
              <a:rPr lang="en-US" altLang="zh-CN" sz="2000" dirty="0"/>
              <a:t>CPU</a:t>
            </a:r>
            <a:r>
              <a:rPr lang="zh-CN" altLang="zh-CN" sz="2000" dirty="0"/>
              <a:t>加细，分成“分析并控制指令执行”的部件和“具体进行加工”的部件。就可把计算机表示成如图</a:t>
            </a:r>
            <a:r>
              <a:rPr lang="en-US" altLang="zh-CN" sz="2000" dirty="0"/>
              <a:t>1.3</a:t>
            </a:r>
            <a:r>
              <a:rPr lang="zh-CN" altLang="zh-CN" sz="2000" dirty="0"/>
              <a:t>所示的由存储器、运算器和控制器组成的三部件计算机结构。</a:t>
            </a:r>
          </a:p>
          <a:p>
            <a:endParaRPr lang="zh-CN" altLang="en-US" sz="2000" dirty="0">
              <a:solidFill>
                <a:srgbClr val="FFFFFF"/>
              </a:solidFill>
            </a:endParaRPr>
          </a:p>
          <a:p>
            <a:endParaRPr lang="zh-CN" altLang="en-US" sz="2000" dirty="0">
              <a:solidFill>
                <a:srgbClr val="FFFFFF"/>
              </a:solidFill>
            </a:endParaRPr>
          </a:p>
          <a:p>
            <a:endParaRPr lang="zh-CN" altLang="en-US" sz="2000" dirty="0">
              <a:solidFill>
                <a:srgbClr val="FFFFFF"/>
              </a:solidFill>
            </a:endParaRPr>
          </a:p>
          <a:p>
            <a:endParaRPr lang="zh-CN" altLang="en-US" sz="2000" dirty="0">
              <a:solidFill>
                <a:srgbClr val="FFFFFF"/>
              </a:solidFill>
            </a:endParaRPr>
          </a:p>
          <a:p>
            <a:endParaRPr lang="zh-CN" altLang="en-US" sz="2000" dirty="0">
              <a:solidFill>
                <a:srgbClr val="FFFFFF"/>
              </a:solidFill>
            </a:endParaRPr>
          </a:p>
          <a:p>
            <a:pPr algn="ctr"/>
            <a:endParaRPr lang="en-US" altLang="zh-CN" sz="2000" dirty="0">
              <a:solidFill>
                <a:srgbClr val="FFFFFF"/>
              </a:solidFill>
            </a:endParaRPr>
          </a:p>
          <a:p>
            <a:pPr algn="ctr"/>
            <a:endParaRPr lang="en-US" altLang="zh-CN" sz="2000" dirty="0">
              <a:solidFill>
                <a:srgbClr val="FFFFFF"/>
              </a:solidFill>
            </a:endParaRPr>
          </a:p>
          <a:p>
            <a:pPr algn="ctr"/>
            <a:r>
              <a:rPr lang="zh-CN" altLang="zh-CN" sz="1600" dirty="0"/>
              <a:t>图</a:t>
            </a:r>
            <a:r>
              <a:rPr lang="en-US" altLang="zh-CN" sz="1600" dirty="0"/>
              <a:t>1.3  </a:t>
            </a:r>
            <a:r>
              <a:rPr lang="zh-CN" altLang="zh-CN" sz="1600" dirty="0"/>
              <a:t>三部件计算机结构图</a:t>
            </a:r>
          </a:p>
          <a:p>
            <a:r>
              <a:rPr lang="en-US" altLang="zh-CN" sz="2000" dirty="0"/>
              <a:t>         </a:t>
            </a:r>
            <a:r>
              <a:rPr lang="zh-CN" altLang="zh-CN" sz="2000" dirty="0"/>
              <a:t>图中</a:t>
            </a:r>
            <a:r>
              <a:rPr lang="en-US" altLang="zh-CN" sz="2000" dirty="0"/>
              <a:t>CTL</a:t>
            </a:r>
            <a:r>
              <a:rPr lang="zh-CN" altLang="zh-CN" sz="2000" dirty="0"/>
              <a:t>（</a:t>
            </a:r>
            <a:r>
              <a:rPr lang="en-US" altLang="zh-CN" sz="2000" dirty="0"/>
              <a:t>Control</a:t>
            </a:r>
            <a:r>
              <a:rPr lang="zh-CN" altLang="zh-CN" sz="2000" dirty="0"/>
              <a:t>）为控制器，负责分析并控制指令的执行。</a:t>
            </a:r>
            <a:r>
              <a:rPr lang="en-US" altLang="zh-CN" sz="2000" dirty="0" err="1"/>
              <a:t>ALU</a:t>
            </a:r>
            <a:r>
              <a:rPr lang="zh-CN" altLang="zh-CN" sz="2000" dirty="0"/>
              <a:t>（</a:t>
            </a:r>
            <a:r>
              <a:rPr lang="en-US" altLang="zh-CN" sz="2000" dirty="0"/>
              <a:t>Arithmetical and Logical Unit</a:t>
            </a:r>
            <a:r>
              <a:rPr lang="zh-CN" altLang="zh-CN" sz="2000" dirty="0"/>
              <a:t>） ，为算术逻辑单元，又称运算器，负责进行各种算术的、逻辑的运算。实线表示指令或数据的流向，虚线表示控制器发送的命令。</a:t>
            </a:r>
          </a:p>
          <a:p>
            <a:r>
              <a:rPr lang="en-US" altLang="zh-CN" sz="2000" dirty="0"/>
              <a:t>         </a:t>
            </a:r>
            <a:r>
              <a:rPr lang="zh-CN" altLang="zh-CN" sz="2000" dirty="0"/>
              <a:t>计算机所能进行的各种操作都可分解为传送、存储和运算（算术的或逻辑的）三类运算。其中前两类由传输线路和存储器来完成，运算类就由运算器负责。</a:t>
            </a:r>
          </a:p>
          <a:p>
            <a:endParaRPr lang="zh-CN" altLang="en-US" sz="2400" dirty="0">
              <a:solidFill>
                <a:srgbClr val="FFFFFF"/>
              </a:solidFill>
            </a:endParaRPr>
          </a:p>
          <a:p>
            <a:endParaRPr lang="zh-CN" altLang="en-US" dirty="0">
              <a:solidFill>
                <a:srgbClr val="FFFFFF"/>
              </a:solidFill>
            </a:endParaRPr>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5" y="208036"/>
            <a:ext cx="6601794"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2</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5490" y="2300683"/>
            <a:ext cx="2894911" cy="1692000"/>
          </a:xfrm>
          <a:prstGeom prst="rect">
            <a:avLst/>
          </a:prstGeom>
        </p:spPr>
      </p:pic>
    </p:spTree>
    <p:extLst>
      <p:ext uri="{BB962C8B-B14F-4D97-AF65-F5344CB8AC3E}">
        <p14:creationId xmlns:p14="http://schemas.microsoft.com/office/powerpoint/2010/main" val="98325305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 calcmode="lin" valueType="num">
                                      <p:cBhvr additive="base">
                                        <p:cTn id="1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8" end="8"/>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anim calcmode="lin" valueType="num">
                                      <p:cBhvr additive="base">
                                        <p:cTn id="2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 calcmode="lin" valueType="num">
                                      <p:cBhvr additive="base">
                                        <p:cTn id="2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973583" y="1318891"/>
            <a:ext cx="10244831" cy="4431983"/>
          </a:xfrm>
          <a:prstGeom prst="rect">
            <a:avLst/>
          </a:prstGeom>
          <a:noFill/>
        </p:spPr>
        <p:txBody>
          <a:bodyPr wrap="square" rtlCol="0">
            <a:spAutoFit/>
          </a:bodyPr>
          <a:lstStyle/>
          <a:p>
            <a:r>
              <a:rPr lang="en-US" altLang="zh-CN" sz="2000" dirty="0"/>
              <a:t>        </a:t>
            </a:r>
            <a:r>
              <a:rPr lang="zh-CN" altLang="zh-CN" sz="2000" dirty="0"/>
              <a:t>由此三部件组成的计算机工作过程可描述为：控制器把指令逐条从存储器取出，经分析后，指挥相应的部件完成相应的动作。如果是传输、存储类的动作，指挥传输线路和存储器来完成；如果是运算类动作，需要把操作数从存储器取到运算器中，经运算器运算后再把结果回送给存储器，需要输出的再由存储器进行输出。</a:t>
            </a:r>
          </a:p>
          <a:p>
            <a:endParaRPr lang="zh-CN" altLang="en-US" sz="2000" dirty="0">
              <a:solidFill>
                <a:srgbClr val="FFFFFF"/>
              </a:solidFill>
            </a:endParaRPr>
          </a:p>
          <a:p>
            <a:r>
              <a:rPr lang="en-US" altLang="zh-CN" sz="2000" dirty="0"/>
              <a:t>         </a:t>
            </a:r>
            <a:r>
              <a:rPr lang="zh-CN" altLang="zh-CN" sz="2000" dirty="0"/>
              <a:t>如果我们再将上图加上把原始数据和指令输入给计算机及把结果输出给用户的手段（输入、输出设备），就可将计算机结构描述为如图</a:t>
            </a:r>
            <a:r>
              <a:rPr lang="en-US" altLang="zh-CN" sz="2000" dirty="0"/>
              <a:t>1.4</a:t>
            </a:r>
            <a:r>
              <a:rPr lang="zh-CN" altLang="zh-CN" sz="2000" dirty="0"/>
              <a:t>所示的五大组成部分计算机结构图。</a:t>
            </a:r>
          </a:p>
          <a:p>
            <a:endParaRPr lang="zh-CN" altLang="en-US" sz="2000" dirty="0">
              <a:solidFill>
                <a:srgbClr val="FFFFFF"/>
              </a:solidFill>
            </a:endParaRPr>
          </a:p>
          <a:p>
            <a:endParaRPr lang="zh-CN" altLang="en-US" sz="2000" dirty="0">
              <a:solidFill>
                <a:srgbClr val="FFFFFF"/>
              </a:solidFill>
            </a:endParaRPr>
          </a:p>
          <a:p>
            <a:endParaRPr lang="zh-CN" altLang="en-US" sz="2000" dirty="0">
              <a:solidFill>
                <a:srgbClr val="FFFFFF"/>
              </a:solidFill>
            </a:endParaRPr>
          </a:p>
          <a:p>
            <a:pPr algn="ctr"/>
            <a:endParaRPr lang="en-US" altLang="zh-CN" sz="2000" dirty="0">
              <a:solidFill>
                <a:srgbClr val="FFFFFF"/>
              </a:solidFill>
            </a:endParaRPr>
          </a:p>
          <a:p>
            <a:pPr algn="ctr"/>
            <a:endParaRPr lang="en-US" altLang="zh-CN" sz="2000" dirty="0">
              <a:solidFill>
                <a:srgbClr val="FFFFFF"/>
              </a:solidFill>
            </a:endParaRPr>
          </a:p>
          <a:p>
            <a:endParaRPr lang="zh-CN" altLang="en-US" sz="2400" dirty="0">
              <a:solidFill>
                <a:srgbClr val="FFFFFF"/>
              </a:solidFill>
            </a:endParaRPr>
          </a:p>
          <a:p>
            <a:endParaRPr lang="zh-CN" altLang="en-US" dirty="0">
              <a:solidFill>
                <a:srgbClr val="FFFFFF"/>
              </a:solidFill>
            </a:endParaRPr>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5" y="208036"/>
            <a:ext cx="6601794"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3</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1917" y="3829182"/>
            <a:ext cx="5120558" cy="2160000"/>
          </a:xfrm>
          <a:prstGeom prst="rect">
            <a:avLst/>
          </a:prstGeom>
        </p:spPr>
      </p:pic>
      <p:sp>
        <p:nvSpPr>
          <p:cNvPr id="5" name="矩形 4"/>
          <p:cNvSpPr/>
          <p:nvPr/>
        </p:nvSpPr>
        <p:spPr>
          <a:xfrm>
            <a:off x="3959775" y="5956553"/>
            <a:ext cx="3589444" cy="369332"/>
          </a:xfrm>
          <a:prstGeom prst="rect">
            <a:avLst/>
          </a:prstGeom>
        </p:spPr>
        <p:txBody>
          <a:bodyPr wrap="none">
            <a:spAutoFit/>
          </a:bodyPr>
          <a:lstStyle/>
          <a:p>
            <a:pPr algn="ctr">
              <a:spcAft>
                <a:spcPts val="0"/>
              </a:spcAft>
            </a:pPr>
            <a:r>
              <a:rPr lang="zh-CN" altLang="zh-CN" kern="100" dirty="0">
                <a:latin typeface="Times New Roman" panose="02020603050405020304" pitchFamily="18" charset="0"/>
              </a:rPr>
              <a:t>图</a:t>
            </a:r>
            <a:r>
              <a:rPr lang="en-US" altLang="zh-CN" kern="100" dirty="0">
                <a:latin typeface="Times New Roman" panose="02020603050405020304" pitchFamily="18" charset="0"/>
              </a:rPr>
              <a:t>1.4  </a:t>
            </a:r>
            <a:r>
              <a:rPr lang="zh-CN" altLang="zh-CN" kern="100" dirty="0">
                <a:latin typeface="Times New Roman" panose="02020603050405020304" pitchFamily="18" charset="0"/>
              </a:rPr>
              <a:t>五大组成部分计算机结构图</a:t>
            </a:r>
            <a:endParaRPr lang="zh-CN" altLang="zh-CN" sz="2400" kern="100" dirty="0">
              <a:latin typeface="Times New Roman" panose="02020603050405020304" pitchFamily="18" charset="0"/>
            </a:endParaRPr>
          </a:p>
        </p:txBody>
      </p:sp>
    </p:spTree>
    <p:extLst>
      <p:ext uri="{BB962C8B-B14F-4D97-AF65-F5344CB8AC3E}">
        <p14:creationId xmlns:p14="http://schemas.microsoft.com/office/powerpoint/2010/main" val="382655340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973583" y="1318891"/>
            <a:ext cx="10244831" cy="6586418"/>
          </a:xfrm>
          <a:prstGeom prst="rect">
            <a:avLst/>
          </a:prstGeom>
          <a:noFill/>
        </p:spPr>
        <p:txBody>
          <a:bodyPr wrap="square" rtlCol="0">
            <a:spAutoFit/>
          </a:bodyPr>
          <a:lstStyle/>
          <a:p>
            <a:r>
              <a:rPr lang="zh-CN" altLang="zh-CN" sz="2000" dirty="0"/>
              <a:t>图中</a:t>
            </a:r>
            <a:r>
              <a:rPr lang="en-US" altLang="zh-CN" sz="2000" dirty="0"/>
              <a:t>ID</a:t>
            </a:r>
            <a:r>
              <a:rPr lang="zh-CN" altLang="zh-CN" sz="2000" dirty="0"/>
              <a:t>（</a:t>
            </a:r>
            <a:r>
              <a:rPr lang="en-US" altLang="zh-CN" sz="2000" dirty="0"/>
              <a:t>Input Device</a:t>
            </a:r>
            <a:r>
              <a:rPr lang="zh-CN" altLang="zh-CN" sz="2000" dirty="0"/>
              <a:t>）为输入设备，其负责接收用户所能识别的符号代码并将其转换为计算机所能识别的</a:t>
            </a:r>
            <a:r>
              <a:rPr lang="en-US" altLang="zh-CN" sz="2000" dirty="0"/>
              <a:t>0</a:t>
            </a:r>
            <a:r>
              <a:rPr lang="zh-CN" altLang="zh-CN" sz="2000" dirty="0"/>
              <a:t>、</a:t>
            </a:r>
            <a:r>
              <a:rPr lang="en-US" altLang="zh-CN" sz="2000" dirty="0"/>
              <a:t>1</a:t>
            </a:r>
            <a:r>
              <a:rPr lang="zh-CN" altLang="zh-CN" sz="2000" dirty="0"/>
              <a:t>代码输入给计算机，包括鼠标、键盘、纸带输入机、扫描仪、触笔、</a:t>
            </a:r>
            <a:r>
              <a:rPr lang="en-US" altLang="zh-CN" sz="2000" dirty="0"/>
              <a:t>MIC</a:t>
            </a:r>
            <a:r>
              <a:rPr lang="zh-CN" altLang="zh-CN" sz="2000" dirty="0"/>
              <a:t>、电传打字机、触摸屏、摄像机等；</a:t>
            </a:r>
            <a:r>
              <a:rPr lang="en-US" altLang="zh-CN" sz="2000" dirty="0"/>
              <a:t>OD</a:t>
            </a:r>
            <a:r>
              <a:rPr lang="zh-CN" altLang="zh-CN" sz="2000" dirty="0"/>
              <a:t>（</a:t>
            </a:r>
            <a:r>
              <a:rPr lang="en-US" altLang="zh-CN" sz="2000" dirty="0"/>
              <a:t>Output Device</a:t>
            </a:r>
            <a:r>
              <a:rPr lang="zh-CN" altLang="zh-CN" sz="2000" dirty="0"/>
              <a:t>）为输出设备，其负责接收计算机所能识别的</a:t>
            </a:r>
            <a:r>
              <a:rPr lang="en-US" altLang="zh-CN" sz="2000" dirty="0"/>
              <a:t>0</a:t>
            </a:r>
            <a:r>
              <a:rPr lang="zh-CN" altLang="zh-CN" sz="2000" dirty="0"/>
              <a:t>、</a:t>
            </a:r>
            <a:r>
              <a:rPr lang="en-US" altLang="zh-CN" sz="2000" dirty="0"/>
              <a:t>1</a:t>
            </a:r>
            <a:r>
              <a:rPr lang="zh-CN" altLang="zh-CN" sz="2000" dirty="0"/>
              <a:t>代码并将其转换为用户所能识别的符号代码输出给用户，包括监视器、打印机、</a:t>
            </a:r>
            <a:r>
              <a:rPr lang="en-US" altLang="zh-CN" sz="2000" dirty="0"/>
              <a:t>X-Y</a:t>
            </a:r>
            <a:r>
              <a:rPr lang="zh-CN" altLang="zh-CN" sz="2000" dirty="0"/>
              <a:t>绘图仪、音箱等。</a:t>
            </a:r>
            <a:endParaRPr lang="en-US" altLang="zh-CN" sz="2000" dirty="0"/>
          </a:p>
          <a:p>
            <a:endParaRPr lang="en-US" altLang="zh-CN" sz="2000" dirty="0"/>
          </a:p>
          <a:p>
            <a:endParaRPr lang="zh-CN" altLang="zh-CN" sz="2000" dirty="0"/>
          </a:p>
          <a:p>
            <a:r>
              <a:rPr lang="zh-CN" altLang="zh-CN" sz="2000" dirty="0"/>
              <a:t>输入输出设备有时又统称为</a:t>
            </a:r>
            <a:r>
              <a:rPr lang="en-US" altLang="zh-CN" sz="2000" dirty="0"/>
              <a:t>I/O</a:t>
            </a:r>
            <a:r>
              <a:rPr lang="zh-CN" altLang="zh-CN" sz="2000" dirty="0"/>
              <a:t>设备，又称外围设备，简称外设。存储器、控制器以及运算器合起来被称为主机（</a:t>
            </a:r>
            <a:r>
              <a:rPr lang="en-US" altLang="zh-CN" sz="2000" dirty="0"/>
              <a:t>HOST</a:t>
            </a:r>
            <a:r>
              <a:rPr lang="zh-CN" altLang="zh-CN" sz="2000" dirty="0"/>
              <a:t>）。外设通过接口与主机相连。</a:t>
            </a:r>
            <a:endParaRPr lang="en-US" altLang="zh-CN" sz="2000" dirty="0"/>
          </a:p>
          <a:p>
            <a:endParaRPr lang="en-US" altLang="zh-CN" sz="2000" dirty="0"/>
          </a:p>
          <a:p>
            <a:endParaRPr lang="zh-CN" altLang="zh-CN" sz="2000" dirty="0"/>
          </a:p>
          <a:p>
            <a:r>
              <a:rPr lang="zh-CN" altLang="zh-CN" sz="2000" dirty="0"/>
              <a:t>这里的接口即指：</a:t>
            </a:r>
            <a:r>
              <a:rPr lang="en-US" altLang="zh-CN" sz="2000" dirty="0"/>
              <a:t>HOST</a:t>
            </a:r>
            <a:r>
              <a:rPr lang="zh-CN" altLang="zh-CN" sz="2000" dirty="0"/>
              <a:t>与</a:t>
            </a:r>
            <a:r>
              <a:rPr lang="en-US" altLang="zh-CN" sz="2000" dirty="0"/>
              <a:t>I/O</a:t>
            </a:r>
            <a:r>
              <a:rPr lang="zh-CN" altLang="zh-CN" sz="2000" dirty="0"/>
              <a:t>之间的连接通道及有关的控制电路。也可泛指任何两个系统间的交接部分或连接通道。又称适配器。由于其常被设计成卡状以方便和主机连接时的插拔，又常被称为接口卡，如显卡（监视器</a:t>
            </a:r>
            <a:r>
              <a:rPr lang="en-US" altLang="zh-CN" sz="2000" dirty="0"/>
              <a:t>/</a:t>
            </a:r>
            <a:r>
              <a:rPr lang="zh-CN" altLang="zh-CN" sz="2000" dirty="0"/>
              <a:t>显示器接口卡）、硬盘卡（硬盘接口卡）等等。</a:t>
            </a:r>
          </a:p>
          <a:p>
            <a:endParaRPr lang="zh-CN" altLang="en-US" sz="2000" dirty="0">
              <a:solidFill>
                <a:srgbClr val="FFFFFF"/>
              </a:solidFill>
            </a:endParaRPr>
          </a:p>
          <a:p>
            <a:endParaRPr lang="zh-CN" altLang="en-US" sz="2000" dirty="0">
              <a:solidFill>
                <a:srgbClr val="FFFFFF"/>
              </a:solidFill>
            </a:endParaRPr>
          </a:p>
          <a:p>
            <a:endParaRPr lang="zh-CN" altLang="en-US" sz="2000" dirty="0">
              <a:solidFill>
                <a:srgbClr val="FFFFFF"/>
              </a:solidFill>
            </a:endParaRPr>
          </a:p>
          <a:p>
            <a:pPr algn="ctr"/>
            <a:endParaRPr lang="en-US" altLang="zh-CN" sz="2000" dirty="0">
              <a:solidFill>
                <a:srgbClr val="FFFFFF"/>
              </a:solidFill>
            </a:endParaRPr>
          </a:p>
          <a:p>
            <a:pPr algn="ctr"/>
            <a:endParaRPr lang="en-US" altLang="zh-CN" sz="2000" dirty="0">
              <a:solidFill>
                <a:srgbClr val="FFFFFF"/>
              </a:solidFill>
            </a:endParaRPr>
          </a:p>
          <a:p>
            <a:endParaRPr lang="zh-CN" altLang="en-US" sz="2400" dirty="0">
              <a:solidFill>
                <a:srgbClr val="FFFFFF"/>
              </a:solidFill>
            </a:endParaRPr>
          </a:p>
          <a:p>
            <a:endParaRPr lang="zh-CN" altLang="en-US" dirty="0">
              <a:solidFill>
                <a:srgbClr val="FFFFFF"/>
              </a:solidFill>
            </a:endParaRPr>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5" y="208036"/>
            <a:ext cx="6601794"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4</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402093565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973583" y="1318891"/>
            <a:ext cx="10244831" cy="6955750"/>
          </a:xfrm>
          <a:prstGeom prst="rect">
            <a:avLst/>
          </a:prstGeom>
          <a:noFill/>
        </p:spPr>
        <p:txBody>
          <a:bodyPr wrap="square" rtlCol="0">
            <a:spAutoFit/>
          </a:bodyPr>
          <a:lstStyle/>
          <a:p>
            <a:r>
              <a:rPr lang="en-US" altLang="zh-CN" sz="2800" b="1" dirty="0">
                <a:effectLst>
                  <a:outerShdw blurRad="38100" dist="38100" dir="2700000" algn="tl">
                    <a:srgbClr val="000000">
                      <a:alpha val="43137"/>
                    </a:srgbClr>
                  </a:outerShdw>
                </a:effectLst>
              </a:rPr>
              <a:t>2</a:t>
            </a:r>
            <a:r>
              <a:rPr lang="zh-CN" altLang="en-US" sz="2800" b="1" dirty="0">
                <a:effectLst>
                  <a:outerShdw blurRad="38100" dist="38100" dir="2700000" algn="tl">
                    <a:srgbClr val="000000">
                      <a:alpha val="43137"/>
                    </a:srgbClr>
                  </a:outerShdw>
                </a:effectLst>
              </a:rPr>
              <a:t>）</a:t>
            </a:r>
            <a:r>
              <a:rPr lang="zh-CN" altLang="zh-CN" sz="2800" b="1" dirty="0">
                <a:effectLst>
                  <a:outerShdw blurRad="38100" dist="38100" dir="2700000" algn="tl">
                    <a:srgbClr val="000000">
                      <a:alpha val="43137"/>
                    </a:srgbClr>
                  </a:outerShdw>
                </a:effectLst>
              </a:rPr>
              <a:t>计算机的大致工作过程</a:t>
            </a:r>
            <a:endParaRPr lang="en-US" altLang="zh-CN" sz="2800" b="1" dirty="0">
              <a:effectLst>
                <a:outerShdw blurRad="38100" dist="38100" dir="2700000" algn="tl">
                  <a:srgbClr val="000000">
                    <a:alpha val="43137"/>
                  </a:srgbClr>
                </a:outerShdw>
              </a:effectLst>
            </a:endParaRPr>
          </a:p>
          <a:p>
            <a:endParaRPr lang="zh-CN" altLang="zh-CN" sz="2400" b="1" dirty="0">
              <a:effectLst>
                <a:outerShdw blurRad="38100" dist="38100" dir="2700000" algn="tl">
                  <a:srgbClr val="000000">
                    <a:alpha val="43137"/>
                  </a:srgbClr>
                </a:outerShdw>
              </a:effectLst>
            </a:endParaRPr>
          </a:p>
          <a:p>
            <a:pPr>
              <a:lnSpc>
                <a:spcPct val="150000"/>
              </a:lnSpc>
            </a:pPr>
            <a:r>
              <a:rPr lang="zh-CN" altLang="zh-CN" sz="2400" dirty="0"/>
              <a:t>由五大组成部分组成的计算机的大致工作过程可描述为：用户通过输入设备输入程序和数据，存放在计算机的存储器中；控制器把指令逐条从存储器取出，经分析后，指挥相应的部件完成相应的动作。</a:t>
            </a:r>
            <a:endParaRPr lang="en-US" altLang="zh-CN" sz="2400" dirty="0"/>
          </a:p>
          <a:p>
            <a:pPr>
              <a:lnSpc>
                <a:spcPct val="150000"/>
              </a:lnSpc>
            </a:pPr>
            <a:r>
              <a:rPr lang="zh-CN" altLang="zh-CN" sz="2400" dirty="0"/>
              <a:t>如果是传输、存储类的动作，指挥传输部件和存储器来完成；</a:t>
            </a:r>
            <a:endParaRPr lang="en-US" altLang="zh-CN" sz="2400" dirty="0"/>
          </a:p>
          <a:p>
            <a:pPr>
              <a:lnSpc>
                <a:spcPct val="150000"/>
              </a:lnSpc>
            </a:pPr>
            <a:r>
              <a:rPr lang="zh-CN" altLang="zh-CN" sz="2400" dirty="0"/>
              <a:t>如果是运算类动作，需要把操作数从存储器取到运算器中，经运算器运算后再把结果回送给存储器，需要输出的再由存储器把数据传送给输出设备进行输出。</a:t>
            </a:r>
          </a:p>
          <a:p>
            <a:endParaRPr lang="zh-CN" altLang="en-US" sz="2000" dirty="0">
              <a:solidFill>
                <a:srgbClr val="FFFFFF"/>
              </a:solidFill>
            </a:endParaRPr>
          </a:p>
          <a:p>
            <a:endParaRPr lang="zh-CN" altLang="en-US" sz="2000" dirty="0">
              <a:solidFill>
                <a:srgbClr val="FFFFFF"/>
              </a:solidFill>
            </a:endParaRPr>
          </a:p>
          <a:p>
            <a:endParaRPr lang="zh-CN" altLang="en-US" sz="2000" dirty="0">
              <a:solidFill>
                <a:srgbClr val="FFFFFF"/>
              </a:solidFill>
            </a:endParaRPr>
          </a:p>
          <a:p>
            <a:pPr algn="ctr"/>
            <a:endParaRPr lang="en-US" altLang="zh-CN" sz="2000" dirty="0">
              <a:solidFill>
                <a:srgbClr val="FFFFFF"/>
              </a:solidFill>
            </a:endParaRPr>
          </a:p>
          <a:p>
            <a:pPr algn="ctr"/>
            <a:endParaRPr lang="en-US" altLang="zh-CN" sz="2000" dirty="0">
              <a:solidFill>
                <a:srgbClr val="FFFFFF"/>
              </a:solidFill>
            </a:endParaRPr>
          </a:p>
          <a:p>
            <a:endParaRPr lang="zh-CN" altLang="en-US" sz="2400" dirty="0">
              <a:solidFill>
                <a:srgbClr val="FFFFFF"/>
              </a:solidFill>
            </a:endParaRPr>
          </a:p>
          <a:p>
            <a:endParaRPr lang="zh-CN" altLang="en-US" dirty="0">
              <a:solidFill>
                <a:srgbClr val="FFFFFF"/>
              </a:solidFill>
            </a:endParaRPr>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5" y="208036"/>
            <a:ext cx="6601794"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5</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275636316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3813" y="2208982"/>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26643" y="3429000"/>
            <a:ext cx="3538227" cy="888431"/>
          </a:xfrm>
          <a:prstGeom prst="rect">
            <a:avLst/>
          </a:prstGeom>
        </p:spPr>
      </p:pic>
      <p:sp>
        <p:nvSpPr>
          <p:cNvPr id="23" name="文本框 22"/>
          <p:cNvSpPr txBox="1"/>
          <p:nvPr/>
        </p:nvSpPr>
        <p:spPr>
          <a:xfrm>
            <a:off x="4326885" y="2996438"/>
            <a:ext cx="3538227" cy="707886"/>
          </a:xfrm>
          <a:prstGeom prst="rect">
            <a:avLst/>
          </a:prstGeom>
          <a:noFill/>
        </p:spPr>
        <p:txBody>
          <a:bodyPr wrap="square" rtlCol="0">
            <a:spAutoFit/>
          </a:bodyPr>
          <a:lstStyle/>
          <a:p>
            <a:r>
              <a:rPr lang="zh-CN" altLang="en-US" sz="4000" b="1" dirty="0">
                <a:solidFill>
                  <a:schemeClr val="bg1"/>
                </a:solidFill>
                <a:latin typeface="宋体" panose="02010600030101010101" pitchFamily="2" charset="-122"/>
                <a:ea typeface="宋体" panose="02010600030101010101" pitchFamily="2" charset="-122"/>
              </a:rPr>
              <a:t>第 </a:t>
            </a:r>
            <a:r>
              <a:rPr lang="en-US" altLang="zh-CN" sz="4000" b="1" dirty="0">
                <a:solidFill>
                  <a:schemeClr val="bg1"/>
                </a:solidFill>
                <a:latin typeface="宋体" panose="02010600030101010101" pitchFamily="2" charset="-122"/>
                <a:ea typeface="宋体" panose="02010600030101010101" pitchFamily="2" charset="-122"/>
              </a:rPr>
              <a:t>1 </a:t>
            </a:r>
            <a:r>
              <a:rPr lang="zh-CN" altLang="en-US" sz="4000" b="1" dirty="0">
                <a:solidFill>
                  <a:schemeClr val="bg1"/>
                </a:solidFill>
                <a:latin typeface="宋体" panose="02010600030101010101" pitchFamily="2" charset="-122"/>
                <a:ea typeface="宋体" panose="02010600030101010101" pitchFamily="2" charset="-122"/>
              </a:rPr>
              <a:t>章  概述</a:t>
            </a:r>
          </a:p>
        </p:txBody>
      </p:sp>
      <p:sp>
        <p:nvSpPr>
          <p:cNvPr id="26" name="矩形 25"/>
          <p:cNvSpPr/>
          <p:nvPr/>
        </p:nvSpPr>
        <p:spPr>
          <a:xfrm>
            <a:off x="2306714" y="4465554"/>
            <a:ext cx="7578571" cy="1631216"/>
          </a:xfrm>
          <a:prstGeom prst="rect">
            <a:avLst/>
          </a:prstGeom>
        </p:spPr>
        <p:txBody>
          <a:bodyPr wrap="square">
            <a:spAutoFit/>
          </a:bodyPr>
          <a:lstStyle/>
          <a:p>
            <a:r>
              <a:rPr lang="en-US" altLang="zh-CN" sz="2000" dirty="0"/>
              <a:t>    </a:t>
            </a:r>
            <a:r>
              <a:rPr lang="zh-CN" altLang="zh-CN" sz="2000" dirty="0"/>
              <a:t>本章将使学生在了解计算机的发展历史、应用领域及发展趋势、计算机的技术指标及分类的基础上，把握现代计算机的五大组成部分及其大致工作过程。重点要让学生把握人对计算机如何操纵，如何与计算机产生联系。</a:t>
            </a:r>
          </a:p>
          <a:p>
            <a:pPr indent="457200"/>
            <a:endParaRPr lang="zh-CN" altLang="zh-CN" sz="2000" dirty="0">
              <a:solidFill>
                <a:schemeClr val="bg1"/>
              </a:solidFill>
            </a:endParaRPr>
          </a:p>
        </p:txBody>
      </p:sp>
      <p:sp>
        <p:nvSpPr>
          <p:cNvPr id="3" name="动作按钮: 转到结尾 2">
            <a:hlinkClick r:id="" action="ppaction://hlinkshowjump?jump=endshow" highlightClick="1"/>
            <a:extLst>
              <a:ext uri="{FF2B5EF4-FFF2-40B4-BE49-F238E27FC236}">
                <a16:creationId xmlns:a16="http://schemas.microsoft.com/office/drawing/2014/main" id="{59627FDB-2B24-4A52-A9EB-7B3254ED16EB}"/>
              </a:ext>
            </a:extLst>
          </p:cNvPr>
          <p:cNvSpPr/>
          <p:nvPr/>
        </p:nvSpPr>
        <p:spPr>
          <a:xfrm>
            <a:off x="11585359" y="6320901"/>
            <a:ext cx="479511" cy="426128"/>
          </a:xfrm>
          <a:prstGeom prst="actionButtonEnd">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2" name="文本框 1">
            <a:extLst>
              <a:ext uri="{FF2B5EF4-FFF2-40B4-BE49-F238E27FC236}">
                <a16:creationId xmlns:a16="http://schemas.microsoft.com/office/drawing/2014/main" id="{B037A0CA-C3C2-4E08-8D5F-AC2F1C6A04B2}"/>
              </a:ext>
            </a:extLst>
          </p:cNvPr>
          <p:cNvSpPr txBox="1"/>
          <p:nvPr/>
        </p:nvSpPr>
        <p:spPr>
          <a:xfrm>
            <a:off x="2230037" y="737420"/>
            <a:ext cx="9227976" cy="1323439"/>
          </a:xfrm>
          <a:prstGeom prst="rect">
            <a:avLst/>
          </a:prstGeom>
          <a:noFill/>
        </p:spPr>
        <p:txBody>
          <a:bodyPr wrap="square" rtlCol="0">
            <a:spAutoFit/>
          </a:bodyPr>
          <a:lstStyle/>
          <a:p>
            <a:pPr lvl="0"/>
            <a:r>
              <a:rPr lang="zh-CN" altLang="en-US" sz="8000" b="1" dirty="0">
                <a:solidFill>
                  <a:srgbClr val="FFC000"/>
                </a:solidFill>
                <a:effectLst>
                  <a:outerShdw blurRad="38100" dist="38100" dir="2700000" algn="tl">
                    <a:srgbClr val="000000">
                      <a:alpha val="43137"/>
                    </a:srgbClr>
                  </a:outerShdw>
                </a:effectLst>
              </a:rPr>
              <a:t>计算机组成原理</a:t>
            </a:r>
          </a:p>
        </p:txBody>
      </p:sp>
    </p:spTree>
    <p:extLst>
      <p:ext uri="{BB962C8B-B14F-4D97-AF65-F5344CB8AC3E}">
        <p14:creationId xmlns:p14="http://schemas.microsoft.com/office/powerpoint/2010/main" val="941998490"/>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947425" y="951595"/>
            <a:ext cx="10244831" cy="6555641"/>
          </a:xfrm>
          <a:prstGeom prst="rect">
            <a:avLst/>
          </a:prstGeom>
          <a:noFill/>
        </p:spPr>
        <p:txBody>
          <a:bodyPr wrap="square" rtlCol="0">
            <a:spAutoFit/>
          </a:bodyPr>
          <a:lstStyle/>
          <a:p>
            <a:r>
              <a:rPr lang="en-US" altLang="zh-CN" sz="2800" b="1" dirty="0"/>
              <a:t>2 .</a:t>
            </a:r>
            <a:r>
              <a:rPr lang="zh-CN" altLang="zh-CN" sz="2800" b="1" dirty="0"/>
              <a:t>计算机的五大组成部分及硬件结构</a:t>
            </a:r>
            <a:endParaRPr lang="en-US" altLang="zh-CN" sz="2800" b="1" dirty="0"/>
          </a:p>
          <a:p>
            <a:endParaRPr lang="zh-CN" altLang="zh-CN" sz="2400" b="1" dirty="0">
              <a:effectLst>
                <a:outerShdw blurRad="38100" dist="38100" dir="2700000" algn="tl">
                  <a:srgbClr val="000000">
                    <a:alpha val="43137"/>
                  </a:srgbClr>
                </a:outerShdw>
              </a:effectLst>
            </a:endParaRPr>
          </a:p>
          <a:p>
            <a:pPr>
              <a:lnSpc>
                <a:spcPct val="150000"/>
              </a:lnSpc>
            </a:pPr>
            <a:r>
              <a:rPr lang="zh-CN" altLang="zh-CN" sz="2000" dirty="0"/>
              <a:t>在上一节的基础上，我们来系统地介绍现代计算机的结构。</a:t>
            </a:r>
          </a:p>
          <a:p>
            <a:pPr>
              <a:lnSpc>
                <a:spcPct val="150000"/>
              </a:lnSpc>
            </a:pPr>
            <a:r>
              <a:rPr lang="zh-CN" altLang="zh-CN" sz="2000" dirty="0"/>
              <a:t>现代计算机都是建立冯·诺依曼提出的存储程序和程序控制的理论基础上的。采用了电子计算机中存储程序的概念，即：</a:t>
            </a:r>
          </a:p>
          <a:p>
            <a:pPr marL="342900" lvl="0" indent="-342900">
              <a:lnSpc>
                <a:spcPct val="150000"/>
              </a:lnSpc>
              <a:buFont typeface="Arial" panose="020B0604020202020204" pitchFamily="34" charset="0"/>
              <a:buChar char="•"/>
            </a:pPr>
            <a:r>
              <a:rPr lang="zh-CN" altLang="zh-CN" sz="2000" dirty="0"/>
              <a:t>计算机系统有运算器、存储器、控制器、输入设备和输出设备五大基本部件组成</a:t>
            </a:r>
          </a:p>
          <a:p>
            <a:pPr marL="342900" lvl="0" indent="-342900">
              <a:lnSpc>
                <a:spcPct val="150000"/>
              </a:lnSpc>
              <a:buFont typeface="Arial" panose="020B0604020202020204" pitchFamily="34" charset="0"/>
              <a:buChar char="•"/>
            </a:pPr>
            <a:r>
              <a:rPr lang="zh-CN" altLang="zh-CN" sz="2000" dirty="0"/>
              <a:t>计算机内部采用二进制来表示指令和数据</a:t>
            </a:r>
          </a:p>
          <a:p>
            <a:pPr marL="342900" lvl="0" indent="-342900">
              <a:lnSpc>
                <a:spcPct val="150000"/>
              </a:lnSpc>
              <a:buFont typeface="Arial" panose="020B0604020202020204" pitchFamily="34" charset="0"/>
              <a:buChar char="•"/>
            </a:pPr>
            <a:r>
              <a:rPr lang="zh-CN" altLang="zh-CN" sz="2000" dirty="0"/>
              <a:t>把编制好的程序和数据一起送入计算机的主存储器中，然后启动计算机工作，计算机在不需要操作人员干预的情况下，自动取出指令、分析指令并控制执行指令规定的任务</a:t>
            </a:r>
          </a:p>
          <a:p>
            <a:pPr>
              <a:lnSpc>
                <a:spcPct val="150000"/>
              </a:lnSpc>
            </a:pPr>
            <a:r>
              <a:rPr lang="zh-CN" altLang="zh-CN" sz="2000" dirty="0"/>
              <a:t>在此，我们有必要对一些术语作出解释</a:t>
            </a:r>
            <a:r>
              <a:rPr lang="zh-CN" altLang="zh-CN" sz="2400" dirty="0"/>
              <a:t>。</a:t>
            </a:r>
          </a:p>
          <a:p>
            <a:endParaRPr lang="zh-CN" altLang="en-US" sz="2000" dirty="0">
              <a:solidFill>
                <a:srgbClr val="FFFFFF"/>
              </a:solidFill>
            </a:endParaRPr>
          </a:p>
          <a:p>
            <a:endParaRPr lang="zh-CN" altLang="en-US" sz="2000" dirty="0">
              <a:solidFill>
                <a:srgbClr val="FFFFFF"/>
              </a:solidFill>
            </a:endParaRPr>
          </a:p>
          <a:p>
            <a:pPr algn="ctr"/>
            <a:endParaRPr lang="en-US" altLang="zh-CN" sz="2000" dirty="0">
              <a:solidFill>
                <a:srgbClr val="FFFFFF"/>
              </a:solidFill>
            </a:endParaRPr>
          </a:p>
          <a:p>
            <a:pPr algn="ctr"/>
            <a:endParaRPr lang="en-US" altLang="zh-CN" sz="2000" dirty="0">
              <a:solidFill>
                <a:srgbClr val="FFFFFF"/>
              </a:solidFill>
            </a:endParaRPr>
          </a:p>
          <a:p>
            <a:endParaRPr lang="zh-CN" altLang="en-US" sz="2400" dirty="0">
              <a:solidFill>
                <a:srgbClr val="FFFFFF"/>
              </a:solidFill>
            </a:endParaRPr>
          </a:p>
          <a:p>
            <a:endParaRPr lang="zh-CN" altLang="en-US" dirty="0">
              <a:solidFill>
                <a:srgbClr val="FFFFFF"/>
              </a:solidFill>
            </a:endParaRPr>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5" y="208036"/>
            <a:ext cx="6601794"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6</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109658548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855559" y="929496"/>
            <a:ext cx="10244831" cy="6955750"/>
          </a:xfrm>
          <a:prstGeom prst="rect">
            <a:avLst/>
          </a:prstGeom>
          <a:noFill/>
        </p:spPr>
        <p:txBody>
          <a:bodyPr wrap="square" rtlCol="0">
            <a:spAutoFit/>
          </a:bodyPr>
          <a:lstStyle/>
          <a:p>
            <a:endParaRPr lang="zh-CN" altLang="zh-CN" sz="2400" b="1" dirty="0">
              <a:effectLst>
                <a:outerShdw blurRad="38100" dist="38100" dir="2700000" algn="tl">
                  <a:srgbClr val="000000">
                    <a:alpha val="43137"/>
                  </a:srgbClr>
                </a:outerShdw>
              </a:effectLst>
            </a:endParaRPr>
          </a:p>
          <a:p>
            <a:pPr marL="342900" indent="-342900">
              <a:lnSpc>
                <a:spcPct val="150000"/>
              </a:lnSpc>
              <a:buFont typeface="Wingdings" panose="05000000000000000000" pitchFamily="2" charset="2"/>
              <a:buChar char="Ø"/>
            </a:pPr>
            <a:r>
              <a:rPr lang="zh-CN" altLang="zh-CN" sz="2000" b="1" u="sng" dirty="0"/>
              <a:t>数据</a:t>
            </a:r>
            <a:r>
              <a:rPr lang="zh-CN" altLang="zh-CN" sz="2000" dirty="0"/>
              <a:t>：计算机机所能处理的数字式信息。</a:t>
            </a:r>
          </a:p>
          <a:p>
            <a:pPr marL="342900" indent="-342900">
              <a:lnSpc>
                <a:spcPct val="150000"/>
              </a:lnSpc>
              <a:buFont typeface="Wingdings" panose="05000000000000000000" pitchFamily="2" charset="2"/>
              <a:buChar char="Ø"/>
            </a:pPr>
            <a:r>
              <a:rPr lang="zh-CN" altLang="zh-CN" sz="2000" b="1" u="sng" dirty="0"/>
              <a:t>操作</a:t>
            </a:r>
            <a:r>
              <a:rPr lang="zh-CN" altLang="zh-CN" sz="2000" dirty="0"/>
              <a:t>：计算机所进行的各种处理动作。计算机所能进行的操作包括信息的传送、存储和加工。传送通常由输入设备、输出设备完成；存储由存储器完成；而加工通常由运算器来完成各种算术的逻辑的加工。各种操作都是在控制器的控制下完成的。</a:t>
            </a:r>
          </a:p>
          <a:p>
            <a:pPr marL="342900" indent="-342900">
              <a:lnSpc>
                <a:spcPct val="150000"/>
              </a:lnSpc>
              <a:buFont typeface="Wingdings" panose="05000000000000000000" pitchFamily="2" charset="2"/>
              <a:buChar char="Ø"/>
            </a:pPr>
            <a:r>
              <a:rPr lang="zh-CN" altLang="zh-CN" sz="2000" b="1" u="sng" dirty="0"/>
              <a:t>操作数</a:t>
            </a:r>
            <a:r>
              <a:rPr lang="zh-CN" altLang="zh-CN" sz="2000" dirty="0"/>
              <a:t>：被操作的对象。</a:t>
            </a:r>
          </a:p>
          <a:p>
            <a:pPr marL="342900" indent="-342900">
              <a:lnSpc>
                <a:spcPct val="150000"/>
              </a:lnSpc>
              <a:buFont typeface="Wingdings" panose="05000000000000000000" pitchFamily="2" charset="2"/>
              <a:buChar char="Ø"/>
            </a:pPr>
            <a:r>
              <a:rPr lang="zh-CN" altLang="zh-CN" sz="2000" b="1" u="sng" dirty="0"/>
              <a:t>指令</a:t>
            </a:r>
            <a:r>
              <a:rPr lang="zh-CN" altLang="zh-CN" sz="2000" dirty="0"/>
              <a:t>：通知计算机进行各种操作的手段。</a:t>
            </a:r>
          </a:p>
          <a:p>
            <a:pPr marL="342900" indent="-342900">
              <a:lnSpc>
                <a:spcPct val="150000"/>
              </a:lnSpc>
              <a:buFont typeface="Wingdings" panose="05000000000000000000" pitchFamily="2" charset="2"/>
              <a:buChar char="Ø"/>
            </a:pPr>
            <a:r>
              <a:rPr lang="zh-CN" altLang="zh-CN" sz="2000" b="1" u="sng" dirty="0"/>
              <a:t>程序</a:t>
            </a:r>
            <a:r>
              <a:rPr lang="zh-CN" altLang="zh-CN" sz="2000" dirty="0"/>
              <a:t>：按顺序编排好的、用指令表示出的计算机解题步骤。</a:t>
            </a:r>
          </a:p>
          <a:p>
            <a:pPr marL="342900" indent="-342900">
              <a:lnSpc>
                <a:spcPct val="150000"/>
              </a:lnSpc>
              <a:buFont typeface="Wingdings" panose="05000000000000000000" pitchFamily="2" charset="2"/>
              <a:buChar char="Ø"/>
            </a:pPr>
            <a:r>
              <a:rPr lang="zh-CN" altLang="zh-CN" sz="2000" b="1" u="sng" dirty="0"/>
              <a:t>总线</a:t>
            </a:r>
            <a:r>
              <a:rPr lang="zh-CN" altLang="zh-CN" sz="2000" dirty="0"/>
              <a:t>：用于传输信息的导线组。</a:t>
            </a:r>
          </a:p>
          <a:p>
            <a:pPr marL="342900" indent="-342900">
              <a:lnSpc>
                <a:spcPct val="150000"/>
              </a:lnSpc>
              <a:buFont typeface="Wingdings" panose="05000000000000000000" pitchFamily="2" charset="2"/>
              <a:buChar char="Ø"/>
            </a:pPr>
            <a:r>
              <a:rPr lang="zh-CN" altLang="zh-CN" sz="2000" b="1" u="sng" dirty="0"/>
              <a:t>计算机硬件（</a:t>
            </a:r>
            <a:r>
              <a:rPr lang="en-US" altLang="zh-CN" sz="2000" b="1" u="sng" dirty="0"/>
              <a:t>Computer Hardware</a:t>
            </a:r>
            <a:r>
              <a:rPr lang="zh-CN" altLang="zh-CN" sz="2000" b="1" u="sng" dirty="0"/>
              <a:t>）</a:t>
            </a:r>
            <a:r>
              <a:rPr lang="zh-CN" altLang="zh-CN" sz="2000" dirty="0"/>
              <a:t>：是指组成计算机的机械的、电子的和光学的物理器件。</a:t>
            </a:r>
          </a:p>
          <a:p>
            <a:pPr marL="342900" indent="-342900">
              <a:buFont typeface="Wingdings" panose="05000000000000000000" pitchFamily="2" charset="2"/>
              <a:buChar char="Ø"/>
            </a:pPr>
            <a:endParaRPr lang="zh-CN" altLang="en-US" sz="2000" dirty="0">
              <a:solidFill>
                <a:srgbClr val="FFFFFF"/>
              </a:solidFill>
            </a:endParaRPr>
          </a:p>
          <a:p>
            <a:endParaRPr lang="zh-CN" altLang="en-US" sz="2000" dirty="0">
              <a:solidFill>
                <a:srgbClr val="FFFFFF"/>
              </a:solidFill>
            </a:endParaRPr>
          </a:p>
          <a:p>
            <a:pPr algn="ctr"/>
            <a:endParaRPr lang="en-US" altLang="zh-CN" sz="2000" dirty="0">
              <a:solidFill>
                <a:srgbClr val="FFFFFF"/>
              </a:solidFill>
            </a:endParaRPr>
          </a:p>
          <a:p>
            <a:pPr algn="ctr"/>
            <a:endParaRPr lang="en-US" altLang="zh-CN" sz="2000" dirty="0">
              <a:solidFill>
                <a:srgbClr val="FFFFFF"/>
              </a:solidFill>
            </a:endParaRPr>
          </a:p>
          <a:p>
            <a:endParaRPr lang="zh-CN" altLang="en-US" sz="2400" dirty="0">
              <a:solidFill>
                <a:srgbClr val="FFFFFF"/>
              </a:solidFill>
            </a:endParaRPr>
          </a:p>
          <a:p>
            <a:endParaRPr lang="zh-CN" altLang="en-US" dirty="0">
              <a:solidFill>
                <a:srgbClr val="FFFFFF"/>
              </a:solidFill>
            </a:endParaRPr>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5" y="208036"/>
            <a:ext cx="6601794"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7</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19363246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723796" y="939409"/>
            <a:ext cx="10244831" cy="5663089"/>
          </a:xfrm>
          <a:prstGeom prst="rect">
            <a:avLst/>
          </a:prstGeom>
          <a:noFill/>
        </p:spPr>
        <p:txBody>
          <a:bodyPr wrap="square" rtlCol="0">
            <a:spAutoFit/>
          </a:bodyPr>
          <a:lstStyle/>
          <a:p>
            <a:r>
              <a:rPr lang="en-US" altLang="zh-CN" sz="2400" b="1" dirty="0"/>
              <a:t>1)</a:t>
            </a:r>
            <a:r>
              <a:rPr lang="zh-CN" altLang="zh-CN" sz="2400" b="1" dirty="0"/>
              <a:t>计算机的五大组成部分</a:t>
            </a:r>
          </a:p>
          <a:p>
            <a:pPr>
              <a:lnSpc>
                <a:spcPct val="130000"/>
              </a:lnSpc>
            </a:pPr>
            <a:r>
              <a:rPr lang="zh-CN" altLang="zh-CN" sz="2000" b="1" dirty="0">
                <a:solidFill>
                  <a:srgbClr val="FF0000"/>
                </a:solidFill>
              </a:rPr>
              <a:t>运算器</a:t>
            </a:r>
            <a:r>
              <a:rPr lang="zh-CN" altLang="zh-CN" sz="2000" dirty="0"/>
              <a:t>：又称算术逻辑单元</a:t>
            </a:r>
            <a:r>
              <a:rPr lang="en-US" altLang="zh-CN" sz="2000" dirty="0"/>
              <a:t>Arithmetic Logic Unit</a:t>
            </a:r>
            <a:r>
              <a:rPr lang="zh-CN" altLang="zh-CN" sz="2000" dirty="0"/>
              <a:t>，简称</a:t>
            </a:r>
            <a:r>
              <a:rPr lang="en-US" altLang="zh-CN" sz="2000" dirty="0" err="1"/>
              <a:t>ALU</a:t>
            </a:r>
            <a:r>
              <a:rPr lang="zh-CN" altLang="zh-CN" sz="2000" dirty="0"/>
              <a:t>。负责进行各种算术的逻辑的运算。</a:t>
            </a:r>
          </a:p>
          <a:p>
            <a:pPr>
              <a:lnSpc>
                <a:spcPct val="130000"/>
              </a:lnSpc>
            </a:pPr>
            <a:r>
              <a:rPr lang="zh-CN" altLang="zh-CN" sz="2000" b="1" dirty="0">
                <a:solidFill>
                  <a:srgbClr val="FF0000"/>
                </a:solidFill>
              </a:rPr>
              <a:t>控制器</a:t>
            </a:r>
            <a:r>
              <a:rPr lang="zh-CN" altLang="zh-CN" sz="2000" dirty="0"/>
              <a:t>：</a:t>
            </a:r>
            <a:r>
              <a:rPr lang="en-US" altLang="zh-CN" sz="2000" dirty="0"/>
              <a:t>Control Unit </a:t>
            </a:r>
            <a:r>
              <a:rPr lang="zh-CN" altLang="zh-CN" sz="2000" dirty="0"/>
              <a:t>，简称</a:t>
            </a:r>
            <a:r>
              <a:rPr lang="en-US" altLang="zh-CN" sz="2000" dirty="0"/>
              <a:t>CU</a:t>
            </a:r>
            <a:r>
              <a:rPr lang="zh-CN" altLang="zh-CN" sz="2000" dirty="0"/>
              <a:t>。负责控制、监督、协调全机各功能部件的工作，分析并控制指令的执行。</a:t>
            </a:r>
          </a:p>
          <a:p>
            <a:pPr>
              <a:lnSpc>
                <a:spcPct val="130000"/>
              </a:lnSpc>
            </a:pPr>
            <a:r>
              <a:rPr lang="zh-CN" altLang="zh-CN" sz="2000" b="1" dirty="0">
                <a:solidFill>
                  <a:srgbClr val="FF0000"/>
                </a:solidFill>
              </a:rPr>
              <a:t>内存储器</a:t>
            </a:r>
            <a:r>
              <a:rPr lang="zh-CN" altLang="zh-CN" sz="2000" dirty="0"/>
              <a:t>：</a:t>
            </a:r>
            <a:r>
              <a:rPr lang="en-US" altLang="zh-CN" sz="2000" dirty="0"/>
              <a:t>Internal Memory</a:t>
            </a:r>
            <a:r>
              <a:rPr lang="zh-CN" altLang="zh-CN" sz="2000" dirty="0"/>
              <a:t>，简称</a:t>
            </a:r>
            <a:r>
              <a:rPr lang="en-US" altLang="zh-CN" sz="2000" dirty="0"/>
              <a:t>IM</a:t>
            </a:r>
            <a:r>
              <a:rPr lang="zh-CN" altLang="zh-CN" sz="2000" dirty="0"/>
              <a:t>；又称主存储器</a:t>
            </a:r>
            <a:r>
              <a:rPr lang="en-US" altLang="zh-CN" sz="2000" dirty="0"/>
              <a:t>Main Memory </a:t>
            </a:r>
            <a:r>
              <a:rPr lang="zh-CN" altLang="zh-CN" sz="2000" dirty="0"/>
              <a:t>简称</a:t>
            </a:r>
            <a:r>
              <a:rPr lang="en-US" altLang="zh-CN" sz="2000" dirty="0"/>
              <a:t>MM</a:t>
            </a:r>
            <a:r>
              <a:rPr lang="zh-CN" altLang="zh-CN" sz="2000" dirty="0"/>
              <a:t>。是计算机内的记忆装置，负责存储程序和数据。程序运行期间，与相关的数据共同存储与此。从计算机的运行速度和造价考虑，计算机的内存储器容量总是有限度的，为了扩大计算机的存储容量，在计算机的外部又设置了外部存储器（</a:t>
            </a:r>
            <a:r>
              <a:rPr lang="en-US" altLang="zh-CN" sz="2000" dirty="0"/>
              <a:t>External Memory</a:t>
            </a:r>
            <a:r>
              <a:rPr lang="zh-CN" altLang="zh-CN" sz="2000" dirty="0"/>
              <a:t>），也叫辅助存储器（</a:t>
            </a:r>
            <a:r>
              <a:rPr lang="en-US" altLang="zh-CN" sz="2000" dirty="0"/>
              <a:t>Auxiliary Memory</a:t>
            </a:r>
            <a:r>
              <a:rPr lang="zh-CN" altLang="zh-CN" sz="2000" dirty="0"/>
              <a:t>）。常见计算机辅助存储设备包括硬盘、软盘、光盘以及闪存等。</a:t>
            </a:r>
          </a:p>
          <a:p>
            <a:pPr>
              <a:lnSpc>
                <a:spcPct val="130000"/>
              </a:lnSpc>
            </a:pPr>
            <a:r>
              <a:rPr lang="zh-CN" altLang="zh-CN" sz="2000" b="1" dirty="0">
                <a:solidFill>
                  <a:srgbClr val="FF0000"/>
                </a:solidFill>
              </a:rPr>
              <a:t>输入设备</a:t>
            </a:r>
            <a:r>
              <a:rPr lang="zh-CN" altLang="zh-CN" sz="2000" dirty="0"/>
              <a:t>：</a:t>
            </a:r>
            <a:r>
              <a:rPr lang="en-US" altLang="zh-CN" sz="2000" dirty="0"/>
              <a:t>Input Device  </a:t>
            </a:r>
            <a:r>
              <a:rPr lang="zh-CN" altLang="zh-CN" sz="2000" dirty="0"/>
              <a:t>，简称</a:t>
            </a:r>
            <a:r>
              <a:rPr lang="en-US" altLang="zh-CN" sz="2000" dirty="0"/>
              <a:t>ID</a:t>
            </a:r>
            <a:r>
              <a:rPr lang="zh-CN" altLang="zh-CN" sz="2000" dirty="0"/>
              <a:t>。接收用户所能识别的符号代码并将其转换为计算机所能识别的</a:t>
            </a:r>
            <a:r>
              <a:rPr lang="en-US" altLang="zh-CN" sz="2000" dirty="0"/>
              <a:t>0</a:t>
            </a:r>
            <a:r>
              <a:rPr lang="zh-CN" altLang="zh-CN" sz="2000" dirty="0"/>
              <a:t>、</a:t>
            </a:r>
            <a:r>
              <a:rPr lang="en-US" altLang="zh-CN" sz="2000" dirty="0"/>
              <a:t>1</a:t>
            </a:r>
            <a:r>
              <a:rPr lang="zh-CN" altLang="zh-CN" sz="2000" dirty="0"/>
              <a:t>代码输入给计算机。参与运算或处理的数据、完成运算或处理的程序以及运算过程中所有指挥计算机运行的命令都是通过输入设备发送给计算机的。包括鼠标、键盘、纸带输入机、扫描仪、触笔、</a:t>
            </a:r>
            <a:r>
              <a:rPr lang="en-US" altLang="zh-CN" sz="2000" dirty="0"/>
              <a:t>MIC</a:t>
            </a:r>
            <a:r>
              <a:rPr lang="zh-CN" altLang="zh-CN" sz="2000" dirty="0"/>
              <a:t>、电传打字机、触摸屏、摄像机等。</a:t>
            </a:r>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5" y="208036"/>
            <a:ext cx="6601794"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8</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80184957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855559" y="1281887"/>
            <a:ext cx="10244831" cy="5170646"/>
          </a:xfrm>
          <a:prstGeom prst="rect">
            <a:avLst/>
          </a:prstGeom>
          <a:noFill/>
        </p:spPr>
        <p:txBody>
          <a:bodyPr wrap="square" rtlCol="0">
            <a:spAutoFit/>
          </a:bodyPr>
          <a:lstStyle/>
          <a:p>
            <a:pPr>
              <a:lnSpc>
                <a:spcPct val="150000"/>
              </a:lnSpc>
            </a:pPr>
            <a:r>
              <a:rPr lang="zh-CN" altLang="zh-CN" sz="2000" b="1" dirty="0">
                <a:solidFill>
                  <a:srgbClr val="FF0000"/>
                </a:solidFill>
              </a:rPr>
              <a:t>输出设备</a:t>
            </a:r>
            <a:r>
              <a:rPr lang="zh-CN" altLang="zh-CN" sz="2000" dirty="0"/>
              <a:t>：</a:t>
            </a:r>
            <a:r>
              <a:rPr lang="en-US" altLang="zh-CN" sz="2000" dirty="0"/>
              <a:t>Output Device </a:t>
            </a:r>
            <a:r>
              <a:rPr lang="zh-CN" altLang="zh-CN" sz="2000" dirty="0"/>
              <a:t>，简称</a:t>
            </a:r>
            <a:r>
              <a:rPr lang="en-US" altLang="zh-CN" sz="2000" dirty="0"/>
              <a:t>OD</a:t>
            </a:r>
            <a:r>
              <a:rPr lang="zh-CN" altLang="zh-CN" sz="2000" dirty="0"/>
              <a:t>。接收计算机所能识别的</a:t>
            </a:r>
            <a:r>
              <a:rPr lang="en-US" altLang="zh-CN" sz="2000" dirty="0"/>
              <a:t>0</a:t>
            </a:r>
            <a:r>
              <a:rPr lang="zh-CN" altLang="zh-CN" sz="2000" dirty="0"/>
              <a:t>、</a:t>
            </a:r>
            <a:r>
              <a:rPr lang="en-US" altLang="zh-CN" sz="2000" dirty="0"/>
              <a:t>1</a:t>
            </a:r>
            <a:r>
              <a:rPr lang="zh-CN" altLang="zh-CN" sz="2000" dirty="0"/>
              <a:t>代码并将其转换为用户所能识别的符号代码输出。输出的信息可以是数字、字符、图形、图像、声音等。包括显示器、打印机、</a:t>
            </a:r>
            <a:r>
              <a:rPr lang="en-US" altLang="zh-CN" sz="2000" dirty="0"/>
              <a:t>X-Y</a:t>
            </a:r>
            <a:r>
              <a:rPr lang="zh-CN" altLang="zh-CN" sz="2000" dirty="0"/>
              <a:t>绘图仪、耳机、音响等。</a:t>
            </a:r>
            <a:endParaRPr lang="en-US" altLang="zh-CN" sz="2000" dirty="0"/>
          </a:p>
          <a:p>
            <a:pPr marL="342900" lvl="0" indent="-342900">
              <a:lnSpc>
                <a:spcPct val="150000"/>
              </a:lnSpc>
              <a:buFont typeface="Wingdings" panose="05000000000000000000" pitchFamily="2" charset="2"/>
              <a:buChar char="Ø"/>
            </a:pPr>
            <a:r>
              <a:rPr lang="zh-CN" altLang="zh-CN" sz="2000" dirty="0"/>
              <a:t>我们熟悉的软磁盘驱动器、硬磁盘驱动器、光盘驱动器及其存储介质既是输入设备，又是输出设备。输入设备和输出设备合称</a:t>
            </a:r>
            <a:r>
              <a:rPr lang="zh-CN" altLang="zh-CN" sz="2000" u="sng" dirty="0"/>
              <a:t>外围设备或输入</a:t>
            </a:r>
            <a:r>
              <a:rPr lang="en-US" altLang="zh-CN" sz="2000" u="sng" dirty="0"/>
              <a:t>/</a:t>
            </a:r>
            <a:r>
              <a:rPr lang="zh-CN" altLang="zh-CN" sz="2000" u="sng" dirty="0"/>
              <a:t>输出设备</a:t>
            </a:r>
            <a:r>
              <a:rPr lang="zh-CN" altLang="zh-CN" sz="2000" dirty="0"/>
              <a:t>（</a:t>
            </a:r>
            <a:r>
              <a:rPr lang="en-US" altLang="zh-CN" sz="2000" dirty="0" err="1"/>
              <a:t>Input/Output</a:t>
            </a:r>
            <a:r>
              <a:rPr lang="en-US" altLang="zh-CN" sz="2000" dirty="0"/>
              <a:t> Equipment</a:t>
            </a:r>
            <a:r>
              <a:rPr lang="zh-CN" altLang="zh-CN" sz="2000" dirty="0"/>
              <a:t>，简称</a:t>
            </a:r>
            <a:r>
              <a:rPr lang="en-US" altLang="zh-CN" sz="2000" u="sng" dirty="0"/>
              <a:t>I/O</a:t>
            </a:r>
            <a:r>
              <a:rPr lang="zh-CN" altLang="zh-CN" sz="2000" dirty="0"/>
              <a:t>）</a:t>
            </a:r>
          </a:p>
          <a:p>
            <a:pPr marL="342900" lvl="0" indent="-342900">
              <a:lnSpc>
                <a:spcPct val="150000"/>
              </a:lnSpc>
              <a:buFont typeface="Wingdings" panose="05000000000000000000" pitchFamily="2" charset="2"/>
              <a:buChar char="Ø"/>
            </a:pPr>
            <a:r>
              <a:rPr lang="zh-CN" altLang="zh-CN" sz="2000" dirty="0"/>
              <a:t>运算器和控制器合称</a:t>
            </a:r>
            <a:r>
              <a:rPr lang="zh-CN" altLang="zh-CN" sz="2000" u="sng" dirty="0"/>
              <a:t>中央处理机</a:t>
            </a:r>
            <a:r>
              <a:rPr lang="zh-CN" altLang="zh-CN" sz="2000" dirty="0"/>
              <a:t>（</a:t>
            </a:r>
            <a:r>
              <a:rPr lang="en-US" altLang="zh-CN" sz="2000" dirty="0"/>
              <a:t>Central Processing Unit </a:t>
            </a:r>
            <a:r>
              <a:rPr lang="zh-CN" altLang="zh-CN" sz="2000" dirty="0"/>
              <a:t>，简称</a:t>
            </a:r>
            <a:r>
              <a:rPr lang="en-US" altLang="zh-CN" sz="2000" u="sng" dirty="0"/>
              <a:t>CPU</a:t>
            </a:r>
            <a:r>
              <a:rPr lang="zh-CN" altLang="zh-CN" sz="2000" dirty="0"/>
              <a:t>）</a:t>
            </a:r>
          </a:p>
          <a:p>
            <a:pPr marL="342900" lvl="0" indent="-342900">
              <a:lnSpc>
                <a:spcPct val="150000"/>
              </a:lnSpc>
              <a:buFont typeface="Wingdings" panose="05000000000000000000" pitchFamily="2" charset="2"/>
              <a:buChar char="Ø"/>
            </a:pPr>
            <a:r>
              <a:rPr lang="zh-CN" altLang="zh-CN" sz="2000" dirty="0"/>
              <a:t>运算器、控制器、内存储器统称</a:t>
            </a:r>
            <a:r>
              <a:rPr lang="zh-CN" altLang="zh-CN" sz="2000" u="sng" dirty="0"/>
              <a:t>主机（</a:t>
            </a:r>
            <a:r>
              <a:rPr lang="en-US" altLang="zh-CN" sz="2000" u="sng" dirty="0"/>
              <a:t>Host</a:t>
            </a:r>
            <a:r>
              <a:rPr lang="zh-CN" altLang="zh-CN" sz="2000" u="sng" dirty="0"/>
              <a:t>）</a:t>
            </a:r>
          </a:p>
          <a:p>
            <a:pPr marL="342900" lvl="0" indent="-342900">
              <a:lnSpc>
                <a:spcPct val="150000"/>
              </a:lnSpc>
              <a:buFont typeface="Wingdings" panose="05000000000000000000" pitchFamily="2" charset="2"/>
              <a:buChar char="Ø"/>
            </a:pPr>
            <a:r>
              <a:rPr lang="zh-CN" altLang="zh-CN" sz="2000" dirty="0"/>
              <a:t>主机和外部设备间通过接口相连（所谓接口就是指主机和外设间连接通道和有关的控制电路，也可泛指任何两个系统间的交接部分和连接通道。因为接口电路现在大部分被作成可方便插拔的器件，所以某些场合又把接口形象地称为接口卡。）</a:t>
            </a:r>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5" y="208036"/>
            <a:ext cx="6601794"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9</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20698148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723796" y="814124"/>
            <a:ext cx="10244831" cy="2573012"/>
          </a:xfrm>
          <a:prstGeom prst="rect">
            <a:avLst/>
          </a:prstGeom>
          <a:noFill/>
        </p:spPr>
        <p:txBody>
          <a:bodyPr wrap="square" rtlCol="0">
            <a:spAutoFit/>
          </a:bodyPr>
          <a:lstStyle/>
          <a:p>
            <a:pPr>
              <a:lnSpc>
                <a:spcPct val="130000"/>
              </a:lnSpc>
            </a:pPr>
            <a:r>
              <a:rPr lang="en-US" altLang="zh-CN" sz="2400" b="1" dirty="0">
                <a:effectLst>
                  <a:outerShdw blurRad="38100" dist="38100" dir="2700000" algn="tl">
                    <a:srgbClr val="000000">
                      <a:alpha val="43137"/>
                    </a:srgbClr>
                  </a:outerShdw>
                </a:effectLst>
              </a:rPr>
              <a:t>2)</a:t>
            </a:r>
            <a:r>
              <a:rPr lang="zh-CN" altLang="zh-CN" sz="2400" b="1" dirty="0">
                <a:effectLst>
                  <a:outerShdw blurRad="38100" dist="38100" dir="2700000" algn="tl">
                    <a:srgbClr val="000000">
                      <a:alpha val="43137"/>
                    </a:srgbClr>
                  </a:outerShdw>
                </a:effectLst>
              </a:rPr>
              <a:t>计算机的硬件结构</a:t>
            </a:r>
          </a:p>
          <a:p>
            <a:pPr>
              <a:lnSpc>
                <a:spcPct val="130000"/>
              </a:lnSpc>
            </a:pPr>
            <a:r>
              <a:rPr lang="en-US" altLang="zh-CN" sz="2000" b="1" dirty="0"/>
              <a:t>(1)</a:t>
            </a:r>
            <a:r>
              <a:rPr lang="zh-CN" altLang="zh-CN" sz="2000" b="1" dirty="0"/>
              <a:t>冯·诺依曼计算机结构</a:t>
            </a:r>
            <a:endParaRPr lang="zh-CN" altLang="zh-CN" sz="2000" dirty="0"/>
          </a:p>
          <a:p>
            <a:pPr>
              <a:lnSpc>
                <a:spcPct val="130000"/>
              </a:lnSpc>
            </a:pPr>
            <a:r>
              <a:rPr lang="en-US" altLang="zh-CN" sz="2000" dirty="0"/>
              <a:t>         </a:t>
            </a:r>
            <a:r>
              <a:rPr lang="zh-CN" altLang="zh-CN" sz="2000" dirty="0"/>
              <a:t>典型的冯·诺依曼计算机的特点是以运算器为中心的结构。其基本组成框图如图</a:t>
            </a:r>
            <a:r>
              <a:rPr lang="en-US" altLang="zh-CN" sz="2000" dirty="0"/>
              <a:t>1.5</a:t>
            </a:r>
            <a:r>
              <a:rPr lang="zh-CN" altLang="zh-CN" sz="2000" dirty="0"/>
              <a:t>所示。</a:t>
            </a:r>
          </a:p>
          <a:p>
            <a:pPr>
              <a:lnSpc>
                <a:spcPct val="130000"/>
              </a:lnSpc>
            </a:pPr>
            <a:r>
              <a:rPr lang="en-US" altLang="zh-CN" sz="2000" dirty="0"/>
              <a:t>         </a:t>
            </a:r>
            <a:r>
              <a:rPr lang="zh-CN" altLang="zh-CN" sz="2000" dirty="0"/>
              <a:t>大致工作过程为：输入设备在控制器控制下，把原始数据和程序经运算器送入内存储器存放；控制器把指令诸条取出进行分析，然后指挥相应部件完成相应动作；运算器处理后的结果又送回到存储器，最后再由内存储器经运算器从输出设备输出。</a:t>
            </a:r>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10</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pic>
        <p:nvPicPr>
          <p:cNvPr id="4" name="图片 3"/>
          <p:cNvPicPr>
            <a:picLocks noChangeAspect="1"/>
          </p:cNvPicPr>
          <p:nvPr/>
        </p:nvPicPr>
        <p:blipFill>
          <a:blip r:embed="rId3"/>
          <a:stretch>
            <a:fillRect/>
          </a:stretch>
        </p:blipFill>
        <p:spPr>
          <a:xfrm>
            <a:off x="3561283" y="3473208"/>
            <a:ext cx="5006885" cy="2304000"/>
          </a:xfrm>
          <a:prstGeom prst="rect">
            <a:avLst/>
          </a:prstGeom>
        </p:spPr>
      </p:pic>
      <p:sp>
        <p:nvSpPr>
          <p:cNvPr id="5" name="矩形 4"/>
          <p:cNvSpPr/>
          <p:nvPr/>
        </p:nvSpPr>
        <p:spPr>
          <a:xfrm>
            <a:off x="3870855" y="5908386"/>
            <a:ext cx="4387740" cy="369332"/>
          </a:xfrm>
          <a:prstGeom prst="rect">
            <a:avLst/>
          </a:prstGeom>
        </p:spPr>
        <p:txBody>
          <a:bodyPr wrap="none">
            <a:spAutoFit/>
          </a:bodyPr>
          <a:lstStyle/>
          <a:p>
            <a:pPr indent="257175" algn="ctr">
              <a:spcAft>
                <a:spcPts val="0"/>
              </a:spcAft>
            </a:pPr>
            <a:r>
              <a:rPr lang="zh-CN" altLang="zh-CN" kern="100" dirty="0">
                <a:latin typeface="Times New Roman" panose="02020603050405020304" pitchFamily="18" charset="0"/>
              </a:rPr>
              <a:t>图</a:t>
            </a:r>
            <a:r>
              <a:rPr lang="en-US" altLang="zh-CN" kern="100" dirty="0">
                <a:latin typeface="Times New Roman" panose="02020603050405020304" pitchFamily="18" charset="0"/>
              </a:rPr>
              <a:t>1.5  </a:t>
            </a:r>
            <a:r>
              <a:rPr lang="zh-CN" altLang="zh-CN" kern="100" dirty="0">
                <a:latin typeface="Times New Roman" panose="02020603050405020304" pitchFamily="18" charset="0"/>
              </a:rPr>
              <a:t>典型的冯·诺依曼计算机结构框图</a:t>
            </a:r>
            <a:endParaRPr lang="zh-CN" altLang="zh-CN" sz="2400" kern="100" dirty="0">
              <a:latin typeface="Times New Roman" panose="02020603050405020304" pitchFamily="18" charset="0"/>
            </a:endParaRPr>
          </a:p>
        </p:txBody>
      </p:sp>
      <p:sp>
        <p:nvSpPr>
          <p:cNvPr id="7" name="椭圆形标注 6"/>
          <p:cNvSpPr/>
          <p:nvPr/>
        </p:nvSpPr>
        <p:spPr>
          <a:xfrm>
            <a:off x="8629466" y="3000403"/>
            <a:ext cx="3285460" cy="1738389"/>
          </a:xfrm>
          <a:prstGeom prst="wedgeEllipseCallout">
            <a:avLst/>
          </a:prstGeom>
          <a:solidFill>
            <a:srgbClr val="357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23"/>
          <p:cNvSpPr txBox="1"/>
          <p:nvPr/>
        </p:nvSpPr>
        <p:spPr>
          <a:xfrm>
            <a:off x="9033994" y="3207877"/>
            <a:ext cx="2837487" cy="1323439"/>
          </a:xfrm>
          <a:prstGeom prst="rect">
            <a:avLst/>
          </a:prstGeom>
          <a:noFill/>
        </p:spPr>
        <p:txBody>
          <a:bodyPr wrap="square" rtlCol="0">
            <a:spAutoFit/>
          </a:bodyPr>
          <a:lstStyle/>
          <a:p>
            <a:r>
              <a:rPr lang="zh-CN" altLang="zh-CN" sz="1600" b="1" dirty="0"/>
              <a:t>图中的实线为数据线，这里的数据包括被处理的数据和指令；虚线为控制线，表示中央处理机对各部件的控制信号。</a:t>
            </a:r>
          </a:p>
        </p:txBody>
      </p:sp>
    </p:spTree>
    <p:extLst>
      <p:ext uri="{BB962C8B-B14F-4D97-AF65-F5344CB8AC3E}">
        <p14:creationId xmlns:p14="http://schemas.microsoft.com/office/powerpoint/2010/main" val="206788957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ppt_x"/>
                                          </p:val>
                                        </p:tav>
                                        <p:tav tm="100000">
                                          <p:val>
                                            <p:strVal val="#ppt_x"/>
                                          </p:val>
                                        </p:tav>
                                      </p:tavLst>
                                    </p:anim>
                                    <p:anim calcmode="lin" valueType="num">
                                      <p:cBhvr additive="base">
                                        <p:cTn id="3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723796" y="814124"/>
            <a:ext cx="10244831" cy="2456057"/>
          </a:xfrm>
          <a:prstGeom prst="rect">
            <a:avLst/>
          </a:prstGeom>
          <a:noFill/>
        </p:spPr>
        <p:txBody>
          <a:bodyPr wrap="square" rtlCol="0">
            <a:spAutoFit/>
          </a:bodyPr>
          <a:lstStyle/>
          <a:p>
            <a:r>
              <a:rPr lang="en-US" altLang="zh-CN" sz="2000" b="1" dirty="0"/>
              <a:t>(2)</a:t>
            </a:r>
            <a:r>
              <a:rPr lang="zh-CN" altLang="zh-CN" sz="2000" b="1" dirty="0"/>
              <a:t>现代计算机结构</a:t>
            </a:r>
            <a:endParaRPr lang="en-US" altLang="zh-CN" sz="2000" b="1" dirty="0"/>
          </a:p>
          <a:p>
            <a:pPr>
              <a:lnSpc>
                <a:spcPct val="130000"/>
              </a:lnSpc>
            </a:pPr>
            <a:r>
              <a:rPr lang="en-US" altLang="zh-CN" dirty="0"/>
              <a:t>         </a:t>
            </a:r>
            <a:r>
              <a:rPr lang="zh-CN" altLang="zh-CN" dirty="0"/>
              <a:t>现代计算机转向以存储器为中心。其基本组成框图如图</a:t>
            </a:r>
            <a:r>
              <a:rPr lang="en-US" altLang="zh-CN" dirty="0"/>
              <a:t>1.6</a:t>
            </a:r>
            <a:r>
              <a:rPr lang="zh-CN" altLang="zh-CN" dirty="0"/>
              <a:t>所示。</a:t>
            </a:r>
            <a:endParaRPr lang="en-US" altLang="zh-CN" dirty="0"/>
          </a:p>
          <a:p>
            <a:pPr>
              <a:lnSpc>
                <a:spcPct val="130000"/>
              </a:lnSpc>
            </a:pPr>
            <a:r>
              <a:rPr lang="en-US" altLang="zh-CN" dirty="0"/>
              <a:t>         </a:t>
            </a:r>
            <a:r>
              <a:rPr lang="zh-CN" altLang="zh-CN" dirty="0"/>
              <a:t>其大致工作过程为：输入设备在控制器控制下，把原始数据和程序直接送入内存储器存放；控制器把指令诸条取出进行分析，然后指挥相应部件完成相应动作；运算器处理后的结果再送回到存储器，最后再由内存储器直接通过输出设备输出。</a:t>
            </a:r>
          </a:p>
          <a:p>
            <a:endParaRPr lang="zh-CN" altLang="zh-CN" sz="2000" dirty="0"/>
          </a:p>
          <a:p>
            <a:endParaRPr lang="zh-CN" altLang="zh-CN" sz="2000"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11</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pic>
        <p:nvPicPr>
          <p:cNvPr id="2" name="图片 1"/>
          <p:cNvPicPr>
            <a:picLocks noChangeAspect="1"/>
          </p:cNvPicPr>
          <p:nvPr/>
        </p:nvPicPr>
        <p:blipFill>
          <a:blip r:embed="rId3"/>
          <a:stretch>
            <a:fillRect/>
          </a:stretch>
        </p:blipFill>
        <p:spPr>
          <a:xfrm>
            <a:off x="2767080" y="2856297"/>
            <a:ext cx="4393979" cy="3132000"/>
          </a:xfrm>
          <a:prstGeom prst="rect">
            <a:avLst/>
          </a:prstGeom>
        </p:spPr>
      </p:pic>
      <p:sp>
        <p:nvSpPr>
          <p:cNvPr id="6" name="矩形 5"/>
          <p:cNvSpPr/>
          <p:nvPr/>
        </p:nvSpPr>
        <p:spPr>
          <a:xfrm>
            <a:off x="2879118" y="6182344"/>
            <a:ext cx="4281941" cy="369332"/>
          </a:xfrm>
          <a:prstGeom prst="rect">
            <a:avLst/>
          </a:prstGeom>
        </p:spPr>
        <p:txBody>
          <a:bodyPr wrap="none">
            <a:spAutoFit/>
          </a:bodyPr>
          <a:lstStyle/>
          <a:p>
            <a:pPr algn="ctr">
              <a:spcAft>
                <a:spcPts val="0"/>
              </a:spcAft>
            </a:pPr>
            <a:r>
              <a:rPr lang="zh-CN" altLang="zh-CN" kern="100" dirty="0">
                <a:latin typeface="Times New Roman" panose="02020603050405020304" pitchFamily="18" charset="0"/>
              </a:rPr>
              <a:t>图</a:t>
            </a:r>
            <a:r>
              <a:rPr lang="en-US" altLang="zh-CN" kern="100" dirty="0">
                <a:latin typeface="Times New Roman" panose="02020603050405020304" pitchFamily="18" charset="0"/>
              </a:rPr>
              <a:t>1.6  </a:t>
            </a:r>
            <a:r>
              <a:rPr lang="zh-CN" altLang="zh-CN" kern="100" dirty="0">
                <a:latin typeface="Times New Roman" panose="02020603050405020304" pitchFamily="18" charset="0"/>
              </a:rPr>
              <a:t>以存储器为中心的计算机结构框图</a:t>
            </a:r>
            <a:endParaRPr lang="zh-CN" altLang="zh-CN" sz="2400" kern="100" dirty="0">
              <a:latin typeface="Times New Roman" panose="02020603050405020304" pitchFamily="18" charset="0"/>
            </a:endParaRPr>
          </a:p>
        </p:txBody>
      </p:sp>
      <p:sp>
        <p:nvSpPr>
          <p:cNvPr id="10" name="竖卷形 9"/>
          <p:cNvSpPr/>
          <p:nvPr/>
        </p:nvSpPr>
        <p:spPr>
          <a:xfrm>
            <a:off x="8026901" y="2466753"/>
            <a:ext cx="3165355" cy="3521544"/>
          </a:xfrm>
          <a:prstGeom prst="verticalScroll">
            <a:avLst/>
          </a:prstGeom>
          <a:solidFill>
            <a:srgbClr val="357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dirty="0"/>
              <a:t>图中的粗线为数据线，这里的数据包括被处理的数据和指令及指令地址；细线为控制线，表示中央处理机对各部件的控制信号；虚线为回送信号线，表示各部件回送给控制器的信号</a:t>
            </a:r>
            <a:endParaRPr lang="zh-CN" altLang="en-US" dirty="0"/>
          </a:p>
        </p:txBody>
      </p:sp>
    </p:spTree>
    <p:extLst>
      <p:ext uri="{BB962C8B-B14F-4D97-AF65-F5344CB8AC3E}">
        <p14:creationId xmlns:p14="http://schemas.microsoft.com/office/powerpoint/2010/main" val="217557689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723796" y="1242128"/>
            <a:ext cx="10244831" cy="1323439"/>
          </a:xfrm>
          <a:prstGeom prst="rect">
            <a:avLst/>
          </a:prstGeom>
          <a:noFill/>
        </p:spPr>
        <p:txBody>
          <a:bodyPr wrap="square" rtlCol="0">
            <a:spAutoFit/>
          </a:bodyPr>
          <a:lstStyle/>
          <a:p>
            <a:r>
              <a:rPr lang="zh-CN" altLang="zh-CN" sz="2000" dirty="0"/>
              <a:t>无论是冯·诺依曼结构的计算机还是现代结构的计算机都由五大部件组成，缺一不可。现在又把计算机看成两或三大部分，如图</a:t>
            </a:r>
            <a:r>
              <a:rPr lang="en-US" altLang="zh-CN" sz="2000" dirty="0"/>
              <a:t>1.7</a:t>
            </a:r>
            <a:r>
              <a:rPr lang="zh-CN" altLang="zh-CN" sz="2000" dirty="0"/>
              <a:t>所示。</a:t>
            </a:r>
          </a:p>
          <a:p>
            <a:endParaRPr lang="zh-CN" altLang="zh-CN" sz="2000" dirty="0"/>
          </a:p>
          <a:p>
            <a:endParaRPr lang="zh-CN" altLang="zh-CN" sz="2000"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12</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pic>
        <p:nvPicPr>
          <p:cNvPr id="4" name="图片 3"/>
          <p:cNvPicPr>
            <a:picLocks noChangeAspect="1"/>
          </p:cNvPicPr>
          <p:nvPr/>
        </p:nvPicPr>
        <p:blipFill>
          <a:blip r:embed="rId3"/>
          <a:stretch>
            <a:fillRect/>
          </a:stretch>
        </p:blipFill>
        <p:spPr>
          <a:xfrm>
            <a:off x="2722985" y="2026936"/>
            <a:ext cx="6797143" cy="3960000"/>
          </a:xfrm>
          <a:prstGeom prst="rect">
            <a:avLst/>
          </a:prstGeom>
        </p:spPr>
      </p:pic>
      <p:sp>
        <p:nvSpPr>
          <p:cNvPr id="5" name="矩形 4"/>
          <p:cNvSpPr/>
          <p:nvPr/>
        </p:nvSpPr>
        <p:spPr>
          <a:xfrm>
            <a:off x="2920410" y="6115537"/>
            <a:ext cx="6096000" cy="738664"/>
          </a:xfrm>
          <a:prstGeom prst="rect">
            <a:avLst/>
          </a:prstGeom>
        </p:spPr>
        <p:txBody>
          <a:bodyPr>
            <a:spAutoFit/>
          </a:bodyPr>
          <a:lstStyle/>
          <a:p>
            <a:pPr indent="342900" algn="ctr">
              <a:spcAft>
                <a:spcPts val="0"/>
              </a:spcAft>
            </a:pPr>
            <a:r>
              <a:rPr lang="zh-CN" altLang="zh-CN" kern="100" dirty="0">
                <a:latin typeface="Times New Roman" panose="02020603050405020304" pitchFamily="18" charset="0"/>
              </a:rPr>
              <a:t>图</a:t>
            </a:r>
            <a:r>
              <a:rPr lang="en-US" altLang="zh-CN" kern="100" dirty="0">
                <a:latin typeface="Times New Roman" panose="02020603050405020304" pitchFamily="18" charset="0"/>
              </a:rPr>
              <a:t>1.7  </a:t>
            </a:r>
            <a:r>
              <a:rPr lang="zh-CN" altLang="zh-CN" kern="100" dirty="0">
                <a:latin typeface="Times New Roman" panose="02020603050405020304" pitchFamily="18" charset="0"/>
              </a:rPr>
              <a:t>现代计算机两（三）大部分结构图</a:t>
            </a:r>
            <a:endParaRPr lang="zh-CN" altLang="zh-CN" sz="3200" kern="100" dirty="0">
              <a:latin typeface="Times New Roman" panose="02020603050405020304" pitchFamily="18" charset="0"/>
            </a:endParaRPr>
          </a:p>
          <a:p>
            <a:pPr indent="266700" algn="just">
              <a:spcAft>
                <a:spcPts val="0"/>
              </a:spcAft>
            </a:pPr>
            <a:r>
              <a:rPr lang="en-US" altLang="zh-CN" sz="2400" kern="100" dirty="0">
                <a:latin typeface="Times New Roman" panose="02020603050405020304" pitchFamily="18" charset="0"/>
                <a:cs typeface="宋体" panose="02010600030101010101" pitchFamily="2" charset="-122"/>
              </a:rPr>
              <a:t> </a:t>
            </a:r>
            <a:endParaRPr lang="zh-CN" altLang="zh-CN" sz="2400" kern="100" dirty="0">
              <a:latin typeface="Times New Roman" panose="02020603050405020304" pitchFamily="18" charset="0"/>
              <a:cs typeface="宋体" panose="02010600030101010101" pitchFamily="2" charset="-122"/>
            </a:endParaRPr>
          </a:p>
        </p:txBody>
      </p:sp>
    </p:spTree>
    <p:extLst>
      <p:ext uri="{BB962C8B-B14F-4D97-AF65-F5344CB8AC3E}">
        <p14:creationId xmlns:p14="http://schemas.microsoft.com/office/powerpoint/2010/main" val="14459129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 calcmode="lin" valueType="num">
                                      <p:cBhvr additive="base">
                                        <p:cTn id="1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947425" y="1481471"/>
            <a:ext cx="10244831" cy="1569660"/>
          </a:xfrm>
          <a:prstGeom prst="rect">
            <a:avLst/>
          </a:prstGeom>
          <a:noFill/>
        </p:spPr>
        <p:txBody>
          <a:bodyPr wrap="square" rtlCol="0">
            <a:spAutoFit/>
          </a:bodyPr>
          <a:lstStyle/>
          <a:p>
            <a:r>
              <a:rPr lang="zh-CN" altLang="zh-CN" sz="2400" dirty="0"/>
              <a:t>用户通过输入设备输入程序和数据，通过输出设备接收运行结果（如图</a:t>
            </a:r>
            <a:r>
              <a:rPr lang="en-US" altLang="zh-CN" sz="2400" dirty="0"/>
              <a:t>1.8</a:t>
            </a:r>
            <a:r>
              <a:rPr lang="zh-CN" altLang="zh-CN" sz="2400" dirty="0"/>
              <a:t>所示）。</a:t>
            </a:r>
          </a:p>
          <a:p>
            <a:endParaRPr lang="zh-CN" altLang="zh-CN" sz="2400" dirty="0"/>
          </a:p>
          <a:p>
            <a:endParaRPr lang="zh-CN" altLang="zh-CN" sz="2400"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13</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7032" y="2290245"/>
            <a:ext cx="3885443" cy="2880000"/>
          </a:xfrm>
          <a:prstGeom prst="rect">
            <a:avLst/>
          </a:prstGeom>
        </p:spPr>
      </p:pic>
      <p:sp>
        <p:nvSpPr>
          <p:cNvPr id="6" name="矩形 5"/>
          <p:cNvSpPr/>
          <p:nvPr/>
        </p:nvSpPr>
        <p:spPr>
          <a:xfrm>
            <a:off x="4730334" y="5381478"/>
            <a:ext cx="3156633" cy="369332"/>
          </a:xfrm>
          <a:prstGeom prst="rect">
            <a:avLst/>
          </a:prstGeom>
        </p:spPr>
        <p:txBody>
          <a:bodyPr wrap="none">
            <a:spAutoFit/>
          </a:bodyPr>
          <a:lstStyle/>
          <a:p>
            <a:pPr indent="257175" algn="ctr">
              <a:spcAft>
                <a:spcPts val="0"/>
              </a:spcAft>
            </a:pPr>
            <a:r>
              <a:rPr lang="zh-CN" altLang="zh-CN" kern="100" dirty="0">
                <a:latin typeface="Times New Roman" panose="02020603050405020304" pitchFamily="18" charset="0"/>
              </a:rPr>
              <a:t>图</a:t>
            </a:r>
            <a:r>
              <a:rPr lang="en-US" altLang="zh-CN" kern="100" dirty="0">
                <a:latin typeface="Times New Roman" panose="02020603050405020304" pitchFamily="18" charset="0"/>
              </a:rPr>
              <a:t>1.8  </a:t>
            </a:r>
            <a:r>
              <a:rPr lang="zh-CN" altLang="zh-CN" kern="100" dirty="0">
                <a:latin typeface="Times New Roman" panose="02020603050405020304" pitchFamily="18" charset="0"/>
              </a:rPr>
              <a:t>用户与计算机的联系</a:t>
            </a:r>
            <a:endParaRPr lang="zh-CN" altLang="zh-CN" sz="3200" kern="100" dirty="0">
              <a:latin typeface="Times New Roman" panose="02020603050405020304" pitchFamily="18" charset="0"/>
            </a:endParaRPr>
          </a:p>
        </p:txBody>
      </p:sp>
    </p:spTree>
    <p:extLst>
      <p:ext uri="{BB962C8B-B14F-4D97-AF65-F5344CB8AC3E}">
        <p14:creationId xmlns:p14="http://schemas.microsoft.com/office/powerpoint/2010/main" val="411957308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888372" y="906491"/>
            <a:ext cx="10244831" cy="2000548"/>
          </a:xfrm>
          <a:prstGeom prst="rect">
            <a:avLst/>
          </a:prstGeom>
          <a:noFill/>
        </p:spPr>
        <p:txBody>
          <a:bodyPr wrap="square" rtlCol="0">
            <a:spAutoFit/>
          </a:bodyPr>
          <a:lstStyle/>
          <a:p>
            <a:r>
              <a:rPr lang="en-US" altLang="zh-CN" sz="2800" b="1" dirty="0"/>
              <a:t>3 .</a:t>
            </a:r>
            <a:r>
              <a:rPr lang="zh-CN" altLang="zh-CN" sz="2800" b="1" dirty="0"/>
              <a:t>计算机系统（硬、软件的有机结合体）</a:t>
            </a:r>
          </a:p>
          <a:p>
            <a:endParaRPr lang="en-US" altLang="zh-CN" sz="2400" dirty="0"/>
          </a:p>
          <a:p>
            <a:r>
              <a:rPr lang="zh-CN" altLang="zh-CN" sz="2400" dirty="0"/>
              <a:t>所谓系统是指同类事物按一定关系组成的整体。计算机系统就是计算机的硬件和软件的有机结合（如图</a:t>
            </a:r>
            <a:r>
              <a:rPr lang="en-US" altLang="zh-CN" sz="2400" dirty="0"/>
              <a:t>1.9</a:t>
            </a:r>
            <a:r>
              <a:rPr lang="zh-CN" altLang="zh-CN" sz="2400" dirty="0"/>
              <a:t>所示）。</a:t>
            </a:r>
          </a:p>
          <a:p>
            <a:endParaRPr lang="zh-CN" altLang="zh-CN" sz="2400"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14</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pic>
        <p:nvPicPr>
          <p:cNvPr id="5" name="图片 4"/>
          <p:cNvPicPr>
            <a:picLocks noChangeAspect="1"/>
          </p:cNvPicPr>
          <p:nvPr/>
        </p:nvPicPr>
        <p:blipFill>
          <a:blip r:embed="rId3"/>
          <a:stretch>
            <a:fillRect/>
          </a:stretch>
        </p:blipFill>
        <p:spPr>
          <a:xfrm>
            <a:off x="1030148" y="2701654"/>
            <a:ext cx="9961277" cy="3240000"/>
          </a:xfrm>
          <a:prstGeom prst="rect">
            <a:avLst/>
          </a:prstGeom>
        </p:spPr>
      </p:pic>
      <p:sp>
        <p:nvSpPr>
          <p:cNvPr id="7" name="矩形 6"/>
          <p:cNvSpPr/>
          <p:nvPr/>
        </p:nvSpPr>
        <p:spPr>
          <a:xfrm>
            <a:off x="4149155" y="6159133"/>
            <a:ext cx="3618298" cy="369332"/>
          </a:xfrm>
          <a:prstGeom prst="rect">
            <a:avLst/>
          </a:prstGeom>
        </p:spPr>
        <p:txBody>
          <a:bodyPr wrap="none">
            <a:spAutoFit/>
          </a:bodyPr>
          <a:lstStyle/>
          <a:p>
            <a:pPr indent="257175" algn="ctr">
              <a:spcAft>
                <a:spcPts val="0"/>
              </a:spcAft>
            </a:pPr>
            <a:r>
              <a:rPr lang="zh-CN" altLang="zh-CN" kern="100" dirty="0">
                <a:latin typeface="Times New Roman" panose="02020603050405020304" pitchFamily="18" charset="0"/>
              </a:rPr>
              <a:t>图</a:t>
            </a:r>
            <a:r>
              <a:rPr lang="en-US" altLang="zh-CN" kern="100" dirty="0">
                <a:latin typeface="Times New Roman" panose="02020603050405020304" pitchFamily="18" charset="0"/>
              </a:rPr>
              <a:t>1.9  </a:t>
            </a:r>
            <a:r>
              <a:rPr lang="zh-CN" altLang="zh-CN" kern="100" dirty="0">
                <a:latin typeface="Times New Roman" panose="02020603050405020304" pitchFamily="18" charset="0"/>
              </a:rPr>
              <a:t>计算机系统的硬软件结合</a:t>
            </a:r>
            <a:endParaRPr lang="zh-CN" altLang="zh-CN" sz="2400" kern="100" dirty="0">
              <a:latin typeface="Times New Roman" panose="02020603050405020304" pitchFamily="18" charset="0"/>
            </a:endParaRPr>
          </a:p>
        </p:txBody>
      </p:sp>
    </p:spTree>
    <p:extLst>
      <p:ext uri="{BB962C8B-B14F-4D97-AF65-F5344CB8AC3E}">
        <p14:creationId xmlns:p14="http://schemas.microsoft.com/office/powerpoint/2010/main" val="137876622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855559" y="1506656"/>
            <a:ext cx="10244831" cy="4276427"/>
          </a:xfrm>
          <a:prstGeom prst="rect">
            <a:avLst/>
          </a:prstGeom>
          <a:noFill/>
        </p:spPr>
        <p:txBody>
          <a:bodyPr wrap="square" rtlCol="0">
            <a:spAutoFit/>
          </a:bodyPr>
          <a:lstStyle/>
          <a:p>
            <a:pPr>
              <a:lnSpc>
                <a:spcPct val="150000"/>
              </a:lnSpc>
            </a:pPr>
            <a:r>
              <a:rPr lang="zh-CN" altLang="zh-CN" sz="2000" dirty="0"/>
              <a:t>计算机的硬件是计算机工作的物质基础，而软件是发挥计算机效能的必要手段。没有计算机软件的计算机被称为裸机，裸机只有配备了必要的软件（系统软件）才可以工作，因为硬件是根据指令进行工作的。</a:t>
            </a:r>
          </a:p>
          <a:p>
            <a:pPr>
              <a:lnSpc>
                <a:spcPct val="150000"/>
              </a:lnSpc>
            </a:pPr>
            <a:endParaRPr lang="en-US" altLang="zh-CN" sz="2000" dirty="0"/>
          </a:p>
          <a:p>
            <a:pPr>
              <a:lnSpc>
                <a:spcPct val="150000"/>
              </a:lnSpc>
            </a:pPr>
            <a:r>
              <a:rPr lang="en-US" altLang="zh-CN" sz="2000" b="1" dirty="0"/>
              <a:t>1)</a:t>
            </a:r>
            <a:r>
              <a:rPr lang="zh-CN" altLang="zh-CN" sz="2000" b="1" dirty="0"/>
              <a:t>计算机的硬件系统</a:t>
            </a:r>
          </a:p>
          <a:p>
            <a:pPr>
              <a:lnSpc>
                <a:spcPct val="150000"/>
              </a:lnSpc>
            </a:pPr>
            <a:r>
              <a:rPr lang="zh-CN" altLang="zh-CN" sz="2000" dirty="0"/>
              <a:t>硬件是计算机所使用的电子线路和物理装置。正如我们前面所描述的计算机的运算器、控制器、存储器、输入设备、输出设备等五大组成部分，计算机硬件是指组成计算机的机械的、电子的、光学的元件或装置。它们是我们的感官和触觉所能感触得到的实体。</a:t>
            </a:r>
          </a:p>
          <a:p>
            <a:pPr>
              <a:lnSpc>
                <a:spcPct val="150000"/>
              </a:lnSpc>
            </a:pPr>
            <a:r>
              <a:rPr lang="zh-CN" altLang="zh-CN" sz="2000" dirty="0"/>
              <a:t>有关计算机的硬件系统构成我们在前面大部分已经有所描述。此不赘述</a:t>
            </a:r>
            <a:r>
              <a:rPr lang="zh-CN" altLang="zh-CN" sz="2400" dirty="0"/>
              <a:t>。</a:t>
            </a:r>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15</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148393660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dirty="0"/>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384" y="1298049"/>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5314" y="4440552"/>
            <a:ext cx="3538227" cy="888431"/>
          </a:xfrm>
          <a:prstGeom prst="rect">
            <a:avLst/>
          </a:prstGeom>
        </p:spPr>
      </p:pic>
      <p:sp>
        <p:nvSpPr>
          <p:cNvPr id="23" name="文本框 22"/>
          <p:cNvSpPr txBox="1"/>
          <p:nvPr/>
        </p:nvSpPr>
        <p:spPr>
          <a:xfrm>
            <a:off x="3092201" y="739545"/>
            <a:ext cx="5743113" cy="923330"/>
          </a:xfrm>
          <a:prstGeom prst="rect">
            <a:avLst/>
          </a:prstGeom>
          <a:noFill/>
        </p:spPr>
        <p:txBody>
          <a:bodyPr wrap="square" rtlCol="0">
            <a:spAutoFit/>
          </a:bodyPr>
          <a:lstStyle/>
          <a:p>
            <a:r>
              <a:rPr lang="zh-CN" altLang="en-US" sz="5400" b="1" dirty="0">
                <a:solidFill>
                  <a:srgbClr val="FFC000"/>
                </a:solidFill>
                <a:effectLst>
                  <a:outerShdw blurRad="38100" dist="38100" dir="2700000" algn="tl">
                    <a:srgbClr val="000000">
                      <a:alpha val="43137"/>
                    </a:srgbClr>
                  </a:outerShdw>
                </a:effectLst>
              </a:rPr>
              <a:t>本章内容与重点</a:t>
            </a:r>
            <a:endParaRPr lang="zh-CN" altLang="zh-CN" sz="5400" b="1" dirty="0">
              <a:solidFill>
                <a:srgbClr val="FFC000"/>
              </a:solidFill>
              <a:effectLst>
                <a:outerShdw blurRad="38100" dist="38100" dir="2700000" algn="tl">
                  <a:srgbClr val="000000">
                    <a:alpha val="43137"/>
                  </a:srgbClr>
                </a:outerShdw>
              </a:effectLst>
            </a:endParaRPr>
          </a:p>
        </p:txBody>
      </p:sp>
      <p:sp>
        <p:nvSpPr>
          <p:cNvPr id="3" name="文本框 2">
            <a:extLst>
              <a:ext uri="{FF2B5EF4-FFF2-40B4-BE49-F238E27FC236}">
                <a16:creationId xmlns:a16="http://schemas.microsoft.com/office/drawing/2014/main" id="{54B2CC83-F23D-453A-AE51-3F4E4B99E6DF}"/>
              </a:ext>
            </a:extLst>
          </p:cNvPr>
          <p:cNvSpPr txBox="1"/>
          <p:nvPr/>
        </p:nvSpPr>
        <p:spPr>
          <a:xfrm>
            <a:off x="1710813" y="2169375"/>
            <a:ext cx="3107186" cy="3539430"/>
          </a:xfrm>
          <a:prstGeom prst="rect">
            <a:avLst/>
          </a:prstGeom>
          <a:noFill/>
        </p:spPr>
        <p:txBody>
          <a:bodyPr wrap="square" rtlCol="0">
            <a:spAutoFit/>
          </a:bodyPr>
          <a:lstStyle/>
          <a:p>
            <a:pPr algn="ctr"/>
            <a:r>
              <a:rPr lang="zh-CN" altLang="zh-CN" sz="2800" b="1" dirty="0">
                <a:solidFill>
                  <a:schemeClr val="bg1"/>
                </a:solidFill>
              </a:rPr>
              <a:t>内容</a:t>
            </a:r>
            <a:endParaRPr lang="en-US" altLang="zh-CN" sz="2800" b="1" dirty="0">
              <a:solidFill>
                <a:schemeClr val="bg1"/>
              </a:solidFill>
            </a:endParaRPr>
          </a:p>
          <a:p>
            <a:pPr algn="ctr"/>
            <a:endParaRPr lang="zh-CN" altLang="zh-CN" sz="2800" b="1" dirty="0">
              <a:solidFill>
                <a:schemeClr val="bg1"/>
              </a:solidFill>
            </a:endParaRPr>
          </a:p>
          <a:p>
            <a:r>
              <a:rPr lang="zh-CN" altLang="en-US" sz="2400" b="1" dirty="0">
                <a:solidFill>
                  <a:schemeClr val="bg1"/>
                </a:solidFill>
              </a:rPr>
              <a:t>介绍</a:t>
            </a:r>
            <a:r>
              <a:rPr lang="zh-CN" altLang="zh-CN" sz="2400" b="1" dirty="0">
                <a:solidFill>
                  <a:schemeClr val="bg1"/>
                </a:solidFill>
              </a:rPr>
              <a:t>计算机的发展历史，现代计算机的特点以及计算机的发展趋势；计算机的技术指标；计算机的分类及应用；计算机的组成及解题过程。</a:t>
            </a:r>
          </a:p>
        </p:txBody>
      </p:sp>
      <p:sp>
        <p:nvSpPr>
          <p:cNvPr id="5" name="文本框 4">
            <a:extLst>
              <a:ext uri="{FF2B5EF4-FFF2-40B4-BE49-F238E27FC236}">
                <a16:creationId xmlns:a16="http://schemas.microsoft.com/office/drawing/2014/main" id="{C31A5606-09FF-4E1D-A971-7C404092C19D}"/>
              </a:ext>
            </a:extLst>
          </p:cNvPr>
          <p:cNvSpPr txBox="1"/>
          <p:nvPr/>
        </p:nvSpPr>
        <p:spPr>
          <a:xfrm>
            <a:off x="6915703" y="2169375"/>
            <a:ext cx="3107186" cy="2431435"/>
          </a:xfrm>
          <a:prstGeom prst="rect">
            <a:avLst/>
          </a:prstGeom>
          <a:noFill/>
        </p:spPr>
        <p:txBody>
          <a:bodyPr wrap="square" rtlCol="0">
            <a:spAutoFit/>
          </a:bodyPr>
          <a:lstStyle/>
          <a:p>
            <a:pPr algn="ctr"/>
            <a:r>
              <a:rPr lang="zh-CN" altLang="zh-CN" sz="2800" b="1" dirty="0">
                <a:solidFill>
                  <a:schemeClr val="bg1"/>
                </a:solidFill>
              </a:rPr>
              <a:t>重点</a:t>
            </a:r>
            <a:endParaRPr lang="en-US" altLang="zh-CN" sz="2800" b="1" dirty="0">
              <a:solidFill>
                <a:schemeClr val="bg1"/>
              </a:solidFill>
            </a:endParaRPr>
          </a:p>
          <a:p>
            <a:pPr algn="ctr"/>
            <a:endParaRPr lang="zh-CN" altLang="zh-CN" sz="2800" dirty="0">
              <a:solidFill>
                <a:schemeClr val="bg1"/>
              </a:solidFill>
            </a:endParaRPr>
          </a:p>
          <a:p>
            <a:r>
              <a:rPr lang="zh-CN" altLang="zh-CN" sz="2400" b="1" dirty="0">
                <a:solidFill>
                  <a:schemeClr val="bg1"/>
                </a:solidFill>
              </a:rPr>
              <a:t>计算机的组成及大致工作过程；人对计算机如何操纵，如何与计算机产生联系。</a:t>
            </a:r>
          </a:p>
        </p:txBody>
      </p:sp>
      <p:sp>
        <p:nvSpPr>
          <p:cNvPr id="6" name="动作按钮: 上一张 5">
            <a:hlinkClick r:id="" action="ppaction://hlinkshowjump?jump=previousslide" highlightClick="1"/>
            <a:extLst>
              <a:ext uri="{FF2B5EF4-FFF2-40B4-BE49-F238E27FC236}">
                <a16:creationId xmlns:a16="http://schemas.microsoft.com/office/drawing/2014/main" id="{4747CF7B-FB61-4679-918C-136F046D39C1}"/>
              </a:ext>
            </a:extLst>
          </p:cNvPr>
          <p:cNvSpPr/>
          <p:nvPr/>
        </p:nvSpPr>
        <p:spPr>
          <a:xfrm>
            <a:off x="11034944" y="6320901"/>
            <a:ext cx="470516" cy="452761"/>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7" name="动作按钮: 转到主页 6">
            <a:hlinkClick r:id="" action="ppaction://hlinkshowjump?jump=firstslide" highlightClick="1"/>
            <a:extLst>
              <a:ext uri="{FF2B5EF4-FFF2-40B4-BE49-F238E27FC236}">
                <a16:creationId xmlns:a16="http://schemas.microsoft.com/office/drawing/2014/main" id="{C5D307D9-FBD8-414E-BD9A-8080651DD92B}"/>
              </a:ext>
            </a:extLst>
          </p:cNvPr>
          <p:cNvSpPr/>
          <p:nvPr/>
        </p:nvSpPr>
        <p:spPr>
          <a:xfrm>
            <a:off x="11629748" y="6320901"/>
            <a:ext cx="470516" cy="452761"/>
          </a:xfrm>
          <a:prstGeom prst="actionButtonHome">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extLst>
      <p:ext uri="{BB962C8B-B14F-4D97-AF65-F5344CB8AC3E}">
        <p14:creationId xmlns:p14="http://schemas.microsoft.com/office/powerpoint/2010/main" val="4014947168"/>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855559" y="904091"/>
            <a:ext cx="10244831" cy="6061659"/>
          </a:xfrm>
          <a:prstGeom prst="rect">
            <a:avLst/>
          </a:prstGeom>
          <a:noFill/>
        </p:spPr>
        <p:txBody>
          <a:bodyPr wrap="square" rtlCol="0">
            <a:spAutoFit/>
          </a:bodyPr>
          <a:lstStyle/>
          <a:p>
            <a:pPr>
              <a:lnSpc>
                <a:spcPct val="130000"/>
              </a:lnSpc>
            </a:pPr>
            <a:r>
              <a:rPr lang="zh-CN" altLang="zh-CN" sz="2000" dirty="0"/>
              <a:t>需要指明的是：</a:t>
            </a:r>
          </a:p>
          <a:p>
            <a:pPr marL="342900" lvl="0" indent="-342900">
              <a:lnSpc>
                <a:spcPct val="130000"/>
              </a:lnSpc>
              <a:buFont typeface="Arial" panose="020B0604020202020204" pitchFamily="34" charset="0"/>
              <a:buChar char="•"/>
            </a:pPr>
            <a:r>
              <a:rPr lang="zh-CN" altLang="zh-CN" sz="2000" dirty="0"/>
              <a:t>图中的外存储器（辅助存储器），既属于输入设备，又属于输出设备（这里之所以单列出来，是为了与内存储器相对应。）</a:t>
            </a:r>
          </a:p>
          <a:p>
            <a:pPr marL="342900" lvl="0" indent="-342900">
              <a:lnSpc>
                <a:spcPct val="130000"/>
              </a:lnSpc>
              <a:buFont typeface="Arial" panose="020B0604020202020204" pitchFamily="34" charset="0"/>
              <a:buChar char="•"/>
            </a:pPr>
            <a:r>
              <a:rPr lang="zh-CN" altLang="zh-CN" sz="2000" dirty="0"/>
              <a:t>外设接口是主机和外部设备之间的接口，原则上即不属于主机，也不属于外设（而图中之所以把外设接口划归主机，是感官使然，因为在设计、配置机器时大部分接口被置于主机箱内。）</a:t>
            </a:r>
            <a:endParaRPr lang="en-US" altLang="zh-CN" sz="2000" dirty="0"/>
          </a:p>
          <a:p>
            <a:pPr>
              <a:lnSpc>
                <a:spcPct val="130000"/>
              </a:lnSpc>
            </a:pPr>
            <a:r>
              <a:rPr lang="en-US" altLang="zh-CN" sz="2000" b="1" dirty="0"/>
              <a:t>2)</a:t>
            </a:r>
            <a:r>
              <a:rPr lang="zh-CN" altLang="zh-CN" sz="2000" b="1" dirty="0"/>
              <a:t>计算机的软件系统</a:t>
            </a:r>
          </a:p>
          <a:p>
            <a:pPr>
              <a:lnSpc>
                <a:spcPct val="130000"/>
              </a:lnSpc>
            </a:pPr>
            <a:r>
              <a:rPr lang="en-US" altLang="zh-CN" sz="2000" dirty="0"/>
              <a:t>         </a:t>
            </a:r>
            <a:r>
              <a:rPr lang="zh-CN" altLang="zh-CN" sz="2000" dirty="0"/>
              <a:t>软件是指通知计算机进行各种操作的指令的集合（即程序）和其程序运行时所需要的数据，以及与这些程序和数据有关的文字说明和图表资料，其中的文字说明和图表资料又称为文档。</a:t>
            </a:r>
          </a:p>
          <a:p>
            <a:pPr>
              <a:lnSpc>
                <a:spcPct val="130000"/>
              </a:lnSpc>
            </a:pPr>
            <a:r>
              <a:rPr lang="en-US" altLang="zh-CN" sz="2000" dirty="0"/>
              <a:t>         </a:t>
            </a:r>
            <a:r>
              <a:rPr lang="zh-CN" altLang="zh-CN" sz="2000" dirty="0"/>
              <a:t>软件是相对硬件来说的。计算机软件是将解决问题的方法、思想和过程用程序进行描述。程序通常存储在介质上（如硬盘、软盘、光盘、磁带及早期的穿孔卡等），人们可以看到的是存储程序的介质（即硬件），而程序是介质上无形的信息，而非介质本身。</a:t>
            </a:r>
          </a:p>
          <a:p>
            <a:pPr>
              <a:lnSpc>
                <a:spcPct val="130000"/>
              </a:lnSpc>
            </a:pPr>
            <a:r>
              <a:rPr lang="zh-CN" altLang="zh-CN" sz="2000" dirty="0"/>
              <a:t>指挥整个计算机硬件系统工作的程序集合就是软件系统。</a:t>
            </a:r>
          </a:p>
          <a:p>
            <a:pPr marL="342900" lvl="0" indent="-342900">
              <a:lnSpc>
                <a:spcPct val="130000"/>
              </a:lnSpc>
              <a:buFont typeface="Arial" panose="020B0604020202020204" pitchFamily="34" charset="0"/>
              <a:buChar char="•"/>
            </a:pPr>
            <a:endParaRPr lang="zh-CN" altLang="zh-CN" sz="2000"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16</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13200971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888372" y="1290552"/>
            <a:ext cx="10244831" cy="1015663"/>
          </a:xfrm>
          <a:prstGeom prst="rect">
            <a:avLst/>
          </a:prstGeom>
          <a:noFill/>
        </p:spPr>
        <p:txBody>
          <a:bodyPr wrap="square" rtlCol="0">
            <a:spAutoFit/>
          </a:bodyPr>
          <a:lstStyle/>
          <a:p>
            <a:r>
              <a:rPr lang="zh-CN" altLang="zh-CN" sz="2000" dirty="0"/>
              <a:t>整个软件系统按其功能可分为系统程序系统软件和应用软件（如图</a:t>
            </a:r>
            <a:r>
              <a:rPr lang="en-US" altLang="zh-CN" sz="2000" dirty="0"/>
              <a:t>1.10</a:t>
            </a:r>
            <a:r>
              <a:rPr lang="zh-CN" altLang="zh-CN" sz="2000" dirty="0"/>
              <a:t>所示）。程序设计语言属于特殊的应用软件，是供程序设计者编制程序用的应用软件。</a:t>
            </a:r>
          </a:p>
          <a:p>
            <a:pPr marL="342900" lvl="0" indent="-342900">
              <a:buFont typeface="Arial" panose="020B0604020202020204" pitchFamily="34" charset="0"/>
              <a:buChar char="•"/>
            </a:pPr>
            <a:endParaRPr lang="zh-CN" altLang="zh-CN" sz="2000"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17</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pic>
        <p:nvPicPr>
          <p:cNvPr id="2" name="图片 1"/>
          <p:cNvPicPr>
            <a:picLocks noChangeAspect="1"/>
          </p:cNvPicPr>
          <p:nvPr/>
        </p:nvPicPr>
        <p:blipFill rotWithShape="1">
          <a:blip r:embed="rId3"/>
          <a:srcRect l="2203" t="5816" r="2487"/>
          <a:stretch/>
        </p:blipFill>
        <p:spPr>
          <a:xfrm>
            <a:off x="2158602" y="2190306"/>
            <a:ext cx="7644237" cy="3600000"/>
          </a:xfrm>
          <a:prstGeom prst="rect">
            <a:avLst/>
          </a:prstGeom>
        </p:spPr>
      </p:pic>
      <p:sp>
        <p:nvSpPr>
          <p:cNvPr id="4" name="矩形 3"/>
          <p:cNvSpPr/>
          <p:nvPr/>
        </p:nvSpPr>
        <p:spPr>
          <a:xfrm>
            <a:off x="3679333" y="6060686"/>
            <a:ext cx="4195379" cy="369332"/>
          </a:xfrm>
          <a:prstGeom prst="rect">
            <a:avLst/>
          </a:prstGeom>
        </p:spPr>
        <p:txBody>
          <a:bodyPr wrap="none">
            <a:spAutoFit/>
          </a:bodyPr>
          <a:lstStyle/>
          <a:p>
            <a:pPr indent="257175" algn="ctr">
              <a:spcAft>
                <a:spcPts val="0"/>
              </a:spcAft>
            </a:pPr>
            <a:r>
              <a:rPr lang="zh-CN" altLang="zh-CN" kern="100" dirty="0">
                <a:latin typeface="Times New Roman" panose="02020603050405020304" pitchFamily="18" charset="0"/>
              </a:rPr>
              <a:t>图</a:t>
            </a:r>
            <a:r>
              <a:rPr lang="en-US" altLang="zh-CN" kern="100" dirty="0">
                <a:latin typeface="Times New Roman" panose="02020603050405020304" pitchFamily="18" charset="0"/>
              </a:rPr>
              <a:t>1.10  </a:t>
            </a:r>
            <a:r>
              <a:rPr lang="zh-CN" altLang="zh-CN" kern="100" dirty="0">
                <a:latin typeface="Times New Roman" panose="02020603050405020304" pitchFamily="18" charset="0"/>
              </a:rPr>
              <a:t>现代计算机系统中软件的分类</a:t>
            </a:r>
            <a:endParaRPr lang="zh-CN" altLang="zh-CN" sz="3200" kern="100" dirty="0">
              <a:latin typeface="Times New Roman" panose="02020603050405020304" pitchFamily="18" charset="0"/>
            </a:endParaRPr>
          </a:p>
        </p:txBody>
      </p:sp>
    </p:spTree>
    <p:extLst>
      <p:ext uri="{BB962C8B-B14F-4D97-AF65-F5344CB8AC3E}">
        <p14:creationId xmlns:p14="http://schemas.microsoft.com/office/powerpoint/2010/main" val="123326707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888372" y="906491"/>
            <a:ext cx="10244831" cy="5122941"/>
          </a:xfrm>
          <a:prstGeom prst="rect">
            <a:avLst/>
          </a:prstGeom>
          <a:noFill/>
        </p:spPr>
        <p:txBody>
          <a:bodyPr wrap="square" rtlCol="0">
            <a:spAutoFit/>
          </a:bodyPr>
          <a:lstStyle/>
          <a:p>
            <a:pPr>
              <a:lnSpc>
                <a:spcPct val="150000"/>
              </a:lnSpc>
            </a:pPr>
            <a:r>
              <a:rPr lang="en-US" altLang="zh-CN" sz="2000" dirty="0"/>
              <a:t>         </a:t>
            </a:r>
            <a:r>
              <a:rPr lang="zh-CN" altLang="zh-CN" sz="2000" dirty="0"/>
              <a:t>系统软件（又称系统程序）的主要功能是负责对计算机的软硬件系统进行调度、监视、管理及服务等。早期的计算机系统没有系统程序，用户使用计算机的时候，只能用计算机指令编制二进制代码程序。</a:t>
            </a:r>
            <a:endParaRPr lang="en-US" altLang="zh-CN" sz="2000" dirty="0"/>
          </a:p>
          <a:p>
            <a:pPr>
              <a:lnSpc>
                <a:spcPct val="150000"/>
              </a:lnSpc>
            </a:pPr>
            <a:r>
              <a:rPr lang="en-US" altLang="zh-CN" sz="2000" dirty="0"/>
              <a:t>         </a:t>
            </a:r>
            <a:r>
              <a:rPr lang="zh-CN" altLang="zh-CN" sz="2000" dirty="0"/>
              <a:t>因此，计算机用户必须接受专门训练，否则无法使用计算机。随着计算机内部结构越来越复杂，运算速度也越来越快，整个机器的管理也就越来越复杂。为了不让用户在控制台上的手工机械速度影响机器的效率，专家门研制出了系统程序。</a:t>
            </a:r>
            <a:endParaRPr lang="en-US" altLang="zh-CN" sz="2000" dirty="0"/>
          </a:p>
          <a:p>
            <a:pPr>
              <a:lnSpc>
                <a:spcPct val="150000"/>
              </a:lnSpc>
            </a:pPr>
            <a:r>
              <a:rPr lang="en-US" altLang="zh-CN" sz="2000" dirty="0"/>
              <a:t>         </a:t>
            </a:r>
            <a:r>
              <a:rPr lang="zh-CN" altLang="zh-CN" sz="2000" dirty="0"/>
              <a:t>有了系统程序，用户只需要使用简单的语言编写程序就可在计算机的硬件系统上得到运行。系统程序使系统的各个资源得到合理的调度和高效的运用。它可以监视系统的运行状态，一旦出现故障，能自动保存心肠信息，使之不至于遭到破坏，并且能够立即诊断出故障不位；还可以帮助用户调试程序，查找程序中的错误等。</a:t>
            </a:r>
          </a:p>
          <a:p>
            <a:pPr marL="342900" lvl="0" indent="-342900">
              <a:lnSpc>
                <a:spcPct val="150000"/>
              </a:lnSpc>
              <a:buFont typeface="Arial" panose="020B0604020202020204" pitchFamily="34" charset="0"/>
              <a:buChar char="•"/>
            </a:pPr>
            <a:endParaRPr lang="zh-CN" altLang="zh-CN" sz="2000"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18</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122093902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888372" y="1533716"/>
            <a:ext cx="10244831" cy="4199611"/>
          </a:xfrm>
          <a:prstGeom prst="rect">
            <a:avLst/>
          </a:prstGeom>
          <a:noFill/>
        </p:spPr>
        <p:txBody>
          <a:bodyPr wrap="square" rtlCol="0">
            <a:spAutoFit/>
          </a:bodyPr>
          <a:lstStyle/>
          <a:p>
            <a:pPr>
              <a:lnSpc>
                <a:spcPct val="150000"/>
              </a:lnSpc>
            </a:pPr>
            <a:r>
              <a:rPr lang="en-US" altLang="zh-CN" sz="2000" dirty="0"/>
              <a:t>         </a:t>
            </a:r>
            <a:r>
              <a:rPr lang="zh-CN" altLang="zh-CN" sz="2000" dirty="0"/>
              <a:t>而应用软件（又成应用程序）则是计算机的用户在各自的业务系统中开发和使用的各种程序应程序通常都大针对某个具体问题而编制的，种类繁多，名目不一。例如天气预报中的数据处理、建筑业中的工程设计、商业信息处理、企业的成本核算、工厂的仓库管理、图书管理、练钢厂的过程控制、卫星发射监控、教学中的辅助教学，等等等等，都是可以借助计算机应用软件来提高效率和效果的。随着计算机的广泛应用，应用软件的种类和数量越来越多、越来越庞大。</a:t>
            </a:r>
          </a:p>
          <a:p>
            <a:pPr>
              <a:lnSpc>
                <a:spcPct val="150000"/>
              </a:lnSpc>
            </a:pPr>
            <a:r>
              <a:rPr lang="en-US" altLang="zh-CN" sz="2000" dirty="0"/>
              <a:t>         </a:t>
            </a:r>
            <a:r>
              <a:rPr lang="zh-CN" altLang="zh-CN" sz="2000" dirty="0"/>
              <a:t>现代的计算机硬件系统要运转工作，必须配以必要的系统软件；同时，计算机要真正发挥效能，也必须通过应用软件。</a:t>
            </a:r>
          </a:p>
          <a:p>
            <a:pPr marL="342900" lvl="0" indent="-342900">
              <a:lnSpc>
                <a:spcPct val="150000"/>
              </a:lnSpc>
              <a:buFont typeface="Arial" panose="020B0604020202020204" pitchFamily="34" charset="0"/>
              <a:buChar char="•"/>
            </a:pPr>
            <a:endParaRPr lang="zh-CN" altLang="zh-CN" sz="2000"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19</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159593850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888372" y="906491"/>
            <a:ext cx="10244831" cy="5696944"/>
          </a:xfrm>
          <a:prstGeom prst="rect">
            <a:avLst/>
          </a:prstGeom>
          <a:noFill/>
        </p:spPr>
        <p:txBody>
          <a:bodyPr wrap="square" rtlCol="0">
            <a:spAutoFit/>
          </a:bodyPr>
          <a:lstStyle/>
          <a:p>
            <a:r>
              <a:rPr lang="zh-CN" altLang="zh-CN" sz="2000" dirty="0"/>
              <a:t>下面我们对六类系统软件从功能和用途上作以简要介绍：</a:t>
            </a:r>
          </a:p>
          <a:p>
            <a:r>
              <a:rPr lang="en-US" altLang="zh-CN" sz="2000" b="1" dirty="0"/>
              <a:t>(1)</a:t>
            </a:r>
            <a:r>
              <a:rPr lang="zh-CN" altLang="zh-CN" sz="2000" b="1" dirty="0"/>
              <a:t>操作系统</a:t>
            </a:r>
            <a:endParaRPr lang="zh-CN" altLang="zh-CN" sz="2000" dirty="0"/>
          </a:p>
          <a:p>
            <a:pPr>
              <a:lnSpc>
                <a:spcPct val="130000"/>
              </a:lnSpc>
            </a:pPr>
            <a:r>
              <a:rPr lang="en-US" altLang="zh-CN" dirty="0"/>
              <a:t>         </a:t>
            </a:r>
            <a:r>
              <a:rPr lang="zh-CN" altLang="zh-CN" dirty="0"/>
              <a:t>操作系统是控制和管理各种资源、自动调动用户作业程序、实现计算机系统运行自动化的程序。</a:t>
            </a:r>
          </a:p>
          <a:p>
            <a:pPr>
              <a:lnSpc>
                <a:spcPct val="130000"/>
              </a:lnSpc>
            </a:pPr>
            <a:r>
              <a:rPr lang="en-US" altLang="zh-CN" dirty="0"/>
              <a:t>         </a:t>
            </a:r>
            <a:r>
              <a:rPr lang="zh-CN" altLang="zh-CN" dirty="0"/>
              <a:t>它是系统软件中最核心的部分，负责指挥计算机硬软件系统协调一致的工作。其任务有两方面：一是管理好计算机的硬软件全部资源，使它们充分发挥作用；二是为计算机和用户提供之间接口、为用户提供一个便捷的计算机使用环境，使用户不必掌握计算机的底层操作，而是通过操作系统提供的功能去使用计算机。</a:t>
            </a:r>
          </a:p>
          <a:p>
            <a:pPr>
              <a:lnSpc>
                <a:spcPct val="130000"/>
              </a:lnSpc>
            </a:pPr>
            <a:r>
              <a:rPr lang="zh-CN" altLang="zh-CN" dirty="0"/>
              <a:t>操作系统一般由以下几部分构成：</a:t>
            </a:r>
          </a:p>
          <a:p>
            <a:pPr marL="285750" indent="-285750">
              <a:lnSpc>
                <a:spcPct val="130000"/>
              </a:lnSpc>
              <a:buFont typeface="Wingdings" panose="05000000000000000000" pitchFamily="2" charset="2"/>
              <a:buChar char="Ø"/>
            </a:pPr>
            <a:r>
              <a:rPr lang="zh-CN" altLang="zh-CN" u="sng" dirty="0">
                <a:effectLst>
                  <a:outerShdw blurRad="38100" dist="38100" dir="2700000" algn="tl">
                    <a:srgbClr val="000000">
                      <a:alpha val="43137"/>
                    </a:srgbClr>
                  </a:outerShdw>
                </a:effectLst>
              </a:rPr>
              <a:t>执行程序</a:t>
            </a:r>
            <a:r>
              <a:rPr lang="zh-CN" altLang="zh-CN" dirty="0"/>
              <a:t>：又称监控程序，是操作系统的核心，用来控制和协调操作系统的其他部分。</a:t>
            </a:r>
          </a:p>
          <a:p>
            <a:pPr marL="285750" indent="-285750">
              <a:lnSpc>
                <a:spcPct val="130000"/>
              </a:lnSpc>
              <a:buFont typeface="Wingdings" panose="05000000000000000000" pitchFamily="2" charset="2"/>
              <a:buChar char="Ø"/>
            </a:pPr>
            <a:r>
              <a:rPr lang="zh-CN" altLang="zh-CN" u="sng" dirty="0">
                <a:effectLst>
                  <a:outerShdw blurRad="38100" dist="38100" dir="2700000" algn="tl">
                    <a:srgbClr val="000000">
                      <a:alpha val="43137"/>
                    </a:srgbClr>
                  </a:outerShdw>
                </a:effectLst>
              </a:rPr>
              <a:t>调度程序</a:t>
            </a:r>
            <a:r>
              <a:rPr lang="zh-CN" altLang="zh-CN" dirty="0"/>
              <a:t>：负责对作业进行调度（分配中央处理机），并为等待计算机资源的作业建立队列，加以管理。其有时也是执行程序的一部分。</a:t>
            </a:r>
          </a:p>
          <a:p>
            <a:pPr marL="285750" indent="-285750">
              <a:lnSpc>
                <a:spcPct val="130000"/>
              </a:lnSpc>
              <a:buFont typeface="Wingdings" panose="05000000000000000000" pitchFamily="2" charset="2"/>
              <a:buChar char="Ø"/>
            </a:pPr>
            <a:r>
              <a:rPr lang="zh-CN" altLang="zh-CN" u="sng" dirty="0">
                <a:effectLst>
                  <a:outerShdw blurRad="38100" dist="38100" dir="2700000" algn="tl">
                    <a:srgbClr val="000000">
                      <a:alpha val="43137"/>
                    </a:srgbClr>
                  </a:outerShdw>
                </a:effectLst>
              </a:rPr>
              <a:t>中断处理和中断服务程序</a:t>
            </a:r>
            <a:r>
              <a:rPr lang="zh-CN" altLang="zh-CN" dirty="0"/>
              <a:t>：负责选择中断服务设备和处理由中断源引起的各种事件。</a:t>
            </a:r>
          </a:p>
          <a:p>
            <a:pPr marL="285750" indent="-285750">
              <a:lnSpc>
                <a:spcPct val="130000"/>
              </a:lnSpc>
              <a:buFont typeface="Wingdings" panose="05000000000000000000" pitchFamily="2" charset="2"/>
              <a:buChar char="Ø"/>
            </a:pPr>
            <a:r>
              <a:rPr lang="zh-CN" altLang="zh-CN" u="sng" dirty="0">
                <a:effectLst>
                  <a:outerShdw blurRad="38100" dist="38100" dir="2700000" algn="tl">
                    <a:srgbClr val="000000">
                      <a:alpha val="43137"/>
                    </a:srgbClr>
                  </a:outerShdw>
                </a:effectLst>
              </a:rPr>
              <a:t>设备处理程序</a:t>
            </a:r>
            <a:r>
              <a:rPr lang="zh-CN" altLang="zh-CN" dirty="0"/>
              <a:t>：负责中央处理机、内存和外部设备之间的数据传送和输入输出操作。</a:t>
            </a:r>
          </a:p>
          <a:p>
            <a:pPr marL="285750" indent="-285750">
              <a:lnSpc>
                <a:spcPct val="130000"/>
              </a:lnSpc>
              <a:buFont typeface="Wingdings" panose="05000000000000000000" pitchFamily="2" charset="2"/>
              <a:buChar char="Ø"/>
            </a:pPr>
            <a:r>
              <a:rPr lang="zh-CN" altLang="zh-CN" u="sng" dirty="0">
                <a:effectLst>
                  <a:outerShdw blurRad="38100" dist="38100" dir="2700000" algn="tl">
                    <a:srgbClr val="000000">
                      <a:alpha val="43137"/>
                    </a:srgbClr>
                  </a:outerShdw>
                </a:effectLst>
              </a:rPr>
              <a:t>存储管理程序</a:t>
            </a:r>
            <a:r>
              <a:rPr lang="zh-CN" altLang="zh-CN" dirty="0"/>
              <a:t>：负责给程序分配内存，控制并实现程序在内存和外存之间的交换。</a:t>
            </a:r>
          </a:p>
          <a:p>
            <a:pPr marL="285750" indent="-285750">
              <a:lnSpc>
                <a:spcPct val="130000"/>
              </a:lnSpc>
              <a:buFont typeface="Wingdings" panose="05000000000000000000" pitchFamily="2" charset="2"/>
              <a:buChar char="Ø"/>
            </a:pPr>
            <a:r>
              <a:rPr lang="zh-CN" altLang="zh-CN" u="sng" dirty="0">
                <a:effectLst>
                  <a:outerShdw blurRad="38100" dist="38100" dir="2700000" algn="tl">
                    <a:srgbClr val="000000">
                      <a:alpha val="43137"/>
                    </a:srgbClr>
                  </a:outerShdw>
                </a:effectLst>
              </a:rPr>
              <a:t>程序库管理程序</a:t>
            </a:r>
            <a:r>
              <a:rPr lang="zh-CN" altLang="zh-CN" dirty="0"/>
              <a:t>：负责及时检测对库程序的请求，控制对程序库的使用。</a:t>
            </a:r>
          </a:p>
          <a:p>
            <a:pPr marL="342900" lvl="0" indent="-342900">
              <a:buFont typeface="Arial" panose="020B0604020202020204" pitchFamily="34" charset="0"/>
              <a:buChar char="•"/>
            </a:pPr>
            <a:endParaRPr lang="zh-CN" altLang="zh-CN"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20</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294086897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 calcmode="lin" valueType="num">
                                      <p:cBhvr additive="base">
                                        <p:cTn id="4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3">
                                            <p:txEl>
                                              <p:pRg st="10" end="10"/>
                                            </p:txEl>
                                          </p:spTgt>
                                        </p:tgtEl>
                                        <p:attrNameLst>
                                          <p:attrName>style.visibility</p:attrName>
                                        </p:attrNameLst>
                                      </p:cBhvr>
                                      <p:to>
                                        <p:strVal val="visible"/>
                                      </p:to>
                                    </p:set>
                                    <p:anim calcmode="lin" valueType="num">
                                      <p:cBhvr additive="base">
                                        <p:cTn id="5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615696" y="1008056"/>
            <a:ext cx="10972800" cy="5861861"/>
          </a:xfrm>
          <a:prstGeom prst="rect">
            <a:avLst/>
          </a:prstGeom>
          <a:noFill/>
        </p:spPr>
        <p:txBody>
          <a:bodyPr wrap="square" rtlCol="0">
            <a:spAutoFit/>
          </a:bodyPr>
          <a:lstStyle/>
          <a:p>
            <a:pPr>
              <a:lnSpc>
                <a:spcPct val="110000"/>
              </a:lnSpc>
            </a:pPr>
            <a:r>
              <a:rPr lang="zh-CN" altLang="zh-CN" dirty="0"/>
              <a:t>操作系统的规模可大可小，一台机器可以配置不同类型的操作系统。常见的操作系统类型有：</a:t>
            </a:r>
            <a:r>
              <a:rPr lang="zh-CN" altLang="zh-CN" u="sng" dirty="0"/>
              <a:t>批处理操作系统、分时操作系统和实时操作系统</a:t>
            </a:r>
            <a:r>
              <a:rPr lang="zh-CN" altLang="zh-CN" dirty="0"/>
              <a:t>。批处理系统又可称为单用户操作系统，用于系统规模不大又要求完成教广泛的任务的场合；分时操作系统又称多用户操作系统，用于多个用户需要同时使用计算机的场合；实时操作系统用于自动化过程需要快速响应以便保证正常操作的场合。</a:t>
            </a:r>
          </a:p>
          <a:p>
            <a:pPr>
              <a:lnSpc>
                <a:spcPct val="110000"/>
              </a:lnSpc>
            </a:pPr>
            <a:endParaRPr lang="en-US" altLang="zh-CN" dirty="0"/>
          </a:p>
          <a:p>
            <a:pPr>
              <a:lnSpc>
                <a:spcPct val="110000"/>
              </a:lnSpc>
            </a:pPr>
            <a:r>
              <a:rPr lang="zh-CN" altLang="zh-CN" dirty="0"/>
              <a:t>操作系统出现过很多种。它们在实践中被淘汰、发展或演变着。曾有着较大影响的操作系：</a:t>
            </a:r>
          </a:p>
          <a:p>
            <a:pPr marL="285750" indent="-285750">
              <a:lnSpc>
                <a:spcPct val="110000"/>
              </a:lnSpc>
              <a:buFont typeface="Wingdings" panose="05000000000000000000" pitchFamily="2" charset="2"/>
              <a:buChar char="Ø"/>
            </a:pPr>
            <a:r>
              <a:rPr lang="en-US" altLang="zh-CN" b="1" u="sng" dirty="0"/>
              <a:t>MVS</a:t>
            </a:r>
            <a:r>
              <a:rPr lang="zh-CN" altLang="zh-CN" b="1" u="sng" dirty="0"/>
              <a:t>：</a:t>
            </a:r>
            <a:r>
              <a:rPr lang="zh-CN" altLang="zh-CN" dirty="0"/>
              <a:t>为大型计算机配置的多用户、分时操作系统。在这个系统下可以并行运行几千个用户程序，供几百个用户同时在计算机终端上工作。</a:t>
            </a:r>
          </a:p>
          <a:p>
            <a:pPr marL="285750" indent="-285750">
              <a:lnSpc>
                <a:spcPct val="110000"/>
              </a:lnSpc>
              <a:buFont typeface="Wingdings" panose="05000000000000000000" pitchFamily="2" charset="2"/>
              <a:buChar char="Ø"/>
            </a:pPr>
            <a:r>
              <a:rPr lang="en-US" altLang="zh-CN" b="1" u="sng" dirty="0"/>
              <a:t>UNIX</a:t>
            </a:r>
            <a:r>
              <a:rPr lang="zh-CN" altLang="zh-CN" dirty="0"/>
              <a:t>：既可以在大型计算机上使用，又可以在中、小型计算机上使用。其功能齐全，使用方便，可移植性好。</a:t>
            </a:r>
          </a:p>
          <a:p>
            <a:pPr marL="285750" indent="-285750">
              <a:lnSpc>
                <a:spcPct val="110000"/>
              </a:lnSpc>
              <a:buFont typeface="Wingdings" panose="05000000000000000000" pitchFamily="2" charset="2"/>
              <a:buChar char="Ø"/>
            </a:pPr>
            <a:r>
              <a:rPr lang="en-US" altLang="zh-CN" b="1" u="sng" dirty="0"/>
              <a:t>CP/M</a:t>
            </a:r>
            <a:r>
              <a:rPr lang="zh-CN" altLang="zh-CN" dirty="0"/>
              <a:t>：配置在微型计算机上，曾经被多种个人计算机使用。</a:t>
            </a:r>
          </a:p>
          <a:p>
            <a:pPr marL="285750" indent="-285750">
              <a:lnSpc>
                <a:spcPct val="110000"/>
              </a:lnSpc>
              <a:buFont typeface="Wingdings" panose="05000000000000000000" pitchFamily="2" charset="2"/>
              <a:buChar char="Ø"/>
            </a:pPr>
            <a:r>
              <a:rPr lang="en-US" altLang="zh-CN" b="1" u="sng" dirty="0"/>
              <a:t>DOS</a:t>
            </a:r>
            <a:r>
              <a:rPr lang="zh-CN" altLang="zh-CN" dirty="0"/>
              <a:t>：磁盘操作系统（</a:t>
            </a:r>
            <a:r>
              <a:rPr lang="en-US" altLang="zh-CN" dirty="0"/>
              <a:t>Disk Operating System</a:t>
            </a:r>
            <a:r>
              <a:rPr lang="zh-CN" altLang="zh-CN" dirty="0"/>
              <a:t>）。可以通过设置好的系统磁盘导入计算机中，也可以在计算机内部启动，它使用键盘命令进行各种操作及管理。</a:t>
            </a:r>
          </a:p>
          <a:p>
            <a:pPr marL="285750" indent="-285750">
              <a:lnSpc>
                <a:spcPct val="110000"/>
              </a:lnSpc>
              <a:buFont typeface="Wingdings" panose="05000000000000000000" pitchFamily="2" charset="2"/>
              <a:buChar char="Ø"/>
            </a:pPr>
            <a:r>
              <a:rPr lang="en-US" altLang="zh-CN" b="1" u="sng" dirty="0"/>
              <a:t>Windows</a:t>
            </a:r>
            <a:r>
              <a:rPr lang="zh-CN" altLang="zh-CN" b="1" u="sng" dirty="0"/>
              <a:t>：</a:t>
            </a:r>
            <a:r>
              <a:rPr lang="zh-CN" altLang="zh-CN" dirty="0"/>
              <a:t>目前最有特色的操作系统。它以可视化的窗口、直观的图标、按钮、菜单将丰富多彩的系统功能展现给使用者，使用者可以借助鼠标、触笔等点击图标、按钮、菜单选项，以对话的形式使用使用该系统的各种功能，并在运行过程中随时获得系统的帮助，无须记忆过多的操作命令。目前在</a:t>
            </a:r>
            <a:r>
              <a:rPr lang="en-US" altLang="zh-CN" dirty="0"/>
              <a:t>Windows</a:t>
            </a:r>
            <a:r>
              <a:rPr lang="zh-CN" altLang="zh-CN" dirty="0"/>
              <a:t>系统下已建立了用于办公自动化、数据库管理、程序设计等各种继承开发环境，为使用者的应用和开发提供了相当理想的界面。</a:t>
            </a:r>
            <a:r>
              <a:rPr lang="en-US" altLang="zh-CN" dirty="0"/>
              <a:t>Windows</a:t>
            </a:r>
            <a:r>
              <a:rPr lang="zh-CN" altLang="zh-CN" dirty="0"/>
              <a:t>系统的功能十分强劲，并且其网络版</a:t>
            </a:r>
            <a:r>
              <a:rPr lang="en-US" altLang="zh-CN" dirty="0"/>
              <a:t>Windows NT</a:t>
            </a:r>
            <a:r>
              <a:rPr lang="zh-CN" altLang="zh-CN" dirty="0"/>
              <a:t>、</a:t>
            </a:r>
            <a:r>
              <a:rPr lang="en-US" altLang="zh-CN" dirty="0"/>
              <a:t>Windows 2000</a:t>
            </a:r>
            <a:r>
              <a:rPr lang="zh-CN" altLang="zh-CN" dirty="0"/>
              <a:t>、</a:t>
            </a:r>
            <a:r>
              <a:rPr lang="en-US" altLang="zh-CN" dirty="0"/>
              <a:t>Windows XP</a:t>
            </a:r>
            <a:r>
              <a:rPr lang="zh-CN" altLang="zh-CN" dirty="0"/>
              <a:t>等可以用于大型机和网络系统。</a:t>
            </a:r>
            <a:r>
              <a:rPr lang="en-US" altLang="zh-CN" dirty="0"/>
              <a:t> </a:t>
            </a:r>
            <a:endParaRPr lang="zh-CN" altLang="zh-CN"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8472519" y="170977"/>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9802883" y="170977"/>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1133247" y="223222"/>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21</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33059507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723796" y="1018180"/>
            <a:ext cx="11010376" cy="5533823"/>
          </a:xfrm>
          <a:prstGeom prst="rect">
            <a:avLst/>
          </a:prstGeom>
          <a:noFill/>
        </p:spPr>
        <p:txBody>
          <a:bodyPr wrap="square" rtlCol="0">
            <a:spAutoFit/>
          </a:bodyPr>
          <a:lstStyle/>
          <a:p>
            <a:pPr>
              <a:lnSpc>
                <a:spcPct val="130000"/>
              </a:lnSpc>
            </a:pPr>
            <a:r>
              <a:rPr lang="en-US" altLang="zh-CN" sz="2000" b="1" dirty="0"/>
              <a:t>(2)</a:t>
            </a:r>
            <a:r>
              <a:rPr lang="zh-CN" altLang="zh-CN" sz="2000" b="1" dirty="0"/>
              <a:t>语言处理程序</a:t>
            </a:r>
            <a:endParaRPr lang="zh-CN" altLang="zh-CN" sz="2000" dirty="0"/>
          </a:p>
          <a:p>
            <a:pPr>
              <a:lnSpc>
                <a:spcPct val="130000"/>
              </a:lnSpc>
            </a:pPr>
            <a:r>
              <a:rPr lang="en-US" altLang="zh-CN" dirty="0"/>
              <a:t>         </a:t>
            </a:r>
            <a:r>
              <a:rPr lang="zh-CN" altLang="zh-CN" dirty="0"/>
              <a:t>语言处理程序的主要功能是把用户编制程序用的源程序翻译成计算机硬件所能识别和处理的目标代码。以便使计算机最终能完成用户以各种程序设计语言所描述的任务。</a:t>
            </a:r>
          </a:p>
          <a:p>
            <a:pPr>
              <a:lnSpc>
                <a:spcPct val="130000"/>
              </a:lnSpc>
            </a:pPr>
            <a:r>
              <a:rPr lang="zh-CN" altLang="zh-CN" dirty="0"/>
              <a:t>不同语言的源程序对应用不同的语言处理程序。</a:t>
            </a:r>
          </a:p>
          <a:p>
            <a:pPr>
              <a:lnSpc>
                <a:spcPct val="130000"/>
              </a:lnSpc>
            </a:pPr>
            <a:r>
              <a:rPr lang="en-US" altLang="zh-CN" dirty="0"/>
              <a:t>         </a:t>
            </a:r>
            <a:r>
              <a:rPr lang="zh-CN" altLang="zh-CN" dirty="0"/>
              <a:t>常见的语言处理程序按其翻译方法的不同可以分为解释程序与编译程序两大类。前者对源程序的翻译采用边解释边执行的方法，并不生成目标程序，称为解释执行；后者必须先将源程序翻译成目标程序，才开始执行，称为编译执行。</a:t>
            </a:r>
          </a:p>
          <a:p>
            <a:pPr>
              <a:lnSpc>
                <a:spcPct val="130000"/>
              </a:lnSpc>
            </a:pPr>
            <a:r>
              <a:rPr lang="en-US" altLang="zh-CN" dirty="0"/>
              <a:t>         </a:t>
            </a:r>
            <a:r>
              <a:rPr lang="zh-CN" altLang="zh-CN" dirty="0"/>
              <a:t>计算机所能接受的语言与计算机硬件所能识别和执行的语言并不一致。计算机所能能接受语言很多，如机器语言（用</a:t>
            </a:r>
            <a:r>
              <a:rPr lang="en-US" altLang="zh-CN" dirty="0"/>
              <a:t>0</a:t>
            </a:r>
            <a:r>
              <a:rPr lang="zh-CN" altLang="zh-CN" dirty="0"/>
              <a:t>、</a:t>
            </a:r>
            <a:r>
              <a:rPr lang="en-US" altLang="zh-CN" dirty="0"/>
              <a:t>1</a:t>
            </a:r>
            <a:r>
              <a:rPr lang="zh-CN" altLang="zh-CN" dirty="0"/>
              <a:t>代码按机器的语法规则组成的语言）、汇编语言（将机器语言符号化的语言）、高级程序设计语言（能表达解题算法的面向应用程序的接近人类语言的计算机语言如</a:t>
            </a:r>
            <a:r>
              <a:rPr lang="en-US" altLang="zh-CN" dirty="0"/>
              <a:t>BASIC</a:t>
            </a:r>
            <a:r>
              <a:rPr lang="zh-CN" altLang="zh-CN" dirty="0"/>
              <a:t>语言、</a:t>
            </a:r>
            <a:r>
              <a:rPr lang="en-US" altLang="zh-CN" dirty="0"/>
              <a:t>FORTRAN</a:t>
            </a:r>
            <a:r>
              <a:rPr lang="zh-CN" altLang="zh-CN" dirty="0"/>
              <a:t>语言、</a:t>
            </a:r>
            <a:r>
              <a:rPr lang="en-US" altLang="zh-CN" dirty="0"/>
              <a:t>Pascal</a:t>
            </a:r>
            <a:r>
              <a:rPr lang="zh-CN" altLang="zh-CN" dirty="0"/>
              <a:t>语言及</a:t>
            </a:r>
            <a:r>
              <a:rPr lang="en-US" altLang="zh-CN" dirty="0"/>
              <a:t> C</a:t>
            </a:r>
            <a:r>
              <a:rPr lang="zh-CN" altLang="zh-CN" dirty="0"/>
              <a:t>语言）。而计算机的硬件所能识别和执行的只有机器语言。</a:t>
            </a:r>
          </a:p>
          <a:p>
            <a:pPr>
              <a:lnSpc>
                <a:spcPct val="130000"/>
              </a:lnSpc>
            </a:pPr>
            <a:r>
              <a:rPr lang="en-US" altLang="zh-CN" dirty="0"/>
              <a:t>         </a:t>
            </a:r>
            <a:r>
              <a:rPr lang="zh-CN" altLang="zh-CN" dirty="0"/>
              <a:t>无论是系统软件还是应用软件，都是用计算机语言编写出来的。或者说是用程序设计语言编写的。计算机的程序设计语言随着计算机的更新换代也在不断地发展，从机器语言、汇编语言发展到高级语言，从过程性语言又向人工智能语言（即说明性语言）过渡。计算机语言的发展，在不断增加用户的方便的同时，也使计算机的性能在不断提高。下面我们来对程序设计语言的发展来回顾一下。</a:t>
            </a:r>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22</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109445727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855559" y="798615"/>
            <a:ext cx="10638236" cy="6422656"/>
          </a:xfrm>
          <a:prstGeom prst="rect">
            <a:avLst/>
          </a:prstGeom>
          <a:noFill/>
        </p:spPr>
        <p:txBody>
          <a:bodyPr wrap="square" rtlCol="0">
            <a:spAutoFit/>
          </a:bodyPr>
          <a:lstStyle/>
          <a:p>
            <a:pPr marL="342900" indent="-342900">
              <a:lnSpc>
                <a:spcPct val="120000"/>
              </a:lnSpc>
              <a:buFont typeface="+mj-ea"/>
              <a:buAutoNum type="circleNumDbPlain"/>
            </a:pPr>
            <a:r>
              <a:rPr lang="zh-CN" altLang="zh-CN" sz="2000" b="1" dirty="0"/>
              <a:t>机器语言</a:t>
            </a:r>
            <a:endParaRPr lang="zh-CN" altLang="zh-CN" sz="2000" dirty="0"/>
          </a:p>
          <a:p>
            <a:pPr marL="285750" indent="-285750">
              <a:lnSpc>
                <a:spcPct val="120000"/>
              </a:lnSpc>
              <a:buFont typeface="Wingdings" panose="05000000000000000000" pitchFamily="2" charset="2"/>
              <a:buChar char="Ø"/>
            </a:pPr>
            <a:r>
              <a:rPr lang="zh-CN" altLang="zh-CN" dirty="0"/>
              <a:t>机器语言是一种唯一能被计算机的硬件识别和执行的二进制语言，用二进制代码表示的机器指令来表示。</a:t>
            </a:r>
          </a:p>
          <a:p>
            <a:pPr marL="285750" indent="-285750">
              <a:lnSpc>
                <a:spcPct val="120000"/>
              </a:lnSpc>
              <a:buFont typeface="Wingdings" panose="05000000000000000000" pitchFamily="2" charset="2"/>
              <a:buChar char="Ø"/>
            </a:pPr>
            <a:r>
              <a:rPr lang="zh-CN" altLang="zh-CN" dirty="0"/>
              <a:t>机器语言的每一条指令都如同开启机器内部电路的钥匙，例如执行加法指令可以启动加法器及相关电路，实现加法运算；执行停机指令可以调动行营开关电路，停止机器运行等等。计算机的设计者提前把所有这些动作和相关指令设计好，并以“指令系统”说明书的形式把一台计算机的全部功能和语法提供给使用者。使用者根据指令说明书来描述所求解问题的过程和步骤，又称编写程序，所得到的程序即为机器语言程序。</a:t>
            </a:r>
          </a:p>
          <a:p>
            <a:pPr marL="285750" indent="-285750">
              <a:lnSpc>
                <a:spcPct val="120000"/>
              </a:lnSpc>
              <a:buFont typeface="Wingdings" panose="05000000000000000000" pitchFamily="2" charset="2"/>
              <a:buChar char="Ø"/>
            </a:pPr>
            <a:r>
              <a:rPr lang="zh-CN" altLang="zh-CN" dirty="0"/>
              <a:t>机器语言是最贴近机器硬件的语言。目前，采用微程序控制器原理进行控制的系统进行控制仍使用机器语言。</a:t>
            </a:r>
          </a:p>
          <a:p>
            <a:pPr marL="285750" indent="-285750">
              <a:lnSpc>
                <a:spcPct val="120000"/>
              </a:lnSpc>
              <a:buFont typeface="Wingdings" panose="05000000000000000000" pitchFamily="2" charset="2"/>
              <a:buChar char="Ø"/>
            </a:pPr>
            <a:r>
              <a:rPr lang="zh-CN" altLang="zh-CN" dirty="0"/>
              <a:t>机器语言的优点在于：由于计算机的机器指令与计算机上的硬件密切相关，用计算机语言编写的程序可以充分发挥硬件功能，程序结构紧凑，运行效率高。</a:t>
            </a:r>
          </a:p>
          <a:p>
            <a:pPr marL="285750" indent="-285750">
              <a:lnSpc>
                <a:spcPct val="120000"/>
              </a:lnSpc>
              <a:buFont typeface="Wingdings" panose="05000000000000000000" pitchFamily="2" charset="2"/>
              <a:buChar char="Ø"/>
            </a:pPr>
            <a:r>
              <a:rPr lang="zh-CN" altLang="zh-CN" dirty="0"/>
              <a:t>机器语言的不足之处在于：所编写的程序不够直观，阅读、理解起来很是困难，所以，编写、修改、维护都是问题；同时机器语言是一种依赖于计算机“机器本身”的语言，不同类型的计算机其指令系统和指令格式都不一样，缺乏兼容性，因而针对某一型号的计算机编制的机器语言程序不可以在另一型号的机器上运行。</a:t>
            </a:r>
          </a:p>
          <a:p>
            <a:pPr marL="285750" indent="-285750">
              <a:lnSpc>
                <a:spcPct val="120000"/>
              </a:lnSpc>
              <a:buFont typeface="Wingdings" panose="05000000000000000000" pitchFamily="2" charset="2"/>
              <a:buChar char="Ø"/>
            </a:pPr>
            <a:r>
              <a:rPr lang="zh-CN" altLang="zh-CN" dirty="0"/>
              <a:t>机器语言的种种不方便，导致其仅在计算机发明初期使用。不久，专家们致力于另一种可方便用户编程和维护的语言的开发。</a:t>
            </a:r>
          </a:p>
          <a:p>
            <a:pPr>
              <a:lnSpc>
                <a:spcPct val="120000"/>
              </a:lnSpc>
            </a:pPr>
            <a:endParaRPr lang="zh-CN" altLang="zh-CN" dirty="0"/>
          </a:p>
        </p:txBody>
      </p:sp>
      <p:sp>
        <p:nvSpPr>
          <p:cNvPr id="8" name="动作按钮: 上一张 7">
            <a:hlinkClick r:id="" action="ppaction://hlinkshowjump?jump=previousslide" highlightClick="1"/>
          </p:cNvPr>
          <p:cNvSpPr/>
          <p:nvPr/>
        </p:nvSpPr>
        <p:spPr>
          <a:xfrm>
            <a:off x="11423904"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23</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164500849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723796" y="942877"/>
            <a:ext cx="10981193" cy="5798510"/>
          </a:xfrm>
          <a:prstGeom prst="rect">
            <a:avLst/>
          </a:prstGeom>
          <a:noFill/>
        </p:spPr>
        <p:txBody>
          <a:bodyPr wrap="square" rtlCol="0">
            <a:spAutoFit/>
          </a:bodyPr>
          <a:lstStyle/>
          <a:p>
            <a:pPr marL="342900" indent="-342900">
              <a:buFont typeface="+mj-ea"/>
              <a:buAutoNum type="circleNumDbPlain" startAt="2"/>
            </a:pPr>
            <a:r>
              <a:rPr lang="zh-CN" altLang="zh-CN" sz="2000" b="1" dirty="0"/>
              <a:t>汇编语言</a:t>
            </a:r>
            <a:endParaRPr lang="zh-CN" altLang="zh-CN" sz="2000" dirty="0"/>
          </a:p>
          <a:p>
            <a:pPr marL="285750" indent="-285750">
              <a:lnSpc>
                <a:spcPct val="130000"/>
              </a:lnSpc>
              <a:buFont typeface="Wingdings" panose="05000000000000000000" pitchFamily="2" charset="2"/>
              <a:buChar char="Ø"/>
            </a:pPr>
            <a:r>
              <a:rPr lang="zh-CN" altLang="zh-CN" sz="1600" dirty="0"/>
              <a:t>汇编语言是一种将机器语言符号化的语言，它用形象、直观、便于记忆的字母、符号来代替二进制编码的机器指令。</a:t>
            </a:r>
          </a:p>
          <a:p>
            <a:pPr marL="285750" indent="-285750">
              <a:lnSpc>
                <a:spcPct val="130000"/>
              </a:lnSpc>
              <a:buFont typeface="Wingdings" panose="05000000000000000000" pitchFamily="2" charset="2"/>
              <a:buChar char="Ø"/>
            </a:pPr>
            <a:r>
              <a:rPr lang="zh-CN" altLang="zh-CN" sz="1600" dirty="0"/>
              <a:t>汇编语言基本上与机器语言是一一对应的，但在表示方法上发生了根本的改变。</a:t>
            </a:r>
            <a:r>
              <a:rPr lang="zh-CN" altLang="zh-CN" sz="1600" u="sng" dirty="0"/>
              <a:t>它用一种助记符来代替表示操作性质的操作码，而用符号来表示用于指明操作数位置信息的地址码。</a:t>
            </a:r>
            <a:r>
              <a:rPr lang="zh-CN" altLang="zh-CN" sz="1600" dirty="0"/>
              <a:t>这些助记符通常使用能描述指令功能的英文单词的缩写，以便于书写和记忆。比如。</a:t>
            </a:r>
            <a:r>
              <a:rPr lang="en-US" altLang="zh-CN" sz="1600" dirty="0"/>
              <a:t>ADD</a:t>
            </a:r>
            <a:r>
              <a:rPr lang="zh-CN" altLang="zh-CN" sz="1600" dirty="0"/>
              <a:t>表示加法，</a:t>
            </a:r>
            <a:r>
              <a:rPr lang="en-US" altLang="zh-CN" sz="1600" dirty="0"/>
              <a:t>MOVE</a:t>
            </a:r>
            <a:r>
              <a:rPr lang="zh-CN" altLang="zh-CN" sz="1600" dirty="0"/>
              <a:t>表示传送等。汇编语言不能直接调动计算机的硬件，需要借助汇编编译程序将汇编语言程序间程序翻译成机器语言程序才能调动计算机的硬件。用汇编语言编写的程序需要通过翻译将其变换成机器语言程序后才能被机器的硬件识别和执行。完成这种翻译功能的语言处理程序叫做汇编程序。</a:t>
            </a:r>
          </a:p>
          <a:p>
            <a:pPr>
              <a:lnSpc>
                <a:spcPct val="130000"/>
              </a:lnSpc>
            </a:pPr>
            <a:r>
              <a:rPr lang="en-US" altLang="zh-CN" sz="1600" dirty="0"/>
              <a:t>      </a:t>
            </a:r>
            <a:r>
              <a:rPr lang="zh-CN" altLang="zh-CN" sz="1600" dirty="0"/>
              <a:t>因此，汇编语言程序是远离计算机硬件的软件。</a:t>
            </a:r>
          </a:p>
          <a:p>
            <a:pPr marL="285750" indent="-285750">
              <a:lnSpc>
                <a:spcPct val="130000"/>
              </a:lnSpc>
              <a:buFont typeface="Wingdings" panose="05000000000000000000" pitchFamily="2" charset="2"/>
              <a:buChar char="Ø"/>
            </a:pPr>
            <a:r>
              <a:rPr lang="zh-CN" altLang="zh-CN" sz="1600" b="1" u="sng" dirty="0"/>
              <a:t>汇编语言的优点在于：</a:t>
            </a:r>
            <a:r>
              <a:rPr lang="zh-CN" altLang="zh-CN" sz="1600" dirty="0"/>
              <a:t>直观、易懂、易用，而且容易记忆。同时，由于其与机器语言一一对应，所编写的程序也就如机器语言程序一样，质量高，执行速度快，占用内存空间少。因而长用于编写系统软件、实时控制程序、经常使用的标准子程序库和直接用于控制计算机的外设或端口数据输入输出程序等。</a:t>
            </a:r>
          </a:p>
          <a:p>
            <a:pPr marL="285750" indent="-285750">
              <a:lnSpc>
                <a:spcPct val="130000"/>
              </a:lnSpc>
              <a:buFont typeface="Wingdings" panose="05000000000000000000" pitchFamily="2" charset="2"/>
              <a:buChar char="Ø"/>
            </a:pPr>
            <a:r>
              <a:rPr lang="zh-CN" altLang="zh-CN" sz="1600" b="1" u="sng" dirty="0"/>
              <a:t>汇编语言的不足在于</a:t>
            </a:r>
            <a:r>
              <a:rPr lang="zh-CN" altLang="zh-CN" sz="1600" dirty="0"/>
              <a:t>：不同</a:t>
            </a:r>
            <a:r>
              <a:rPr lang="en-US" altLang="zh-CN" sz="1600" dirty="0"/>
              <a:t>CPU</a:t>
            </a:r>
            <a:r>
              <a:rPr lang="zh-CN" altLang="zh-CN" sz="1600" dirty="0"/>
              <a:t>的计算机，针对同一问题所编写的汇编程序往往是互不通用的，兼容性极差。使用起来还是不够方便。</a:t>
            </a:r>
          </a:p>
          <a:p>
            <a:pPr marL="285750" indent="-285750">
              <a:lnSpc>
                <a:spcPct val="130000"/>
              </a:lnSpc>
              <a:buFont typeface="Wingdings" panose="05000000000000000000" pitchFamily="2" charset="2"/>
              <a:buChar char="Ø"/>
            </a:pPr>
            <a:r>
              <a:rPr lang="zh-CN" altLang="zh-CN" sz="1600" dirty="0"/>
              <a:t>使用汇编语言编写程序，虽然比机器语言方便得多，但还是没有摆脱机器指令的束缚，汇编语言在某中程度上还是与人类自然语言不够接近的低级语言。这无利于人们的抽象思维和学术交流。机器语言和汇编语言都可以说是“面向机器”的语言。人们需要有更接近人类的逻辑思维、读写方便并且有很强描述解题方法的程序设计语言。于是，经过专家的不断努力，各种“面向应用问题”的程序设计语言应运而生。这就是高级程序设计语言。</a:t>
            </a:r>
          </a:p>
          <a:p>
            <a:pPr marL="342900" indent="-342900">
              <a:buFont typeface="+mj-ea"/>
              <a:buAutoNum type="circleNumDbPlain" startAt="2"/>
            </a:pPr>
            <a:endParaRPr lang="zh-CN" altLang="zh-CN"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23</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15700047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682723" y="771212"/>
            <a:ext cx="10244831" cy="6309420"/>
          </a:xfrm>
          <a:prstGeom prst="rect">
            <a:avLst/>
          </a:prstGeom>
          <a:noFill/>
        </p:spPr>
        <p:txBody>
          <a:bodyPr wrap="square" rtlCol="0">
            <a:spAutoFit/>
          </a:bodyPr>
          <a:lstStyle/>
          <a:p>
            <a:pPr marL="342900" indent="-342900">
              <a:buFont typeface="+mj-ea"/>
              <a:buAutoNum type="circleNumDbPlain" startAt="3"/>
            </a:pPr>
            <a:r>
              <a:rPr lang="zh-CN" altLang="zh-CN" sz="2000" b="1" dirty="0"/>
              <a:t>高级语言</a:t>
            </a:r>
            <a:endParaRPr lang="zh-CN" altLang="zh-CN" sz="2000" dirty="0"/>
          </a:p>
          <a:p>
            <a:pPr marL="285750" indent="-285750">
              <a:lnSpc>
                <a:spcPct val="150000"/>
              </a:lnSpc>
              <a:buFont typeface="Wingdings" panose="05000000000000000000" pitchFamily="2" charset="2"/>
              <a:buChar char="Ø"/>
            </a:pPr>
            <a:r>
              <a:rPr lang="zh-CN" altLang="zh-CN" sz="1600" dirty="0"/>
              <a:t>高级语言是一种能表达解题算法的面向应用问题的语言。</a:t>
            </a:r>
          </a:p>
          <a:p>
            <a:pPr marL="285750" indent="-285750">
              <a:lnSpc>
                <a:spcPct val="150000"/>
              </a:lnSpc>
              <a:buFont typeface="Wingdings" panose="05000000000000000000" pitchFamily="2" charset="2"/>
              <a:buChar char="Ø"/>
            </a:pPr>
            <a:r>
              <a:rPr lang="zh-CN" altLang="zh-CN" sz="1600" dirty="0"/>
              <a:t>高级语言编写的程序由一系列的语句（或函数）组成。每一条语句常常可以对应十几条、几十条甚至几十、上百条机器指令。用高级语言编写的程序要通过编译程序（编译器）或解释程序（解释器）将其以编译方式或解释方式翻译成机器语言程序才可被计算机执行。编译器和解释器与汇编语言同属语言处理程序。</a:t>
            </a:r>
          </a:p>
          <a:p>
            <a:pPr marL="285750" indent="-285750">
              <a:lnSpc>
                <a:spcPct val="150000"/>
              </a:lnSpc>
              <a:buFont typeface="Wingdings" panose="05000000000000000000" pitchFamily="2" charset="2"/>
              <a:buChar char="Ø"/>
            </a:pPr>
            <a:r>
              <a:rPr lang="zh-CN" altLang="zh-CN" sz="1600" dirty="0"/>
              <a:t>高级语言程序需要借助编译系统或解释系统翻译后才能与硬件建立联系。因此，高级语言程序是更如远离计算机硬件的软件。</a:t>
            </a:r>
          </a:p>
          <a:p>
            <a:pPr marL="285750" indent="-285750">
              <a:lnSpc>
                <a:spcPct val="150000"/>
              </a:lnSpc>
              <a:buFont typeface="Wingdings" panose="05000000000000000000" pitchFamily="2" charset="2"/>
              <a:buChar char="Ø"/>
            </a:pPr>
            <a:r>
              <a:rPr lang="zh-CN" altLang="zh-CN" sz="1600" dirty="0"/>
              <a:t>高级语言的种类很多。从最早的</a:t>
            </a:r>
            <a:r>
              <a:rPr lang="en-US" altLang="zh-CN" sz="1600" dirty="0"/>
              <a:t>BASIC</a:t>
            </a:r>
            <a:r>
              <a:rPr lang="zh-CN" altLang="zh-CN" sz="1600" dirty="0"/>
              <a:t>，到现在已有几百种，而且还在不断涌现。常见的有</a:t>
            </a:r>
            <a:r>
              <a:rPr lang="en-US" altLang="zh-CN" sz="1600" dirty="0"/>
              <a:t>BASIC</a:t>
            </a:r>
            <a:r>
              <a:rPr lang="zh-CN" altLang="zh-CN" sz="1600" dirty="0"/>
              <a:t>、</a:t>
            </a:r>
            <a:r>
              <a:rPr lang="en-US" altLang="zh-CN" sz="1600" dirty="0"/>
              <a:t>FORTRAN</a:t>
            </a:r>
            <a:r>
              <a:rPr lang="zh-CN" altLang="zh-CN" sz="1600" dirty="0"/>
              <a:t>、</a:t>
            </a:r>
            <a:r>
              <a:rPr lang="en-US" altLang="zh-CN" sz="1600" dirty="0"/>
              <a:t>ALGOL</a:t>
            </a:r>
            <a:r>
              <a:rPr lang="zh-CN" altLang="zh-CN" sz="1600" dirty="0"/>
              <a:t>、</a:t>
            </a:r>
            <a:r>
              <a:rPr lang="en-US" altLang="zh-CN" sz="1600" dirty="0"/>
              <a:t>COBOL</a:t>
            </a:r>
            <a:r>
              <a:rPr lang="zh-CN" altLang="zh-CN" sz="1600" dirty="0"/>
              <a:t>、</a:t>
            </a:r>
            <a:r>
              <a:rPr lang="en-US" altLang="zh-CN" sz="1600" dirty="0"/>
              <a:t>C</a:t>
            </a:r>
            <a:r>
              <a:rPr lang="zh-CN" altLang="zh-CN" sz="1600" dirty="0"/>
              <a:t>、</a:t>
            </a:r>
            <a:r>
              <a:rPr lang="en-US" altLang="zh-CN" sz="1600" dirty="0"/>
              <a:t>Pascal</a:t>
            </a:r>
            <a:r>
              <a:rPr lang="zh-CN" altLang="zh-CN" sz="1600" dirty="0"/>
              <a:t>、</a:t>
            </a:r>
            <a:r>
              <a:rPr lang="en-US" altLang="zh-CN" sz="1600" dirty="0"/>
              <a:t>PROLOG</a:t>
            </a:r>
            <a:r>
              <a:rPr lang="zh-CN" altLang="zh-CN" sz="1600" dirty="0"/>
              <a:t>和</a:t>
            </a:r>
            <a:r>
              <a:rPr lang="en-US" altLang="zh-CN" sz="1600" dirty="0"/>
              <a:t>Java</a:t>
            </a:r>
            <a:r>
              <a:rPr lang="zh-CN" altLang="zh-CN" sz="1600" dirty="0"/>
              <a:t>等。新的高级语言不断涌现的同时，已有的语言自身也在不断发展。如</a:t>
            </a:r>
            <a:r>
              <a:rPr lang="en-US" altLang="zh-CN" sz="1600" dirty="0"/>
              <a:t>Visual BASIC</a:t>
            </a:r>
            <a:r>
              <a:rPr lang="zh-CN" altLang="zh-CN" sz="1600" dirty="0"/>
              <a:t>、</a:t>
            </a:r>
            <a:r>
              <a:rPr lang="en-US" altLang="zh-CN" sz="1600" dirty="0"/>
              <a:t>Delphi</a:t>
            </a:r>
            <a:r>
              <a:rPr lang="zh-CN" altLang="zh-CN" sz="1600" dirty="0"/>
              <a:t>和</a:t>
            </a:r>
            <a:r>
              <a:rPr lang="en-US" altLang="zh-CN" sz="1600" dirty="0"/>
              <a:t>Visual C</a:t>
            </a:r>
            <a:r>
              <a:rPr lang="zh-CN" altLang="zh-CN" sz="1600" dirty="0"/>
              <a:t>等就是</a:t>
            </a:r>
            <a:r>
              <a:rPr lang="en-US" altLang="zh-CN" sz="1600" dirty="0"/>
              <a:t>BASIC</a:t>
            </a:r>
            <a:r>
              <a:rPr lang="zh-CN" altLang="zh-CN" sz="1600" dirty="0"/>
              <a:t>、</a:t>
            </a:r>
            <a:r>
              <a:rPr lang="en-US" altLang="zh-CN" sz="1600" dirty="0"/>
              <a:t>Pascal</a:t>
            </a:r>
            <a:r>
              <a:rPr lang="zh-CN" altLang="zh-CN" sz="1600" dirty="0"/>
              <a:t>和</a:t>
            </a:r>
            <a:r>
              <a:rPr lang="en-US" altLang="zh-CN" sz="1600" dirty="0"/>
              <a:t>C</a:t>
            </a:r>
            <a:r>
              <a:rPr lang="zh-CN" altLang="zh-CN" sz="1600" dirty="0"/>
              <a:t>在面向对象方面得到发展后形成的、可视化变成语言。</a:t>
            </a:r>
          </a:p>
          <a:p>
            <a:pPr marL="285750" indent="-285750">
              <a:lnSpc>
                <a:spcPct val="150000"/>
              </a:lnSpc>
              <a:buFont typeface="Wingdings" panose="05000000000000000000" pitchFamily="2" charset="2"/>
              <a:buChar char="Ø"/>
            </a:pPr>
            <a:r>
              <a:rPr lang="zh-CN" altLang="zh-CN" sz="1600" dirty="0"/>
              <a:t>在此值得一提的是</a:t>
            </a:r>
            <a:r>
              <a:rPr lang="en-US" altLang="zh-CN" sz="1600" dirty="0"/>
              <a:t>Java</a:t>
            </a:r>
            <a:r>
              <a:rPr lang="zh-CN" altLang="zh-CN" sz="1600" dirty="0"/>
              <a:t>。它是</a:t>
            </a:r>
            <a:r>
              <a:rPr lang="en-US" altLang="zh-CN" sz="1600" dirty="0"/>
              <a:t>Sun </a:t>
            </a:r>
            <a:r>
              <a:rPr lang="en-US" altLang="zh-CN" sz="1600" dirty="0" err="1"/>
              <a:t>MicroSystem</a:t>
            </a:r>
            <a:r>
              <a:rPr lang="zh-CN" altLang="zh-CN" sz="1600" dirty="0"/>
              <a:t>公司于</a:t>
            </a:r>
            <a:r>
              <a:rPr lang="en-US" altLang="zh-CN" sz="1600" dirty="0"/>
              <a:t>1995</a:t>
            </a:r>
            <a:r>
              <a:rPr lang="zh-CN" altLang="zh-CN" sz="1600" dirty="0"/>
              <a:t>年</a:t>
            </a:r>
            <a:r>
              <a:rPr lang="en-US" altLang="zh-CN" sz="1600" dirty="0"/>
              <a:t>5</a:t>
            </a:r>
            <a:r>
              <a:rPr lang="zh-CN" altLang="zh-CN" sz="1600" dirty="0"/>
              <a:t>月推出的面向对象的解释执行的编程语言。它使胎于</a:t>
            </a:r>
            <a:r>
              <a:rPr lang="en-US" altLang="zh-CN" sz="1600" dirty="0"/>
              <a:t>C++</a:t>
            </a:r>
            <a:r>
              <a:rPr lang="zh-CN" altLang="zh-CN" sz="1600" dirty="0"/>
              <a:t>（</a:t>
            </a:r>
            <a:r>
              <a:rPr lang="en-US" altLang="zh-CN" sz="1600" dirty="0"/>
              <a:t>C</a:t>
            </a:r>
            <a:r>
              <a:rPr lang="zh-CN" altLang="zh-CN" sz="1600" dirty="0"/>
              <a:t>经过面向对象发展而来），在继承了现有的变成语言优秀成果基础上，做了大量的简化、修改和补充，具有简单、面向对象、安全、与平台无关、多线程等优良特性。随着</a:t>
            </a:r>
            <a:r>
              <a:rPr lang="en-US" altLang="zh-CN" sz="1600" dirty="0"/>
              <a:t>Internet</a:t>
            </a:r>
            <a:r>
              <a:rPr lang="zh-CN" altLang="zh-CN" sz="1600" dirty="0"/>
              <a:t>的迅速普及，</a:t>
            </a:r>
            <a:r>
              <a:rPr lang="en-US" altLang="zh-CN" sz="1600" dirty="0"/>
              <a:t>World Wide Web</a:t>
            </a:r>
            <a:r>
              <a:rPr lang="zh-CN" altLang="zh-CN" sz="1600" dirty="0"/>
              <a:t>（万维网）的迅速普及，</a:t>
            </a:r>
            <a:r>
              <a:rPr lang="en-US" altLang="zh-CN" sz="1600" dirty="0"/>
              <a:t>Java</a:t>
            </a:r>
            <a:r>
              <a:rPr lang="zh-CN" altLang="zh-CN" sz="1600" dirty="0"/>
              <a:t>在编制小的应用程序（</a:t>
            </a:r>
            <a:r>
              <a:rPr lang="en-US" altLang="zh-CN" sz="1600" dirty="0"/>
              <a:t>Applet</a:t>
            </a:r>
            <a:r>
              <a:rPr lang="zh-CN" altLang="zh-CN" sz="1600" dirty="0"/>
              <a:t>）中将越来越受到广大</a:t>
            </a:r>
            <a:r>
              <a:rPr lang="en-US" altLang="zh-CN" sz="1600" dirty="0"/>
              <a:t>Internet</a:t>
            </a:r>
            <a:r>
              <a:rPr lang="zh-CN" altLang="zh-CN" sz="1600" dirty="0"/>
              <a:t>的欢迎和瞩目。</a:t>
            </a:r>
          </a:p>
          <a:p>
            <a:pPr marL="285750" indent="-285750">
              <a:lnSpc>
                <a:spcPct val="150000"/>
              </a:lnSpc>
              <a:buFont typeface="Wingdings" panose="05000000000000000000" pitchFamily="2" charset="2"/>
              <a:buChar char="Ø"/>
            </a:pPr>
            <a:r>
              <a:rPr lang="zh-CN" altLang="zh-CN" sz="1600" b="1" u="sng" dirty="0"/>
              <a:t>高级语言的优点在于</a:t>
            </a:r>
            <a:r>
              <a:rPr lang="zh-CN" altLang="zh-CN" sz="1600" dirty="0"/>
              <a:t>：语言简洁、直观，便于用户阅读、理解、修改及维护，同时也提高了编程效率。如此则使得非计算机专业人员也可以通过高级语言编制程序，大大地促进了计算机的广泛应用及普及。</a:t>
            </a:r>
          </a:p>
          <a:p>
            <a:pPr marL="342900" indent="-342900">
              <a:lnSpc>
                <a:spcPct val="150000"/>
              </a:lnSpc>
              <a:buFont typeface="+mj-ea"/>
              <a:buAutoNum type="circleNumDbPlain" startAt="2"/>
            </a:pPr>
            <a:endParaRPr lang="zh-CN" altLang="zh-CN" sz="1600"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24</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347702308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726" y="33716"/>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8246" y="750560"/>
            <a:ext cx="3538227" cy="888431"/>
          </a:xfrm>
          <a:prstGeom prst="rect">
            <a:avLst/>
          </a:prstGeom>
        </p:spPr>
      </p:pic>
      <p:sp>
        <p:nvSpPr>
          <p:cNvPr id="16" name="文本框 15"/>
          <p:cNvSpPr txBox="1"/>
          <p:nvPr/>
        </p:nvSpPr>
        <p:spPr>
          <a:xfrm>
            <a:off x="764218" y="242807"/>
            <a:ext cx="2245100" cy="923330"/>
          </a:xfrm>
          <a:prstGeom prst="rect">
            <a:avLst/>
          </a:prstGeom>
          <a:noFill/>
        </p:spPr>
        <p:txBody>
          <a:bodyPr wrap="square" rtlCol="0">
            <a:spAutoFit/>
          </a:bodyPr>
          <a:lstStyle/>
          <a:p>
            <a:r>
              <a:rPr lang="zh-CN" altLang="en-US" sz="5400" noProof="1">
                <a:solidFill>
                  <a:srgbClr val="FFC000"/>
                </a:solidFill>
                <a:effectLst>
                  <a:outerShdw blurRad="38100" dist="38100" dir="2700000">
                    <a:srgbClr val="C0C0C0"/>
                  </a:outerShdw>
                </a:effectLst>
              </a:rPr>
              <a:t>概述</a:t>
            </a:r>
            <a:endParaRPr lang="zh-CN" altLang="en-US" sz="5400" dirty="0">
              <a:solidFill>
                <a:srgbClr val="FFC000"/>
              </a:solidFill>
              <a:latin typeface="方正兰亭超细黑简体" pitchFamily="2" charset="-122"/>
              <a:ea typeface="方正兰亭超细黑简体" pitchFamily="2" charset="-122"/>
            </a:endParaRPr>
          </a:p>
        </p:txBody>
      </p:sp>
      <p:sp>
        <p:nvSpPr>
          <p:cNvPr id="62" name="文本框 8"/>
          <p:cNvSpPr txBox="1"/>
          <p:nvPr/>
        </p:nvSpPr>
        <p:spPr>
          <a:xfrm>
            <a:off x="4276184" y="1877170"/>
            <a:ext cx="4682320" cy="461665"/>
          </a:xfrm>
          <a:prstGeom prst="rect">
            <a:avLst/>
          </a:prstGeom>
          <a:noFill/>
        </p:spPr>
        <p:txBody>
          <a:bodyPr wrap="square" rtlCol="0">
            <a:spAutoFit/>
          </a:bodyPr>
          <a:lstStyle/>
          <a:p>
            <a:r>
              <a:rPr lang="zh-CN" altLang="zh-CN" sz="2400" b="1" dirty="0">
                <a:solidFill>
                  <a:schemeClr val="bg1"/>
                </a:solidFill>
              </a:rPr>
              <a:t>计算机的组成及解题过程</a:t>
            </a:r>
            <a:endParaRPr lang="en-US" altLang="zh-CN" sz="2400" b="1" dirty="0">
              <a:solidFill>
                <a:schemeClr val="bg1"/>
              </a:solidFill>
              <a:sym typeface="Calibri" panose="020F0502020204030204" pitchFamily="34" charset="0"/>
            </a:endParaRPr>
          </a:p>
        </p:txBody>
      </p:sp>
      <p:sp>
        <p:nvSpPr>
          <p:cNvPr id="70" name="文本框 8"/>
          <p:cNvSpPr txBox="1"/>
          <p:nvPr/>
        </p:nvSpPr>
        <p:spPr>
          <a:xfrm>
            <a:off x="4276184" y="2550466"/>
            <a:ext cx="4466910" cy="461665"/>
          </a:xfrm>
          <a:prstGeom prst="rect">
            <a:avLst/>
          </a:prstGeom>
          <a:noFill/>
        </p:spPr>
        <p:txBody>
          <a:bodyPr wrap="square" rtlCol="0">
            <a:spAutoFit/>
          </a:bodyPr>
          <a:lstStyle/>
          <a:p>
            <a:r>
              <a:rPr lang="zh-CN" altLang="zh-CN" sz="2400" b="1" dirty="0">
                <a:solidFill>
                  <a:schemeClr val="bg1"/>
                </a:solidFill>
              </a:rPr>
              <a:t>计算机系统的技术指标</a:t>
            </a:r>
          </a:p>
        </p:txBody>
      </p:sp>
      <p:sp>
        <p:nvSpPr>
          <p:cNvPr id="78" name="文本框 8"/>
          <p:cNvSpPr txBox="1"/>
          <p:nvPr/>
        </p:nvSpPr>
        <p:spPr>
          <a:xfrm>
            <a:off x="4276184" y="3272513"/>
            <a:ext cx="3706803" cy="461665"/>
          </a:xfrm>
          <a:prstGeom prst="rect">
            <a:avLst/>
          </a:prstGeom>
          <a:noFill/>
        </p:spPr>
        <p:txBody>
          <a:bodyPr wrap="square" rtlCol="0">
            <a:spAutoFit/>
          </a:bodyPr>
          <a:lstStyle/>
          <a:p>
            <a:r>
              <a:rPr lang="zh-CN" altLang="zh-CN" sz="2400" b="1" dirty="0">
                <a:solidFill>
                  <a:schemeClr val="bg1"/>
                </a:solidFill>
              </a:rPr>
              <a:t>计算机的分类及应用</a:t>
            </a:r>
            <a:endParaRPr lang="en-US" altLang="zh-CN" sz="2400" b="1" dirty="0">
              <a:solidFill>
                <a:schemeClr val="bg1"/>
              </a:solidFill>
              <a:sym typeface="Calibri" panose="020F0502020204030204" pitchFamily="34" charset="0"/>
            </a:endParaRPr>
          </a:p>
        </p:txBody>
      </p:sp>
      <p:sp>
        <p:nvSpPr>
          <p:cNvPr id="672" name="矩形 671">
            <a:extLst>
              <a:ext uri="{FF2B5EF4-FFF2-40B4-BE49-F238E27FC236}">
                <a16:creationId xmlns:a16="http://schemas.microsoft.com/office/drawing/2014/main" id="{34D1E811-273E-4997-A2FA-FCC3A256A77A}"/>
              </a:ext>
            </a:extLst>
          </p:cNvPr>
          <p:cNvSpPr/>
          <p:nvPr/>
        </p:nvSpPr>
        <p:spPr>
          <a:xfrm>
            <a:off x="4276184" y="1166137"/>
            <a:ext cx="2350323" cy="461665"/>
          </a:xfrm>
          <a:prstGeom prst="rect">
            <a:avLst/>
          </a:prstGeom>
        </p:spPr>
        <p:txBody>
          <a:bodyPr wrap="none">
            <a:spAutoFit/>
          </a:bodyPr>
          <a:lstStyle/>
          <a:p>
            <a:r>
              <a:rPr lang="zh-CN" altLang="zh-CN" sz="2400" b="1" dirty="0">
                <a:solidFill>
                  <a:schemeClr val="bg1"/>
                </a:solidFill>
              </a:rPr>
              <a:t>计算机发展概况</a:t>
            </a:r>
          </a:p>
        </p:txBody>
      </p:sp>
      <p:sp>
        <p:nvSpPr>
          <p:cNvPr id="3" name="动作按钮: 转到结尾 2">
            <a:hlinkClick r:id="" action="ppaction://hlinkshowjump?jump=endshow" highlightClick="1"/>
            <a:extLst>
              <a:ext uri="{FF2B5EF4-FFF2-40B4-BE49-F238E27FC236}">
                <a16:creationId xmlns:a16="http://schemas.microsoft.com/office/drawing/2014/main" id="{0E44EF2E-9690-4AFF-8C09-49EB5193045F}"/>
              </a:ext>
            </a:extLst>
          </p:cNvPr>
          <p:cNvSpPr/>
          <p:nvPr/>
        </p:nvSpPr>
        <p:spPr>
          <a:xfrm>
            <a:off x="11409286" y="6226461"/>
            <a:ext cx="692458" cy="538323"/>
          </a:xfrm>
          <a:prstGeom prst="actionButtonEnd">
            <a:avLst/>
          </a:prstGeom>
          <a:solidFill>
            <a:schemeClr val="accent4">
              <a:lumMod val="60000"/>
              <a:lumOff val="40000"/>
            </a:schemeClr>
          </a:solidFill>
          <a:ln>
            <a:noFill/>
          </a:ln>
          <a:effectLst>
            <a:glow rad="635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pic>
        <p:nvPicPr>
          <p:cNvPr id="37" name="图片 36">
            <a:extLst>
              <a:ext uri="{FF2B5EF4-FFF2-40B4-BE49-F238E27FC236}">
                <a16:creationId xmlns:a16="http://schemas.microsoft.com/office/drawing/2014/main" id="{796EAE3B-834C-4FFD-914E-3AAB478DF07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21898" y="6019123"/>
            <a:ext cx="1054286" cy="264725"/>
          </a:xfrm>
          <a:prstGeom prst="rect">
            <a:avLst/>
          </a:prstGeom>
        </p:spPr>
      </p:pic>
      <p:sp>
        <p:nvSpPr>
          <p:cNvPr id="51" name="文本框 8">
            <a:extLst>
              <a:ext uri="{FF2B5EF4-FFF2-40B4-BE49-F238E27FC236}">
                <a16:creationId xmlns:a16="http://schemas.microsoft.com/office/drawing/2014/main" id="{9290D7B7-F44C-44D7-9782-C32B79E4F931}"/>
              </a:ext>
            </a:extLst>
          </p:cNvPr>
          <p:cNvSpPr txBox="1"/>
          <p:nvPr/>
        </p:nvSpPr>
        <p:spPr>
          <a:xfrm>
            <a:off x="4276184" y="4673563"/>
            <a:ext cx="3706803" cy="461665"/>
          </a:xfrm>
          <a:prstGeom prst="rect">
            <a:avLst/>
          </a:prstGeom>
          <a:noFill/>
        </p:spPr>
        <p:txBody>
          <a:bodyPr wrap="square" rtlCol="0">
            <a:spAutoFit/>
          </a:bodyPr>
          <a:lstStyle/>
          <a:p>
            <a:r>
              <a:rPr lang="zh-CN" altLang="en-US" sz="2400" b="1" dirty="0">
                <a:solidFill>
                  <a:schemeClr val="bg1"/>
                </a:solidFill>
              </a:rPr>
              <a:t>习题</a:t>
            </a:r>
            <a:endParaRPr lang="en-US" altLang="zh-CN" sz="2400" b="1" dirty="0">
              <a:solidFill>
                <a:schemeClr val="bg1"/>
              </a:solidFill>
              <a:sym typeface="Calibri" pitchFamily="34" charset="0"/>
            </a:endParaRPr>
          </a:p>
        </p:txBody>
      </p:sp>
      <p:sp>
        <p:nvSpPr>
          <p:cNvPr id="2" name="动作按钮: 前进或下一项 1">
            <a:hlinkClick r:id="rId5" action="ppaction://hlinksldjump" highlightClick="1"/>
            <a:extLst>
              <a:ext uri="{FF2B5EF4-FFF2-40B4-BE49-F238E27FC236}">
                <a16:creationId xmlns:a16="http://schemas.microsoft.com/office/drawing/2014/main" id="{62F182D0-86C6-4826-9289-334544C7E280}"/>
              </a:ext>
            </a:extLst>
          </p:cNvPr>
          <p:cNvSpPr/>
          <p:nvPr/>
        </p:nvSpPr>
        <p:spPr>
          <a:xfrm>
            <a:off x="3635582" y="1220916"/>
            <a:ext cx="458973" cy="392390"/>
          </a:xfrm>
          <a:prstGeom prst="actionButtonForwardNext">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ArchUp">
              <a:avLst/>
            </a:prstTxWarp>
          </a:bodyPr>
          <a:lstStyle/>
          <a:p>
            <a:pPr algn="ctr"/>
            <a:endParaRPr lang="zh-CN" altLang="en-US" dirty="0">
              <a:effectLst>
                <a:glow rad="101600">
                  <a:schemeClr val="accent1">
                    <a:lumMod val="60000"/>
                    <a:lumOff val="40000"/>
                    <a:alpha val="40000"/>
                  </a:schemeClr>
                </a:glow>
              </a:effectLst>
            </a:endParaRPr>
          </a:p>
        </p:txBody>
      </p:sp>
      <p:sp>
        <p:nvSpPr>
          <p:cNvPr id="49" name="动作按钮: 前进或下一项 48">
            <a:hlinkClick r:id="rId6" action="ppaction://hlinksldjump" highlightClick="1"/>
            <a:extLst>
              <a:ext uri="{FF2B5EF4-FFF2-40B4-BE49-F238E27FC236}">
                <a16:creationId xmlns:a16="http://schemas.microsoft.com/office/drawing/2014/main" id="{0509C001-6B4C-4041-80EC-2DBD51510619}"/>
              </a:ext>
            </a:extLst>
          </p:cNvPr>
          <p:cNvSpPr/>
          <p:nvPr/>
        </p:nvSpPr>
        <p:spPr>
          <a:xfrm>
            <a:off x="3633521" y="1912809"/>
            <a:ext cx="458973" cy="392390"/>
          </a:xfrm>
          <a:prstGeom prst="actionButtonForwardNext">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endParaRPr>
          </a:p>
        </p:txBody>
      </p:sp>
      <p:sp>
        <p:nvSpPr>
          <p:cNvPr id="56" name="动作按钮: 前进或下一项 55">
            <a:hlinkClick r:id="rId7" action="ppaction://hlinksldjump" highlightClick="1"/>
            <a:extLst>
              <a:ext uri="{FF2B5EF4-FFF2-40B4-BE49-F238E27FC236}">
                <a16:creationId xmlns:a16="http://schemas.microsoft.com/office/drawing/2014/main" id="{0EBB9C7A-1ED2-49DD-81C8-C02F02945375}"/>
              </a:ext>
            </a:extLst>
          </p:cNvPr>
          <p:cNvSpPr/>
          <p:nvPr/>
        </p:nvSpPr>
        <p:spPr>
          <a:xfrm>
            <a:off x="3633521" y="2608759"/>
            <a:ext cx="458973" cy="392390"/>
          </a:xfrm>
          <a:prstGeom prst="actionButtonForwardNext">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4">
                    <a:lumMod val="60000"/>
                    <a:lumOff val="40000"/>
                  </a:schemeClr>
                </a:solidFill>
              </a:ln>
              <a:solidFill>
                <a:schemeClr val="accent4">
                  <a:lumMod val="60000"/>
                  <a:lumOff val="40000"/>
                </a:schemeClr>
              </a:solidFill>
              <a:effectLst>
                <a:glow rad="63500">
                  <a:schemeClr val="accent1">
                    <a:satMod val="175000"/>
                    <a:alpha val="40000"/>
                  </a:schemeClr>
                </a:glow>
              </a:effectLst>
            </a:endParaRPr>
          </a:p>
        </p:txBody>
      </p:sp>
      <p:sp>
        <p:nvSpPr>
          <p:cNvPr id="57" name="动作按钮: 前进或下一项 56">
            <a:hlinkClick r:id="rId8" action="ppaction://hlinksldjump" highlightClick="1"/>
            <a:extLst>
              <a:ext uri="{FF2B5EF4-FFF2-40B4-BE49-F238E27FC236}">
                <a16:creationId xmlns:a16="http://schemas.microsoft.com/office/drawing/2014/main" id="{5C2240AC-DC3A-4A50-B595-B2D2925631CC}"/>
              </a:ext>
            </a:extLst>
          </p:cNvPr>
          <p:cNvSpPr/>
          <p:nvPr/>
        </p:nvSpPr>
        <p:spPr>
          <a:xfrm>
            <a:off x="3633521" y="3308573"/>
            <a:ext cx="458973" cy="392390"/>
          </a:xfrm>
          <a:prstGeom prst="actionButtonForwardNext">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61" name="动作按钮: 前进或下一项 60">
            <a:hlinkClick r:id="rId9" action="ppaction://hlinksldjump" highlightClick="1"/>
            <a:extLst>
              <a:ext uri="{FF2B5EF4-FFF2-40B4-BE49-F238E27FC236}">
                <a16:creationId xmlns:a16="http://schemas.microsoft.com/office/drawing/2014/main" id="{597040A4-78DF-4A2B-B5A2-40979CCA3066}"/>
              </a:ext>
            </a:extLst>
          </p:cNvPr>
          <p:cNvSpPr/>
          <p:nvPr/>
        </p:nvSpPr>
        <p:spPr>
          <a:xfrm>
            <a:off x="3633519" y="4708201"/>
            <a:ext cx="458973" cy="392390"/>
          </a:xfrm>
          <a:prstGeom prst="actionButtonForwardNext">
            <a:avLst/>
          </a:prstGeom>
          <a:solidFill>
            <a:schemeClr val="accent4">
              <a:lumMod val="60000"/>
              <a:lumOff val="40000"/>
            </a:schemeClr>
          </a:solidFill>
          <a:ln>
            <a:solidFill>
              <a:schemeClr val="accent1"/>
            </a:solid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20" name="动作按钮: 前进或下一项 19">
            <a:hlinkClick r:id="rId10" action="ppaction://hlinksldjump" highlightClick="1"/>
            <a:extLst>
              <a:ext uri="{FF2B5EF4-FFF2-40B4-BE49-F238E27FC236}">
                <a16:creationId xmlns:a16="http://schemas.microsoft.com/office/drawing/2014/main" id="{A784EDA6-E2B5-42C7-B2BF-7CA17579FFC2}"/>
              </a:ext>
            </a:extLst>
          </p:cNvPr>
          <p:cNvSpPr/>
          <p:nvPr/>
        </p:nvSpPr>
        <p:spPr>
          <a:xfrm>
            <a:off x="3633520" y="4008387"/>
            <a:ext cx="458973" cy="392390"/>
          </a:xfrm>
          <a:prstGeom prst="actionButtonForwardNext">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6" name="文本框 5">
            <a:extLst>
              <a:ext uri="{FF2B5EF4-FFF2-40B4-BE49-F238E27FC236}">
                <a16:creationId xmlns:a16="http://schemas.microsoft.com/office/drawing/2014/main" id="{E938CA4B-53F8-46A2-8E8A-2D0BBDCE444F}"/>
              </a:ext>
            </a:extLst>
          </p:cNvPr>
          <p:cNvSpPr txBox="1"/>
          <p:nvPr/>
        </p:nvSpPr>
        <p:spPr>
          <a:xfrm>
            <a:off x="4276184" y="3978209"/>
            <a:ext cx="3782814" cy="461665"/>
          </a:xfrm>
          <a:prstGeom prst="rect">
            <a:avLst/>
          </a:prstGeom>
          <a:noFill/>
        </p:spPr>
        <p:txBody>
          <a:bodyPr wrap="square" rtlCol="0">
            <a:spAutoFit/>
          </a:bodyPr>
          <a:lstStyle/>
          <a:p>
            <a:r>
              <a:rPr lang="zh-CN" altLang="en-US" sz="2400" b="1" dirty="0">
                <a:solidFill>
                  <a:schemeClr val="bg1"/>
                </a:solidFill>
                <a:sym typeface="Calibri" panose="020F0502020204030204" pitchFamily="34" charset="0"/>
              </a:rPr>
              <a:t>小结</a:t>
            </a:r>
            <a:endParaRPr lang="en-US" altLang="zh-CN" sz="2400" b="1" dirty="0">
              <a:solidFill>
                <a:schemeClr val="bg1"/>
              </a:solidFill>
              <a:sym typeface="Calibri" panose="020F0502020204030204" pitchFamily="34" charset="0"/>
            </a:endParaRPr>
          </a:p>
        </p:txBody>
      </p:sp>
      <p:sp>
        <p:nvSpPr>
          <p:cNvPr id="19" name="文本框 8">
            <a:extLst>
              <a:ext uri="{FF2B5EF4-FFF2-40B4-BE49-F238E27FC236}">
                <a16:creationId xmlns:a16="http://schemas.microsoft.com/office/drawing/2014/main" id="{9290D7B7-F44C-44D7-9782-C32B79E4F931}"/>
              </a:ext>
            </a:extLst>
          </p:cNvPr>
          <p:cNvSpPr txBox="1"/>
          <p:nvPr/>
        </p:nvSpPr>
        <p:spPr>
          <a:xfrm>
            <a:off x="4276184" y="5369649"/>
            <a:ext cx="3706803" cy="461665"/>
          </a:xfrm>
          <a:prstGeom prst="rect">
            <a:avLst/>
          </a:prstGeom>
          <a:noFill/>
        </p:spPr>
        <p:txBody>
          <a:bodyPr wrap="square" rtlCol="0">
            <a:spAutoFit/>
          </a:bodyPr>
          <a:lstStyle/>
          <a:p>
            <a:r>
              <a:rPr lang="zh-CN" altLang="en-US" sz="2400" b="1" dirty="0">
                <a:solidFill>
                  <a:schemeClr val="bg1"/>
                </a:solidFill>
              </a:rPr>
              <a:t>参考答案</a:t>
            </a:r>
            <a:endParaRPr lang="en-US" altLang="zh-CN" sz="2400" b="1" dirty="0">
              <a:solidFill>
                <a:schemeClr val="bg1"/>
              </a:solidFill>
              <a:sym typeface="Calibri" pitchFamily="34" charset="0"/>
            </a:endParaRPr>
          </a:p>
        </p:txBody>
      </p:sp>
      <p:sp>
        <p:nvSpPr>
          <p:cNvPr id="21" name="动作按钮: 前进或下一项 20">
            <a:hlinkClick r:id="rId11" action="ppaction://hlinksldjump" highlightClick="1"/>
            <a:extLst>
              <a:ext uri="{FF2B5EF4-FFF2-40B4-BE49-F238E27FC236}">
                <a16:creationId xmlns:a16="http://schemas.microsoft.com/office/drawing/2014/main" id="{597040A4-78DF-4A2B-B5A2-40979CCA3066}"/>
              </a:ext>
            </a:extLst>
          </p:cNvPr>
          <p:cNvSpPr/>
          <p:nvPr/>
        </p:nvSpPr>
        <p:spPr>
          <a:xfrm>
            <a:off x="3633518" y="5404151"/>
            <a:ext cx="458973" cy="392390"/>
          </a:xfrm>
          <a:prstGeom prst="actionButtonForwardNext">
            <a:avLst/>
          </a:prstGeom>
          <a:solidFill>
            <a:schemeClr val="accent4">
              <a:lumMod val="60000"/>
              <a:lumOff val="40000"/>
            </a:schemeClr>
          </a:solidFill>
          <a:ln>
            <a:solidFill>
              <a:schemeClr val="accent1"/>
            </a:solid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Tree>
    <p:extLst>
      <p:ext uri="{BB962C8B-B14F-4D97-AF65-F5344CB8AC3E}">
        <p14:creationId xmlns:p14="http://schemas.microsoft.com/office/powerpoint/2010/main" val="17897878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855559" y="1017170"/>
            <a:ext cx="9523293" cy="3277820"/>
          </a:xfrm>
          <a:prstGeom prst="rect">
            <a:avLst/>
          </a:prstGeom>
          <a:noFill/>
        </p:spPr>
        <p:txBody>
          <a:bodyPr wrap="square" rtlCol="0">
            <a:spAutoFit/>
          </a:bodyPr>
          <a:lstStyle/>
          <a:p>
            <a:pPr>
              <a:lnSpc>
                <a:spcPct val="150000"/>
              </a:lnSpc>
            </a:pPr>
            <a:r>
              <a:rPr lang="en-US" altLang="zh-CN" sz="2400" b="1" dirty="0"/>
              <a:t>(3)</a:t>
            </a:r>
            <a:r>
              <a:rPr lang="zh-CN" altLang="zh-CN" sz="2400" b="1" dirty="0"/>
              <a:t>标准库程序</a:t>
            </a:r>
            <a:endParaRPr lang="zh-CN" altLang="zh-CN" sz="2400" dirty="0"/>
          </a:p>
          <a:p>
            <a:pPr>
              <a:lnSpc>
                <a:spcPct val="150000"/>
              </a:lnSpc>
            </a:pPr>
            <a:r>
              <a:rPr lang="zh-CN" altLang="zh-CN" dirty="0"/>
              <a:t>标准库程序是指存放常用的按标准格式编写的程序仓库。</a:t>
            </a:r>
          </a:p>
          <a:p>
            <a:pPr>
              <a:lnSpc>
                <a:spcPct val="150000"/>
              </a:lnSpc>
            </a:pPr>
            <a:r>
              <a:rPr lang="zh-CN" altLang="zh-CN" dirty="0"/>
              <a:t>为了方便用户编制程序，通常需将一些常用的程序事先编制好，供用户调用。标准程序库就存放了这些按标准格式编写程序，并存放与计算机中。用户需要时，就选择合适的程序段嵌入自己的 程序中。如此则既减少了用户的工作量，有提高了程序的质量，提高了程序的工作效率。</a:t>
            </a:r>
          </a:p>
          <a:p>
            <a:r>
              <a:rPr lang="zh-CN" altLang="zh-CN" dirty="0"/>
              <a:t>例如计算方程式的根：</a:t>
            </a:r>
          </a:p>
          <a:p>
            <a:endParaRPr lang="zh-CN" altLang="zh-CN"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25</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pic>
        <p:nvPicPr>
          <p:cNvPr id="6" name="图片 5"/>
          <p:cNvPicPr>
            <a:picLocks noChangeAspect="1"/>
          </p:cNvPicPr>
          <p:nvPr/>
        </p:nvPicPr>
        <p:blipFill>
          <a:blip r:embed="rId3"/>
          <a:stretch>
            <a:fillRect/>
          </a:stretch>
        </p:blipFill>
        <p:spPr>
          <a:xfrm>
            <a:off x="4516396" y="3923237"/>
            <a:ext cx="1299374" cy="540000"/>
          </a:xfrm>
          <a:prstGeom prst="rect">
            <a:avLst/>
          </a:prstGeom>
        </p:spPr>
      </p:pic>
      <p:sp>
        <p:nvSpPr>
          <p:cNvPr id="7" name="矩形 6"/>
          <p:cNvSpPr/>
          <p:nvPr/>
        </p:nvSpPr>
        <p:spPr>
          <a:xfrm>
            <a:off x="855559" y="4702058"/>
            <a:ext cx="9202841" cy="646331"/>
          </a:xfrm>
          <a:prstGeom prst="rect">
            <a:avLst/>
          </a:prstGeom>
        </p:spPr>
        <p:txBody>
          <a:bodyPr wrap="square">
            <a:spAutoFit/>
          </a:bodyPr>
          <a:lstStyle/>
          <a:p>
            <a:pPr algn="just">
              <a:spcAft>
                <a:spcPts val="0"/>
              </a:spcAft>
            </a:pPr>
            <a:r>
              <a:rPr lang="zh-CN" altLang="zh-CN" kern="100" dirty="0">
                <a:latin typeface="Times New Roman" panose="02020603050405020304" pitchFamily="18" charset="0"/>
                <a:cs typeface="宋体" panose="02010600030101010101" pitchFamily="2" charset="-122"/>
              </a:rPr>
              <a:t>可以从标准程序库中选出求对数子程序、开平方子程序和函数求根子程序，将它们装配起来，就可得到求解此方程的程序。</a:t>
            </a:r>
          </a:p>
        </p:txBody>
      </p:sp>
    </p:spTree>
    <p:extLst>
      <p:ext uri="{BB962C8B-B14F-4D97-AF65-F5344CB8AC3E}">
        <p14:creationId xmlns:p14="http://schemas.microsoft.com/office/powerpoint/2010/main" val="157914014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 calcmode="lin" valueType="num">
                                      <p:cBhvr additive="base">
                                        <p:cTn id="2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855559" y="1318891"/>
            <a:ext cx="10737757" cy="5262979"/>
          </a:xfrm>
          <a:prstGeom prst="rect">
            <a:avLst/>
          </a:prstGeom>
          <a:noFill/>
        </p:spPr>
        <p:txBody>
          <a:bodyPr wrap="square" rtlCol="0">
            <a:spAutoFit/>
          </a:bodyPr>
          <a:lstStyle/>
          <a:p>
            <a:pPr marL="342900" indent="-342900">
              <a:lnSpc>
                <a:spcPct val="120000"/>
              </a:lnSpc>
              <a:buFont typeface="Wingdings" panose="05000000000000000000" pitchFamily="2" charset="2"/>
              <a:buChar char="Ø"/>
            </a:pPr>
            <a:r>
              <a:rPr lang="zh-CN" altLang="zh-CN" sz="2000" dirty="0"/>
              <a:t>服务性程序又可称之为实用程序。是对应于辅助计算机运行的各种服务性的程序。</a:t>
            </a:r>
          </a:p>
          <a:p>
            <a:pPr marL="342900" indent="-342900">
              <a:lnSpc>
                <a:spcPct val="120000"/>
              </a:lnSpc>
              <a:buFont typeface="Wingdings" panose="05000000000000000000" pitchFamily="2" charset="2"/>
              <a:buChar char="Ø"/>
            </a:pPr>
            <a:r>
              <a:rPr lang="zh-CN" altLang="zh-CN" sz="2000" dirty="0"/>
              <a:t>它的主要功能包括用户程序的装入、连接、编辑、查错和纠错；诊断研硬件故障；二进制与十进制的数制转换；磁带、磁盘的复制；磁带文件整理等。</a:t>
            </a:r>
          </a:p>
          <a:p>
            <a:pPr marL="342900" indent="-342900">
              <a:lnSpc>
                <a:spcPct val="120000"/>
              </a:lnSpc>
              <a:buFont typeface="Wingdings" panose="05000000000000000000" pitchFamily="2" charset="2"/>
              <a:buChar char="Ø"/>
            </a:pPr>
            <a:r>
              <a:rPr lang="zh-CN" altLang="zh-CN" sz="2000" dirty="0"/>
              <a:t>装入程序（</a:t>
            </a:r>
            <a:r>
              <a:rPr lang="en-US" altLang="zh-CN" sz="2000" dirty="0"/>
              <a:t>Loader</a:t>
            </a:r>
            <a:r>
              <a:rPr lang="zh-CN" altLang="zh-CN" sz="2000" dirty="0"/>
              <a:t>）负责在使用计算机时，将程序从机器的外部经由各种外部设备如卡片读人器、磁盘等装入内存以便运行。装入程序自身必须首先装入内存。它的装入可编写一个引导装入程序，通过操作员控制面板上的手动开关，将引导装入程序打入内存，引导装入程序只有几条指令组成，通常用机器语言编写，故又叫绝对二进制装入程序。一旦装入程序进入内存之后，便可启动运行，从而将已编译为机器语言的目标程序装入内存。现代计算机中把引导装入程序，放在控制台系统的</a:t>
            </a:r>
            <a:r>
              <a:rPr lang="en-US" altLang="zh-CN" sz="2000" dirty="0"/>
              <a:t>ROM</a:t>
            </a:r>
            <a:r>
              <a:rPr lang="zh-CN" altLang="zh-CN" sz="2000" dirty="0"/>
              <a:t>中，只要拨功控制台面板上的加载引导开关即可。</a:t>
            </a:r>
          </a:p>
          <a:p>
            <a:pPr marL="342900" indent="-342900">
              <a:lnSpc>
                <a:spcPct val="120000"/>
              </a:lnSpc>
              <a:buFont typeface="Wingdings" panose="05000000000000000000" pitchFamily="2" charset="2"/>
              <a:buChar char="Ø"/>
            </a:pPr>
            <a:r>
              <a:rPr lang="zh-CN" altLang="zh-CN" sz="2000" dirty="0"/>
              <a:t>连接程序（</a:t>
            </a:r>
            <a:r>
              <a:rPr lang="en-US" altLang="zh-CN" sz="2000" dirty="0"/>
              <a:t>Linker</a:t>
            </a:r>
            <a:r>
              <a:rPr lang="zh-CN" altLang="zh-CN" sz="2000" dirty="0"/>
              <a:t>）负责将若干个目标程序模块连接成单一总程序。在实际应用中，一个大的源程序常被分成若干个相对独立的程序模块，分别编译成相应的目标模块。这些独立的目标模块必须连接成一个程序才能投入运行。连接程序有时也和装入程序的功能组合在一起，称作连接装入程序。这种连接装入误序还可以将某些复合任务所需要的源程序和子程序连接为单一实体送给编译程序。</a:t>
            </a:r>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26</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
        <p:nvSpPr>
          <p:cNvPr id="2" name="矩形 1"/>
          <p:cNvSpPr/>
          <p:nvPr/>
        </p:nvSpPr>
        <p:spPr>
          <a:xfrm>
            <a:off x="855559" y="835763"/>
            <a:ext cx="2079415" cy="461665"/>
          </a:xfrm>
          <a:prstGeom prst="rect">
            <a:avLst/>
          </a:prstGeom>
        </p:spPr>
        <p:txBody>
          <a:bodyPr wrap="none">
            <a:spAutoFit/>
          </a:bodyPr>
          <a:lstStyle/>
          <a:p>
            <a:r>
              <a:rPr lang="en-US" altLang="zh-CN" sz="2400" b="1" dirty="0"/>
              <a:t>(4)</a:t>
            </a:r>
            <a:r>
              <a:rPr lang="zh-CN" altLang="zh-CN" sz="2400" b="1" dirty="0"/>
              <a:t>服务性程序</a:t>
            </a:r>
            <a:endParaRPr lang="zh-CN" altLang="zh-CN" sz="2400" dirty="0"/>
          </a:p>
        </p:txBody>
      </p:sp>
    </p:spTree>
    <p:extLst>
      <p:ext uri="{BB962C8B-B14F-4D97-AF65-F5344CB8AC3E}">
        <p14:creationId xmlns:p14="http://schemas.microsoft.com/office/powerpoint/2010/main" val="32221333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947424" y="1075727"/>
            <a:ext cx="10461311" cy="5170646"/>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zh-CN" altLang="zh-CN" sz="2000" dirty="0"/>
              <a:t>编辑程序是为用户编制源程序提供的一种编辑手段，它可以使用户方便地改错、删除或补充源程序。通常用户从键盘打入源程序，计算机将它显示在输出显示器的荧光屏上。借助于编辑程序，用户可以方便地通过键盘打入正确字符，完成需要的修改。</a:t>
            </a:r>
          </a:p>
          <a:p>
            <a:pPr marL="342900" indent="-342900">
              <a:lnSpc>
                <a:spcPct val="150000"/>
              </a:lnSpc>
              <a:buFont typeface="Wingdings" panose="05000000000000000000" pitchFamily="2" charset="2"/>
              <a:buChar char="Ø"/>
            </a:pPr>
            <a:r>
              <a:rPr lang="zh-CN" altLang="zh-CN" sz="2000" dirty="0"/>
              <a:t>查错和纠错程序负责用户运行程序时发生错误或者根本没有输出时帮助用户检查并排除由这些错误引起的故障。</a:t>
            </a:r>
          </a:p>
          <a:p>
            <a:pPr marL="342900" indent="-342900">
              <a:lnSpc>
                <a:spcPct val="150000"/>
              </a:lnSpc>
              <a:buFont typeface="Wingdings" panose="05000000000000000000" pitchFamily="2" charset="2"/>
              <a:buChar char="Ø"/>
            </a:pPr>
            <a:r>
              <a:rPr lang="zh-CN" altLang="zh-CN" sz="2000" dirty="0"/>
              <a:t>数制转换程序可使用户直接用十进制数输入，由计算机自动转换成机内二进制数，以方便使用者。在某些高性能、高速度的计算机中已为这种转换设置机器指令，由硬件来实现。</a:t>
            </a:r>
          </a:p>
          <a:p>
            <a:pPr marL="342900" indent="-342900">
              <a:lnSpc>
                <a:spcPct val="150000"/>
              </a:lnSpc>
              <a:buFont typeface="Wingdings" panose="05000000000000000000" pitchFamily="2" charset="2"/>
              <a:buChar char="Ø"/>
            </a:pPr>
            <a:r>
              <a:rPr lang="zh-CN" altLang="zh-CN" sz="2000" dirty="0"/>
              <a:t>诊断程序也是服务性程序的一种，用来诊断硬件的故障。当机器在运行中出现故障时，诊断程序被启动运行。它从执行指令的角度或从电路结构的角度查出极器的故障部位。诊断程序可用机器指令编写，在现代计算机中用汇编程序编写，而在采用微程序技术的机器中，可以用微指令编写诊断微程序。诊断的效果将更好。</a:t>
            </a:r>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27</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273893520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730945" y="728052"/>
            <a:ext cx="10461311" cy="5927777"/>
          </a:xfrm>
          <a:prstGeom prst="rect">
            <a:avLst/>
          </a:prstGeom>
          <a:noFill/>
        </p:spPr>
        <p:txBody>
          <a:bodyPr wrap="square" rtlCol="0">
            <a:spAutoFit/>
          </a:bodyPr>
          <a:lstStyle/>
          <a:p>
            <a:pPr>
              <a:lnSpc>
                <a:spcPct val="120000"/>
              </a:lnSpc>
            </a:pPr>
            <a:r>
              <a:rPr lang="en-US" altLang="zh-CN" sz="2400" b="1" dirty="0"/>
              <a:t>(</a:t>
            </a:r>
            <a:r>
              <a:rPr lang="en-US" altLang="zh-CN" sz="2000" b="1" dirty="0"/>
              <a:t>5)</a:t>
            </a:r>
            <a:r>
              <a:rPr lang="zh-CN" altLang="zh-CN" sz="2000" b="1" dirty="0"/>
              <a:t>数据库管理系统</a:t>
            </a:r>
            <a:endParaRPr lang="zh-CN" altLang="zh-CN" sz="2000" dirty="0"/>
          </a:p>
          <a:p>
            <a:pPr>
              <a:lnSpc>
                <a:spcPct val="120000"/>
              </a:lnSpc>
            </a:pPr>
            <a:r>
              <a:rPr lang="zh-CN" altLang="zh-CN" dirty="0"/>
              <a:t>数据库管理系统是数据库及其管理系统的统称。数据库是在计算机中按照一定规则存放的数据集合；数据库管理系统则是管理、使用数据库的手段和工具。</a:t>
            </a:r>
          </a:p>
          <a:p>
            <a:pPr>
              <a:lnSpc>
                <a:spcPct val="120000"/>
              </a:lnSpc>
            </a:pPr>
            <a:r>
              <a:rPr lang="zh-CN" altLang="zh-CN" dirty="0"/>
              <a:t>数据库管理系统的目标是面对大量需要在计算机中处理的数据，解决如何进行合理存储、科学管理，使数据库发挥出最高效益，并为使用者提供便捷的利用途径和方法。为使用者提供便捷的利用途径和方法。</a:t>
            </a:r>
          </a:p>
          <a:p>
            <a:pPr>
              <a:lnSpc>
                <a:spcPct val="120000"/>
              </a:lnSpc>
            </a:pPr>
            <a:r>
              <a:rPr lang="zh-CN" altLang="zh-CN" dirty="0"/>
              <a:t>数据库是为适应大型企业的数据处理和信息管理的需要而在文件系统的基础上发展起来的。文件是一组相互关联的信息称为记录（</a:t>
            </a:r>
            <a:r>
              <a:rPr lang="en-US" altLang="zh-CN" dirty="0" err="1"/>
              <a:t>Recoder</a:t>
            </a:r>
            <a:r>
              <a:rPr lang="zh-CN" altLang="zh-CN" dirty="0"/>
              <a:t>）的集合，亦即文件描述具有相同性质的一组记录。对这些文件的组织和管理的程序组成文件系统，它是操作系统的一个组成部分。然而用户各自建立的文件系统，其数据不能共享，造成大量重复，容易产生数据的不一致性，而且各个文件缺乏统一的管理机构。同时，程序和数据互相依赖，一旦数据结构改变，则与它有关的程序必须重编。数据库克服了上述的缺点，它具有数据不依赖程序、并可减少数据冗余性的优点，将有相互联系的文件按某种结构组织起来，允许用户逻辑地和抽象地处理数据，而不必涉及这些数据在计算机中是怎样存放的。数据库用一个单独的系统饮件来集中管理所有的文件，实现数据共享，这就是数据库管理系统。简而言之，数据库包含大量文件，有数据、表格、文字档案、信息资料等，它们彼此间存在着一定的联系，通过数据库管理系统将它们联系在一起，对它们进行检索、组合、扩展，或按</a:t>
            </a:r>
            <a:r>
              <a:rPr lang="zh-CN" altLang="zh-CN" sz="2000" dirty="0"/>
              <a:t>用户要求形成新的文件。这类软件，在信息处理、情报检索、办公自动化和各种管理信息系统中都起着重要的支撑作用。</a:t>
            </a:r>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28</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297559773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600993" y="980023"/>
            <a:ext cx="10975311" cy="5262979"/>
          </a:xfrm>
          <a:prstGeom prst="rect">
            <a:avLst/>
          </a:prstGeom>
          <a:noFill/>
        </p:spPr>
        <p:txBody>
          <a:bodyPr wrap="square" rtlCol="0">
            <a:spAutoFit/>
          </a:bodyPr>
          <a:lstStyle/>
          <a:p>
            <a:pPr>
              <a:lnSpc>
                <a:spcPct val="140000"/>
              </a:lnSpc>
              <a:spcBef>
                <a:spcPts val="6200"/>
              </a:spcBef>
            </a:pPr>
            <a:r>
              <a:rPr lang="zh-CN" altLang="zh-CN" sz="1600" dirty="0"/>
              <a:t>数据库管理系统的主要组成包括：描述用户数据结构和设备介质的语言，使用和操纵数据库的命令，用于数据库装配、重组、更新和恢复等的实用程序以及数据库的运行控制程序等。</a:t>
            </a:r>
          </a:p>
          <a:p>
            <a:pPr>
              <a:lnSpc>
                <a:spcPct val="140000"/>
              </a:lnSpc>
            </a:pPr>
            <a:r>
              <a:rPr lang="zh-CN" altLang="zh-CN" sz="1600" dirty="0"/>
              <a:t>数据库管理系统是帮助使用者处理大量数据，实现科学化、现代化管理的先进工具，是计算机中通用的系统软件。数据库管理系统与操作系统的界面常常不很清楚；有些功能可以由操作系统完成，也可以由数据库管理系统完成，也可以双方各做一部分工作而组合起来完成。数据库管理系统需在操作系统支持下工作。但是，它是独立于操作系统的一个系统软件分支，和操作系统一样具有同等重要的地位，是管理数据资源，使之达到资源共享的得力工具。</a:t>
            </a:r>
          </a:p>
          <a:p>
            <a:pPr>
              <a:lnSpc>
                <a:spcPct val="140000"/>
              </a:lnSpc>
            </a:pPr>
            <a:r>
              <a:rPr lang="en-US" altLang="zh-CN" sz="1600" dirty="0" err="1"/>
              <a:t>dBASE</a:t>
            </a:r>
            <a:r>
              <a:rPr lang="zh-CN" altLang="zh-CN" sz="1600" dirty="0"/>
              <a:t>、</a:t>
            </a:r>
            <a:r>
              <a:rPr lang="en-US" altLang="zh-CN" sz="1600" dirty="0"/>
              <a:t>FOXBASE</a:t>
            </a:r>
            <a:r>
              <a:rPr lang="zh-CN" altLang="zh-CN" sz="1600" dirty="0"/>
              <a:t>是在个人计算机上流行十分广泛的数据库语，，而</a:t>
            </a:r>
            <a:r>
              <a:rPr lang="en-US" altLang="zh-CN" sz="1600" dirty="0"/>
              <a:t>FOXBASE+</a:t>
            </a:r>
            <a:r>
              <a:rPr lang="zh-CN" altLang="zh-CN" sz="1600" dirty="0"/>
              <a:t>具有速度快、功能强的特点，既可以在单用户环境下运行，也可以在网络环境下供多用户使用。</a:t>
            </a:r>
            <a:r>
              <a:rPr lang="en-US" altLang="zh-CN" sz="1600" dirty="0"/>
              <a:t>Visual FoxPro</a:t>
            </a:r>
            <a:r>
              <a:rPr lang="zh-CN" altLang="zh-CN" sz="1600" dirty="0"/>
              <a:t>是近年来推出的一个新的数据库开发软件，它既是一个数据库管管理工具，又是数据库应用工具。使用者可以利用可视化的图形界面，如窗口、菜单、标签、控件、项目管理等工具来使用它。</a:t>
            </a:r>
            <a:r>
              <a:rPr lang="en-US" altLang="zh-CN" sz="1600" dirty="0"/>
              <a:t>ORACLE</a:t>
            </a:r>
            <a:r>
              <a:rPr lang="zh-CN" altLang="zh-CN" sz="1600" dirty="0"/>
              <a:t>数据库管理系统是近年来出现的一个功能齐全、使用方便、运行环境宽松的数据库管理系统，它可以配置在微型机、小型机、中型机及大型机上使用。它支持大数据库、多用户高性能的事务处理；它支持多种操作系统，可移植性好；它支持多种数据来源、多种图形户界面及多媒体；它具有分布式处理功能，可在网络上进行数据通信；它支持大量用户在同一个数据上进行不同的应用；它有可连接性，允许不同类型的计算机通过网络达到数据共享，是目前最为优秀的数据库管理系统之一。</a:t>
            </a:r>
          </a:p>
          <a:p>
            <a:pPr>
              <a:lnSpc>
                <a:spcPct val="140000"/>
              </a:lnSpc>
            </a:pPr>
            <a:r>
              <a:rPr lang="zh-CN" altLang="zh-CN" sz="1600" dirty="0"/>
              <a:t>关于数据库管理系统还有</a:t>
            </a:r>
            <a:r>
              <a:rPr lang="en-US" altLang="zh-CN" sz="1600" dirty="0"/>
              <a:t>SQL Server 2000/2005</a:t>
            </a:r>
            <a:r>
              <a:rPr lang="zh-CN" altLang="zh-CN" sz="1600" dirty="0"/>
              <a:t>、</a:t>
            </a:r>
            <a:r>
              <a:rPr lang="en-US" altLang="zh-CN" sz="1600" dirty="0"/>
              <a:t>ACCESS</a:t>
            </a:r>
            <a:r>
              <a:rPr lang="zh-CN" altLang="zh-CN" sz="1600" dirty="0"/>
              <a:t>、</a:t>
            </a:r>
            <a:r>
              <a:rPr lang="en-US" altLang="zh-CN" sz="1600" dirty="0"/>
              <a:t>MYSQL</a:t>
            </a:r>
            <a:r>
              <a:rPr lang="zh-CN" altLang="zh-CN" sz="1600" dirty="0"/>
              <a:t>、</a:t>
            </a:r>
            <a:r>
              <a:rPr lang="en-US" altLang="zh-CN" sz="1600" dirty="0" err="1"/>
              <a:t>DB2</a:t>
            </a:r>
            <a:r>
              <a:rPr lang="zh-CN" altLang="zh-CN" sz="1600" dirty="0"/>
              <a:t>，等等。此不赘述。</a:t>
            </a:r>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29</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357197246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8" name="动作按钮: 上一张 7">
            <a:hlinkClick r:id="" action="ppaction://hlinkshowjump?jump=previousslide" highlightClick="1"/>
          </p:cNvPr>
          <p:cNvSpPr/>
          <p:nvPr/>
        </p:nvSpPr>
        <p:spPr>
          <a:xfrm>
            <a:off x="11423904"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p:cNvSpPr txBox="1"/>
          <p:nvPr/>
        </p:nvSpPr>
        <p:spPr>
          <a:xfrm>
            <a:off x="723796" y="777160"/>
            <a:ext cx="10975311" cy="5884688"/>
          </a:xfrm>
          <a:prstGeom prst="rect">
            <a:avLst/>
          </a:prstGeom>
          <a:noFill/>
        </p:spPr>
        <p:txBody>
          <a:bodyPr wrap="square" rtlCol="0">
            <a:spAutoFit/>
          </a:bodyPr>
          <a:lstStyle/>
          <a:p>
            <a:r>
              <a:rPr lang="en-US" altLang="zh-CN" sz="2000" b="1" dirty="0"/>
              <a:t>(6)</a:t>
            </a:r>
            <a:r>
              <a:rPr lang="zh-CN" altLang="zh-CN" sz="2000" b="1" dirty="0"/>
              <a:t>计算机网络软件</a:t>
            </a:r>
            <a:endParaRPr lang="zh-CN" altLang="zh-CN" sz="2000" dirty="0"/>
          </a:p>
          <a:p>
            <a:pPr>
              <a:lnSpc>
                <a:spcPct val="110000"/>
              </a:lnSpc>
            </a:pPr>
            <a:r>
              <a:rPr lang="zh-CN" altLang="zh-CN" dirty="0"/>
              <a:t>计算机网络软件是为计算机网络配置的系统软件。</a:t>
            </a:r>
          </a:p>
          <a:p>
            <a:pPr>
              <a:lnSpc>
                <a:spcPct val="110000"/>
              </a:lnSpc>
            </a:pPr>
            <a:r>
              <a:rPr lang="zh-CN" altLang="zh-CN" dirty="0"/>
              <a:t>所谓计算机网络是指以互相能够共享资源（包括硬件、软件和数据）的方式联结起来、各自具备独立功能的计算机的集合。计算机网络软件负责对网络资源的组织和管理，实现相互之间的通信。</a:t>
            </a:r>
          </a:p>
          <a:p>
            <a:pPr>
              <a:lnSpc>
                <a:spcPct val="110000"/>
              </a:lnSpc>
            </a:pPr>
            <a:r>
              <a:rPr lang="zh-CN" altLang="zh-CN" dirty="0"/>
              <a:t>计算机网络软件包括网络操作系统和数据通讯处理程序。前者用于协调网络中各机器的操作及实现网络资源的管理；后者用于网络内的通讯，实现网络操作。</a:t>
            </a:r>
          </a:p>
          <a:p>
            <a:pPr>
              <a:lnSpc>
                <a:spcPct val="110000"/>
              </a:lnSpc>
            </a:pPr>
            <a:r>
              <a:rPr lang="zh-CN" altLang="zh-CN" dirty="0"/>
              <a:t>网络操作系统是网络软件的核心部分。它负责与网络中各台机器的操作系统相接，协调各用户与相应操作系统的交互作用，以获得所要求的功能。用于执行数据通讯系统基本处理任务的程序驻留在计算机内，通过网络操作系统与主计算机操作系统的数据管理设备相连，提供实际的远程处理设备接口，使网络用户可以拥有与本地用户完全相等的能力。为了通讯双方交换信息必须约定一些共同的规则和步骤称为传输控制规程或数据通信规程、常称通信协议（</a:t>
            </a:r>
            <a:r>
              <a:rPr lang="en-US" altLang="zh-CN" dirty="0"/>
              <a:t>Protocol</a:t>
            </a:r>
            <a:r>
              <a:rPr lang="zh-CN" altLang="zh-CN" dirty="0"/>
              <a:t>）。现代计算机网络通信协议都采用层次结构。它集合了包括网络、物理链络、操作系统及用户进程（</a:t>
            </a:r>
            <a:r>
              <a:rPr lang="en-US" altLang="zh-CN" dirty="0"/>
              <a:t>Process</a:t>
            </a:r>
            <a:r>
              <a:rPr lang="zh-CN" altLang="zh-CN" dirty="0"/>
              <a:t>，即用户程序的一次执行过程）交换信息所规定的一些规则和约定。它是网络操作系统的关键部分。</a:t>
            </a:r>
          </a:p>
          <a:p>
            <a:pPr>
              <a:lnSpc>
                <a:spcPct val="110000"/>
              </a:lnSpc>
            </a:pPr>
            <a:r>
              <a:rPr lang="zh-CN" altLang="zh-CN" dirty="0"/>
              <a:t>数据通信系统负责执行数据通讯中的基本处理任务（亦可称为应用程序）。</a:t>
            </a:r>
          </a:p>
          <a:p>
            <a:pPr>
              <a:lnSpc>
                <a:spcPct val="110000"/>
              </a:lnSpc>
            </a:pPr>
            <a:r>
              <a:rPr lang="zh-CN" altLang="zh-CN" dirty="0"/>
              <a:t>综上所述，一个计算机系统是计算机硬件系统和软件系统的有机结合体。硬件是计算机系统的物质基础，只有配备了基本的硬件，才具备配置软件的条件；</a:t>
            </a:r>
          </a:p>
          <a:p>
            <a:pPr>
              <a:lnSpc>
                <a:spcPct val="110000"/>
              </a:lnSpc>
            </a:pPr>
            <a:r>
              <a:rPr lang="zh-CN" altLang="zh-CN" dirty="0"/>
              <a:t>然而，软件的配置给计算机带来了生命的活力。因此，可以比喻为“硬件是基础，软件是灵魂”。</a:t>
            </a:r>
          </a:p>
          <a:p>
            <a:pPr>
              <a:lnSpc>
                <a:spcPct val="110000"/>
              </a:lnSpc>
            </a:pPr>
            <a:r>
              <a:rPr lang="zh-CN" altLang="zh-CN" dirty="0"/>
              <a:t>计算机的硬件系统与与软件系统之间的分界面是随着计算机的发展而动态地变化的。下面我们就介绍一下现代计算机的软、硬件层次结构。</a:t>
            </a: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30</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16292695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855559" y="1454235"/>
            <a:ext cx="9935872" cy="1446550"/>
          </a:xfrm>
          <a:prstGeom prst="rect">
            <a:avLst/>
          </a:prstGeom>
          <a:noFill/>
        </p:spPr>
        <p:txBody>
          <a:bodyPr wrap="square" rtlCol="0">
            <a:spAutoFit/>
          </a:bodyPr>
          <a:lstStyle/>
          <a:p>
            <a:r>
              <a:rPr lang="zh-CN" altLang="zh-CN" dirty="0"/>
              <a:t>计算机是由计算机的硬件和软件组成的。计算机的基本功能是在计算机硬件设计时就由电子线路固定下来了，并由计算机的指令系统展示出来。用户利用应用程序通过操作系统等系统软件调用指令系统中的指令来调动机器的硬件工作，完成任务。</a:t>
            </a:r>
          </a:p>
          <a:p>
            <a:r>
              <a:rPr lang="zh-CN" altLang="zh-CN" dirty="0"/>
              <a:t>计算机的硬软件层次结构可以用图</a:t>
            </a:r>
            <a:r>
              <a:rPr lang="en-US" altLang="zh-CN" dirty="0"/>
              <a:t>1.11</a:t>
            </a:r>
            <a:r>
              <a:rPr lang="zh-CN" altLang="zh-CN" dirty="0"/>
              <a:t>示意出来</a:t>
            </a:r>
            <a:r>
              <a:rPr lang="zh-CN" altLang="zh-CN" sz="1600" dirty="0"/>
              <a:t>。</a:t>
            </a:r>
          </a:p>
          <a:p>
            <a:endParaRPr lang="zh-CN" altLang="zh-CN" sz="1600"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31</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1649" y="2177510"/>
            <a:ext cx="4491190" cy="4320000"/>
          </a:xfrm>
          <a:prstGeom prst="rect">
            <a:avLst/>
          </a:prstGeom>
        </p:spPr>
      </p:pic>
      <p:sp>
        <p:nvSpPr>
          <p:cNvPr id="4" name="矩形 3"/>
          <p:cNvSpPr/>
          <p:nvPr/>
        </p:nvSpPr>
        <p:spPr>
          <a:xfrm>
            <a:off x="5660997" y="6488668"/>
            <a:ext cx="3696268" cy="369332"/>
          </a:xfrm>
          <a:prstGeom prst="rect">
            <a:avLst/>
          </a:prstGeom>
        </p:spPr>
        <p:txBody>
          <a:bodyPr wrap="none">
            <a:spAutoFit/>
          </a:bodyPr>
          <a:lstStyle/>
          <a:p>
            <a:pPr algn="ctr">
              <a:spcAft>
                <a:spcPts val="0"/>
              </a:spcAft>
            </a:pPr>
            <a:r>
              <a:rPr lang="zh-CN" altLang="zh-CN" kern="100" dirty="0">
                <a:latin typeface="Times New Roman" panose="02020603050405020304" pitchFamily="18" charset="0"/>
              </a:rPr>
              <a:t>图</a:t>
            </a:r>
            <a:r>
              <a:rPr lang="en-US" altLang="zh-CN" kern="100" dirty="0">
                <a:latin typeface="Times New Roman" panose="02020603050405020304" pitchFamily="18" charset="0"/>
              </a:rPr>
              <a:t>1.11  </a:t>
            </a:r>
            <a:r>
              <a:rPr lang="zh-CN" altLang="zh-CN" kern="100" dirty="0">
                <a:latin typeface="Times New Roman" panose="02020603050405020304" pitchFamily="18" charset="0"/>
              </a:rPr>
              <a:t>计算机的硬、软件层次结构</a:t>
            </a:r>
            <a:endParaRPr lang="zh-CN" altLang="zh-CN" sz="2400" kern="100" dirty="0">
              <a:latin typeface="Times New Roman" panose="02020603050405020304" pitchFamily="18" charset="0"/>
            </a:endParaRPr>
          </a:p>
        </p:txBody>
      </p:sp>
      <p:sp>
        <p:nvSpPr>
          <p:cNvPr id="5" name="矩形 4"/>
          <p:cNvSpPr/>
          <p:nvPr/>
        </p:nvSpPr>
        <p:spPr>
          <a:xfrm>
            <a:off x="855559" y="861664"/>
            <a:ext cx="3530134" cy="461665"/>
          </a:xfrm>
          <a:prstGeom prst="rect">
            <a:avLst/>
          </a:prstGeom>
        </p:spPr>
        <p:txBody>
          <a:bodyPr wrap="none">
            <a:spAutoFit/>
          </a:bodyPr>
          <a:lstStyle/>
          <a:p>
            <a:r>
              <a:rPr lang="en-US" altLang="zh-CN" sz="2400" b="1" dirty="0"/>
              <a:t>3)</a:t>
            </a:r>
            <a:r>
              <a:rPr lang="zh-CN" altLang="zh-CN" sz="2400" b="1" dirty="0"/>
              <a:t>计算机系统的层次结构</a:t>
            </a:r>
          </a:p>
        </p:txBody>
      </p:sp>
    </p:spTree>
    <p:extLst>
      <p:ext uri="{BB962C8B-B14F-4D97-AF65-F5344CB8AC3E}">
        <p14:creationId xmlns:p14="http://schemas.microsoft.com/office/powerpoint/2010/main" val="124272865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921212" y="1062854"/>
            <a:ext cx="9935872" cy="5720925"/>
          </a:xfrm>
          <a:prstGeom prst="rect">
            <a:avLst/>
          </a:prstGeom>
          <a:noFill/>
        </p:spPr>
        <p:txBody>
          <a:bodyPr wrap="square" rtlCol="0">
            <a:spAutoFit/>
          </a:bodyPr>
          <a:lstStyle/>
          <a:p>
            <a:pPr>
              <a:lnSpc>
                <a:spcPct val="120000"/>
              </a:lnSpc>
            </a:pPr>
            <a:r>
              <a:rPr lang="zh-CN" altLang="zh-CN" dirty="0"/>
              <a:t>裸机就是计算机的硬件部分。</a:t>
            </a:r>
          </a:p>
          <a:p>
            <a:pPr>
              <a:lnSpc>
                <a:spcPct val="120000"/>
              </a:lnSpc>
            </a:pPr>
            <a:r>
              <a:rPr lang="zh-CN" altLang="zh-CN" dirty="0"/>
              <a:t>裸机外面是微程序。只有采用微程序设计的计算机系统才有这一级层次。它是由硬件直接实现的，为机器指令提供解释执行功能。它是硬件维护和设计人员所关心的目标。</a:t>
            </a:r>
          </a:p>
          <a:p>
            <a:pPr>
              <a:lnSpc>
                <a:spcPct val="120000"/>
              </a:lnSpc>
            </a:pPr>
            <a:r>
              <a:rPr lang="zh-CN" altLang="zh-CN" dirty="0"/>
              <a:t>指令系统对于采用组合逻辑设计的计算机系统来说是最接近硬件的一层。该层是软件系统与硬件系统间联系的纽带。硬件系统的操作由该层控制，软件系统的各种程序必须转换成该层的指令才能执行，该层指令用机器语言表示。程序员可以在此层直接编程。此层也是硬件维护和设计人员所关注的目标。</a:t>
            </a:r>
          </a:p>
          <a:p>
            <a:pPr>
              <a:lnSpc>
                <a:spcPct val="120000"/>
              </a:lnSpc>
            </a:pPr>
            <a:r>
              <a:rPr lang="zh-CN" altLang="zh-CN" dirty="0"/>
              <a:t>操作系统对计算机系统中的硬件和软件资源进行统一管理和调度。它支撑着其他系统软件和应用软件，使计算机能自动运行，发挥其效用。</a:t>
            </a:r>
          </a:p>
          <a:p>
            <a:pPr>
              <a:lnSpc>
                <a:spcPct val="120000"/>
              </a:lnSpc>
            </a:pPr>
            <a:r>
              <a:rPr lang="zh-CN" altLang="zh-CN" dirty="0"/>
              <a:t>语言处理程序及其他系统软件为用户和系统管理员提供了接近人类自然语言的编程符号和各种方便编程、运行的手段。</a:t>
            </a:r>
          </a:p>
          <a:p>
            <a:pPr>
              <a:lnSpc>
                <a:spcPct val="120000"/>
              </a:lnSpc>
            </a:pPr>
            <a:r>
              <a:rPr lang="zh-CN" altLang="zh-CN" dirty="0"/>
              <a:t>应用程序层是用户关注的目标。它在以上各层的支持下可以容纳各种用途的程序，处理各种信息。用户可通过应用程序层将计算机看成是信息处理系统。</a:t>
            </a:r>
          </a:p>
          <a:p>
            <a:pPr>
              <a:lnSpc>
                <a:spcPct val="120000"/>
              </a:lnSpc>
            </a:pPr>
            <a:r>
              <a:rPr lang="zh-CN" altLang="zh-CN" dirty="0"/>
              <a:t>从上面的分析可以看出，微程序、指令系统、操作系统是面向机器的，是为支持高层的需要而设置的；语言处理程序和其他系统软件及应用程序是面向应用的，是为程序员解决问题而设置的。</a:t>
            </a:r>
          </a:p>
          <a:p>
            <a:pPr>
              <a:lnSpc>
                <a:spcPct val="120000"/>
              </a:lnSpc>
            </a:pPr>
            <a:endParaRPr lang="zh-CN" altLang="zh-CN" dirty="0"/>
          </a:p>
          <a:p>
            <a:pPr>
              <a:lnSpc>
                <a:spcPct val="120000"/>
              </a:lnSpc>
            </a:pPr>
            <a:endParaRPr lang="zh-CN" altLang="zh-CN"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32</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213811728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855559" y="1463496"/>
            <a:ext cx="10277644" cy="5881610"/>
          </a:xfrm>
          <a:prstGeom prst="rect">
            <a:avLst/>
          </a:prstGeom>
          <a:noFill/>
        </p:spPr>
        <p:txBody>
          <a:bodyPr wrap="square" rtlCol="0">
            <a:spAutoFit/>
          </a:bodyPr>
          <a:lstStyle/>
          <a:p>
            <a:pPr>
              <a:lnSpc>
                <a:spcPct val="110000"/>
              </a:lnSpc>
            </a:pPr>
            <a:r>
              <a:rPr lang="zh-CN" altLang="zh-CN" b="1" u="sng" dirty="0"/>
              <a:t>从功能的角度来看</a:t>
            </a:r>
            <a:r>
              <a:rPr lang="zh-CN" altLang="zh-CN" dirty="0"/>
              <a:t>，软件和硬件又存在着互相补充的关系，一方没有实现的功能可由另一方来补充；或者可以说硬件与软件之间存在着逻辑等价关系。。因此，对于某个具体的功能来说，究竟是由硬件实现还是由软件实现存在着功能分配的问题。如何合理分配软、硬件的功能是计算机系统总体结构的重要内容。</a:t>
            </a:r>
          </a:p>
          <a:p>
            <a:pPr>
              <a:lnSpc>
                <a:spcPct val="110000"/>
              </a:lnSpc>
            </a:pPr>
            <a:r>
              <a:rPr lang="zh-CN" altLang="zh-CN" dirty="0"/>
              <a:t>随着大规模集成电路技术的发展，软件硬化的趋势也得到迅速的发展。要明确划分计算机系统软件和硬件的界限也就更加困难了。事实上，任何一种操作既可以用硬件来实现，也可以由软件来实现；任何一条指令的执行可以用软件来完成，也可以用硬件来完成。这就是人们常谈到的软件与硬件的逻辑等价性。</a:t>
            </a:r>
          </a:p>
          <a:p>
            <a:pPr>
              <a:lnSpc>
                <a:spcPct val="110000"/>
              </a:lnSpc>
            </a:pPr>
            <a:r>
              <a:rPr lang="zh-CN" altLang="zh-CN" dirty="0"/>
              <a:t>对于一台具体的计算机来说，究竟是用软件方案还是用硬件方案来完成某一操作，要根据价格、速度、可靠性、存储容量和变更周期等诸多因素来决定。</a:t>
            </a:r>
          </a:p>
          <a:p>
            <a:pPr>
              <a:lnSpc>
                <a:spcPct val="110000"/>
              </a:lnSpc>
            </a:pPr>
            <a:r>
              <a:rPr lang="zh-CN" altLang="zh-CN" dirty="0"/>
              <a:t>早期的计算机是依靠硬件实现各种基本功能的。当结构简单、功能较强的小型机问世和发展之后，只让硬件去完成较简单的指令系统功能，而高一级的复杂任务则由软件来实现，这是一种硬件软化的方法；随着集成电路技术的发展，许多原来用机器语言程序实现的操作（如乘法和除法运算、浮点运算等），又可以改由硬件来实现，这又是软件硬化的例子；当微程序控制技术与集成电路技术结合之后，使得原来属于软件的微程序和一些固定不变的程序．可以装入一个容量大、价格低、体积小和可改写的只读存储器</a:t>
            </a:r>
            <a:r>
              <a:rPr lang="en-US" altLang="zh-CN" dirty="0"/>
              <a:t>EPROM</a:t>
            </a:r>
            <a:r>
              <a:rPr lang="zh-CN" altLang="zh-CN" dirty="0"/>
              <a:t>中，制成了“固件”。固件是介于软件和硬件之间的实体，其功能类似于软件，形态类似于硬件。因此，典型的软件部分完全可以“固化”，甚至“硬化”。</a:t>
            </a:r>
          </a:p>
          <a:p>
            <a:pPr>
              <a:lnSpc>
                <a:spcPct val="110000"/>
              </a:lnSpc>
            </a:pPr>
            <a:endParaRPr lang="zh-CN" altLang="zh-CN" dirty="0"/>
          </a:p>
          <a:p>
            <a:pPr>
              <a:lnSpc>
                <a:spcPct val="110000"/>
              </a:lnSpc>
            </a:pPr>
            <a:endParaRPr lang="zh-CN" altLang="zh-CN"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33</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
        <p:nvSpPr>
          <p:cNvPr id="2" name="矩形 1"/>
          <p:cNvSpPr/>
          <p:nvPr/>
        </p:nvSpPr>
        <p:spPr>
          <a:xfrm>
            <a:off x="890874" y="925587"/>
            <a:ext cx="7072911" cy="397032"/>
          </a:xfrm>
          <a:prstGeom prst="rect">
            <a:avLst/>
          </a:prstGeom>
        </p:spPr>
        <p:txBody>
          <a:bodyPr wrap="square">
            <a:spAutoFit/>
          </a:bodyPr>
          <a:lstStyle/>
          <a:p>
            <a:pPr>
              <a:lnSpc>
                <a:spcPct val="110000"/>
              </a:lnSpc>
            </a:pPr>
            <a:r>
              <a:rPr lang="zh-CN" altLang="zh-CN" dirty="0"/>
              <a:t>层次之间的关系十分紧密，外层是内层的扩展，内层是外层的基础。</a:t>
            </a:r>
          </a:p>
        </p:txBody>
      </p:sp>
    </p:spTree>
    <p:extLst>
      <p:ext uri="{BB962C8B-B14F-4D97-AF65-F5344CB8AC3E}">
        <p14:creationId xmlns:p14="http://schemas.microsoft.com/office/powerpoint/2010/main" val="992401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802866" y="1531130"/>
            <a:ext cx="9935872" cy="1477328"/>
          </a:xfrm>
          <a:prstGeom prst="rect">
            <a:avLst/>
          </a:prstGeom>
          <a:noFill/>
        </p:spPr>
        <p:txBody>
          <a:bodyPr wrap="square" rtlCol="0">
            <a:spAutoFit/>
          </a:bodyPr>
          <a:lstStyle/>
          <a:p>
            <a:r>
              <a:rPr lang="zh-CN" altLang="zh-CN" dirty="0"/>
              <a:t>从用户的角度看，应用计算机解决问题，就是通过输入设备输入要解决的问题，然后从输出设备得到结果，至于计算机内部是如何工作的，大可以把它看作一个暗箱，不必去究其工作的细节。如图</a:t>
            </a:r>
            <a:r>
              <a:rPr lang="en-US" altLang="zh-CN" dirty="0"/>
              <a:t>1.12</a:t>
            </a:r>
            <a:r>
              <a:rPr lang="zh-CN" altLang="zh-CN" dirty="0"/>
              <a:t>所示。</a:t>
            </a:r>
          </a:p>
          <a:p>
            <a:endParaRPr lang="zh-CN" altLang="zh-CN" dirty="0"/>
          </a:p>
          <a:p>
            <a:endParaRPr lang="zh-CN" altLang="zh-CN"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34</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
        <p:nvSpPr>
          <p:cNvPr id="2" name="矩形 1"/>
          <p:cNvSpPr/>
          <p:nvPr/>
        </p:nvSpPr>
        <p:spPr>
          <a:xfrm>
            <a:off x="855559" y="919381"/>
            <a:ext cx="3001143" cy="461665"/>
          </a:xfrm>
          <a:prstGeom prst="rect">
            <a:avLst/>
          </a:prstGeom>
        </p:spPr>
        <p:txBody>
          <a:bodyPr wrap="none">
            <a:spAutoFit/>
          </a:bodyPr>
          <a:lstStyle/>
          <a:p>
            <a:pPr algn="just">
              <a:spcBef>
                <a:spcPts val="1200"/>
              </a:spcBef>
              <a:spcAft>
                <a:spcPts val="600"/>
              </a:spcAft>
            </a:pPr>
            <a:r>
              <a:rPr lang="en-US" altLang="zh-CN" sz="2400" b="1" kern="100" dirty="0">
                <a:latin typeface="Arial" panose="020B0604020202020204" pitchFamily="34" charset="0"/>
                <a:cs typeface="Times New Roman" panose="02020603050405020304" pitchFamily="18" charset="0"/>
              </a:rPr>
              <a:t>4 .</a:t>
            </a:r>
            <a:r>
              <a:rPr lang="zh-CN" altLang="zh-CN" sz="2400" b="1" kern="100" dirty="0">
                <a:latin typeface="Arial" panose="020B0604020202020204" pitchFamily="34" charset="0"/>
              </a:rPr>
              <a:t>计算机的解题过程</a:t>
            </a:r>
            <a:endParaRPr lang="zh-CN" altLang="zh-CN" sz="2400" b="1" kern="100" dirty="0">
              <a:effectLst/>
              <a:latin typeface="Times New Roman" panose="02020603050405020304" pitchFamily="18" charset="0"/>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4184" y="2396109"/>
            <a:ext cx="4410755" cy="2160000"/>
          </a:xfrm>
          <a:prstGeom prst="rect">
            <a:avLst/>
          </a:prstGeom>
        </p:spPr>
      </p:pic>
      <p:sp>
        <p:nvSpPr>
          <p:cNvPr id="5" name="矩形 4"/>
          <p:cNvSpPr/>
          <p:nvPr/>
        </p:nvSpPr>
        <p:spPr>
          <a:xfrm>
            <a:off x="4357438" y="4645951"/>
            <a:ext cx="2698175" cy="338554"/>
          </a:xfrm>
          <a:prstGeom prst="rect">
            <a:avLst/>
          </a:prstGeom>
        </p:spPr>
        <p:txBody>
          <a:bodyPr wrap="none">
            <a:spAutoFit/>
          </a:bodyPr>
          <a:lstStyle/>
          <a:p>
            <a:pPr algn="ctr">
              <a:spcAft>
                <a:spcPts val="0"/>
              </a:spcAft>
            </a:pPr>
            <a:r>
              <a:rPr lang="zh-CN" altLang="zh-CN" sz="1600" kern="100" dirty="0">
                <a:latin typeface="Times New Roman" panose="02020603050405020304" pitchFamily="18" charset="0"/>
              </a:rPr>
              <a:t>图</a:t>
            </a:r>
            <a:r>
              <a:rPr lang="en-US" altLang="zh-CN" sz="1600" kern="100" dirty="0">
                <a:latin typeface="Times New Roman" panose="02020603050405020304" pitchFamily="18" charset="0"/>
              </a:rPr>
              <a:t>1.12  </a:t>
            </a:r>
            <a:r>
              <a:rPr lang="zh-CN" altLang="zh-CN" sz="1600" kern="100" dirty="0">
                <a:latin typeface="Times New Roman" panose="02020603050405020304" pitchFamily="18" charset="0"/>
              </a:rPr>
              <a:t>被视为暗箱的计算机</a:t>
            </a:r>
            <a:endParaRPr lang="zh-CN" altLang="zh-CN" sz="2000" kern="100" dirty="0">
              <a:latin typeface="Times New Roman" panose="02020603050405020304" pitchFamily="18" charset="0"/>
            </a:endParaRPr>
          </a:p>
        </p:txBody>
      </p:sp>
      <p:sp>
        <p:nvSpPr>
          <p:cNvPr id="6" name="矩形 5"/>
          <p:cNvSpPr/>
          <p:nvPr/>
        </p:nvSpPr>
        <p:spPr>
          <a:xfrm>
            <a:off x="947424" y="5074348"/>
            <a:ext cx="9646757" cy="1477328"/>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cs typeface="宋体" panose="02010600030101010101" pitchFamily="2" charset="-122"/>
              </a:rPr>
              <a:t>而我们要研究计算机的工作原理，就是要搞清暗箱内的工作过程。</a:t>
            </a:r>
          </a:p>
          <a:p>
            <a:pPr indent="266700" algn="just">
              <a:spcAft>
                <a:spcPts val="0"/>
              </a:spcAft>
            </a:pPr>
            <a:r>
              <a:rPr lang="zh-CN" altLang="zh-CN" kern="100" dirty="0">
                <a:latin typeface="Times New Roman" panose="02020603050405020304" pitchFamily="18" charset="0"/>
                <a:cs typeface="宋体" panose="02010600030101010101" pitchFamily="2" charset="-122"/>
              </a:rPr>
              <a:t>我们可以将计算机处理的问题归结为物理问题。在计算机处理之前，我们必须从问题规范出发，把物理问题经过数学描述建立起数学模型；然后在经过数值分析，将数学模型转变为近似的数值计算公式；再按公式拟定出计算程序的流程图；然后再根据流程图编制出程序；最后送入计算机加以处理。</a:t>
            </a:r>
          </a:p>
        </p:txBody>
      </p:sp>
    </p:spTree>
    <p:extLst>
      <p:ext uri="{BB962C8B-B14F-4D97-AF65-F5344CB8AC3E}">
        <p14:creationId xmlns:p14="http://schemas.microsoft.com/office/powerpoint/2010/main" val="67346502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29587"/>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dirty="0"/>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070" y="1325682"/>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5314" y="4440552"/>
            <a:ext cx="3538227" cy="888431"/>
          </a:xfrm>
          <a:prstGeom prst="rect">
            <a:avLst/>
          </a:prstGeom>
        </p:spPr>
      </p:pic>
      <p:sp>
        <p:nvSpPr>
          <p:cNvPr id="23" name="文本框 22"/>
          <p:cNvSpPr txBox="1"/>
          <p:nvPr/>
        </p:nvSpPr>
        <p:spPr>
          <a:xfrm>
            <a:off x="1742756" y="699673"/>
            <a:ext cx="8418281" cy="646331"/>
          </a:xfrm>
          <a:prstGeom prst="rect">
            <a:avLst/>
          </a:prstGeom>
          <a:noFill/>
        </p:spPr>
        <p:txBody>
          <a:bodyPr wrap="square" rtlCol="0">
            <a:spAutoFit/>
          </a:bodyPr>
          <a:lstStyle/>
          <a:p>
            <a:pPr algn="ctr"/>
            <a:r>
              <a:rPr lang="zh-CN" altLang="en-US" sz="3600" b="1" dirty="0">
                <a:solidFill>
                  <a:srgbClr val="FFC000"/>
                </a:solidFill>
                <a:effectLst>
                  <a:outerShdw blurRad="38100" dist="38100" dir="2700000" algn="tl">
                    <a:srgbClr val="000000">
                      <a:alpha val="43137"/>
                    </a:srgbClr>
                  </a:outerShdw>
                </a:effectLst>
              </a:rPr>
              <a:t>第一节</a:t>
            </a:r>
            <a:r>
              <a:rPr lang="en-US" altLang="zh-CN" sz="3600" b="1" dirty="0">
                <a:solidFill>
                  <a:srgbClr val="FFC000"/>
                </a:solidFill>
                <a:effectLst>
                  <a:outerShdw blurRad="38100" dist="38100" dir="2700000" algn="tl">
                    <a:srgbClr val="000000">
                      <a:alpha val="43137"/>
                    </a:srgbClr>
                  </a:outerShdw>
                </a:effectLst>
              </a:rPr>
              <a:t> </a:t>
            </a:r>
            <a:r>
              <a:rPr lang="zh-CN" altLang="zh-CN" sz="3600" b="1" dirty="0">
                <a:solidFill>
                  <a:srgbClr val="FFC000"/>
                </a:solidFill>
                <a:effectLst>
                  <a:outerShdw blurRad="38100" dist="38100" dir="2700000" algn="tl">
                    <a:srgbClr val="000000">
                      <a:alpha val="43137"/>
                    </a:srgbClr>
                  </a:outerShdw>
                </a:effectLst>
              </a:rPr>
              <a:t>计算机发展概况</a:t>
            </a:r>
          </a:p>
        </p:txBody>
      </p:sp>
      <p:sp>
        <p:nvSpPr>
          <p:cNvPr id="2" name="文本框 1">
            <a:extLst>
              <a:ext uri="{FF2B5EF4-FFF2-40B4-BE49-F238E27FC236}">
                <a16:creationId xmlns:a16="http://schemas.microsoft.com/office/drawing/2014/main" id="{711AFFE0-A5CE-4542-8920-8DC826A224FF}"/>
              </a:ext>
            </a:extLst>
          </p:cNvPr>
          <p:cNvSpPr txBox="1"/>
          <p:nvPr/>
        </p:nvSpPr>
        <p:spPr>
          <a:xfrm>
            <a:off x="1150374" y="2840122"/>
            <a:ext cx="9891252" cy="1113766"/>
          </a:xfrm>
          <a:prstGeom prst="rect">
            <a:avLst/>
          </a:prstGeom>
          <a:noFill/>
        </p:spPr>
        <p:txBody>
          <a:bodyPr wrap="square" rtlCol="0">
            <a:spAutoFit/>
          </a:bodyPr>
          <a:lstStyle/>
          <a:p>
            <a:pPr indent="457200">
              <a:lnSpc>
                <a:spcPct val="150000"/>
              </a:lnSpc>
              <a:spcAft>
                <a:spcPts val="600"/>
              </a:spcAft>
            </a:pPr>
            <a:r>
              <a:rPr lang="en-US" altLang="zh-CN" sz="2400" dirty="0">
                <a:solidFill>
                  <a:schemeClr val="bg1"/>
                </a:solidFill>
              </a:rPr>
              <a:t> </a:t>
            </a:r>
            <a:r>
              <a:rPr lang="zh-CN" altLang="zh-CN" sz="2400" dirty="0">
                <a:solidFill>
                  <a:schemeClr val="bg1"/>
                </a:solidFill>
              </a:rPr>
              <a:t>为了研究计算机组成原理，我们从比较综合的角度，可以将电子计算机定义为：</a:t>
            </a:r>
            <a:r>
              <a:rPr lang="zh-CN" altLang="zh-CN" sz="2400" b="1" dirty="0">
                <a:solidFill>
                  <a:srgbClr val="FF0000"/>
                </a:solidFill>
              </a:rPr>
              <a:t>能自动、高速、精确地进行大量数据处理的电子设备。</a:t>
            </a:r>
          </a:p>
        </p:txBody>
      </p:sp>
      <p:sp>
        <p:nvSpPr>
          <p:cNvPr id="3" name="动作按钮: 上一张 2">
            <a:hlinkClick r:id="" action="ppaction://hlinkshowjump?jump=previousslide" highlightClick="1"/>
            <a:extLst>
              <a:ext uri="{FF2B5EF4-FFF2-40B4-BE49-F238E27FC236}">
                <a16:creationId xmlns:a16="http://schemas.microsoft.com/office/drawing/2014/main" id="{07297480-7AF7-4F3E-A71D-3C7F5ECA5601}"/>
              </a:ext>
            </a:extLst>
          </p:cNvPr>
          <p:cNvSpPr/>
          <p:nvPr/>
        </p:nvSpPr>
        <p:spPr>
          <a:xfrm>
            <a:off x="10697592" y="6232124"/>
            <a:ext cx="648070" cy="541538"/>
          </a:xfrm>
          <a:prstGeom prst="actionButtonReturn">
            <a:avLst/>
          </a:prstGeom>
          <a:solidFill>
            <a:schemeClr val="accent4">
              <a:lumMod val="60000"/>
              <a:lumOff val="40000"/>
            </a:schemeClr>
          </a:solidFill>
          <a:ln>
            <a:noFill/>
          </a:ln>
          <a:effectLst>
            <a:glow rad="635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动作按钮: 转到主页 4">
            <a:hlinkClick r:id="rId4" action="ppaction://hlinksldjump" highlightClick="1"/>
            <a:extLst>
              <a:ext uri="{FF2B5EF4-FFF2-40B4-BE49-F238E27FC236}">
                <a16:creationId xmlns:a16="http://schemas.microsoft.com/office/drawing/2014/main" id="{E29247C5-79FB-4D59-BC46-30EB8A595855}"/>
              </a:ext>
            </a:extLst>
          </p:cNvPr>
          <p:cNvSpPr/>
          <p:nvPr/>
        </p:nvSpPr>
        <p:spPr>
          <a:xfrm>
            <a:off x="11487705" y="6232124"/>
            <a:ext cx="648070" cy="541538"/>
          </a:xfrm>
          <a:prstGeom prst="actionButtonHome">
            <a:avLst/>
          </a:prstGeom>
          <a:solidFill>
            <a:schemeClr val="accent4">
              <a:lumMod val="60000"/>
              <a:lumOff val="40000"/>
            </a:schemeClr>
          </a:solidFill>
          <a:ln>
            <a:noFill/>
          </a:ln>
          <a:effectLst>
            <a:glow rad="63500">
              <a:schemeClr val="accent4">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8424714"/>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3"/>
          <p:cNvGrpSpPr/>
          <p:nvPr/>
        </p:nvGrpSpPr>
        <p:grpSpPr bwMode="auto">
          <a:xfrm>
            <a:off x="592034" y="334352"/>
            <a:ext cx="263525" cy="393700"/>
            <a:chOff x="0" y="0"/>
            <a:chExt cx="213756" cy="427512"/>
          </a:xfrm>
        </p:grpSpPr>
        <p:sp>
          <p:nvSpPr>
            <p:cNvPr id="12"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3"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文本框 2"/>
          <p:cNvSpPr txBox="1"/>
          <p:nvPr/>
        </p:nvSpPr>
        <p:spPr>
          <a:xfrm>
            <a:off x="855559" y="1051217"/>
            <a:ext cx="9935872" cy="1938992"/>
          </a:xfrm>
          <a:prstGeom prst="rect">
            <a:avLst/>
          </a:prstGeom>
          <a:noFill/>
        </p:spPr>
        <p:txBody>
          <a:bodyPr wrap="square" rtlCol="0">
            <a:spAutoFit/>
          </a:bodyPr>
          <a:lstStyle/>
          <a:p>
            <a:r>
              <a:rPr lang="zh-CN" altLang="zh-CN" sz="2000" dirty="0"/>
              <a:t>计算机解题过程可以描述为：</a:t>
            </a:r>
          </a:p>
          <a:p>
            <a:r>
              <a:rPr lang="zh-CN" altLang="zh-CN" sz="2000" dirty="0"/>
              <a:t>用户用程序设计语言编写程序，连同数据一起送入计算机（源程序）；然后有系统程序将其翻译成机器语言程序（目标程序）；再在计算机硬件上运行后输出结果。</a:t>
            </a:r>
          </a:p>
          <a:p>
            <a:r>
              <a:rPr lang="zh-CN" altLang="zh-CN" sz="2000" dirty="0"/>
              <a:t>可以将其过程图示如图</a:t>
            </a:r>
            <a:r>
              <a:rPr lang="en-US" altLang="zh-CN" sz="2000" dirty="0"/>
              <a:t>1.13</a:t>
            </a:r>
            <a:r>
              <a:rPr lang="zh-CN" altLang="zh-CN" sz="2000" dirty="0"/>
              <a:t>。</a:t>
            </a:r>
          </a:p>
          <a:p>
            <a:endParaRPr lang="zh-CN" altLang="zh-CN" sz="2000" dirty="0"/>
          </a:p>
          <a:p>
            <a:endParaRPr lang="zh-CN" altLang="zh-CN" sz="2000" dirty="0"/>
          </a:p>
        </p:txBody>
      </p:sp>
      <p:sp>
        <p:nvSpPr>
          <p:cNvPr id="8" name="动作按钮: 上一张 7">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586361" y="380532"/>
            <a:ext cx="886114" cy="886114"/>
            <a:chOff x="598480" y="4167301"/>
            <a:chExt cx="886114" cy="886114"/>
          </a:xfrm>
        </p:grpSpPr>
        <p:sp>
          <p:nvSpPr>
            <p:cNvPr id="1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916725" y="380532"/>
            <a:ext cx="886114" cy="886114"/>
            <a:chOff x="1982780" y="4167301"/>
            <a:chExt cx="886114" cy="886114"/>
          </a:xfrm>
        </p:grpSpPr>
        <p:sp>
          <p:nvSpPr>
            <p:cNvPr id="17"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10247089" y="432777"/>
            <a:ext cx="886114" cy="886114"/>
            <a:chOff x="3478867" y="4167301"/>
            <a:chExt cx="886114" cy="886114"/>
          </a:xfrm>
        </p:grpSpPr>
        <p:sp>
          <p:nvSpPr>
            <p:cNvPr id="21"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椭圆 21"/>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947424" y="208036"/>
            <a:ext cx="6820029" cy="646331"/>
          </a:xfrm>
          <a:prstGeom prst="rect">
            <a:avLst/>
          </a:prstGeom>
        </p:spPr>
        <p:txBody>
          <a:bodyPr wrap="squar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计算机的组成及解题过程</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36</a:t>
            </a:r>
            <a:r>
              <a:rPr lang="zh-CN" altLang="en-US" sz="3600" b="1" dirty="0">
                <a:solidFill>
                  <a:srgbClr val="FFC000"/>
                </a:solidFill>
                <a:effectLst>
                  <a:outerShdw blurRad="38100" dist="38100" dir="2700000" algn="tl">
                    <a:srgbClr val="000000">
                      <a:alpha val="43137"/>
                    </a:srgbClr>
                  </a:outerShdw>
                </a:effectLst>
              </a:rPr>
              <a:t>）</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pic>
        <p:nvPicPr>
          <p:cNvPr id="7" name="图片 6"/>
          <p:cNvPicPr>
            <a:picLocks noChangeAspect="1"/>
          </p:cNvPicPr>
          <p:nvPr/>
        </p:nvPicPr>
        <p:blipFill>
          <a:blip r:embed="rId3"/>
          <a:stretch>
            <a:fillRect/>
          </a:stretch>
        </p:blipFill>
        <p:spPr>
          <a:xfrm>
            <a:off x="4484001" y="2563086"/>
            <a:ext cx="2267067" cy="2959252"/>
          </a:xfrm>
          <a:prstGeom prst="rect">
            <a:avLst/>
          </a:prstGeom>
        </p:spPr>
      </p:pic>
      <p:sp>
        <p:nvSpPr>
          <p:cNvPr id="10" name="矩形 9"/>
          <p:cNvSpPr/>
          <p:nvPr/>
        </p:nvSpPr>
        <p:spPr>
          <a:xfrm>
            <a:off x="4226768" y="5742985"/>
            <a:ext cx="2781531" cy="369332"/>
          </a:xfrm>
          <a:prstGeom prst="rect">
            <a:avLst/>
          </a:prstGeom>
        </p:spPr>
        <p:txBody>
          <a:bodyPr wrap="none">
            <a:spAutoFit/>
          </a:bodyPr>
          <a:lstStyle/>
          <a:p>
            <a:pPr algn="ctr">
              <a:spcAft>
                <a:spcPts val="0"/>
              </a:spcAft>
            </a:pPr>
            <a:r>
              <a:rPr lang="zh-CN" altLang="zh-CN" kern="100" dirty="0">
                <a:latin typeface="Times New Roman" panose="02020603050405020304" pitchFamily="18" charset="0"/>
              </a:rPr>
              <a:t>图</a:t>
            </a:r>
            <a:r>
              <a:rPr lang="en-US" altLang="zh-CN" kern="100" dirty="0">
                <a:latin typeface="Times New Roman" panose="02020603050405020304" pitchFamily="18" charset="0"/>
              </a:rPr>
              <a:t>1.13  </a:t>
            </a:r>
            <a:r>
              <a:rPr lang="zh-CN" altLang="zh-CN" kern="100" dirty="0">
                <a:latin typeface="Times New Roman" panose="02020603050405020304" pitchFamily="18" charset="0"/>
              </a:rPr>
              <a:t>计算机的解题过程</a:t>
            </a:r>
            <a:endParaRPr lang="zh-CN" altLang="zh-CN" sz="2400" kern="100" dirty="0">
              <a:latin typeface="Times New Roman" panose="02020603050405020304" pitchFamily="18" charset="0"/>
            </a:endParaRPr>
          </a:p>
        </p:txBody>
      </p:sp>
    </p:spTree>
    <p:extLst>
      <p:ext uri="{BB962C8B-B14F-4D97-AF65-F5344CB8AC3E}">
        <p14:creationId xmlns:p14="http://schemas.microsoft.com/office/powerpoint/2010/main" val="5772146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3813" y="2208982"/>
            <a:ext cx="3538227" cy="888431"/>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26643" y="3429000"/>
            <a:ext cx="3538227" cy="888431"/>
          </a:xfrm>
          <a:prstGeom prst="rect">
            <a:avLst/>
          </a:prstGeom>
        </p:spPr>
      </p:pic>
      <p:sp>
        <p:nvSpPr>
          <p:cNvPr id="23" name="文本框 22"/>
          <p:cNvSpPr txBox="1"/>
          <p:nvPr/>
        </p:nvSpPr>
        <p:spPr>
          <a:xfrm>
            <a:off x="1783781" y="1613029"/>
            <a:ext cx="8624436" cy="769441"/>
          </a:xfrm>
          <a:prstGeom prst="rect">
            <a:avLst/>
          </a:prstGeom>
          <a:noFill/>
        </p:spPr>
        <p:txBody>
          <a:bodyPr wrap="square" rtlCol="0">
            <a:spAutoFit/>
          </a:bodyPr>
          <a:lstStyle/>
          <a:p>
            <a:pPr lvl="0" algn="ctr"/>
            <a:r>
              <a:rPr lang="zh-CN" altLang="en-US" sz="4400" b="1" dirty="0">
                <a:solidFill>
                  <a:srgbClr val="FFC000"/>
                </a:solidFill>
                <a:effectLst>
                  <a:outerShdw blurRad="38100" dist="38100" dir="2700000" algn="tl">
                    <a:srgbClr val="000000">
                      <a:alpha val="43137"/>
                    </a:srgbClr>
                  </a:outerShdw>
                </a:effectLst>
                <a:latin typeface="Calibri"/>
                <a:ea typeface="宋体" panose="02010600030101010101" pitchFamily="2" charset="-122"/>
              </a:rPr>
              <a:t>第三节</a:t>
            </a:r>
            <a:r>
              <a:rPr lang="en-US" altLang="zh-CN" sz="4400" b="1" dirty="0">
                <a:solidFill>
                  <a:srgbClr val="FFC000"/>
                </a:solidFill>
                <a:effectLst>
                  <a:outerShdw blurRad="38100" dist="38100" dir="2700000" algn="tl">
                    <a:srgbClr val="000000">
                      <a:alpha val="43137"/>
                    </a:srgbClr>
                  </a:outerShdw>
                </a:effectLst>
                <a:latin typeface="Calibri"/>
                <a:ea typeface="宋体" panose="02010600030101010101" pitchFamily="2" charset="-122"/>
              </a:rPr>
              <a:t>  </a:t>
            </a:r>
            <a:r>
              <a:rPr lang="zh-CN" altLang="zh-CN" sz="4400" b="1" dirty="0">
                <a:solidFill>
                  <a:srgbClr val="FFC000"/>
                </a:solidFill>
                <a:effectLst>
                  <a:outerShdw blurRad="38100" dist="38100" dir="2700000" algn="tl">
                    <a:srgbClr val="000000">
                      <a:alpha val="43137"/>
                    </a:srgbClr>
                  </a:outerShdw>
                </a:effectLst>
                <a:latin typeface="Calibri"/>
                <a:ea typeface="宋体" panose="02010600030101010101" pitchFamily="2" charset="-122"/>
              </a:rPr>
              <a:t>计算机系统的技术指标</a:t>
            </a:r>
          </a:p>
        </p:txBody>
      </p:sp>
      <p:sp>
        <p:nvSpPr>
          <p:cNvPr id="26" name="矩形 25"/>
          <p:cNvSpPr/>
          <p:nvPr/>
        </p:nvSpPr>
        <p:spPr>
          <a:xfrm>
            <a:off x="1679291" y="3006535"/>
            <a:ext cx="8833417" cy="1508105"/>
          </a:xfrm>
          <a:prstGeom prst="rect">
            <a:avLst/>
          </a:prstGeom>
        </p:spPr>
        <p:txBody>
          <a:bodyPr wrap="square">
            <a:spAutoFit/>
          </a:bodyPr>
          <a:lstStyle/>
          <a:p>
            <a:pPr>
              <a:lnSpc>
                <a:spcPct val="150000"/>
              </a:lnSpc>
            </a:pPr>
            <a:r>
              <a:rPr lang="en-US" altLang="zh-CN" sz="2800" dirty="0">
                <a:solidFill>
                  <a:schemeClr val="bg1"/>
                </a:solidFill>
              </a:rPr>
              <a:t>   </a:t>
            </a:r>
            <a:r>
              <a:rPr lang="zh-CN" altLang="zh-CN" sz="2000" dirty="0">
                <a:solidFill>
                  <a:schemeClr val="bg1"/>
                </a:solidFill>
              </a:rPr>
              <a:t>早期评价一个计算机系统的性能，其主要的技术指标是字长、容量和运算速度。现在我们要考虑的主要技术指标也包括主频和存取周期。</a:t>
            </a:r>
          </a:p>
          <a:p>
            <a:pPr indent="457200"/>
            <a:endParaRPr lang="zh-CN" altLang="zh-CN" sz="2000" dirty="0">
              <a:solidFill>
                <a:prstClr val="white"/>
              </a:solidFill>
            </a:endParaRPr>
          </a:p>
        </p:txBody>
      </p:sp>
      <p:sp>
        <p:nvSpPr>
          <p:cNvPr id="3" name="动作按钮: 转到结尾 2">
            <a:hlinkClick r:id="" action="ppaction://hlinkshowjump?jump=endshow" highlightClick="1"/>
            <a:extLst>
              <a:ext uri="{FF2B5EF4-FFF2-40B4-BE49-F238E27FC236}">
                <a16:creationId xmlns:a16="http://schemas.microsoft.com/office/drawing/2014/main" id="{59627FDB-2B24-4A52-A9EB-7B3254ED16EB}"/>
              </a:ext>
            </a:extLst>
          </p:cNvPr>
          <p:cNvSpPr/>
          <p:nvPr/>
        </p:nvSpPr>
        <p:spPr>
          <a:xfrm>
            <a:off x="11585359" y="6320901"/>
            <a:ext cx="479511" cy="426128"/>
          </a:xfrm>
          <a:prstGeom prst="actionButtonEnd">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ffectLst>
                <a:glow rad="63500">
                  <a:srgbClr val="002060">
                    <a:satMod val="175000"/>
                    <a:alpha val="40000"/>
                  </a:srgbClr>
                </a:glow>
              </a:effectLst>
            </a:endParaRPr>
          </a:p>
        </p:txBody>
      </p:sp>
    </p:spTree>
    <p:extLst>
      <p:ext uri="{BB962C8B-B14F-4D97-AF65-F5344CB8AC3E}">
        <p14:creationId xmlns:p14="http://schemas.microsoft.com/office/powerpoint/2010/main" val="1429327650"/>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文本框 16">
            <a:extLst>
              <a:ext uri="{FF2B5EF4-FFF2-40B4-BE49-F238E27FC236}">
                <a16:creationId xmlns:a16="http://schemas.microsoft.com/office/drawing/2014/main" id="{5C852741-0061-424C-95E0-A31DC2A1FBB0}"/>
              </a:ext>
            </a:extLst>
          </p:cNvPr>
          <p:cNvSpPr txBox="1"/>
          <p:nvPr/>
        </p:nvSpPr>
        <p:spPr>
          <a:xfrm>
            <a:off x="723796" y="1467460"/>
            <a:ext cx="10317157" cy="4539704"/>
          </a:xfrm>
          <a:prstGeom prst="rect">
            <a:avLst/>
          </a:prstGeom>
          <a:noFill/>
        </p:spPr>
        <p:txBody>
          <a:bodyPr wrap="square" rtlCol="0">
            <a:spAutoFit/>
          </a:bodyPr>
          <a:lstStyle/>
          <a:p>
            <a:pPr>
              <a:spcBef>
                <a:spcPts val="1200"/>
              </a:spcBef>
              <a:spcAft>
                <a:spcPts val="600"/>
              </a:spcAft>
            </a:pPr>
            <a:r>
              <a:rPr lang="en-US" altLang="zh-CN" sz="2000" b="1" kern="100" dirty="0">
                <a:solidFill>
                  <a:schemeClr val="bg1"/>
                </a:solidFill>
                <a:latin typeface="Arial" panose="020B0604020202020204" pitchFamily="34" charset="0"/>
                <a:cs typeface="Times New Roman" panose="02020603050405020304" pitchFamily="18" charset="0"/>
              </a:rPr>
              <a:t>     1)</a:t>
            </a:r>
            <a:r>
              <a:rPr lang="zh-CN" altLang="zh-CN" sz="2000" b="1" kern="100" dirty="0">
                <a:solidFill>
                  <a:schemeClr val="bg1"/>
                </a:solidFill>
                <a:latin typeface="Arial" panose="020B0604020202020204" pitchFamily="34" charset="0"/>
              </a:rPr>
              <a:t>主频</a:t>
            </a:r>
            <a:endParaRPr lang="zh-CN" altLang="zh-CN" sz="1600" b="1" kern="100" dirty="0">
              <a:solidFill>
                <a:schemeClr val="bg1"/>
              </a:solidFill>
              <a:latin typeface="Times New Roman" panose="02020603050405020304" pitchFamily="18" charset="0"/>
            </a:endParaRPr>
          </a:p>
          <a:p>
            <a:pPr indent="266700">
              <a:lnSpc>
                <a:spcPct val="150000"/>
              </a:lnSpc>
              <a:spcAft>
                <a:spcPts val="0"/>
              </a:spcAft>
            </a:pPr>
            <a:r>
              <a:rPr lang="en-US" altLang="zh-CN" sz="1600" kern="100" dirty="0">
                <a:solidFill>
                  <a:schemeClr val="bg1"/>
                </a:solidFill>
                <a:latin typeface="Times New Roman" panose="02020603050405020304" pitchFamily="18" charset="0"/>
                <a:cs typeface="宋体" panose="02010600030101010101" pitchFamily="2" charset="-122"/>
              </a:rPr>
              <a:t>        </a:t>
            </a:r>
            <a:r>
              <a:rPr lang="zh-CN" altLang="zh-CN" sz="1600" kern="100" dirty="0">
                <a:solidFill>
                  <a:schemeClr val="bg1"/>
                </a:solidFill>
                <a:latin typeface="Times New Roman" panose="02020603050405020304" pitchFamily="18" charset="0"/>
                <a:cs typeface="宋体" panose="02010600030101010101" pitchFamily="2" charset="-122"/>
              </a:rPr>
              <a:t>主频是指计算机的时钟频率，即计算机的</a:t>
            </a:r>
            <a:r>
              <a:rPr lang="en-US" altLang="zh-CN" sz="1600" kern="100" dirty="0">
                <a:solidFill>
                  <a:schemeClr val="bg1"/>
                </a:solidFill>
                <a:latin typeface="Times New Roman" panose="02020603050405020304" pitchFamily="18" charset="0"/>
                <a:cs typeface="宋体" panose="02010600030101010101" pitchFamily="2" charset="-122"/>
              </a:rPr>
              <a:t>CPU</a:t>
            </a:r>
            <a:r>
              <a:rPr lang="zh-CN" altLang="zh-CN" sz="1600" kern="100" dirty="0">
                <a:solidFill>
                  <a:schemeClr val="bg1"/>
                </a:solidFill>
                <a:latin typeface="Times New Roman" panose="02020603050405020304" pitchFamily="18" charset="0"/>
                <a:cs typeface="宋体" panose="02010600030101010101" pitchFamily="2" charset="-122"/>
              </a:rPr>
              <a:t>在单位时间内发出的脉冲数。</a:t>
            </a:r>
            <a:r>
              <a:rPr lang="en-US" altLang="zh-CN" sz="1600" kern="100" dirty="0">
                <a:solidFill>
                  <a:schemeClr val="bg1"/>
                </a:solidFill>
                <a:latin typeface="Times New Roman" panose="02020603050405020304" pitchFamily="18" charset="0"/>
                <a:cs typeface="宋体" panose="02010600030101010101" pitchFamily="2" charset="-122"/>
              </a:rPr>
              <a:t>           </a:t>
            </a:r>
          </a:p>
          <a:p>
            <a:pPr marL="742950" lvl="1" indent="-285750">
              <a:lnSpc>
                <a:spcPct val="150000"/>
              </a:lnSpc>
              <a:buFont typeface="Arial" panose="020B0604020202020204" pitchFamily="34" charset="0"/>
              <a:buChar char="•"/>
            </a:pPr>
            <a:r>
              <a:rPr lang="zh-CN" altLang="zh-CN" sz="1600" kern="100" dirty="0">
                <a:solidFill>
                  <a:schemeClr val="bg1"/>
                </a:solidFill>
                <a:latin typeface="Times New Roman" panose="02020603050405020304" pitchFamily="18" charset="0"/>
                <a:cs typeface="宋体" panose="02010600030101010101" pitchFamily="2" charset="-122"/>
              </a:rPr>
              <a:t>主频在很大程度上决定的计算机的运算运行速度</a:t>
            </a:r>
            <a:endParaRPr lang="en-US" altLang="zh-CN" sz="1600" kern="100" dirty="0">
              <a:solidFill>
                <a:schemeClr val="bg1"/>
              </a:solidFill>
              <a:latin typeface="Times New Roman" panose="02020603050405020304" pitchFamily="18" charset="0"/>
              <a:cs typeface="宋体" panose="02010600030101010101" pitchFamily="2" charset="-122"/>
            </a:endParaRPr>
          </a:p>
          <a:p>
            <a:pPr marL="742950" lvl="1" indent="-285750">
              <a:lnSpc>
                <a:spcPct val="150000"/>
              </a:lnSpc>
              <a:buFont typeface="Arial" panose="020B0604020202020204" pitchFamily="34" charset="0"/>
              <a:buChar char="•"/>
            </a:pPr>
            <a:r>
              <a:rPr lang="zh-CN" altLang="zh-CN" sz="1600" kern="100" dirty="0">
                <a:solidFill>
                  <a:schemeClr val="bg1"/>
                </a:solidFill>
                <a:latin typeface="Times New Roman" panose="02020603050405020304" pitchFamily="18" charset="0"/>
                <a:cs typeface="宋体" panose="02010600030101010101" pitchFamily="2" charset="-122"/>
              </a:rPr>
              <a:t>主频率越高，</a:t>
            </a:r>
            <a:r>
              <a:rPr lang="en-US" altLang="zh-CN" sz="1600" kern="100" dirty="0">
                <a:solidFill>
                  <a:schemeClr val="bg1"/>
                </a:solidFill>
                <a:latin typeface="Times New Roman" panose="02020603050405020304" pitchFamily="18" charset="0"/>
                <a:cs typeface="宋体" panose="02010600030101010101" pitchFamily="2" charset="-122"/>
              </a:rPr>
              <a:t>CPU</a:t>
            </a:r>
            <a:r>
              <a:rPr lang="zh-CN" altLang="zh-CN" sz="1600" kern="100" dirty="0">
                <a:solidFill>
                  <a:schemeClr val="bg1"/>
                </a:solidFill>
                <a:latin typeface="Times New Roman" panose="02020603050405020304" pitchFamily="18" charset="0"/>
                <a:cs typeface="宋体" panose="02010600030101010101" pitchFamily="2" charset="-122"/>
              </a:rPr>
              <a:t>的工作节拍越快</a:t>
            </a:r>
            <a:endParaRPr lang="en-US" altLang="zh-CN" sz="1600" kern="100" dirty="0">
              <a:solidFill>
                <a:schemeClr val="bg1"/>
              </a:solidFill>
              <a:latin typeface="Times New Roman" panose="02020603050405020304" pitchFamily="18" charset="0"/>
              <a:cs typeface="宋体" panose="02010600030101010101" pitchFamily="2" charset="-122"/>
            </a:endParaRPr>
          </a:p>
          <a:p>
            <a:pPr marL="742950" lvl="1" indent="-285750">
              <a:lnSpc>
                <a:spcPct val="150000"/>
              </a:lnSpc>
              <a:buFont typeface="Arial" panose="020B0604020202020204" pitchFamily="34" charset="0"/>
              <a:buChar char="•"/>
            </a:pPr>
            <a:r>
              <a:rPr lang="zh-CN" altLang="zh-CN" sz="1600" kern="100" dirty="0">
                <a:solidFill>
                  <a:schemeClr val="bg1"/>
                </a:solidFill>
                <a:latin typeface="Times New Roman" panose="02020603050405020304" pitchFamily="18" charset="0"/>
                <a:cs typeface="宋体" panose="02010600030101010101" pitchFamily="2" charset="-122"/>
              </a:rPr>
              <a:t>主频的单位是赫兹（</a:t>
            </a:r>
            <a:r>
              <a:rPr lang="en-US" altLang="zh-CN" sz="1600" kern="100" dirty="0">
                <a:solidFill>
                  <a:schemeClr val="bg1"/>
                </a:solidFill>
                <a:latin typeface="Times New Roman" panose="02020603050405020304" pitchFamily="18" charset="0"/>
                <a:cs typeface="宋体" panose="02010600030101010101" pitchFamily="2" charset="-122"/>
              </a:rPr>
              <a:t>Hz</a:t>
            </a:r>
            <a:r>
              <a:rPr lang="zh-CN" altLang="zh-CN" sz="1600" kern="100" dirty="0">
                <a:solidFill>
                  <a:schemeClr val="bg1"/>
                </a:solidFill>
                <a:latin typeface="Times New Roman" panose="02020603050405020304" pitchFamily="18" charset="0"/>
                <a:cs typeface="宋体" panose="02010600030101010101" pitchFamily="2" charset="-122"/>
              </a:rPr>
              <a:t>）</a:t>
            </a:r>
            <a:endParaRPr lang="en-US" altLang="zh-CN" sz="1600" kern="100" dirty="0">
              <a:solidFill>
                <a:schemeClr val="bg1"/>
              </a:solidFill>
              <a:latin typeface="Times New Roman" panose="02020603050405020304" pitchFamily="18" charset="0"/>
              <a:cs typeface="宋体" panose="02010600030101010101" pitchFamily="2" charset="-122"/>
            </a:endParaRPr>
          </a:p>
          <a:p>
            <a:pPr lvl="1">
              <a:lnSpc>
                <a:spcPct val="150000"/>
              </a:lnSpc>
            </a:pPr>
            <a:r>
              <a:rPr lang="en-US" altLang="zh-CN" sz="2000" b="1" kern="100" dirty="0">
                <a:solidFill>
                  <a:schemeClr val="bg1"/>
                </a:solidFill>
                <a:latin typeface="Arial" panose="020B0604020202020204" pitchFamily="34" charset="0"/>
                <a:cs typeface="Times New Roman" panose="02020603050405020304" pitchFamily="18" charset="0"/>
              </a:rPr>
              <a:t>2)</a:t>
            </a:r>
            <a:r>
              <a:rPr lang="zh-CN" altLang="zh-CN" sz="2000" b="1" kern="100" dirty="0">
                <a:solidFill>
                  <a:schemeClr val="bg1"/>
                </a:solidFill>
                <a:latin typeface="Arial" panose="020B0604020202020204" pitchFamily="34" charset="0"/>
              </a:rPr>
              <a:t>字长</a:t>
            </a:r>
            <a:endParaRPr lang="zh-CN" altLang="zh-CN" sz="1600" b="1" kern="100" dirty="0">
              <a:solidFill>
                <a:schemeClr val="bg1"/>
              </a:solidFill>
              <a:latin typeface="Times New Roman" panose="02020603050405020304" pitchFamily="18" charset="0"/>
            </a:endParaRPr>
          </a:p>
          <a:p>
            <a:pPr indent="266700" algn="just">
              <a:lnSpc>
                <a:spcPct val="150000"/>
              </a:lnSpc>
              <a:spcAft>
                <a:spcPts val="0"/>
              </a:spcAft>
            </a:pPr>
            <a:r>
              <a:rPr lang="en-US" altLang="zh-CN" sz="1600" kern="100" dirty="0">
                <a:solidFill>
                  <a:schemeClr val="bg1"/>
                </a:solidFill>
                <a:latin typeface="Times New Roman" panose="02020603050405020304" pitchFamily="18" charset="0"/>
                <a:cs typeface="宋体" panose="02010600030101010101" pitchFamily="2" charset="-122"/>
              </a:rPr>
              <a:t>        </a:t>
            </a:r>
            <a:r>
              <a:rPr lang="zh-CN" altLang="zh-CN" sz="1600" kern="100" dirty="0">
                <a:solidFill>
                  <a:schemeClr val="bg1"/>
                </a:solidFill>
                <a:latin typeface="Times New Roman" panose="02020603050405020304" pitchFamily="18" charset="0"/>
                <a:cs typeface="宋体" panose="02010600030101010101" pitchFamily="2" charset="-122"/>
              </a:rPr>
              <a:t>字长是指计算机的运算部件所能同时并行处理的二进制的位数。它与计算机的功能和用途有很大的关系。</a:t>
            </a:r>
          </a:p>
          <a:p>
            <a:pPr marL="742950" lvl="1" indent="-285750">
              <a:lnSpc>
                <a:spcPct val="150000"/>
              </a:lnSpc>
              <a:buFont typeface="Arial" panose="020B0604020202020204" pitchFamily="34" charset="0"/>
              <a:buChar char="•"/>
            </a:pPr>
            <a:r>
              <a:rPr lang="zh-CN" altLang="zh-CN" sz="1600" kern="100" dirty="0">
                <a:solidFill>
                  <a:schemeClr val="bg1"/>
                </a:solidFill>
                <a:latin typeface="Times New Roman" panose="02020603050405020304" pitchFamily="18" charset="0"/>
                <a:cs typeface="宋体" panose="02010600030101010101" pitchFamily="2" charset="-122"/>
              </a:rPr>
              <a:t>字长越长，计算机的运算精度就越高</a:t>
            </a:r>
            <a:r>
              <a:rPr lang="zh-CN" altLang="en-US" sz="1600" kern="100" dirty="0">
                <a:solidFill>
                  <a:schemeClr val="bg1"/>
                </a:solidFill>
                <a:latin typeface="Times New Roman" panose="02020603050405020304" pitchFamily="18" charset="0"/>
                <a:cs typeface="宋体" panose="02010600030101010101" pitchFamily="2" charset="-122"/>
              </a:rPr>
              <a:t>。</a:t>
            </a:r>
            <a:endParaRPr lang="en-US" altLang="zh-CN" sz="1600" kern="100" dirty="0">
              <a:solidFill>
                <a:schemeClr val="bg1"/>
              </a:solidFill>
              <a:latin typeface="Times New Roman" panose="02020603050405020304" pitchFamily="18" charset="0"/>
              <a:cs typeface="宋体" panose="02010600030101010101" pitchFamily="2" charset="-122"/>
            </a:endParaRPr>
          </a:p>
          <a:p>
            <a:pPr marL="742950" lvl="1" indent="-285750">
              <a:lnSpc>
                <a:spcPct val="150000"/>
              </a:lnSpc>
              <a:buFont typeface="Arial" panose="020B0604020202020204" pitchFamily="34" charset="0"/>
              <a:buChar char="•"/>
            </a:pPr>
            <a:r>
              <a:rPr lang="zh-CN" altLang="zh-CN" sz="1600" kern="100" dirty="0">
                <a:solidFill>
                  <a:schemeClr val="bg1"/>
                </a:solidFill>
                <a:latin typeface="Times New Roman" panose="02020603050405020304" pitchFamily="18" charset="0"/>
                <a:cs typeface="宋体" panose="02010600030101010101" pitchFamily="2" charset="-122"/>
              </a:rPr>
              <a:t>字长越长，在指令中直接给出地址的机会越大，其直接寻址的能力也就越强。</a:t>
            </a:r>
          </a:p>
          <a:p>
            <a:pPr marL="742950" lvl="1" indent="-285750">
              <a:lnSpc>
                <a:spcPct val="150000"/>
              </a:lnSpc>
              <a:buFont typeface="Arial" panose="020B0604020202020204" pitchFamily="34" charset="0"/>
              <a:buChar char="•"/>
            </a:pPr>
            <a:r>
              <a:rPr lang="zh-CN" altLang="zh-CN" sz="1600" kern="100" dirty="0">
                <a:solidFill>
                  <a:schemeClr val="bg1"/>
                </a:solidFill>
                <a:latin typeface="Times New Roman" panose="02020603050405020304" pitchFamily="18" charset="0"/>
                <a:cs typeface="宋体" panose="02010600030101010101" pitchFamily="2" charset="-122"/>
              </a:rPr>
              <a:t>字长用二进制的位（</a:t>
            </a:r>
            <a:r>
              <a:rPr lang="en-US" altLang="zh-CN" sz="1600" kern="100" dirty="0">
                <a:solidFill>
                  <a:schemeClr val="bg1"/>
                </a:solidFill>
                <a:latin typeface="Times New Roman" panose="02020603050405020304" pitchFamily="18" charset="0"/>
                <a:cs typeface="宋体" panose="02010600030101010101" pitchFamily="2" charset="-122"/>
              </a:rPr>
              <a:t>bit</a:t>
            </a:r>
            <a:r>
              <a:rPr lang="zh-CN" altLang="zh-CN" sz="1600" kern="100" dirty="0">
                <a:solidFill>
                  <a:schemeClr val="bg1"/>
                </a:solidFill>
                <a:latin typeface="Times New Roman" panose="02020603050405020304" pitchFamily="18" charset="0"/>
                <a:cs typeface="宋体" panose="02010600030101010101" pitchFamily="2" charset="-122"/>
              </a:rPr>
              <a:t>）来衡量。一般机器的字长都是字节（</a:t>
            </a:r>
            <a:r>
              <a:rPr lang="en-US" altLang="zh-CN" sz="1600" kern="100" dirty="0">
                <a:solidFill>
                  <a:schemeClr val="bg1"/>
                </a:solidFill>
                <a:latin typeface="Times New Roman" panose="02020603050405020304" pitchFamily="18" charset="0"/>
                <a:cs typeface="宋体" panose="02010600030101010101" pitchFamily="2" charset="-122"/>
              </a:rPr>
              <a:t>Byte=8bit</a:t>
            </a:r>
            <a:r>
              <a:rPr lang="zh-CN" altLang="zh-CN" sz="1600" kern="100" dirty="0">
                <a:solidFill>
                  <a:schemeClr val="bg1"/>
                </a:solidFill>
                <a:latin typeface="Times New Roman" panose="02020603050405020304" pitchFamily="18" charset="0"/>
                <a:cs typeface="宋体" panose="02010600030101010101" pitchFamily="2" charset="-122"/>
              </a:rPr>
              <a:t>）的</a:t>
            </a:r>
            <a:r>
              <a:rPr lang="en-US" altLang="zh-CN" sz="1600" kern="100" dirty="0">
                <a:solidFill>
                  <a:schemeClr val="bg1"/>
                </a:solidFill>
                <a:latin typeface="Times New Roman" panose="02020603050405020304" pitchFamily="18" charset="0"/>
                <a:cs typeface="宋体" panose="02010600030101010101" pitchFamily="2" charset="-122"/>
              </a:rPr>
              <a:t>1</a:t>
            </a:r>
            <a:r>
              <a:rPr lang="zh-CN" altLang="zh-CN" sz="1600" kern="100" dirty="0">
                <a:solidFill>
                  <a:schemeClr val="bg1"/>
                </a:solidFill>
                <a:latin typeface="Times New Roman" panose="02020603050405020304" pitchFamily="18" charset="0"/>
                <a:cs typeface="宋体" panose="02010600030101010101" pitchFamily="2" charset="-122"/>
              </a:rPr>
              <a:t>、</a:t>
            </a:r>
            <a:r>
              <a:rPr lang="en-US" altLang="zh-CN" sz="1600" kern="100" dirty="0">
                <a:solidFill>
                  <a:schemeClr val="bg1"/>
                </a:solidFill>
                <a:latin typeface="Times New Roman" panose="02020603050405020304" pitchFamily="18" charset="0"/>
                <a:cs typeface="宋体" panose="02010600030101010101" pitchFamily="2" charset="-122"/>
              </a:rPr>
              <a:t>2</a:t>
            </a:r>
            <a:r>
              <a:rPr lang="zh-CN" altLang="zh-CN" sz="1600" kern="100" dirty="0">
                <a:solidFill>
                  <a:schemeClr val="bg1"/>
                </a:solidFill>
                <a:latin typeface="Times New Roman" panose="02020603050405020304" pitchFamily="18" charset="0"/>
                <a:cs typeface="宋体" panose="02010600030101010101" pitchFamily="2" charset="-122"/>
              </a:rPr>
              <a:t>、</a:t>
            </a:r>
            <a:r>
              <a:rPr lang="en-US" altLang="zh-CN" sz="1600" kern="100" dirty="0">
                <a:solidFill>
                  <a:schemeClr val="bg1"/>
                </a:solidFill>
                <a:latin typeface="Times New Roman" panose="02020603050405020304" pitchFamily="18" charset="0"/>
                <a:cs typeface="宋体" panose="02010600030101010101" pitchFamily="2" charset="-122"/>
              </a:rPr>
              <a:t>4</a:t>
            </a:r>
            <a:r>
              <a:rPr lang="zh-CN" altLang="zh-CN" sz="1600" kern="100" dirty="0">
                <a:solidFill>
                  <a:schemeClr val="bg1"/>
                </a:solidFill>
                <a:latin typeface="Times New Roman" panose="02020603050405020304" pitchFamily="18" charset="0"/>
                <a:cs typeface="宋体" panose="02010600030101010101" pitchFamily="2" charset="-122"/>
              </a:rPr>
              <a:t>、</a:t>
            </a:r>
            <a:r>
              <a:rPr lang="en-US" altLang="zh-CN" sz="1600" kern="100" dirty="0">
                <a:solidFill>
                  <a:schemeClr val="bg1"/>
                </a:solidFill>
                <a:latin typeface="Times New Roman" panose="02020603050405020304" pitchFamily="18" charset="0"/>
                <a:cs typeface="宋体" panose="02010600030101010101" pitchFamily="2" charset="-122"/>
              </a:rPr>
              <a:t>8</a:t>
            </a:r>
            <a:r>
              <a:rPr lang="zh-CN" altLang="zh-CN" sz="1600" kern="100" dirty="0">
                <a:solidFill>
                  <a:schemeClr val="bg1"/>
                </a:solidFill>
                <a:latin typeface="Times New Roman" panose="02020603050405020304" pitchFamily="18" charset="0"/>
                <a:cs typeface="宋体" panose="02010600030101010101" pitchFamily="2" charset="-122"/>
              </a:rPr>
              <a:t>倍。</a:t>
            </a:r>
            <a:endParaRPr lang="en-US" altLang="zh-CN" sz="1600" kern="100" dirty="0">
              <a:solidFill>
                <a:schemeClr val="bg1"/>
              </a:solidFill>
              <a:latin typeface="Times New Roman" panose="02020603050405020304" pitchFamily="18" charset="0"/>
              <a:cs typeface="宋体" panose="02010600030101010101" pitchFamily="2" charset="-122"/>
            </a:endParaRPr>
          </a:p>
          <a:p>
            <a:pPr marL="742950" lvl="1" indent="-285750">
              <a:lnSpc>
                <a:spcPct val="150000"/>
              </a:lnSpc>
              <a:buFont typeface="Arial" panose="020B0604020202020204" pitchFamily="34" charset="0"/>
              <a:buChar char="•"/>
            </a:pPr>
            <a:r>
              <a:rPr lang="zh-CN" altLang="zh-CN" sz="1600" kern="100" dirty="0">
                <a:solidFill>
                  <a:schemeClr val="bg1"/>
                </a:solidFill>
                <a:latin typeface="Times New Roman" panose="02020603050405020304" pitchFamily="18" charset="0"/>
                <a:cs typeface="宋体" panose="02010600030101010101" pitchFamily="2" charset="-122"/>
              </a:rPr>
              <a:t>字长越长，计算机的运算速度就越快。</a:t>
            </a:r>
          </a:p>
          <a:p>
            <a:pPr marL="742950" lvl="1" indent="-285750" algn="just">
              <a:buFont typeface="Arial" panose="020B0604020202020204" pitchFamily="34" charset="0"/>
              <a:buChar char="•"/>
            </a:pPr>
            <a:endParaRPr lang="zh-CN" altLang="zh-CN" sz="1600" dirty="0"/>
          </a:p>
        </p:txBody>
      </p:sp>
      <p:sp>
        <p:nvSpPr>
          <p:cNvPr id="9" name="动作按钮: 上一张 8">
            <a:hlinkClick r:id="" action="ppaction://hlinkshowjump?jump=previousslide" highlightClick="1"/>
            <a:extLst>
              <a:ext uri="{FF2B5EF4-FFF2-40B4-BE49-F238E27FC236}">
                <a16:creationId xmlns:a16="http://schemas.microsoft.com/office/drawing/2014/main" id="{3612D506-FF83-4C34-82E5-B3601C39B934}"/>
              </a:ext>
            </a:extLst>
          </p:cNvPr>
          <p:cNvSpPr/>
          <p:nvPr/>
        </p:nvSpPr>
        <p:spPr>
          <a:xfrm>
            <a:off x="11268547" y="6030203"/>
            <a:ext cx="758612" cy="669178"/>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grpSp>
        <p:nvGrpSpPr>
          <p:cNvPr id="10" name="组合 9">
            <a:extLst>
              <a:ext uri="{FF2B5EF4-FFF2-40B4-BE49-F238E27FC236}">
                <a16:creationId xmlns:a16="http://schemas.microsoft.com/office/drawing/2014/main" id="{BB82A89F-B25A-4FD6-8EFF-75D06D3E6EB5}"/>
              </a:ext>
            </a:extLst>
          </p:cNvPr>
          <p:cNvGrpSpPr/>
          <p:nvPr/>
        </p:nvGrpSpPr>
        <p:grpSpPr>
          <a:xfrm>
            <a:off x="7586361" y="380532"/>
            <a:ext cx="886114" cy="886114"/>
            <a:chOff x="598480" y="4167301"/>
            <a:chExt cx="886114" cy="886114"/>
          </a:xfrm>
        </p:grpSpPr>
        <p:sp>
          <p:nvSpPr>
            <p:cNvPr id="11" name="KSO_Shape">
              <a:extLst>
                <a:ext uri="{FF2B5EF4-FFF2-40B4-BE49-F238E27FC236}">
                  <a16:creationId xmlns:a16="http://schemas.microsoft.com/office/drawing/2014/main" id="{074E650C-E5CF-415A-AC24-55B62898D27B}"/>
                </a:ext>
              </a:extLst>
            </p:cNvPr>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endParaRPr>
            </a:p>
          </p:txBody>
        </p:sp>
        <p:sp>
          <p:nvSpPr>
            <p:cNvPr id="12" name="椭圆 11">
              <a:extLst>
                <a:ext uri="{FF2B5EF4-FFF2-40B4-BE49-F238E27FC236}">
                  <a16:creationId xmlns:a16="http://schemas.microsoft.com/office/drawing/2014/main" id="{A5DF6CDA-3134-49B5-9689-824F3177CE44}"/>
                </a:ext>
              </a:extLst>
            </p:cNvPr>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3" name="组合 12">
            <a:extLst>
              <a:ext uri="{FF2B5EF4-FFF2-40B4-BE49-F238E27FC236}">
                <a16:creationId xmlns:a16="http://schemas.microsoft.com/office/drawing/2014/main" id="{A0B33340-1402-4C2E-A3D1-8809143F4C34}"/>
              </a:ext>
            </a:extLst>
          </p:cNvPr>
          <p:cNvGrpSpPr/>
          <p:nvPr/>
        </p:nvGrpSpPr>
        <p:grpSpPr>
          <a:xfrm>
            <a:off x="8916725" y="380532"/>
            <a:ext cx="886114" cy="886114"/>
            <a:chOff x="1982780" y="4167301"/>
            <a:chExt cx="886114" cy="886114"/>
          </a:xfrm>
        </p:grpSpPr>
        <p:sp>
          <p:nvSpPr>
            <p:cNvPr id="14" name="KSO_Shape">
              <a:extLst>
                <a:ext uri="{FF2B5EF4-FFF2-40B4-BE49-F238E27FC236}">
                  <a16:creationId xmlns:a16="http://schemas.microsoft.com/office/drawing/2014/main" id="{63C28C52-4C73-42CA-82B4-02A0DD39073D}"/>
                </a:ext>
              </a:extLst>
            </p:cNvPr>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椭圆 14">
              <a:extLst>
                <a:ext uri="{FF2B5EF4-FFF2-40B4-BE49-F238E27FC236}">
                  <a16:creationId xmlns:a16="http://schemas.microsoft.com/office/drawing/2014/main" id="{1A08328E-2A64-485F-A55F-6A498AE9FC6E}"/>
                </a:ext>
              </a:extLst>
            </p:cNvPr>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6" name="组合 15">
            <a:extLst>
              <a:ext uri="{FF2B5EF4-FFF2-40B4-BE49-F238E27FC236}">
                <a16:creationId xmlns:a16="http://schemas.microsoft.com/office/drawing/2014/main" id="{4F4B15CA-05FE-4B97-9F41-37D61DEB566D}"/>
              </a:ext>
            </a:extLst>
          </p:cNvPr>
          <p:cNvGrpSpPr/>
          <p:nvPr/>
        </p:nvGrpSpPr>
        <p:grpSpPr>
          <a:xfrm>
            <a:off x="10247089" y="432777"/>
            <a:ext cx="886114" cy="886114"/>
            <a:chOff x="3478867" y="4167301"/>
            <a:chExt cx="886114" cy="886114"/>
          </a:xfrm>
        </p:grpSpPr>
        <p:sp>
          <p:nvSpPr>
            <p:cNvPr id="18" name="KSO_Shape">
              <a:extLst>
                <a:ext uri="{FF2B5EF4-FFF2-40B4-BE49-F238E27FC236}">
                  <a16:creationId xmlns:a16="http://schemas.microsoft.com/office/drawing/2014/main" id="{FB5A38E3-23AD-45D7-A038-7454D5148F07}"/>
                </a:ext>
              </a:extLst>
            </p:cNvPr>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椭圆 18">
              <a:extLst>
                <a:ext uri="{FF2B5EF4-FFF2-40B4-BE49-F238E27FC236}">
                  <a16:creationId xmlns:a16="http://schemas.microsoft.com/office/drawing/2014/main" id="{812B8D96-1201-4956-9963-52518C9F1560}"/>
                </a:ext>
              </a:extLst>
            </p:cNvPr>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3">
            <a:extLst>
              <a:ext uri="{FF2B5EF4-FFF2-40B4-BE49-F238E27FC236}">
                <a16:creationId xmlns:a16="http://schemas.microsoft.com/office/drawing/2014/main" id="{FC627BDD-2983-46D5-A74F-79AC6D103A2D}"/>
              </a:ext>
            </a:extLst>
          </p:cNvPr>
          <p:cNvGrpSpPr/>
          <p:nvPr/>
        </p:nvGrpSpPr>
        <p:grpSpPr bwMode="auto">
          <a:xfrm>
            <a:off x="592034" y="334352"/>
            <a:ext cx="263525" cy="393700"/>
            <a:chOff x="0" y="0"/>
            <a:chExt cx="213756" cy="427512"/>
          </a:xfrm>
        </p:grpSpPr>
        <p:sp>
          <p:nvSpPr>
            <p:cNvPr id="21" name="直接连接符 4">
              <a:extLst>
                <a:ext uri="{FF2B5EF4-FFF2-40B4-BE49-F238E27FC236}">
                  <a16:creationId xmlns:a16="http://schemas.microsoft.com/office/drawing/2014/main" id="{6692BDAF-4577-4BAF-A8E8-2E58106A931C}"/>
                </a:ext>
              </a:extLst>
            </p:cNvPr>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22" name="直接连接符 5">
              <a:extLst>
                <a:ext uri="{FF2B5EF4-FFF2-40B4-BE49-F238E27FC236}">
                  <a16:creationId xmlns:a16="http://schemas.microsoft.com/office/drawing/2014/main" id="{6220420F-A202-4819-9FB6-2AF32A538678}"/>
                </a:ext>
              </a:extLst>
            </p:cNvPr>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2" name="矩形 1">
            <a:extLst>
              <a:ext uri="{FF2B5EF4-FFF2-40B4-BE49-F238E27FC236}">
                <a16:creationId xmlns:a16="http://schemas.microsoft.com/office/drawing/2014/main" id="{020CD970-222C-4ED6-A680-642D6B18F64C}"/>
              </a:ext>
            </a:extLst>
          </p:cNvPr>
          <p:cNvSpPr/>
          <p:nvPr/>
        </p:nvSpPr>
        <p:spPr>
          <a:xfrm>
            <a:off x="1079541" y="861664"/>
            <a:ext cx="2964273" cy="400110"/>
          </a:xfrm>
          <a:prstGeom prst="rect">
            <a:avLst/>
          </a:prstGeom>
        </p:spPr>
        <p:txBody>
          <a:bodyPr wrap="none">
            <a:spAutoFit/>
          </a:bodyPr>
          <a:lstStyle/>
          <a:p>
            <a:r>
              <a:rPr lang="en-US" altLang="zh-CN" sz="2000" b="1" dirty="0">
                <a:solidFill>
                  <a:srgbClr val="FFFFFF"/>
                </a:solidFill>
                <a:effectLst>
                  <a:outerShdw blurRad="38100" dist="38100" dir="2700000" algn="tl">
                    <a:srgbClr val="000000">
                      <a:alpha val="43137"/>
                    </a:srgbClr>
                  </a:outerShdw>
                </a:effectLst>
                <a:latin typeface="Calibri"/>
                <a:ea typeface="宋体" panose="02010600030101010101" pitchFamily="2" charset="-122"/>
              </a:rPr>
              <a:t>1.</a:t>
            </a:r>
            <a:r>
              <a:rPr lang="zh-CN" altLang="zh-CN" sz="2000" b="1" dirty="0">
                <a:solidFill>
                  <a:srgbClr val="FFFFFF"/>
                </a:solidFill>
                <a:effectLst>
                  <a:outerShdw blurRad="38100" dist="38100" dir="2700000" algn="tl">
                    <a:srgbClr val="000000">
                      <a:alpha val="43137"/>
                    </a:srgbClr>
                  </a:outerShdw>
                </a:effectLst>
                <a:latin typeface="Calibri"/>
                <a:ea typeface="宋体" panose="02010600030101010101" pitchFamily="2" charset="-122"/>
              </a:rPr>
              <a:t>计算机系统的技术指标</a:t>
            </a:r>
            <a:endParaRPr lang="zh-CN" altLang="en-US" sz="2000" dirty="0">
              <a:solidFill>
                <a:srgbClr val="FFFFFF"/>
              </a:solidFill>
            </a:endParaRPr>
          </a:p>
        </p:txBody>
      </p:sp>
      <p:sp>
        <p:nvSpPr>
          <p:cNvPr id="3" name="矩形 2"/>
          <p:cNvSpPr/>
          <p:nvPr/>
        </p:nvSpPr>
        <p:spPr>
          <a:xfrm>
            <a:off x="803402" y="186818"/>
            <a:ext cx="4817344" cy="646331"/>
          </a:xfrm>
          <a:prstGeom prst="rect">
            <a:avLst/>
          </a:prstGeom>
        </p:spPr>
        <p:txBody>
          <a:bodyPr wrap="none">
            <a:spAutoFit/>
          </a:bodyPr>
          <a:lstStyle/>
          <a:p>
            <a:pPr lvl="0" algn="ctr"/>
            <a:r>
              <a:rPr lang="zh-CN" altLang="zh-CN" sz="3600" b="1" dirty="0">
                <a:solidFill>
                  <a:srgbClr val="FFC000"/>
                </a:solidFill>
                <a:effectLst>
                  <a:outerShdw blurRad="38100" dist="38100" dir="2700000" algn="tl">
                    <a:srgbClr val="000000">
                      <a:alpha val="43137"/>
                    </a:srgbClr>
                  </a:outerShdw>
                </a:effectLst>
                <a:latin typeface="Calibri"/>
                <a:ea typeface="宋体" panose="02010600030101010101" pitchFamily="2" charset="-122"/>
              </a:rPr>
              <a:t>计算机系统的技术指标</a:t>
            </a:r>
          </a:p>
        </p:txBody>
      </p:sp>
    </p:spTree>
    <p:extLst>
      <p:ext uri="{BB962C8B-B14F-4D97-AF65-F5344CB8AC3E}">
        <p14:creationId xmlns:p14="http://schemas.microsoft.com/office/powerpoint/2010/main" val="7657939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 calcmode="lin" valueType="num">
                                      <p:cBhvr additive="base">
                                        <p:cTn id="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anim calcmode="lin" valueType="num">
                                      <p:cBhvr additive="base">
                                        <p:cTn id="11"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anim calcmode="lin" valueType="num">
                                      <p:cBhvr additive="base">
                                        <p:cTn id="15"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7">
                                            <p:txEl>
                                              <p:pRg st="3" end="3"/>
                                            </p:txEl>
                                          </p:spTgt>
                                        </p:tgtEl>
                                        <p:attrNameLst>
                                          <p:attrName>style.visibility</p:attrName>
                                        </p:attrNameLst>
                                      </p:cBhvr>
                                      <p:to>
                                        <p:strVal val="visible"/>
                                      </p:to>
                                    </p:set>
                                    <p:anim calcmode="lin" valueType="num">
                                      <p:cBhvr additive="base">
                                        <p:cTn id="19" dur="5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
                                            <p:txEl>
                                              <p:pRg st="4" end="4"/>
                                            </p:txEl>
                                          </p:spTgt>
                                        </p:tgtEl>
                                        <p:attrNameLst>
                                          <p:attrName>style.visibility</p:attrName>
                                        </p:attrNameLst>
                                      </p:cBhvr>
                                      <p:to>
                                        <p:strVal val="visible"/>
                                      </p:to>
                                    </p:set>
                                    <p:anim calcmode="lin" valueType="num">
                                      <p:cBhvr additive="base">
                                        <p:cTn id="23" dur="500" fill="hold"/>
                                        <p:tgtEl>
                                          <p:spTgt spid="1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7">
                                            <p:txEl>
                                              <p:pRg st="4" end="4"/>
                                            </p:txEl>
                                          </p:spTgt>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4" fill="hold" nodeType="afterEffect">
                                  <p:stCondLst>
                                    <p:cond delay="0"/>
                                  </p:stCondLst>
                                  <p:childTnLst>
                                    <p:set>
                                      <p:cBhvr>
                                        <p:cTn id="27" dur="1" fill="hold">
                                          <p:stCondLst>
                                            <p:cond delay="0"/>
                                          </p:stCondLst>
                                        </p:cTn>
                                        <p:tgtEl>
                                          <p:spTgt spid="17">
                                            <p:txEl>
                                              <p:pRg st="5" end="5"/>
                                            </p:txEl>
                                          </p:spTgt>
                                        </p:tgtEl>
                                        <p:attrNameLst>
                                          <p:attrName>style.visibility</p:attrName>
                                        </p:attrNameLst>
                                      </p:cBhvr>
                                      <p:to>
                                        <p:strVal val="visible"/>
                                      </p:to>
                                    </p:set>
                                    <p:anim calcmode="lin" valueType="num">
                                      <p:cBhvr additive="base">
                                        <p:cTn id="28" dur="500" fill="hold"/>
                                        <p:tgtEl>
                                          <p:spTgt spid="17">
                                            <p:txEl>
                                              <p:pRg st="5" end="5"/>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7">
                                            <p:txEl>
                                              <p:pRg st="5" end="5"/>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7">
                                            <p:txEl>
                                              <p:pRg st="6" end="6"/>
                                            </p:txEl>
                                          </p:spTgt>
                                        </p:tgtEl>
                                        <p:attrNameLst>
                                          <p:attrName>style.visibility</p:attrName>
                                        </p:attrNameLst>
                                      </p:cBhvr>
                                      <p:to>
                                        <p:strVal val="visible"/>
                                      </p:to>
                                    </p:set>
                                    <p:anim calcmode="lin" valueType="num">
                                      <p:cBhvr additive="base">
                                        <p:cTn id="32" dur="500" fill="hold"/>
                                        <p:tgtEl>
                                          <p:spTgt spid="17">
                                            <p:txEl>
                                              <p:pRg st="6" end="6"/>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7">
                                            <p:txEl>
                                              <p:pRg st="6" end="6"/>
                                            </p:txEl>
                                          </p:spTgt>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7">
                                            <p:txEl>
                                              <p:pRg st="7" end="7"/>
                                            </p:txEl>
                                          </p:spTgt>
                                        </p:tgtEl>
                                        <p:attrNameLst>
                                          <p:attrName>style.visibility</p:attrName>
                                        </p:attrNameLst>
                                      </p:cBhvr>
                                      <p:to>
                                        <p:strVal val="visible"/>
                                      </p:to>
                                    </p:set>
                                    <p:anim calcmode="lin" valueType="num">
                                      <p:cBhvr additive="base">
                                        <p:cTn id="36" dur="500" fill="hold"/>
                                        <p:tgtEl>
                                          <p:spTgt spid="17">
                                            <p:txEl>
                                              <p:pRg st="7" end="7"/>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7">
                                            <p:txEl>
                                              <p:pRg st="7" end="7"/>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7">
                                            <p:txEl>
                                              <p:pRg st="8" end="8"/>
                                            </p:txEl>
                                          </p:spTgt>
                                        </p:tgtEl>
                                        <p:attrNameLst>
                                          <p:attrName>style.visibility</p:attrName>
                                        </p:attrNameLst>
                                      </p:cBhvr>
                                      <p:to>
                                        <p:strVal val="visible"/>
                                      </p:to>
                                    </p:set>
                                    <p:anim calcmode="lin" valueType="num">
                                      <p:cBhvr additive="base">
                                        <p:cTn id="40" dur="500" fill="hold"/>
                                        <p:tgtEl>
                                          <p:spTgt spid="17">
                                            <p:txEl>
                                              <p:pRg st="8" end="8"/>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7">
                                            <p:txEl>
                                              <p:pRg st="8" end="8"/>
                                            </p:txEl>
                                          </p:spTgt>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7">
                                            <p:txEl>
                                              <p:pRg st="9" end="9"/>
                                            </p:txEl>
                                          </p:spTgt>
                                        </p:tgtEl>
                                        <p:attrNameLst>
                                          <p:attrName>style.visibility</p:attrName>
                                        </p:attrNameLst>
                                      </p:cBhvr>
                                      <p:to>
                                        <p:strVal val="visible"/>
                                      </p:to>
                                    </p:set>
                                    <p:anim calcmode="lin" valueType="num">
                                      <p:cBhvr additive="base">
                                        <p:cTn id="44" dur="500" fill="hold"/>
                                        <p:tgtEl>
                                          <p:spTgt spid="17">
                                            <p:txEl>
                                              <p:pRg st="9" end="9"/>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17">
                                            <p:txEl>
                                              <p:pRg st="9" end="9"/>
                                            </p:txEl>
                                          </p:spTgt>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7">
                                            <p:txEl>
                                              <p:pRg st="10" end="10"/>
                                            </p:txEl>
                                          </p:spTgt>
                                        </p:tgtEl>
                                        <p:attrNameLst>
                                          <p:attrName>style.visibility</p:attrName>
                                        </p:attrNameLst>
                                      </p:cBhvr>
                                      <p:to>
                                        <p:strVal val="visible"/>
                                      </p:to>
                                    </p:set>
                                    <p:anim calcmode="lin" valueType="num">
                                      <p:cBhvr additive="base">
                                        <p:cTn id="48" dur="500" fill="hold"/>
                                        <p:tgtEl>
                                          <p:spTgt spid="17">
                                            <p:txEl>
                                              <p:pRg st="10" end="10"/>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7">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3" name="组合 3"/>
          <p:cNvGrpSpPr/>
          <p:nvPr/>
        </p:nvGrpSpPr>
        <p:grpSpPr bwMode="auto">
          <a:xfrm>
            <a:off x="592034" y="334352"/>
            <a:ext cx="263525" cy="393700"/>
            <a:chOff x="0" y="0"/>
            <a:chExt cx="213756" cy="427512"/>
          </a:xfrm>
        </p:grpSpPr>
        <p:sp>
          <p:nvSpPr>
            <p:cNvPr id="54"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55"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2" name="文本框 1"/>
          <p:cNvSpPr txBox="1"/>
          <p:nvPr/>
        </p:nvSpPr>
        <p:spPr>
          <a:xfrm>
            <a:off x="855559" y="1051217"/>
            <a:ext cx="11084907" cy="5062924"/>
          </a:xfrm>
          <a:prstGeom prst="rect">
            <a:avLst/>
          </a:prstGeom>
          <a:noFill/>
        </p:spPr>
        <p:txBody>
          <a:bodyPr wrap="square" rtlCol="0">
            <a:spAutoFit/>
          </a:bodyPr>
          <a:lstStyle/>
          <a:p>
            <a:r>
              <a:rPr lang="en-US" altLang="zh-CN" sz="2000" b="1" kern="100" dirty="0">
                <a:solidFill>
                  <a:prstClr val="white"/>
                </a:solidFill>
                <a:latin typeface="Arial" panose="020B0604020202020204" pitchFamily="34" charset="0"/>
              </a:rPr>
              <a:t>3 )</a:t>
            </a:r>
            <a:r>
              <a:rPr lang="zh-CN" altLang="en-US" sz="2000" b="1" kern="100" dirty="0">
                <a:solidFill>
                  <a:prstClr val="white"/>
                </a:solidFill>
                <a:latin typeface="Arial" panose="020B0604020202020204" pitchFamily="34" charset="0"/>
              </a:rPr>
              <a:t>容量</a:t>
            </a:r>
          </a:p>
          <a:p>
            <a:pPr>
              <a:spcAft>
                <a:spcPts val="600"/>
              </a:spcAft>
            </a:pPr>
            <a:r>
              <a:rPr lang="zh-CN" altLang="en-US" sz="1600" dirty="0">
                <a:solidFill>
                  <a:prstClr val="white"/>
                </a:solidFill>
              </a:rPr>
              <a:t>所说的容量一般是指计算机内存系统的容量，即计算机的内存系统所能容纳的二进制信息的总量。</a:t>
            </a:r>
          </a:p>
          <a:p>
            <a:pPr>
              <a:spcAft>
                <a:spcPts val="600"/>
              </a:spcAft>
            </a:pPr>
            <a:r>
              <a:rPr lang="zh-CN" altLang="en-US" sz="1600" dirty="0">
                <a:solidFill>
                  <a:prstClr val="white"/>
                </a:solidFill>
              </a:rPr>
              <a:t>衡量方法：</a:t>
            </a:r>
            <a:endParaRPr lang="en-US" altLang="zh-CN" sz="1600" dirty="0">
              <a:solidFill>
                <a:prstClr val="white"/>
              </a:solidFill>
            </a:endParaRPr>
          </a:p>
          <a:p>
            <a:pPr marL="285750" indent="-285750">
              <a:spcAft>
                <a:spcPts val="600"/>
              </a:spcAft>
              <a:buFont typeface="Arial" panose="020B0604020202020204" pitchFamily="34" charset="0"/>
              <a:buChar char="•"/>
            </a:pPr>
            <a:r>
              <a:rPr lang="zh-CN" altLang="en-US" sz="1600" dirty="0">
                <a:solidFill>
                  <a:prstClr val="white"/>
                </a:solidFill>
              </a:rPr>
              <a:t>用位</a:t>
            </a:r>
            <a:r>
              <a:rPr lang="en-US" altLang="zh-CN" sz="1600" dirty="0">
                <a:solidFill>
                  <a:prstClr val="white"/>
                </a:solidFill>
              </a:rPr>
              <a:t>bit</a:t>
            </a:r>
            <a:r>
              <a:rPr lang="zh-CN" altLang="en-US" sz="1600" dirty="0">
                <a:solidFill>
                  <a:prstClr val="white"/>
                </a:solidFill>
              </a:rPr>
              <a:t>数来衡量（极少用）；</a:t>
            </a:r>
            <a:endParaRPr lang="en-US" altLang="zh-CN" sz="1600" dirty="0">
              <a:solidFill>
                <a:prstClr val="white"/>
              </a:solidFill>
            </a:endParaRPr>
          </a:p>
          <a:p>
            <a:pPr marL="285750" indent="-285750">
              <a:spcAft>
                <a:spcPts val="600"/>
              </a:spcAft>
              <a:buFont typeface="Arial" panose="020B0604020202020204" pitchFamily="34" charset="0"/>
              <a:buChar char="•"/>
            </a:pPr>
            <a:r>
              <a:rPr lang="zh-CN" altLang="en-US" sz="1600" dirty="0">
                <a:solidFill>
                  <a:prstClr val="white"/>
                </a:solidFill>
              </a:rPr>
              <a:t>用字节</a:t>
            </a:r>
            <a:r>
              <a:rPr lang="en-US" altLang="zh-CN" sz="1600" dirty="0">
                <a:solidFill>
                  <a:prstClr val="white"/>
                </a:solidFill>
              </a:rPr>
              <a:t>Byte</a:t>
            </a:r>
            <a:r>
              <a:rPr lang="zh-CN" altLang="en-US" sz="1600" dirty="0">
                <a:solidFill>
                  <a:prstClr val="white"/>
                </a:solidFill>
              </a:rPr>
              <a:t>数来衡量（最常用的方法）；</a:t>
            </a:r>
            <a:endParaRPr lang="en-US" altLang="zh-CN" sz="1600" dirty="0">
              <a:solidFill>
                <a:prstClr val="white"/>
              </a:solidFill>
            </a:endParaRPr>
          </a:p>
          <a:p>
            <a:pPr marL="285750" indent="-285750">
              <a:spcAft>
                <a:spcPts val="600"/>
              </a:spcAft>
              <a:buFont typeface="Arial" panose="020B0604020202020204" pitchFamily="34" charset="0"/>
              <a:buChar char="•"/>
            </a:pPr>
            <a:r>
              <a:rPr lang="zh-CN" altLang="en-US" sz="1600" dirty="0">
                <a:solidFill>
                  <a:prstClr val="white"/>
                </a:solidFill>
              </a:rPr>
              <a:t>用字</a:t>
            </a:r>
            <a:r>
              <a:rPr lang="en-US" altLang="zh-CN" sz="1600" dirty="0">
                <a:solidFill>
                  <a:prstClr val="white"/>
                </a:solidFill>
              </a:rPr>
              <a:t>Word</a:t>
            </a:r>
            <a:r>
              <a:rPr lang="zh-CN" altLang="en-US" sz="1600" dirty="0">
                <a:solidFill>
                  <a:prstClr val="white"/>
                </a:solidFill>
              </a:rPr>
              <a:t>数来衡量（首先要知道字长，总容量</a:t>
            </a:r>
            <a:r>
              <a:rPr lang="en-US" altLang="zh-CN" sz="1600" dirty="0">
                <a:solidFill>
                  <a:prstClr val="white"/>
                </a:solidFill>
              </a:rPr>
              <a:t>=</a:t>
            </a:r>
            <a:r>
              <a:rPr lang="zh-CN" altLang="en-US" sz="1600" dirty="0">
                <a:solidFill>
                  <a:prstClr val="white"/>
                </a:solidFill>
              </a:rPr>
              <a:t>字数*字长，此法也很少用）。</a:t>
            </a:r>
          </a:p>
          <a:p>
            <a:pPr>
              <a:spcAft>
                <a:spcPts val="600"/>
              </a:spcAft>
            </a:pPr>
            <a:r>
              <a:rPr lang="zh-CN" altLang="en-US" sz="1600" dirty="0">
                <a:solidFill>
                  <a:prstClr val="white"/>
                </a:solidFill>
              </a:rPr>
              <a:t>容量的单位还有</a:t>
            </a:r>
            <a:r>
              <a:rPr lang="en-US" altLang="zh-CN" sz="1600" dirty="0">
                <a:solidFill>
                  <a:prstClr val="white"/>
                </a:solidFill>
              </a:rPr>
              <a:t>KB</a:t>
            </a:r>
            <a:r>
              <a:rPr lang="zh-CN" altLang="en-US" sz="1600" dirty="0">
                <a:solidFill>
                  <a:prstClr val="white"/>
                </a:solidFill>
              </a:rPr>
              <a:t>、</a:t>
            </a:r>
            <a:r>
              <a:rPr lang="en-US" altLang="zh-CN" sz="1600" dirty="0">
                <a:solidFill>
                  <a:prstClr val="white"/>
                </a:solidFill>
              </a:rPr>
              <a:t>MB</a:t>
            </a:r>
            <a:r>
              <a:rPr lang="zh-CN" altLang="en-US" sz="1600" dirty="0">
                <a:solidFill>
                  <a:prstClr val="white"/>
                </a:solidFill>
              </a:rPr>
              <a:t>、</a:t>
            </a:r>
            <a:r>
              <a:rPr lang="en-US" altLang="zh-CN" sz="1600" dirty="0">
                <a:solidFill>
                  <a:prstClr val="white"/>
                </a:solidFill>
              </a:rPr>
              <a:t>GB</a:t>
            </a:r>
            <a:r>
              <a:rPr lang="zh-CN" altLang="en-US" sz="1600" dirty="0">
                <a:solidFill>
                  <a:prstClr val="white"/>
                </a:solidFill>
              </a:rPr>
              <a:t>和</a:t>
            </a:r>
            <a:r>
              <a:rPr lang="en-US" altLang="zh-CN" sz="1600" dirty="0">
                <a:solidFill>
                  <a:prstClr val="white"/>
                </a:solidFill>
              </a:rPr>
              <a:t>TB</a:t>
            </a:r>
            <a:r>
              <a:rPr lang="zh-CN" altLang="en-US" sz="1600" dirty="0">
                <a:solidFill>
                  <a:prstClr val="white"/>
                </a:solidFill>
              </a:rPr>
              <a:t>。</a:t>
            </a:r>
            <a:endParaRPr lang="en-US" altLang="zh-CN" sz="1600" dirty="0">
              <a:solidFill>
                <a:prstClr val="white"/>
              </a:solidFill>
            </a:endParaRPr>
          </a:p>
          <a:p>
            <a:r>
              <a:rPr lang="en-US" altLang="zh-CN" sz="2000" b="1" kern="100" dirty="0">
                <a:solidFill>
                  <a:prstClr val="white"/>
                </a:solidFill>
                <a:latin typeface="Arial" panose="020B0604020202020204" pitchFamily="34" charset="0"/>
              </a:rPr>
              <a:t>4 ) </a:t>
            </a:r>
            <a:r>
              <a:rPr lang="zh-CN" altLang="en-US" sz="2000" b="1" kern="100" dirty="0">
                <a:solidFill>
                  <a:prstClr val="white"/>
                </a:solidFill>
                <a:latin typeface="Arial" panose="020B0604020202020204" pitchFamily="34" charset="0"/>
              </a:rPr>
              <a:t>存取周期</a:t>
            </a:r>
          </a:p>
          <a:p>
            <a:pPr>
              <a:spcAft>
                <a:spcPts val="600"/>
              </a:spcAft>
            </a:pPr>
            <a:r>
              <a:rPr lang="zh-CN" altLang="en-US" sz="1600" dirty="0">
                <a:solidFill>
                  <a:prstClr val="white"/>
                </a:solidFill>
              </a:rPr>
              <a:t>连续两次访问存储器所需要的最短时间间隔为存取周期。微型机的内存储器目前存取周期大约在几十到一百纳秒（</a:t>
            </a:r>
            <a:r>
              <a:rPr lang="en-US" altLang="zh-CN" sz="1600" dirty="0">
                <a:solidFill>
                  <a:prstClr val="white"/>
                </a:solidFill>
              </a:rPr>
              <a:t>ns</a:t>
            </a:r>
            <a:r>
              <a:rPr lang="zh-CN" altLang="en-US" sz="1600" dirty="0">
                <a:solidFill>
                  <a:prstClr val="white"/>
                </a:solidFill>
              </a:rPr>
              <a:t>），存取速度很快。</a:t>
            </a:r>
          </a:p>
          <a:p>
            <a:r>
              <a:rPr lang="en-US" altLang="zh-CN" sz="2000" b="1" kern="100" dirty="0">
                <a:solidFill>
                  <a:prstClr val="white"/>
                </a:solidFill>
                <a:latin typeface="Arial" panose="020B0604020202020204" pitchFamily="34" charset="0"/>
              </a:rPr>
              <a:t>5 ) </a:t>
            </a:r>
            <a:r>
              <a:rPr lang="zh-CN" altLang="en-US" sz="2000" b="1" kern="100" dirty="0">
                <a:solidFill>
                  <a:prstClr val="white"/>
                </a:solidFill>
                <a:latin typeface="Arial" panose="020B0604020202020204" pitchFamily="34" charset="0"/>
              </a:rPr>
              <a:t>运算速度</a:t>
            </a:r>
          </a:p>
          <a:p>
            <a:pPr>
              <a:spcAft>
                <a:spcPts val="600"/>
              </a:spcAft>
            </a:pPr>
            <a:r>
              <a:rPr lang="zh-CN" altLang="en-US" sz="1600" dirty="0">
                <a:solidFill>
                  <a:prstClr val="white"/>
                </a:solidFill>
              </a:rPr>
              <a:t>速度是指计算机的运算速度。运算速度是一项综合性的指标。</a:t>
            </a:r>
            <a:endParaRPr lang="en-US" altLang="zh-CN" sz="1600" dirty="0">
              <a:solidFill>
                <a:prstClr val="white"/>
              </a:solidFill>
            </a:endParaRPr>
          </a:p>
          <a:p>
            <a:pPr>
              <a:spcAft>
                <a:spcPts val="600"/>
              </a:spcAft>
            </a:pPr>
            <a:r>
              <a:rPr lang="zh-CN" altLang="en-US" sz="1600" dirty="0">
                <a:solidFill>
                  <a:prstClr val="white"/>
                </a:solidFill>
              </a:rPr>
              <a:t>衡量计算机的运算速度的方法：</a:t>
            </a:r>
          </a:p>
          <a:p>
            <a:pPr marL="285750" indent="-285750">
              <a:spcAft>
                <a:spcPts val="600"/>
              </a:spcAft>
              <a:buFont typeface="Arial" panose="020B0604020202020204" pitchFamily="34" charset="0"/>
              <a:buChar char="•"/>
            </a:pPr>
            <a:r>
              <a:rPr lang="zh-CN" altLang="en-US" sz="1600" dirty="0">
                <a:solidFill>
                  <a:prstClr val="white"/>
                </a:solidFill>
              </a:rPr>
              <a:t>普通法：用计算机每秒所能执行的指令条数来衡量，单位为</a:t>
            </a:r>
            <a:r>
              <a:rPr lang="en-US" altLang="zh-CN" sz="1600" dirty="0">
                <a:solidFill>
                  <a:prstClr val="white"/>
                </a:solidFill>
              </a:rPr>
              <a:t>MIPS</a:t>
            </a:r>
            <a:r>
              <a:rPr lang="zh-CN" altLang="en-US" sz="1600" dirty="0">
                <a:solidFill>
                  <a:prstClr val="white"/>
                </a:solidFill>
              </a:rPr>
              <a:t>（</a:t>
            </a:r>
            <a:r>
              <a:rPr lang="en-US" altLang="zh-CN" sz="1600" dirty="0">
                <a:solidFill>
                  <a:prstClr val="white"/>
                </a:solidFill>
              </a:rPr>
              <a:t>Million OF Instructions Per Second</a:t>
            </a:r>
            <a:r>
              <a:rPr lang="zh-CN" altLang="en-US" sz="1600" dirty="0">
                <a:solidFill>
                  <a:prstClr val="white"/>
                </a:solidFill>
              </a:rPr>
              <a:t>）。</a:t>
            </a:r>
            <a:endParaRPr lang="en-US" altLang="zh-CN" sz="1600" dirty="0">
              <a:solidFill>
                <a:prstClr val="white"/>
              </a:solidFill>
            </a:endParaRPr>
          </a:p>
          <a:p>
            <a:pPr marL="285750" indent="-285750">
              <a:spcAft>
                <a:spcPts val="600"/>
              </a:spcAft>
              <a:buFont typeface="Arial" panose="020B0604020202020204" pitchFamily="34" charset="0"/>
              <a:buChar char="•"/>
            </a:pPr>
            <a:r>
              <a:rPr lang="zh-CN" altLang="en-US" sz="1600" dirty="0">
                <a:solidFill>
                  <a:prstClr val="white"/>
                </a:solidFill>
              </a:rPr>
              <a:t>吉普森法：又称综合指令时间法。其运算公式为：</a:t>
            </a:r>
            <a:r>
              <a:rPr lang="en-US" altLang="zh-CN" sz="1600" dirty="0">
                <a:solidFill>
                  <a:prstClr val="white"/>
                </a:solidFill>
              </a:rPr>
              <a:t>T= f *t </a:t>
            </a:r>
            <a:r>
              <a:rPr lang="zh-CN" altLang="en-US" sz="1600" dirty="0">
                <a:solidFill>
                  <a:prstClr val="white"/>
                </a:solidFill>
              </a:rPr>
              <a:t>。</a:t>
            </a:r>
            <a:endParaRPr lang="en-US" altLang="zh-CN" sz="1600" dirty="0">
              <a:solidFill>
                <a:prstClr val="white"/>
              </a:solidFill>
            </a:endParaRPr>
          </a:p>
          <a:p>
            <a:pPr marL="285750" indent="-285750">
              <a:spcAft>
                <a:spcPts val="600"/>
              </a:spcAft>
              <a:buFont typeface="Arial" panose="020B0604020202020204" pitchFamily="34" charset="0"/>
              <a:buChar char="•"/>
            </a:pPr>
            <a:r>
              <a:rPr lang="zh-CN" altLang="en-US" sz="1600" dirty="0">
                <a:solidFill>
                  <a:prstClr val="white"/>
                </a:solidFill>
              </a:rPr>
              <a:t>基准程序法：编制一段能全面综合考虑各种因素的程序，让其在不同的计算机系统上运行，以进行速度比较。</a:t>
            </a:r>
          </a:p>
        </p:txBody>
      </p:sp>
      <p:sp>
        <p:nvSpPr>
          <p:cNvPr id="85" name="对话气泡: 圆角矩形 84"/>
          <p:cNvSpPr/>
          <p:nvPr/>
        </p:nvSpPr>
        <p:spPr>
          <a:xfrm>
            <a:off x="3333928" y="432777"/>
            <a:ext cx="3835153" cy="2121763"/>
          </a:xfrm>
          <a:prstGeom prst="wedgeRoundRectCallout">
            <a:avLst/>
          </a:prstGeom>
        </p:spPr>
        <p:style>
          <a:lnRef idx="1">
            <a:schemeClr val="accent2"/>
          </a:lnRef>
          <a:fillRef idx="2">
            <a:schemeClr val="accent2"/>
          </a:fillRef>
          <a:effectRef idx="1">
            <a:schemeClr val="accent2"/>
          </a:effectRef>
          <a:fontRef idx="minor">
            <a:schemeClr val="dk1"/>
          </a:fontRef>
        </p:style>
        <p:txBody>
          <a:bodyPr rtlCol="0" anchor="ctr"/>
          <a:lstStyle/>
          <a:p>
            <a:r>
              <a:rPr lang="en-US" altLang="zh-CN" dirty="0">
                <a:solidFill>
                  <a:srgbClr val="FF0000"/>
                </a:solidFill>
              </a:rPr>
              <a:t>1B=8bit</a:t>
            </a:r>
          </a:p>
          <a:p>
            <a:r>
              <a:rPr lang="en-US" altLang="zh-CN" dirty="0">
                <a:solidFill>
                  <a:srgbClr val="FF0000"/>
                </a:solidFill>
              </a:rPr>
              <a:t>1KB=1024B=2 B</a:t>
            </a:r>
          </a:p>
          <a:p>
            <a:r>
              <a:rPr lang="en-US" altLang="zh-CN" dirty="0">
                <a:solidFill>
                  <a:srgbClr val="FF0000"/>
                </a:solidFill>
              </a:rPr>
              <a:t>1MB=1024KB=2 B=1048576B</a:t>
            </a:r>
          </a:p>
          <a:p>
            <a:r>
              <a:rPr lang="en-US" altLang="zh-CN" dirty="0">
                <a:solidFill>
                  <a:srgbClr val="FF0000"/>
                </a:solidFill>
              </a:rPr>
              <a:t>1GB=1024MB=2 B=1073741824B</a:t>
            </a:r>
          </a:p>
          <a:p>
            <a:r>
              <a:rPr lang="en-US" altLang="zh-CN" dirty="0">
                <a:solidFill>
                  <a:srgbClr val="FF0000"/>
                </a:solidFill>
              </a:rPr>
              <a:t>1TB=1024GB=2 B=1099511627776B</a:t>
            </a:r>
            <a:endParaRPr lang="zh-CN" altLang="en-US" dirty="0">
              <a:solidFill>
                <a:srgbClr val="FF0000"/>
              </a:solidFill>
            </a:endParaRPr>
          </a:p>
        </p:txBody>
      </p:sp>
      <p:sp>
        <p:nvSpPr>
          <p:cNvPr id="7" name="动作按钮: 上一张 6">
            <a:hlinkClick r:id="" action="ppaction://hlinkshowjump?jump=previousslide" highlightClick="1"/>
          </p:cNvPr>
          <p:cNvSpPr/>
          <p:nvPr/>
        </p:nvSpPr>
        <p:spPr>
          <a:xfrm>
            <a:off x="11246747"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855559" y="208036"/>
            <a:ext cx="5803192" cy="646331"/>
          </a:xfrm>
          <a:prstGeom prst="rect">
            <a:avLst/>
          </a:prstGeom>
        </p:spPr>
        <p:txBody>
          <a:bodyPr wrap="non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计算机系统的技术指标</a:t>
            </a:r>
            <a:r>
              <a:rPr lang="en-US" altLang="zh-CN" sz="3600" b="1" dirty="0">
                <a:solidFill>
                  <a:srgbClr val="FFC000"/>
                </a:solidFill>
                <a:effectLst>
                  <a:outerShdw blurRad="38100" dist="38100" dir="2700000" algn="tl">
                    <a:srgbClr val="000000">
                      <a:alpha val="43137"/>
                    </a:srgbClr>
                  </a:outerShdw>
                </a:effectLst>
              </a:rPr>
              <a:t>(</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1)</a:t>
            </a:r>
            <a:endParaRPr lang="zh-CN" altLang="zh-CN" sz="3600" b="1"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6980956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additive="base">
                                        <p:cTn id="2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 calcmode="lin" valueType="num">
                                      <p:cBhvr additive="base">
                                        <p:cTn id="3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85"/>
                                        </p:tgtEl>
                                        <p:attrNameLst>
                                          <p:attrName>style.visibility</p:attrName>
                                        </p:attrNameLst>
                                      </p:cBhvr>
                                      <p:to>
                                        <p:strVal val="visible"/>
                                      </p:to>
                                    </p:set>
                                    <p:anim calcmode="lin" valueType="num">
                                      <p:cBhvr additive="base">
                                        <p:cTn id="41" dur="500" fill="hold"/>
                                        <p:tgtEl>
                                          <p:spTgt spid="85"/>
                                        </p:tgtEl>
                                        <p:attrNameLst>
                                          <p:attrName>ppt_x</p:attrName>
                                        </p:attrNameLst>
                                      </p:cBhvr>
                                      <p:tavLst>
                                        <p:tav tm="0">
                                          <p:val>
                                            <p:strVal val="#ppt_x"/>
                                          </p:val>
                                        </p:tav>
                                        <p:tav tm="100000">
                                          <p:val>
                                            <p:strVal val="#ppt_x"/>
                                          </p:val>
                                        </p:tav>
                                      </p:tavLst>
                                    </p:anim>
                                    <p:anim calcmode="lin" valueType="num">
                                      <p:cBhvr additive="base">
                                        <p:cTn id="42"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2">
                                            <p:txEl>
                                              <p:pRg st="7" end="7"/>
                                            </p:txEl>
                                          </p:spTgt>
                                        </p:tgtEl>
                                        <p:attrNameLst>
                                          <p:attrName>style.visibility</p:attrName>
                                        </p:attrNameLst>
                                      </p:cBhvr>
                                      <p:to>
                                        <p:strVal val="visible"/>
                                      </p:to>
                                    </p:set>
                                    <p:anim calcmode="lin" valueType="num">
                                      <p:cBhvr additive="base">
                                        <p:cTn id="4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2">
                                            <p:txEl>
                                              <p:pRg st="8" end="8"/>
                                            </p:txEl>
                                          </p:spTgt>
                                        </p:tgtEl>
                                        <p:attrNameLst>
                                          <p:attrName>style.visibility</p:attrName>
                                        </p:attrNameLst>
                                      </p:cBhvr>
                                      <p:to>
                                        <p:strVal val="visible"/>
                                      </p:to>
                                    </p:set>
                                    <p:anim calcmode="lin" valueType="num">
                                      <p:cBhvr additive="base">
                                        <p:cTn id="53"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2">
                                            <p:txEl>
                                              <p:pRg st="9" end="9"/>
                                            </p:txEl>
                                          </p:spTgt>
                                        </p:tgtEl>
                                        <p:attrNameLst>
                                          <p:attrName>style.visibility</p:attrName>
                                        </p:attrNameLst>
                                      </p:cBhvr>
                                      <p:to>
                                        <p:strVal val="visible"/>
                                      </p:to>
                                    </p:set>
                                    <p:anim calcmode="lin" valueType="num">
                                      <p:cBhvr additive="base">
                                        <p:cTn id="59"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2">
                                            <p:txEl>
                                              <p:pRg st="10" end="10"/>
                                            </p:txEl>
                                          </p:spTgt>
                                        </p:tgtEl>
                                        <p:attrNameLst>
                                          <p:attrName>style.visibility</p:attrName>
                                        </p:attrNameLst>
                                      </p:cBhvr>
                                      <p:to>
                                        <p:strVal val="visible"/>
                                      </p:to>
                                    </p:set>
                                    <p:anim calcmode="lin" valueType="num">
                                      <p:cBhvr additive="base">
                                        <p:cTn id="65"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2">
                                            <p:txEl>
                                              <p:pRg st="11" end="11"/>
                                            </p:txEl>
                                          </p:spTgt>
                                        </p:tgtEl>
                                        <p:attrNameLst>
                                          <p:attrName>style.visibility</p:attrName>
                                        </p:attrNameLst>
                                      </p:cBhvr>
                                      <p:to>
                                        <p:strVal val="visible"/>
                                      </p:to>
                                    </p:set>
                                    <p:anim calcmode="lin" valueType="num">
                                      <p:cBhvr additive="base">
                                        <p:cTn id="71"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2">
                                            <p:txEl>
                                              <p:pRg st="11" end="11"/>
                                            </p:txEl>
                                          </p:spTgt>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2">
                                            <p:txEl>
                                              <p:pRg st="12" end="12"/>
                                            </p:txEl>
                                          </p:spTgt>
                                        </p:tgtEl>
                                        <p:attrNameLst>
                                          <p:attrName>style.visibility</p:attrName>
                                        </p:attrNameLst>
                                      </p:cBhvr>
                                      <p:to>
                                        <p:strVal val="visible"/>
                                      </p:to>
                                    </p:set>
                                    <p:anim calcmode="lin" valueType="num">
                                      <p:cBhvr additive="base">
                                        <p:cTn id="75" dur="500" fill="hold"/>
                                        <p:tgtEl>
                                          <p:spTgt spid="2">
                                            <p:txEl>
                                              <p:pRg st="12" end="12"/>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2">
                                            <p:txEl>
                                              <p:pRg st="12" end="12"/>
                                            </p:txEl>
                                          </p:spTgt>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2">
                                            <p:txEl>
                                              <p:pRg st="13" end="13"/>
                                            </p:txEl>
                                          </p:spTgt>
                                        </p:tgtEl>
                                        <p:attrNameLst>
                                          <p:attrName>style.visibility</p:attrName>
                                        </p:attrNameLst>
                                      </p:cBhvr>
                                      <p:to>
                                        <p:strVal val="visible"/>
                                      </p:to>
                                    </p:set>
                                    <p:anim calcmode="lin" valueType="num">
                                      <p:cBhvr additive="base">
                                        <p:cTn id="79" dur="500" fill="hold"/>
                                        <p:tgtEl>
                                          <p:spTgt spid="2">
                                            <p:txEl>
                                              <p:pRg st="13" end="13"/>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2">
                                            <p:txEl>
                                              <p:pRg st="13" end="13"/>
                                            </p:txEl>
                                          </p:spTgt>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2">
                                            <p:txEl>
                                              <p:pRg st="14" end="14"/>
                                            </p:txEl>
                                          </p:spTgt>
                                        </p:tgtEl>
                                        <p:attrNameLst>
                                          <p:attrName>style.visibility</p:attrName>
                                        </p:attrNameLst>
                                      </p:cBhvr>
                                      <p:to>
                                        <p:strVal val="visible"/>
                                      </p:to>
                                    </p:set>
                                    <p:anim calcmode="lin" valueType="num">
                                      <p:cBhvr additive="base">
                                        <p:cTn id="83" dur="500" fill="hold"/>
                                        <p:tgtEl>
                                          <p:spTgt spid="2">
                                            <p:txEl>
                                              <p:pRg st="14" end="14"/>
                                            </p:txEl>
                                          </p:spTgt>
                                        </p:tgtEl>
                                        <p:attrNameLst>
                                          <p:attrName>ppt_x</p:attrName>
                                        </p:attrNameLst>
                                      </p:cBhvr>
                                      <p:tavLst>
                                        <p:tav tm="0">
                                          <p:val>
                                            <p:strVal val="#ppt_x"/>
                                          </p:val>
                                        </p:tav>
                                        <p:tav tm="100000">
                                          <p:val>
                                            <p:strVal val="#ppt_x"/>
                                          </p:val>
                                        </p:tav>
                                      </p:tavLst>
                                    </p:anim>
                                    <p:anim calcmode="lin" valueType="num">
                                      <p:cBhvr additive="base">
                                        <p:cTn id="84" dur="500" fill="hold"/>
                                        <p:tgtEl>
                                          <p:spTgt spid="2">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3" name="组合 3"/>
          <p:cNvGrpSpPr/>
          <p:nvPr/>
        </p:nvGrpSpPr>
        <p:grpSpPr bwMode="auto">
          <a:xfrm>
            <a:off x="592034" y="334352"/>
            <a:ext cx="263525" cy="393700"/>
            <a:chOff x="0" y="0"/>
            <a:chExt cx="213756" cy="427512"/>
          </a:xfrm>
        </p:grpSpPr>
        <p:sp>
          <p:nvSpPr>
            <p:cNvPr id="54"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55"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7" name="动作按钮: 上一张 6">
            <a:hlinkClick r:id="" action="ppaction://hlinkshowjump?jump=previousslide" highlightClick="1"/>
          </p:cNvPr>
          <p:cNvSpPr/>
          <p:nvPr/>
        </p:nvSpPr>
        <p:spPr>
          <a:xfrm>
            <a:off x="11246747"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855559" y="208036"/>
            <a:ext cx="5803192" cy="646331"/>
          </a:xfrm>
          <a:prstGeom prst="rect">
            <a:avLst/>
          </a:prstGeom>
        </p:spPr>
        <p:txBody>
          <a:bodyPr wrap="none">
            <a:spAutoFit/>
          </a:bodyPr>
          <a:lstStyle/>
          <a:p>
            <a:pPr lvl="0" algn="ctr"/>
            <a:r>
              <a:rPr lang="zh-CN" altLang="zh-CN" sz="3600" b="1" dirty="0">
                <a:solidFill>
                  <a:srgbClr val="FFC000"/>
                </a:solidFill>
                <a:effectLst>
                  <a:outerShdw blurRad="38100" dist="38100" dir="2700000" algn="tl">
                    <a:srgbClr val="000000">
                      <a:alpha val="43137"/>
                    </a:srgbClr>
                  </a:outerShdw>
                </a:effectLst>
              </a:rPr>
              <a:t>计算机系统的技术指标</a:t>
            </a:r>
            <a:r>
              <a:rPr lang="en-US" altLang="zh-CN" sz="3600" b="1" dirty="0">
                <a:solidFill>
                  <a:srgbClr val="FFC000"/>
                </a:solidFill>
                <a:effectLst>
                  <a:outerShdw blurRad="38100" dist="38100" dir="2700000" algn="tl">
                    <a:srgbClr val="000000">
                      <a:alpha val="43137"/>
                    </a:srgbClr>
                  </a:outerShdw>
                </a:effectLst>
              </a:rPr>
              <a:t>(</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2)</a:t>
            </a:r>
            <a:endParaRPr lang="zh-CN" altLang="zh-CN" sz="3600" b="1" dirty="0">
              <a:solidFill>
                <a:srgbClr val="FFC000"/>
              </a:solidFill>
              <a:effectLst>
                <a:outerShdw blurRad="38100" dist="38100" dir="2700000" algn="tl">
                  <a:srgbClr val="000000">
                    <a:alpha val="43137"/>
                  </a:srgbClr>
                </a:outerShdw>
              </a:effectLst>
            </a:endParaRPr>
          </a:p>
        </p:txBody>
      </p:sp>
      <p:graphicFrame>
        <p:nvGraphicFramePr>
          <p:cNvPr id="19" name="对象 18"/>
          <p:cNvGraphicFramePr>
            <a:graphicFrameLocks noChangeAspect="1"/>
          </p:cNvGraphicFramePr>
          <p:nvPr>
            <p:extLst>
              <p:ext uri="{D42A27DB-BD31-4B8C-83A1-F6EECF244321}">
                <p14:modId xmlns:p14="http://schemas.microsoft.com/office/powerpoint/2010/main" val="2710640301"/>
              </p:ext>
            </p:extLst>
          </p:nvPr>
        </p:nvGraphicFramePr>
        <p:xfrm>
          <a:off x="269410" y="3806457"/>
          <a:ext cx="292100" cy="431800"/>
        </p:xfrm>
        <a:graphic>
          <a:graphicData uri="http://schemas.openxmlformats.org/presentationml/2006/ole">
            <mc:AlternateContent xmlns:mc="http://schemas.openxmlformats.org/markup-compatibility/2006">
              <mc:Choice xmlns:v="urn:schemas-microsoft-com:vml" Requires="v">
                <p:oleObj spid="_x0000_s26676" r:id="rId3" imgW="291973" imgH="431613" progId="Equation.3">
                  <p:embed/>
                </p:oleObj>
              </mc:Choice>
              <mc:Fallback>
                <p:oleObj r:id="rId3" imgW="291973" imgH="431613" progId="Equation.3">
                  <p:embed/>
                  <p:pic>
                    <p:nvPicPr>
                      <p:cNvPr id="0" name="对象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410" y="3806457"/>
                        <a:ext cx="2921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888791815"/>
              </p:ext>
            </p:extLst>
          </p:nvPr>
        </p:nvGraphicFramePr>
        <p:xfrm>
          <a:off x="269410" y="4238257"/>
          <a:ext cx="76200" cy="209550"/>
        </p:xfrm>
        <a:graphic>
          <a:graphicData uri="http://schemas.openxmlformats.org/presentationml/2006/ole">
            <mc:AlternateContent xmlns:mc="http://schemas.openxmlformats.org/markup-compatibility/2006">
              <mc:Choice xmlns:v="urn:schemas-microsoft-com:vml" Requires="v">
                <p:oleObj spid="_x0000_s26677" r:id="rId5" imgW="75969" imgH="227908" progId="Equation.3">
                  <p:embed/>
                </p:oleObj>
              </mc:Choice>
              <mc:Fallback>
                <p:oleObj r:id="rId5" imgW="75969" imgH="227908" progId="Equation.3">
                  <p:embed/>
                  <p:pic>
                    <p:nvPicPr>
                      <p:cNvPr id="0" name="对象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410" y="4238257"/>
                        <a:ext cx="76200" cy="209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对象 20"/>
          <p:cNvGraphicFramePr>
            <a:graphicFrameLocks noChangeAspect="1"/>
          </p:cNvGraphicFramePr>
          <p:nvPr>
            <p:extLst>
              <p:ext uri="{D42A27DB-BD31-4B8C-83A1-F6EECF244321}">
                <p14:modId xmlns:p14="http://schemas.microsoft.com/office/powerpoint/2010/main" val="1752881710"/>
              </p:ext>
            </p:extLst>
          </p:nvPr>
        </p:nvGraphicFramePr>
        <p:xfrm>
          <a:off x="269410" y="4447807"/>
          <a:ext cx="76200" cy="209550"/>
        </p:xfrm>
        <a:graphic>
          <a:graphicData uri="http://schemas.openxmlformats.org/presentationml/2006/ole">
            <mc:AlternateContent xmlns:mc="http://schemas.openxmlformats.org/markup-compatibility/2006">
              <mc:Choice xmlns:v="urn:schemas-microsoft-com:vml" Requires="v">
                <p:oleObj spid="_x0000_s26678" r:id="rId7" imgW="75969" imgH="227908" progId="Equation.3">
                  <p:embed/>
                </p:oleObj>
              </mc:Choice>
              <mc:Fallback>
                <p:oleObj r:id="rId7" imgW="75969" imgH="227908" progId="Equation.3">
                  <p:embed/>
                  <p:pic>
                    <p:nvPicPr>
                      <p:cNvPr id="0" name="对象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410" y="4447807"/>
                        <a:ext cx="76200" cy="209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18"/>
          <p:cNvSpPr>
            <a:spLocks noChangeArrowheads="1"/>
          </p:cNvSpPr>
          <p:nvPr/>
        </p:nvSpPr>
        <p:spPr bwMode="auto">
          <a:xfrm>
            <a:off x="592033" y="1063401"/>
            <a:ext cx="11316431"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影响机器速度的因素很多，主要是</a:t>
            </a:r>
            <a:r>
              <a:rPr kumimoji="0" lang="en-US"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CPU</a:t>
            </a: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的主频和存储器的存取周期。从计算机的整体设计来说，速度和容量在一般的情况下是相互匹配的。通常说来，高速度的计算机应该是大容量的；而大容量的计算机要有高速度的支撑，否则就不可能发挥出计算机的整体效能。按照常规，</a:t>
            </a:r>
            <a:r>
              <a:rPr kumimoji="0" lang="en-US"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CPU</a:t>
            </a: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的时钟频率与速度是成正比的，</a:t>
            </a:r>
            <a:r>
              <a:rPr kumimoji="0" lang="en-US"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CPU</a:t>
            </a: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的始终频率越高，它的速度也就越快。所以，目前人们习惯于简单地用</a:t>
            </a:r>
            <a:r>
              <a:rPr kumimoji="0" lang="en-US"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CPU</a:t>
            </a: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的主频来衡量速度。</a:t>
            </a:r>
            <a:endParaRPr kumimoji="0" lang="zh-CN"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衡量计算机系统性能的技术指标很多。除了上述五项主要指标外，我们还要考虑机器的兼容性、系统的可靠性、系统的可靠性及性能</a:t>
            </a:r>
            <a:r>
              <a:rPr kumimoji="0" lang="en-US"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价格比、机器的软硬件配置、</a:t>
            </a:r>
            <a:r>
              <a:rPr kumimoji="0" lang="en-US"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I/O</a:t>
            </a: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吞吐量等等。</a:t>
            </a:r>
            <a:endParaRPr kumimoji="0" lang="zh-CN"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兼容性：</a:t>
            </a: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也可理解为与其他系统的各方面的通用性。包括数据和文件的兼容、程序（语言）兼容、系统兼容、设备兼容等。兼容有利于机器的推广和用户工作量的减少。</a:t>
            </a:r>
            <a:endParaRPr kumimoji="0" lang="zh-CN"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系统可靠性</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：用平均无故障时间</a:t>
            </a:r>
            <a:r>
              <a:rPr kumimoji="0" lang="en-US" altLang="zh-CN"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MTBF</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Mean Time Between Failures</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）来衡量。</a:t>
            </a:r>
            <a:endParaRPr kumimoji="0" lang="en-US" altLang="zh-CN" b="0" i="0" u="none" strike="noStrike" cap="none" normalizeH="0" baseline="0" dirty="0">
              <a:ln>
                <a:noFill/>
              </a:ln>
              <a:solidFill>
                <a:schemeClr val="tx1"/>
              </a:solidFill>
              <a:effectLst/>
            </a:endParaRPr>
          </a:p>
        </p:txBody>
      </p:sp>
      <p:pic>
        <p:nvPicPr>
          <p:cNvPr id="26" name="图片 25"/>
          <p:cNvPicPr>
            <a:picLocks noChangeAspect="1"/>
          </p:cNvPicPr>
          <p:nvPr/>
        </p:nvPicPr>
        <p:blipFill>
          <a:blip r:embed="rId8"/>
          <a:stretch>
            <a:fillRect/>
          </a:stretch>
        </p:blipFill>
        <p:spPr>
          <a:xfrm>
            <a:off x="5103194" y="3677136"/>
            <a:ext cx="1555557" cy="720000"/>
          </a:xfrm>
          <a:prstGeom prst="rect">
            <a:avLst/>
          </a:prstGeom>
        </p:spPr>
      </p:pic>
      <mc:AlternateContent xmlns:mc="http://schemas.openxmlformats.org/markup-compatibility/2006" xmlns:a14="http://schemas.microsoft.com/office/drawing/2010/main">
        <mc:Choice Requires="a14">
          <p:sp>
            <p:nvSpPr>
              <p:cNvPr id="27" name="Rectangle 26"/>
              <p:cNvSpPr>
                <a:spLocks noChangeArrowheads="1"/>
              </p:cNvSpPr>
              <p:nvPr/>
            </p:nvSpPr>
            <p:spPr bwMode="auto">
              <a:xfrm>
                <a:off x="269410" y="4464938"/>
                <a:ext cx="11281978" cy="64633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266700" eaLnBrk="0" fontAlgn="base" hangingPunct="0">
                  <a:spcBef>
                    <a:spcPct val="0"/>
                  </a:spcBef>
                  <a:spcAft>
                    <a:spcPct val="0"/>
                  </a:spcAft>
                </a:pPr>
                <a:r>
                  <a:rPr kumimoji="0" lang="zh-CN"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其中</a:t>
                </a:r>
                <a:r>
                  <a:rPr kumimoji="0" lang="en-US" altLang="zh-CN"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MTBF</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为平均无故障时间， </a:t>
                </a:r>
                <a14:m>
                  <m:oMath xmlns:m="http://schemas.openxmlformats.org/officeDocument/2006/math">
                    <m:sSub>
                      <m:sSubPr>
                        <m:ctrlPr>
                          <a:rPr kumimoji="0" lang="en-US" altLang="zh-CN" b="0" i="1" u="none" strike="noStrike" cap="none" normalizeH="0" baseline="0" smtClean="0">
                            <a:ln>
                              <a:noFill/>
                            </a:ln>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ctrlPr>
                      </m:sSubPr>
                      <m:e>
                        <m:r>
                          <m:rPr>
                            <m:sty m:val="p"/>
                          </m:rPr>
                          <a:rPr lang="en-US" altLang="zh-CN" i="1">
                            <a:latin typeface="Cambria Math" panose="02040503050406030204" pitchFamily="18" charset="0"/>
                            <a:ea typeface="宋体" panose="02010600030101010101" pitchFamily="2" charset="-122"/>
                            <a:cs typeface="Times New Roman" panose="02020603050405020304" pitchFamily="18" charset="0"/>
                          </a:rPr>
                          <m:t>t</m:t>
                        </m:r>
                      </m:e>
                      <m:sub>
                        <m:r>
                          <a:rPr kumimoji="0" lang="en-US" altLang="zh-CN" b="0" i="1" u="none" strike="noStrike" cap="none" normalizeH="0" baseline="0" smtClean="0">
                            <a:ln>
                              <a:noFill/>
                            </a:ln>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𝑖</m:t>
                        </m:r>
                      </m:sub>
                    </m:sSub>
                  </m:oMath>
                </a14:m>
                <a:r>
                  <a:rPr lang="zh-CN" altLang="zh-CN" dirty="0">
                    <a:latin typeface="宋体" panose="02010600030101010101" pitchFamily="2" charset="-122"/>
                    <a:cs typeface="Times New Roman" panose="02020603050405020304" pitchFamily="18" charset="0"/>
                  </a:rPr>
                  <a:t>为第</a:t>
                </a:r>
                <a:r>
                  <a:rPr lang="en-US" altLang="zh-CN" dirty="0">
                    <a:latin typeface="宋体" panose="02010600030101010101" pitchFamily="2" charset="-122"/>
                    <a:cs typeface="Times New Roman" panose="02020603050405020304" pitchFamily="18" charset="0"/>
                  </a:rPr>
                  <a:t>i</a:t>
                </a:r>
                <a:r>
                  <a:rPr lang="zh-CN" altLang="en-US" dirty="0">
                    <a:latin typeface="宋体" panose="02010600030101010101" pitchFamily="2" charset="-122"/>
                    <a:cs typeface="Times New Roman" panose="02020603050405020304" pitchFamily="18" charset="0"/>
                  </a:rPr>
                  <a:t>次无故障时间，</a:t>
                </a:r>
                <a:r>
                  <a:rPr lang="en-US" altLang="zh-CN" dirty="0">
                    <a:latin typeface="宋体" panose="02010600030101010101" pitchFamily="2" charset="-122"/>
                    <a:cs typeface="Times New Roman" panose="02020603050405020304" pitchFamily="18" charset="0"/>
                  </a:rPr>
                  <a:t>n</a:t>
                </a:r>
                <a:r>
                  <a:rPr lang="zh-CN" altLang="en-US" dirty="0">
                    <a:latin typeface="宋体" panose="02010600030101010101" pitchFamily="2" charset="-122"/>
                    <a:cs typeface="Times New Roman" panose="02020603050405020304" pitchFamily="18" charset="0"/>
                  </a:rPr>
                  <a:t>故障总次数。很显然，</a:t>
                </a:r>
                <a:r>
                  <a:rPr lang="en-US" altLang="zh-CN" dirty="0">
                    <a:latin typeface="宋体" panose="02010600030101010101" pitchFamily="2" charset="-122"/>
                    <a:cs typeface="Times New Roman" panose="02020603050405020304" pitchFamily="18" charset="0"/>
                  </a:rPr>
                  <a:t>MTBF</a:t>
                </a:r>
                <a:r>
                  <a:rPr lang="zh-CN" altLang="en-US" dirty="0">
                    <a:latin typeface="宋体" panose="02010600030101010101" pitchFamily="2" charset="-122"/>
                    <a:cs typeface="Times New Roman" panose="02020603050405020304" pitchFamily="18" charset="0"/>
                  </a:rPr>
                  <a:t>越大，系统越可靠。</a:t>
                </a:r>
                <a:endParaRPr lang="zh-CN" altLang="en-US" dirty="0"/>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b="0" i="0" u="none" strike="noStrike" cap="none" normalizeH="0" baseline="0" dirty="0">
                  <a:ln>
                    <a:noFill/>
                  </a:ln>
                  <a:solidFill>
                    <a:schemeClr val="tx1"/>
                  </a:solidFill>
                  <a:effectLst/>
                  <a:latin typeface="Arial" panose="020B0604020202020204" pitchFamily="34" charset="0"/>
                </a:endParaRPr>
              </a:p>
            </p:txBody>
          </p:sp>
        </mc:Choice>
        <mc:Fallback xmlns="">
          <p:sp>
            <p:nvSpPr>
              <p:cNvPr id="27" name="Rectangle 26"/>
              <p:cNvSpPr>
                <a:spLocks noRot="1" noChangeAspect="1" noMove="1" noResize="1" noEditPoints="1" noAdjustHandles="1" noChangeArrowheads="1" noChangeShapeType="1" noTextEdit="1"/>
              </p:cNvSpPr>
              <p:nvPr/>
            </p:nvSpPr>
            <p:spPr bwMode="auto">
              <a:xfrm>
                <a:off x="269410" y="4464938"/>
                <a:ext cx="11281978" cy="646331"/>
              </a:xfrm>
              <a:prstGeom prst="rect">
                <a:avLst/>
              </a:prstGeom>
              <a:blipFill rotWithShape="0">
                <a:blip r:embed="rId9"/>
                <a:stretch>
                  <a:fillRect t="-754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aphicFrame>
        <p:nvGraphicFramePr>
          <p:cNvPr id="28" name="对象 27"/>
          <p:cNvGraphicFramePr>
            <a:graphicFrameLocks noChangeAspect="1"/>
          </p:cNvGraphicFramePr>
          <p:nvPr>
            <p:extLst>
              <p:ext uri="{D42A27DB-BD31-4B8C-83A1-F6EECF244321}">
                <p14:modId xmlns:p14="http://schemas.microsoft.com/office/powerpoint/2010/main" val="2662017158"/>
              </p:ext>
            </p:extLst>
          </p:nvPr>
        </p:nvGraphicFramePr>
        <p:xfrm>
          <a:off x="2227573" y="5392550"/>
          <a:ext cx="46617" cy="209550"/>
        </p:xfrm>
        <a:graphic>
          <a:graphicData uri="http://schemas.openxmlformats.org/presentationml/2006/ole">
            <mc:AlternateContent xmlns:mc="http://schemas.openxmlformats.org/markup-compatibility/2006">
              <mc:Choice xmlns:v="urn:schemas-microsoft-com:vml" Requires="v">
                <p:oleObj spid="_x0000_s26679" r:id="rId10" imgW="75969" imgH="227908" progId="Equation.3">
                  <p:embed/>
                </p:oleObj>
              </mc:Choice>
              <mc:Fallback>
                <p:oleObj r:id="rId10" imgW="75969" imgH="227908" progId="Equation.3">
                  <p:embed/>
                  <p:pic>
                    <p:nvPicPr>
                      <p:cNvPr id="0" name="对象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27573" y="5392550"/>
                        <a:ext cx="46617" cy="209550"/>
                      </a:xfrm>
                      <a:prstGeom prst="rect">
                        <a:avLst/>
                      </a:prstGeom>
                      <a:noFill/>
                    </p:spPr>
                  </p:pic>
                </p:oleObj>
              </mc:Fallback>
            </mc:AlternateContent>
          </a:graphicData>
        </a:graphic>
      </p:graphicFrame>
      <p:sp>
        <p:nvSpPr>
          <p:cNvPr id="29" name="Rectangle 27"/>
          <p:cNvSpPr>
            <a:spLocks noChangeArrowheads="1"/>
          </p:cNvSpPr>
          <p:nvPr/>
        </p:nvSpPr>
        <p:spPr bwMode="auto">
          <a:xfrm>
            <a:off x="576771" y="4782807"/>
            <a:ext cx="11346954"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性能</a:t>
            </a:r>
            <a:r>
              <a:rPr kumimoji="0" lang="en-US" altLang="zh-CN"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价格比：</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性能指系统的综合性能，包括软件和硬件的各种性能；价格要考虑整个系统的价格。一般情况下，性能越高，价格也越高。所以，二者的比率要适当才能被用户所接受。</a:t>
            </a:r>
            <a:endParaRPr kumimoji="0" lang="zh-CN"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软硬件配置</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：系统所能配备的软硬件的种类和数量。</a:t>
            </a:r>
            <a:endParaRPr kumimoji="0" lang="zh-CN"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I/O</a:t>
            </a:r>
            <a:r>
              <a:rPr kumimoji="0" lang="zh-CN" altLang="en-US"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吞吐量</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：是指系统的输入输出能力。</a:t>
            </a:r>
            <a:endParaRPr kumimoji="0" lang="zh-CN"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除上述所谈及的指标外，还应考虑计算机系统的汉字处理能力、数据管理系统及网络功能等。总之，评价一个计算机系统是一项综合性的工作，比较复杂，需要细致地处理，切不可片面得出结论。</a:t>
            </a:r>
            <a:endParaRPr kumimoji="0" lang="zh-CN" altLang="en-US"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51301163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
                                            <p:txEl>
                                              <p:pRg st="1" end="1"/>
                                            </p:txEl>
                                          </p:spTgt>
                                        </p:tgtEl>
                                        <p:attrNameLst>
                                          <p:attrName>style.visibility</p:attrName>
                                        </p:attrNameLst>
                                      </p:cBhvr>
                                      <p:to>
                                        <p:strVal val="visible"/>
                                      </p:to>
                                    </p:set>
                                    <p:anim calcmode="lin" valueType="num">
                                      <p:cBhvr additive="base">
                                        <p:cTn id="13" dur="500" fill="hold"/>
                                        <p:tgtEl>
                                          <p:spTgt spid="2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xEl>
                                              <p:pRg st="2" end="2"/>
                                            </p:txEl>
                                          </p:spTgt>
                                        </p:tgtEl>
                                        <p:attrNameLst>
                                          <p:attrName>style.visibility</p:attrName>
                                        </p:attrNameLst>
                                      </p:cBhvr>
                                      <p:to>
                                        <p:strVal val="visible"/>
                                      </p:to>
                                    </p:set>
                                    <p:anim calcmode="lin" valueType="num">
                                      <p:cBhvr additive="base">
                                        <p:cTn id="19" dur="500" fill="hold"/>
                                        <p:tgtEl>
                                          <p:spTgt spid="2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
                                            <p:txEl>
                                              <p:pRg st="3" end="3"/>
                                            </p:txEl>
                                          </p:spTgt>
                                        </p:tgtEl>
                                        <p:attrNameLst>
                                          <p:attrName>style.visibility</p:attrName>
                                        </p:attrNameLst>
                                      </p:cBhvr>
                                      <p:to>
                                        <p:strVal val="visible"/>
                                      </p:to>
                                    </p:set>
                                    <p:anim calcmode="lin" valueType="num">
                                      <p:cBhvr additive="base">
                                        <p:cTn id="25" dur="500" fill="hold"/>
                                        <p:tgtEl>
                                          <p:spTgt spid="2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7">
                                            <p:txEl>
                                              <p:pRg st="0" end="0"/>
                                            </p:txEl>
                                          </p:spTgt>
                                        </p:tgtEl>
                                        <p:attrNameLst>
                                          <p:attrName>style.visibility</p:attrName>
                                        </p:attrNameLst>
                                      </p:cBhvr>
                                      <p:to>
                                        <p:strVal val="visible"/>
                                      </p:to>
                                    </p:set>
                                    <p:anim calcmode="lin" valueType="num">
                                      <p:cBhvr additive="base">
                                        <p:cTn id="35"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9">
                                            <p:txEl>
                                              <p:pRg st="0" end="0"/>
                                            </p:txEl>
                                          </p:spTgt>
                                        </p:tgtEl>
                                        <p:attrNameLst>
                                          <p:attrName>style.visibility</p:attrName>
                                        </p:attrNameLst>
                                      </p:cBhvr>
                                      <p:to>
                                        <p:strVal val="visible"/>
                                      </p:to>
                                    </p:set>
                                    <p:anim calcmode="lin" valueType="num">
                                      <p:cBhvr additive="base">
                                        <p:cTn id="4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29">
                                            <p:txEl>
                                              <p:pRg st="1" end="1"/>
                                            </p:txEl>
                                          </p:spTgt>
                                        </p:tgtEl>
                                        <p:attrNameLst>
                                          <p:attrName>style.visibility</p:attrName>
                                        </p:attrNameLst>
                                      </p:cBhvr>
                                      <p:to>
                                        <p:strVal val="visible"/>
                                      </p:to>
                                    </p:set>
                                    <p:anim calcmode="lin" valueType="num">
                                      <p:cBhvr additive="base">
                                        <p:cTn id="47" dur="500" fill="hold"/>
                                        <p:tgtEl>
                                          <p:spTgt spid="29">
                                            <p:txEl>
                                              <p:pRg st="1" end="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29">
                                            <p:txEl>
                                              <p:pRg st="2" end="2"/>
                                            </p:txEl>
                                          </p:spTgt>
                                        </p:tgtEl>
                                        <p:attrNameLst>
                                          <p:attrName>style.visibility</p:attrName>
                                        </p:attrNameLst>
                                      </p:cBhvr>
                                      <p:to>
                                        <p:strVal val="visible"/>
                                      </p:to>
                                    </p:set>
                                    <p:anim calcmode="lin" valueType="num">
                                      <p:cBhvr additive="base">
                                        <p:cTn id="53" dur="500" fill="hold"/>
                                        <p:tgtEl>
                                          <p:spTgt spid="29">
                                            <p:txEl>
                                              <p:pRg st="2" end="2"/>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29">
                                            <p:txEl>
                                              <p:pRg st="3" end="3"/>
                                            </p:txEl>
                                          </p:spTgt>
                                        </p:tgtEl>
                                        <p:attrNameLst>
                                          <p:attrName>style.visibility</p:attrName>
                                        </p:attrNameLst>
                                      </p:cBhvr>
                                      <p:to>
                                        <p:strVal val="visible"/>
                                      </p:to>
                                    </p:set>
                                    <p:anim calcmode="lin" valueType="num">
                                      <p:cBhvr additive="base">
                                        <p:cTn id="59" dur="500" fill="hold"/>
                                        <p:tgtEl>
                                          <p:spTgt spid="29">
                                            <p:txEl>
                                              <p:pRg st="3" end="3"/>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6349" y="1675965"/>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06515" y="2910847"/>
            <a:ext cx="3538227" cy="888431"/>
          </a:xfrm>
          <a:prstGeom prst="rect">
            <a:avLst/>
          </a:prstGeom>
        </p:spPr>
      </p:pic>
      <p:sp>
        <p:nvSpPr>
          <p:cNvPr id="23" name="文本框 22"/>
          <p:cNvSpPr txBox="1"/>
          <p:nvPr/>
        </p:nvSpPr>
        <p:spPr>
          <a:xfrm>
            <a:off x="1316349" y="2429306"/>
            <a:ext cx="9296400" cy="769441"/>
          </a:xfrm>
          <a:prstGeom prst="rect">
            <a:avLst/>
          </a:prstGeom>
          <a:noFill/>
        </p:spPr>
        <p:txBody>
          <a:bodyPr wrap="square" rtlCol="0">
            <a:spAutoFit/>
          </a:bodyPr>
          <a:lstStyle/>
          <a:p>
            <a:pPr algn="ctr"/>
            <a:r>
              <a:rPr lang="zh-CN" altLang="en-US" sz="4400" b="1" dirty="0">
                <a:solidFill>
                  <a:srgbClr val="FFC000"/>
                </a:solidFill>
                <a:effectLst>
                  <a:outerShdw blurRad="38100" dist="38100" dir="2700000" algn="tl">
                    <a:srgbClr val="000000">
                      <a:alpha val="43137"/>
                    </a:srgbClr>
                  </a:outerShdw>
                </a:effectLst>
              </a:rPr>
              <a:t>第四节 </a:t>
            </a:r>
            <a:r>
              <a:rPr lang="en-US" altLang="zh-CN" sz="4400" b="1" dirty="0">
                <a:solidFill>
                  <a:srgbClr val="FFC000"/>
                </a:solidFill>
                <a:effectLst>
                  <a:outerShdw blurRad="38100" dist="38100" dir="2700000" algn="tl">
                    <a:srgbClr val="000000">
                      <a:alpha val="43137"/>
                    </a:srgbClr>
                  </a:outerShdw>
                </a:effectLst>
              </a:rPr>
              <a:t> </a:t>
            </a:r>
            <a:r>
              <a:rPr lang="en-US" altLang="zh-CN" sz="4400" b="1" dirty="0">
                <a:solidFill>
                  <a:srgbClr val="FFC000"/>
                </a:solidFill>
              </a:rPr>
              <a:t> </a:t>
            </a:r>
            <a:r>
              <a:rPr lang="zh-CN" altLang="zh-CN" sz="4400" b="1" dirty="0">
                <a:solidFill>
                  <a:srgbClr val="FFC000"/>
                </a:solidFill>
                <a:effectLst>
                  <a:outerShdw blurRad="38100" dist="38100" dir="2700000" algn="tl">
                    <a:srgbClr val="000000">
                      <a:alpha val="43137"/>
                    </a:srgbClr>
                  </a:outerShdw>
                </a:effectLst>
              </a:rPr>
              <a:t>计算机的分类及应用</a:t>
            </a:r>
            <a:endParaRPr lang="zh-CN" altLang="en-US" sz="44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
        <p:nvSpPr>
          <p:cNvPr id="6" name="动作按钮: 上一张 5">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动作按钮: 转到主页 6">
            <a:hlinkClick r:id="rId4" action="ppaction://hlinksldjump" highlightClick="1"/>
          </p:cNvPr>
          <p:cNvSpPr/>
          <p:nvPr/>
        </p:nvSpPr>
        <p:spPr>
          <a:xfrm>
            <a:off x="11544300" y="6245352"/>
            <a:ext cx="615696" cy="612648"/>
          </a:xfrm>
          <a:prstGeom prst="actionButtonHome">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474198958"/>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文本框 58"/>
          <p:cNvSpPr txBox="1"/>
          <p:nvPr/>
        </p:nvSpPr>
        <p:spPr>
          <a:xfrm>
            <a:off x="855559" y="872867"/>
            <a:ext cx="5623803" cy="400110"/>
          </a:xfrm>
          <a:prstGeom prst="rect">
            <a:avLst/>
          </a:prstGeom>
          <a:noFill/>
        </p:spPr>
        <p:txBody>
          <a:bodyPr wrap="square" rtlCol="0">
            <a:spAutoFit/>
          </a:bodyPr>
          <a:lstStyle/>
          <a:p>
            <a:r>
              <a:rPr lang="en-US" altLang="zh-CN" sz="2000" b="1" dirty="0">
                <a:solidFill>
                  <a:srgbClr val="FFFFFF"/>
                </a:solidFill>
                <a:effectLst>
                  <a:outerShdw blurRad="38100" dist="38100" dir="2700000" algn="tl">
                    <a:srgbClr val="000000">
                      <a:alpha val="43137"/>
                    </a:srgbClr>
                  </a:outerShdw>
                </a:effectLst>
                <a:ea typeface="方正兰亭黑_GBK" pitchFamily="2" charset="-122"/>
              </a:rPr>
              <a:t>1.</a:t>
            </a:r>
            <a:r>
              <a:rPr lang="zh-CN" altLang="zh-CN" sz="2000" b="1" dirty="0">
                <a:solidFill>
                  <a:srgbClr val="FFFFFF"/>
                </a:solidFill>
                <a:effectLst>
                  <a:outerShdw blurRad="38100" dist="38100" dir="2700000" algn="tl">
                    <a:srgbClr val="000000">
                      <a:alpha val="43137"/>
                    </a:srgbClr>
                  </a:outerShdw>
                </a:effectLst>
                <a:ea typeface="方正兰亭黑_GBK" pitchFamily="2" charset="-122"/>
              </a:rPr>
              <a:t>计算机的分类</a:t>
            </a:r>
            <a:r>
              <a:rPr lang="zh-CN" altLang="en-US" sz="2000" b="1" dirty="0">
                <a:solidFill>
                  <a:srgbClr val="FFFFFF"/>
                </a:solidFill>
                <a:effectLst>
                  <a:outerShdw blurRad="38100" dist="38100" dir="2700000" algn="tl">
                    <a:srgbClr val="000000">
                      <a:alpha val="43137"/>
                    </a:srgbClr>
                  </a:outerShdw>
                </a:effectLst>
                <a:ea typeface="方正兰亭黑_GBK" pitchFamily="2" charset="-122"/>
              </a:rPr>
              <a:t>及应用</a:t>
            </a:r>
            <a:endParaRPr lang="zh-CN" altLang="zh-CN" sz="2000" b="1" dirty="0">
              <a:solidFill>
                <a:srgbClr val="FFFFFF"/>
              </a:solidFill>
              <a:effectLst>
                <a:outerShdw blurRad="38100" dist="38100" dir="2700000" algn="tl">
                  <a:srgbClr val="000000">
                    <a:alpha val="43137"/>
                  </a:srgbClr>
                </a:outerShdw>
              </a:effectLst>
              <a:ea typeface="方正兰亭黑_GBK" pitchFamily="2" charset="-122"/>
            </a:endParaRPr>
          </a:p>
        </p:txBody>
      </p:sp>
      <p:sp>
        <p:nvSpPr>
          <p:cNvPr id="2" name="文本框 1"/>
          <p:cNvSpPr txBox="1"/>
          <p:nvPr/>
        </p:nvSpPr>
        <p:spPr>
          <a:xfrm>
            <a:off x="949456" y="1461699"/>
            <a:ext cx="10765661" cy="5207579"/>
          </a:xfrm>
          <a:prstGeom prst="rect">
            <a:avLst/>
          </a:prstGeom>
          <a:noFill/>
        </p:spPr>
        <p:txBody>
          <a:bodyPr wrap="square" rtlCol="0">
            <a:spAutoFit/>
          </a:bodyPr>
          <a:lstStyle/>
          <a:p>
            <a:pPr marL="285750" indent="-285750">
              <a:lnSpc>
                <a:spcPct val="120000"/>
              </a:lnSpc>
              <a:buFont typeface="Wingdings" panose="05000000000000000000" pitchFamily="2" charset="2"/>
              <a:buChar char="p"/>
            </a:pPr>
            <a:r>
              <a:rPr lang="zh-CN" altLang="zh-CN" sz="2000" b="1" kern="100" dirty="0">
                <a:solidFill>
                  <a:prstClr val="white"/>
                </a:solidFill>
                <a:latin typeface="Arial" panose="020B0604020202020204" pitchFamily="34" charset="0"/>
              </a:rPr>
              <a:t>按信息的处理形式：</a:t>
            </a:r>
          </a:p>
          <a:p>
            <a:pPr marL="285750" indent="-285750">
              <a:lnSpc>
                <a:spcPct val="120000"/>
              </a:lnSpc>
              <a:buFont typeface="Arial" panose="020B0604020202020204" pitchFamily="34" charset="0"/>
              <a:buChar char="•"/>
            </a:pPr>
            <a:r>
              <a:rPr lang="zh-CN" altLang="zh-CN" dirty="0">
                <a:solidFill>
                  <a:prstClr val="white"/>
                </a:solidFill>
              </a:rPr>
              <a:t>模拟计算机</a:t>
            </a:r>
            <a:r>
              <a:rPr lang="zh-CN" altLang="en-US" dirty="0">
                <a:solidFill>
                  <a:prstClr val="white"/>
                </a:solidFill>
              </a:rPr>
              <a:t>：</a:t>
            </a:r>
            <a:r>
              <a:rPr lang="zh-CN" altLang="zh-CN" dirty="0">
                <a:solidFill>
                  <a:prstClr val="white"/>
                </a:solidFill>
              </a:rPr>
              <a:t>计算机所接收、处理的信息形态为模拟量。模拟量是一种连续量，即随时间、空间不断变化的量。</a:t>
            </a:r>
            <a:endParaRPr lang="en-US" altLang="zh-CN" dirty="0">
              <a:solidFill>
                <a:prstClr val="white"/>
              </a:solidFill>
            </a:endParaRPr>
          </a:p>
          <a:p>
            <a:pPr marL="285750" indent="-285750">
              <a:lnSpc>
                <a:spcPct val="120000"/>
              </a:lnSpc>
              <a:buFont typeface="Arial" panose="020B0604020202020204" pitchFamily="34" charset="0"/>
              <a:buChar char="•"/>
            </a:pPr>
            <a:r>
              <a:rPr lang="zh-CN" altLang="zh-CN" dirty="0">
                <a:solidFill>
                  <a:prstClr val="white"/>
                </a:solidFill>
              </a:rPr>
              <a:t>数字计算机</a:t>
            </a:r>
            <a:r>
              <a:rPr lang="zh-CN" altLang="en-US" dirty="0">
                <a:solidFill>
                  <a:prstClr val="white"/>
                </a:solidFill>
              </a:rPr>
              <a:t>：</a:t>
            </a:r>
            <a:r>
              <a:rPr lang="zh-CN" altLang="zh-CN" dirty="0">
                <a:solidFill>
                  <a:prstClr val="white"/>
                </a:solidFill>
              </a:rPr>
              <a:t>计算机所接收、处理的信息形态为数字量。数字量是一种离散量。</a:t>
            </a:r>
          </a:p>
          <a:p>
            <a:pPr>
              <a:lnSpc>
                <a:spcPct val="120000"/>
              </a:lnSpc>
            </a:pPr>
            <a:r>
              <a:rPr lang="zh-CN" altLang="zh-CN" dirty="0">
                <a:solidFill>
                  <a:prstClr val="white"/>
                </a:solidFill>
              </a:rPr>
              <a:t>若在数字式计算机的加上</a:t>
            </a:r>
            <a:r>
              <a:rPr lang="en-US" altLang="zh-CN" dirty="0">
                <a:solidFill>
                  <a:prstClr val="white"/>
                </a:solidFill>
              </a:rPr>
              <a:t>A/D</a:t>
            </a:r>
            <a:r>
              <a:rPr lang="zh-CN" altLang="zh-CN" dirty="0">
                <a:solidFill>
                  <a:prstClr val="white"/>
                </a:solidFill>
              </a:rPr>
              <a:t>（模拟量转换为数字量）转换器作为输入设备，在计算机的输出端上加上</a:t>
            </a:r>
            <a:r>
              <a:rPr lang="en-US" altLang="zh-CN" dirty="0">
                <a:solidFill>
                  <a:prstClr val="white"/>
                </a:solidFill>
              </a:rPr>
              <a:t>D/A</a:t>
            </a:r>
            <a:r>
              <a:rPr lang="zh-CN" altLang="zh-CN" dirty="0">
                <a:solidFill>
                  <a:prstClr val="white"/>
                </a:solidFill>
              </a:rPr>
              <a:t>（数字量转换为模拟量）转换器，数字式计算机就可以作为模拟式计算机使用。</a:t>
            </a:r>
          </a:p>
          <a:p>
            <a:pPr marL="285750" indent="-285750">
              <a:lnSpc>
                <a:spcPct val="120000"/>
              </a:lnSpc>
              <a:buFont typeface="Wingdings" panose="05000000000000000000" pitchFamily="2" charset="2"/>
              <a:buChar char="p"/>
            </a:pPr>
            <a:r>
              <a:rPr lang="zh-CN" altLang="zh-CN" sz="2000" b="1" kern="100" dirty="0">
                <a:solidFill>
                  <a:prstClr val="white"/>
                </a:solidFill>
                <a:latin typeface="Arial" panose="020B0604020202020204" pitchFamily="34" charset="0"/>
              </a:rPr>
              <a:t>按字长</a:t>
            </a:r>
            <a:r>
              <a:rPr lang="en-US" altLang="zh-CN" sz="2000" b="1" kern="100" dirty="0">
                <a:solidFill>
                  <a:prstClr val="white"/>
                </a:solidFill>
                <a:latin typeface="Arial" panose="020B0604020202020204" pitchFamily="34" charset="0"/>
              </a:rPr>
              <a:t>:</a:t>
            </a:r>
          </a:p>
          <a:p>
            <a:pPr marL="285750" indent="-285750">
              <a:lnSpc>
                <a:spcPct val="120000"/>
              </a:lnSpc>
              <a:buFont typeface="Arial" panose="020B0604020202020204" pitchFamily="34" charset="0"/>
              <a:buChar char="•"/>
            </a:pPr>
            <a:r>
              <a:rPr lang="zh-CN" altLang="zh-CN" dirty="0">
                <a:solidFill>
                  <a:prstClr val="white"/>
                </a:solidFill>
              </a:rPr>
              <a:t>可将计算机分为</a:t>
            </a:r>
            <a:r>
              <a:rPr lang="en-US" altLang="zh-CN" dirty="0">
                <a:solidFill>
                  <a:prstClr val="white"/>
                </a:solidFill>
              </a:rPr>
              <a:t>8</a:t>
            </a:r>
            <a:r>
              <a:rPr lang="zh-CN" altLang="zh-CN" dirty="0">
                <a:solidFill>
                  <a:prstClr val="white"/>
                </a:solidFill>
              </a:rPr>
              <a:t>位机、</a:t>
            </a:r>
            <a:r>
              <a:rPr lang="en-US" altLang="zh-CN" dirty="0">
                <a:solidFill>
                  <a:prstClr val="white"/>
                </a:solidFill>
              </a:rPr>
              <a:t>16</a:t>
            </a:r>
            <a:r>
              <a:rPr lang="zh-CN" altLang="zh-CN" dirty="0">
                <a:solidFill>
                  <a:prstClr val="white"/>
                </a:solidFill>
              </a:rPr>
              <a:t>位机、</a:t>
            </a:r>
            <a:r>
              <a:rPr lang="en-US" altLang="zh-CN" dirty="0">
                <a:solidFill>
                  <a:prstClr val="white"/>
                </a:solidFill>
              </a:rPr>
              <a:t>32</a:t>
            </a:r>
            <a:r>
              <a:rPr lang="zh-CN" altLang="zh-CN" dirty="0">
                <a:solidFill>
                  <a:prstClr val="white"/>
                </a:solidFill>
              </a:rPr>
              <a:t>位机、</a:t>
            </a:r>
            <a:r>
              <a:rPr lang="en-US" altLang="zh-CN" dirty="0">
                <a:solidFill>
                  <a:prstClr val="white"/>
                </a:solidFill>
              </a:rPr>
              <a:t>64</a:t>
            </a:r>
            <a:r>
              <a:rPr lang="zh-CN" altLang="zh-CN" dirty="0">
                <a:solidFill>
                  <a:prstClr val="white"/>
                </a:solidFill>
              </a:rPr>
              <a:t>位机和</a:t>
            </a:r>
            <a:r>
              <a:rPr lang="en-US" altLang="zh-CN" dirty="0">
                <a:solidFill>
                  <a:prstClr val="white"/>
                </a:solidFill>
              </a:rPr>
              <a:t>128</a:t>
            </a:r>
            <a:r>
              <a:rPr lang="zh-CN" altLang="zh-CN" dirty="0">
                <a:solidFill>
                  <a:prstClr val="white"/>
                </a:solidFill>
              </a:rPr>
              <a:t>位机等。</a:t>
            </a:r>
          </a:p>
          <a:p>
            <a:pPr marL="285750" indent="-285750">
              <a:lnSpc>
                <a:spcPct val="120000"/>
              </a:lnSpc>
              <a:buFont typeface="Wingdings" panose="05000000000000000000" pitchFamily="2" charset="2"/>
              <a:buChar char="p"/>
            </a:pPr>
            <a:r>
              <a:rPr lang="zh-CN" altLang="zh-CN" sz="2000" b="1" kern="100" dirty="0">
                <a:solidFill>
                  <a:prstClr val="white"/>
                </a:solidFill>
                <a:latin typeface="Arial" panose="020B0604020202020204" pitchFamily="34" charset="0"/>
              </a:rPr>
              <a:t>按结构</a:t>
            </a:r>
            <a:r>
              <a:rPr lang="en-US" altLang="zh-CN" sz="2000" b="1" kern="100" dirty="0">
                <a:solidFill>
                  <a:prstClr val="white"/>
                </a:solidFill>
                <a:latin typeface="Arial" panose="020B0604020202020204" pitchFamily="34" charset="0"/>
              </a:rPr>
              <a:t>:</a:t>
            </a:r>
          </a:p>
          <a:p>
            <a:pPr marL="285750" indent="-285750">
              <a:lnSpc>
                <a:spcPct val="120000"/>
              </a:lnSpc>
              <a:buFont typeface="Arial" panose="020B0604020202020204" pitchFamily="34" charset="0"/>
              <a:buChar char="•"/>
            </a:pPr>
            <a:r>
              <a:rPr lang="zh-CN" altLang="zh-CN" dirty="0">
                <a:solidFill>
                  <a:prstClr val="white"/>
                </a:solidFill>
              </a:rPr>
              <a:t>分为单片机、单板机、、多芯片机、多板机等。</a:t>
            </a:r>
            <a:endParaRPr lang="en-US" altLang="zh-CN" dirty="0">
              <a:solidFill>
                <a:prstClr val="white"/>
              </a:solidFill>
            </a:endParaRPr>
          </a:p>
          <a:p>
            <a:pPr marL="285750" indent="-285750">
              <a:lnSpc>
                <a:spcPct val="120000"/>
              </a:lnSpc>
              <a:buFont typeface="Wingdings" panose="05000000000000000000" pitchFamily="2" charset="2"/>
              <a:buChar char="p"/>
            </a:pPr>
            <a:r>
              <a:rPr lang="zh-CN" altLang="zh-CN" sz="2000" b="1" kern="100" dirty="0">
                <a:solidFill>
                  <a:prstClr val="white"/>
                </a:solidFill>
                <a:latin typeface="Arial" panose="020B0604020202020204" pitchFamily="34" charset="0"/>
              </a:rPr>
              <a:t>按用途</a:t>
            </a:r>
            <a:r>
              <a:rPr lang="en-US" altLang="zh-CN" sz="2000" b="1" kern="100" dirty="0">
                <a:solidFill>
                  <a:prstClr val="white"/>
                </a:solidFill>
                <a:latin typeface="Arial" panose="020B0604020202020204" pitchFamily="34" charset="0"/>
              </a:rPr>
              <a:t>:</a:t>
            </a:r>
          </a:p>
          <a:p>
            <a:pPr marL="285750" indent="-285750">
              <a:lnSpc>
                <a:spcPct val="120000"/>
              </a:lnSpc>
              <a:buFont typeface="Arial" panose="020B0604020202020204" pitchFamily="34" charset="0"/>
              <a:buChar char="•"/>
            </a:pPr>
            <a:r>
              <a:rPr lang="zh-CN" altLang="zh-CN" dirty="0">
                <a:solidFill>
                  <a:prstClr val="white"/>
                </a:solidFill>
              </a:rPr>
              <a:t>分为通用机和专用机。</a:t>
            </a:r>
          </a:p>
          <a:p>
            <a:pPr marL="285750" indent="-285750">
              <a:lnSpc>
                <a:spcPct val="120000"/>
              </a:lnSpc>
              <a:buFont typeface="Wingdings" panose="05000000000000000000" pitchFamily="2" charset="2"/>
              <a:buChar char="p"/>
            </a:pPr>
            <a:r>
              <a:rPr lang="zh-CN" altLang="zh-CN" sz="2000" b="1" kern="100" dirty="0">
                <a:solidFill>
                  <a:prstClr val="white"/>
                </a:solidFill>
                <a:latin typeface="Arial" panose="020B0604020202020204" pitchFamily="34" charset="0"/>
              </a:rPr>
              <a:t>按规模</a:t>
            </a:r>
            <a:r>
              <a:rPr lang="en-US" altLang="zh-CN" sz="2000" b="1" kern="100" dirty="0">
                <a:solidFill>
                  <a:prstClr val="white"/>
                </a:solidFill>
                <a:latin typeface="Arial" panose="020B0604020202020204" pitchFamily="34" charset="0"/>
              </a:rPr>
              <a:t>:</a:t>
            </a:r>
          </a:p>
          <a:p>
            <a:pPr marL="285750" indent="-285750">
              <a:lnSpc>
                <a:spcPct val="120000"/>
              </a:lnSpc>
              <a:buFont typeface="Arial" panose="020B0604020202020204" pitchFamily="34" charset="0"/>
              <a:buChar char="•"/>
            </a:pPr>
            <a:r>
              <a:rPr lang="zh-CN" altLang="zh-CN" dirty="0">
                <a:solidFill>
                  <a:prstClr val="white"/>
                </a:solidFill>
              </a:rPr>
              <a:t>巨型计算机、小巨型计算机、大型主机、小型计算机、个人计算机、工作站</a:t>
            </a:r>
            <a:r>
              <a:rPr lang="zh-CN" altLang="en-US" dirty="0">
                <a:solidFill>
                  <a:prstClr val="white"/>
                </a:solidFill>
              </a:rPr>
              <a:t>。</a:t>
            </a:r>
            <a:endParaRPr lang="en-US" altLang="zh-CN" dirty="0">
              <a:solidFill>
                <a:prstClr val="white"/>
              </a:solidFill>
            </a:endParaRPr>
          </a:p>
          <a:p>
            <a:endParaRPr lang="zh-CN" altLang="en-US" sz="1600" dirty="0">
              <a:solidFill>
                <a:srgbClr val="FFFFFF"/>
              </a:solidFill>
            </a:endParaRPr>
          </a:p>
        </p:txBody>
      </p:sp>
      <p:sp>
        <p:nvSpPr>
          <p:cNvPr id="7" name="动作按钮: 上一张 6">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 name="组合 3">
            <a:extLst>
              <a:ext uri="{FF2B5EF4-FFF2-40B4-BE49-F238E27FC236}">
                <a16:creationId xmlns:a16="http://schemas.microsoft.com/office/drawing/2014/main" id="{2DED6F41-075E-4484-B01E-F34996049400}"/>
              </a:ext>
            </a:extLst>
          </p:cNvPr>
          <p:cNvGrpSpPr/>
          <p:nvPr/>
        </p:nvGrpSpPr>
        <p:grpSpPr bwMode="auto">
          <a:xfrm>
            <a:off x="592034" y="334352"/>
            <a:ext cx="263525" cy="393700"/>
            <a:chOff x="0" y="0"/>
            <a:chExt cx="213756" cy="427512"/>
          </a:xfrm>
        </p:grpSpPr>
        <p:sp>
          <p:nvSpPr>
            <p:cNvPr id="6" name="直接连接符 4">
              <a:extLst>
                <a:ext uri="{FF2B5EF4-FFF2-40B4-BE49-F238E27FC236}">
                  <a16:creationId xmlns:a16="http://schemas.microsoft.com/office/drawing/2014/main" id="{9BECB46A-F411-4355-B6CA-2B9B928A073D}"/>
                </a:ext>
              </a:extLst>
            </p:cNvPr>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8" name="直接连接符 5">
              <a:extLst>
                <a:ext uri="{FF2B5EF4-FFF2-40B4-BE49-F238E27FC236}">
                  <a16:creationId xmlns:a16="http://schemas.microsoft.com/office/drawing/2014/main" id="{5F078FFE-0E64-47E3-88B0-6A58BE01F8A5}"/>
                </a:ext>
              </a:extLst>
            </p:cNvPr>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3" name="矩形 2"/>
          <p:cNvSpPr/>
          <p:nvPr/>
        </p:nvSpPr>
        <p:spPr>
          <a:xfrm>
            <a:off x="855559" y="208036"/>
            <a:ext cx="4354077" cy="646331"/>
          </a:xfrm>
          <a:prstGeom prst="rect">
            <a:avLst/>
          </a:prstGeom>
        </p:spPr>
        <p:txBody>
          <a:bodyPr wrap="none">
            <a:spAutoFit/>
          </a:bodyPr>
          <a:lstStyle/>
          <a:p>
            <a:pPr algn="ctr"/>
            <a:r>
              <a:rPr lang="zh-CN" altLang="zh-CN" sz="3600" b="1" dirty="0">
                <a:solidFill>
                  <a:srgbClr val="FFC000"/>
                </a:solidFill>
                <a:effectLst>
                  <a:outerShdw blurRad="38100" dist="38100" dir="2700000" algn="tl">
                    <a:srgbClr val="000000">
                      <a:alpha val="43137"/>
                    </a:srgbClr>
                  </a:outerShdw>
                </a:effectLst>
              </a:rPr>
              <a:t>计算机的分类及应用</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291081647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anim calcmode="lin" valueType="num">
                                      <p:cBhvr additive="base">
                                        <p:cTn id="1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anim calcmode="lin" valueType="num">
                                      <p:cBhvr additive="base">
                                        <p:cTn id="1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6" end="6"/>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anim calcmode="lin" valueType="num">
                                      <p:cBhvr additive="base">
                                        <p:cTn id="19"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8" end="8"/>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anim calcmode="lin" valueType="num">
                                      <p:cBhvr additive="base">
                                        <p:cTn id="23"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1" end="1"/>
                                            </p:txEl>
                                          </p:spTgt>
                                        </p:tgtEl>
                                        <p:attrNameLst>
                                          <p:attrName>style.visibility</p:attrName>
                                        </p:attrNameLst>
                                      </p:cBhvr>
                                      <p:to>
                                        <p:strVal val="visible"/>
                                      </p:to>
                                    </p:set>
                                    <p:anim calcmode="lin" valueType="num">
                                      <p:cBhvr additive="base">
                                        <p:cTn id="29"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
                                            <p:txEl>
                                              <p:pRg st="2" end="2"/>
                                            </p:txEl>
                                          </p:spTgt>
                                        </p:tgtEl>
                                        <p:attrNameLst>
                                          <p:attrName>style.visibility</p:attrName>
                                        </p:attrNameLst>
                                      </p:cBhvr>
                                      <p:to>
                                        <p:strVal val="visible"/>
                                      </p:to>
                                    </p:set>
                                    <p:anim calcmode="lin" valueType="num">
                                      <p:cBhvr additive="base">
                                        <p:cTn id="3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
                                            <p:txEl>
                                              <p:pRg st="3" end="3"/>
                                            </p:txEl>
                                          </p:spTgt>
                                        </p:tgtEl>
                                        <p:attrNameLst>
                                          <p:attrName>style.visibility</p:attrName>
                                        </p:attrNameLst>
                                      </p:cBhvr>
                                      <p:to>
                                        <p:strVal val="visible"/>
                                      </p:to>
                                    </p:set>
                                    <p:anim calcmode="lin" valueType="num">
                                      <p:cBhvr additive="base">
                                        <p:cTn id="3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
                                            <p:txEl>
                                              <p:pRg st="5" end="5"/>
                                            </p:txEl>
                                          </p:spTgt>
                                        </p:tgtEl>
                                        <p:attrNameLst>
                                          <p:attrName>style.visibility</p:attrName>
                                        </p:attrNameLst>
                                      </p:cBhvr>
                                      <p:to>
                                        <p:strVal val="visible"/>
                                      </p:to>
                                    </p:set>
                                    <p:anim calcmode="lin" valueType="num">
                                      <p:cBhvr additive="base">
                                        <p:cTn id="4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5" end="5"/>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
                                            <p:txEl>
                                              <p:pRg st="7" end="7"/>
                                            </p:txEl>
                                          </p:spTgt>
                                        </p:tgtEl>
                                        <p:attrNameLst>
                                          <p:attrName>style.visibility</p:attrName>
                                        </p:attrNameLst>
                                      </p:cBhvr>
                                      <p:to>
                                        <p:strVal val="visible"/>
                                      </p:to>
                                    </p:set>
                                    <p:anim calcmode="lin" valueType="num">
                                      <p:cBhvr additive="base">
                                        <p:cTn id="4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
                                            <p:txEl>
                                              <p:pRg st="7" end="7"/>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
                                            <p:txEl>
                                              <p:pRg st="9" end="9"/>
                                            </p:txEl>
                                          </p:spTgt>
                                        </p:tgtEl>
                                        <p:attrNameLst>
                                          <p:attrName>style.visibility</p:attrName>
                                        </p:attrNameLst>
                                      </p:cBhvr>
                                      <p:to>
                                        <p:strVal val="visible"/>
                                      </p:to>
                                    </p:set>
                                    <p:anim calcmode="lin" valueType="num">
                                      <p:cBhvr additive="base">
                                        <p:cTn id="49"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9" end="9"/>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
                                            <p:txEl>
                                              <p:pRg st="11" end="11"/>
                                            </p:txEl>
                                          </p:spTgt>
                                        </p:tgtEl>
                                        <p:attrNameLst>
                                          <p:attrName>style.visibility</p:attrName>
                                        </p:attrNameLst>
                                      </p:cBhvr>
                                      <p:to>
                                        <p:strVal val="visible"/>
                                      </p:to>
                                    </p:set>
                                    <p:anim calcmode="lin" valueType="num">
                                      <p:cBhvr additive="base">
                                        <p:cTn id="53"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 name="动作按钮: 上一张 53">
            <a:hlinkClick r:id="" action="ppaction://hlinkshowjump?jump=previousslide" highlightClick="1"/>
            <a:extLst>
              <a:ext uri="{FF2B5EF4-FFF2-40B4-BE49-F238E27FC236}">
                <a16:creationId xmlns:a16="http://schemas.microsoft.com/office/drawing/2014/main" id="{3EED5AC2-2AA8-4529-915B-B5CA878BC495}"/>
              </a:ext>
            </a:extLst>
          </p:cNvPr>
          <p:cNvSpPr/>
          <p:nvPr/>
        </p:nvSpPr>
        <p:spPr>
          <a:xfrm>
            <a:off x="11268547" y="6086186"/>
            <a:ext cx="758612" cy="659847"/>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grpSp>
        <p:nvGrpSpPr>
          <p:cNvPr id="8" name="组合 7">
            <a:extLst>
              <a:ext uri="{FF2B5EF4-FFF2-40B4-BE49-F238E27FC236}">
                <a16:creationId xmlns:a16="http://schemas.microsoft.com/office/drawing/2014/main" id="{F7E86441-C8AC-46D2-9805-539B045A2285}"/>
              </a:ext>
            </a:extLst>
          </p:cNvPr>
          <p:cNvGrpSpPr/>
          <p:nvPr/>
        </p:nvGrpSpPr>
        <p:grpSpPr>
          <a:xfrm>
            <a:off x="7586361" y="380532"/>
            <a:ext cx="886114" cy="886114"/>
            <a:chOff x="598480" y="4167301"/>
            <a:chExt cx="886114" cy="886114"/>
          </a:xfrm>
        </p:grpSpPr>
        <p:sp>
          <p:nvSpPr>
            <p:cNvPr id="9" name="KSO_Shape">
              <a:extLst>
                <a:ext uri="{FF2B5EF4-FFF2-40B4-BE49-F238E27FC236}">
                  <a16:creationId xmlns:a16="http://schemas.microsoft.com/office/drawing/2014/main" id="{E6C44DC5-F0D1-44C6-9DD9-943F3DA29607}"/>
                </a:ext>
              </a:extLst>
            </p:cNvPr>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0" name="椭圆 9">
              <a:extLst>
                <a:ext uri="{FF2B5EF4-FFF2-40B4-BE49-F238E27FC236}">
                  <a16:creationId xmlns:a16="http://schemas.microsoft.com/office/drawing/2014/main" id="{241880A2-7AA9-4982-928D-E51C5734A5C3}"/>
                </a:ext>
              </a:extLst>
            </p:cNvPr>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1" name="组合 10">
            <a:extLst>
              <a:ext uri="{FF2B5EF4-FFF2-40B4-BE49-F238E27FC236}">
                <a16:creationId xmlns:a16="http://schemas.microsoft.com/office/drawing/2014/main" id="{E7A3FE7A-363C-4391-8BA9-5FA1EFBDE88C}"/>
              </a:ext>
            </a:extLst>
          </p:cNvPr>
          <p:cNvGrpSpPr/>
          <p:nvPr/>
        </p:nvGrpSpPr>
        <p:grpSpPr>
          <a:xfrm>
            <a:off x="8916725" y="380532"/>
            <a:ext cx="886114" cy="886114"/>
            <a:chOff x="1982780" y="4167301"/>
            <a:chExt cx="886114" cy="886114"/>
          </a:xfrm>
        </p:grpSpPr>
        <p:sp>
          <p:nvSpPr>
            <p:cNvPr id="12" name="KSO_Shape">
              <a:extLst>
                <a:ext uri="{FF2B5EF4-FFF2-40B4-BE49-F238E27FC236}">
                  <a16:creationId xmlns:a16="http://schemas.microsoft.com/office/drawing/2014/main" id="{A982B095-C690-4EB9-81D4-C8F63629D0AF}"/>
                </a:ext>
              </a:extLst>
            </p:cNvPr>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3" name="椭圆 12">
              <a:extLst>
                <a:ext uri="{FF2B5EF4-FFF2-40B4-BE49-F238E27FC236}">
                  <a16:creationId xmlns:a16="http://schemas.microsoft.com/office/drawing/2014/main" id="{133AEEF2-382C-4695-9540-4A1F2E4F141E}"/>
                </a:ext>
              </a:extLst>
            </p:cNvPr>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14" name="组合 13">
            <a:extLst>
              <a:ext uri="{FF2B5EF4-FFF2-40B4-BE49-F238E27FC236}">
                <a16:creationId xmlns:a16="http://schemas.microsoft.com/office/drawing/2014/main" id="{8D0C6FFB-6B67-4849-8F84-2538200AD390}"/>
              </a:ext>
            </a:extLst>
          </p:cNvPr>
          <p:cNvGrpSpPr/>
          <p:nvPr/>
        </p:nvGrpSpPr>
        <p:grpSpPr>
          <a:xfrm>
            <a:off x="10247089" y="432777"/>
            <a:ext cx="886114" cy="886114"/>
            <a:chOff x="3478867" y="4167301"/>
            <a:chExt cx="886114" cy="886114"/>
          </a:xfrm>
        </p:grpSpPr>
        <p:sp>
          <p:nvSpPr>
            <p:cNvPr id="15" name="KSO_Shape">
              <a:extLst>
                <a:ext uri="{FF2B5EF4-FFF2-40B4-BE49-F238E27FC236}">
                  <a16:creationId xmlns:a16="http://schemas.microsoft.com/office/drawing/2014/main" id="{9D9E46A0-C88B-4816-9DE2-EDCC14245CDF}"/>
                </a:ext>
              </a:extLst>
            </p:cNvPr>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6" name="椭圆 15">
              <a:extLst>
                <a:ext uri="{FF2B5EF4-FFF2-40B4-BE49-F238E27FC236}">
                  <a16:creationId xmlns:a16="http://schemas.microsoft.com/office/drawing/2014/main" id="{838F7542-3785-43AB-B4C3-0D70A50E1B8A}"/>
                </a:ext>
              </a:extLst>
            </p:cNvPr>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 name="矩形 3"/>
          <p:cNvSpPr/>
          <p:nvPr/>
        </p:nvSpPr>
        <p:spPr>
          <a:xfrm>
            <a:off x="1138050" y="1145171"/>
            <a:ext cx="6096000" cy="3970318"/>
          </a:xfrm>
          <a:prstGeom prst="rect">
            <a:avLst/>
          </a:prstGeom>
        </p:spPr>
        <p:txBody>
          <a:bodyPr>
            <a:spAutoFit/>
          </a:bodyPr>
          <a:lstStyle/>
          <a:p>
            <a:pPr lvl="0">
              <a:lnSpc>
                <a:spcPct val="150000"/>
              </a:lnSpc>
            </a:pPr>
            <a:r>
              <a:rPr lang="zh-CN" altLang="zh-CN" sz="2400" b="1" dirty="0">
                <a:solidFill>
                  <a:prstClr val="white"/>
                </a:solidFill>
                <a:latin typeface="Calibri"/>
                <a:ea typeface="宋体" panose="02010600030101010101" pitchFamily="2" charset="-122"/>
              </a:rPr>
              <a:t>计算机应用范围</a:t>
            </a:r>
            <a:r>
              <a:rPr lang="en-US" altLang="zh-CN" sz="2400" b="1" dirty="0">
                <a:solidFill>
                  <a:prstClr val="white"/>
                </a:solidFill>
                <a:latin typeface="Calibri"/>
                <a:ea typeface="宋体" panose="02010600030101010101" pitchFamily="2" charset="-122"/>
              </a:rPr>
              <a:t>:</a:t>
            </a:r>
            <a:endParaRPr lang="zh-CN" altLang="zh-CN" sz="2400" b="1" dirty="0">
              <a:solidFill>
                <a:prstClr val="white"/>
              </a:solidFill>
              <a:latin typeface="Calibri"/>
              <a:ea typeface="宋体" panose="02010600030101010101" pitchFamily="2" charset="-122"/>
            </a:endParaRPr>
          </a:p>
          <a:p>
            <a:pPr marL="285750" lvl="0" indent="-285750">
              <a:lnSpc>
                <a:spcPct val="150000"/>
              </a:lnSpc>
              <a:buFont typeface="Arial" panose="020B0604020202020204" pitchFamily="34" charset="0"/>
              <a:buChar char="•"/>
            </a:pPr>
            <a:r>
              <a:rPr lang="en-US" altLang="zh-CN" sz="2400" dirty="0">
                <a:solidFill>
                  <a:prstClr val="white"/>
                </a:solidFill>
                <a:latin typeface="Calibri"/>
                <a:ea typeface="宋体" panose="02010600030101010101" pitchFamily="2" charset="-122"/>
              </a:rPr>
              <a:t>1</a:t>
            </a:r>
            <a:r>
              <a:rPr lang="zh-CN" altLang="zh-CN" sz="2400" dirty="0">
                <a:solidFill>
                  <a:prstClr val="white"/>
                </a:solidFill>
                <a:latin typeface="Calibri"/>
                <a:ea typeface="宋体" panose="02010600030101010101" pitchFamily="2" charset="-122"/>
              </a:rPr>
              <a:t>．科学计算</a:t>
            </a:r>
          </a:p>
          <a:p>
            <a:pPr marL="285750" lvl="0" indent="-285750">
              <a:lnSpc>
                <a:spcPct val="150000"/>
              </a:lnSpc>
              <a:buFont typeface="Arial" panose="020B0604020202020204" pitchFamily="34" charset="0"/>
              <a:buChar char="•"/>
            </a:pPr>
            <a:r>
              <a:rPr lang="en-US" altLang="zh-CN" sz="2400" dirty="0">
                <a:solidFill>
                  <a:srgbClr val="FFFFFF"/>
                </a:solidFill>
                <a:latin typeface="Calibri"/>
                <a:ea typeface="宋体" panose="02010600030101010101" pitchFamily="2" charset="-122"/>
              </a:rPr>
              <a:t>2</a:t>
            </a:r>
            <a:r>
              <a:rPr lang="zh-CN" altLang="zh-CN" sz="2400" dirty="0">
                <a:solidFill>
                  <a:srgbClr val="FFFFFF"/>
                </a:solidFill>
                <a:latin typeface="Calibri"/>
                <a:ea typeface="宋体" panose="02010600030101010101" pitchFamily="2" charset="-122"/>
              </a:rPr>
              <a:t>．数据处理</a:t>
            </a:r>
          </a:p>
          <a:p>
            <a:pPr marL="285750" lvl="0" indent="-285750">
              <a:lnSpc>
                <a:spcPct val="150000"/>
              </a:lnSpc>
              <a:buFont typeface="Arial" panose="020B0604020202020204" pitchFamily="34" charset="0"/>
              <a:buChar char="•"/>
            </a:pPr>
            <a:r>
              <a:rPr lang="en-US" altLang="zh-CN" sz="2400" dirty="0">
                <a:solidFill>
                  <a:srgbClr val="FFFFFF"/>
                </a:solidFill>
                <a:latin typeface="Calibri"/>
                <a:ea typeface="宋体" panose="02010600030101010101" pitchFamily="2" charset="-122"/>
              </a:rPr>
              <a:t>3</a:t>
            </a:r>
            <a:r>
              <a:rPr lang="zh-CN" altLang="zh-CN" sz="2400" dirty="0">
                <a:solidFill>
                  <a:srgbClr val="FFFFFF"/>
                </a:solidFill>
                <a:latin typeface="Calibri"/>
                <a:ea typeface="宋体" panose="02010600030101010101" pitchFamily="2" charset="-122"/>
              </a:rPr>
              <a:t>．过程控制</a:t>
            </a:r>
          </a:p>
          <a:p>
            <a:pPr marL="285750" lvl="0" indent="-285750">
              <a:lnSpc>
                <a:spcPct val="150000"/>
              </a:lnSpc>
              <a:buFont typeface="Arial" panose="020B0604020202020204" pitchFamily="34" charset="0"/>
              <a:buChar char="•"/>
            </a:pPr>
            <a:r>
              <a:rPr lang="en-US" altLang="zh-CN" sz="2400" dirty="0">
                <a:solidFill>
                  <a:srgbClr val="FFFFFF"/>
                </a:solidFill>
                <a:latin typeface="Calibri"/>
                <a:ea typeface="宋体" panose="02010600030101010101" pitchFamily="2" charset="-122"/>
              </a:rPr>
              <a:t>4</a:t>
            </a:r>
            <a:r>
              <a:rPr lang="zh-CN" altLang="zh-CN" sz="2400" dirty="0">
                <a:solidFill>
                  <a:srgbClr val="FFFFFF"/>
                </a:solidFill>
                <a:latin typeface="Calibri"/>
                <a:ea typeface="宋体" panose="02010600030101010101" pitchFamily="2" charset="-122"/>
              </a:rPr>
              <a:t>．计算机辅助系统</a:t>
            </a:r>
            <a:endParaRPr lang="en-US" altLang="zh-CN" sz="2400" dirty="0">
              <a:solidFill>
                <a:srgbClr val="FFFFFF"/>
              </a:solidFill>
              <a:latin typeface="Calibri"/>
              <a:ea typeface="宋体" panose="02010600030101010101" pitchFamily="2" charset="-122"/>
            </a:endParaRPr>
          </a:p>
          <a:p>
            <a:pPr marL="285750" lvl="0" indent="-285750">
              <a:lnSpc>
                <a:spcPct val="150000"/>
              </a:lnSpc>
              <a:buFont typeface="Arial" panose="020B0604020202020204" pitchFamily="34" charset="0"/>
              <a:buChar char="•"/>
            </a:pPr>
            <a:r>
              <a:rPr lang="en-US" altLang="zh-CN" sz="2400" dirty="0">
                <a:solidFill>
                  <a:srgbClr val="FFFFFF"/>
                </a:solidFill>
                <a:latin typeface="Calibri"/>
                <a:ea typeface="宋体" panose="02010600030101010101" pitchFamily="2" charset="-122"/>
              </a:rPr>
              <a:t>5</a:t>
            </a:r>
            <a:r>
              <a:rPr lang="zh-CN" altLang="zh-CN" sz="2400" dirty="0">
                <a:solidFill>
                  <a:srgbClr val="FFFFFF"/>
                </a:solidFill>
                <a:latin typeface="Calibri"/>
                <a:ea typeface="宋体" panose="02010600030101010101" pitchFamily="2" charset="-122"/>
              </a:rPr>
              <a:t>．计算机通信</a:t>
            </a:r>
            <a:endParaRPr lang="en-US" altLang="zh-CN" sz="2400" dirty="0">
              <a:solidFill>
                <a:srgbClr val="FFFFFF"/>
              </a:solidFill>
              <a:latin typeface="Calibri"/>
              <a:ea typeface="宋体" panose="02010600030101010101" pitchFamily="2" charset="-122"/>
            </a:endParaRPr>
          </a:p>
          <a:p>
            <a:pPr marL="285750" lvl="0" indent="-285750">
              <a:lnSpc>
                <a:spcPct val="150000"/>
              </a:lnSpc>
              <a:buFont typeface="Arial" panose="020B0604020202020204" pitchFamily="34" charset="0"/>
              <a:buChar char="•"/>
            </a:pPr>
            <a:r>
              <a:rPr lang="en-US" altLang="zh-CN" sz="2400" dirty="0">
                <a:solidFill>
                  <a:srgbClr val="FFFFFF"/>
                </a:solidFill>
                <a:latin typeface="Calibri"/>
                <a:ea typeface="宋体" panose="02010600030101010101" pitchFamily="2" charset="-122"/>
              </a:rPr>
              <a:t>6</a:t>
            </a:r>
            <a:r>
              <a:rPr lang="zh-CN" altLang="zh-CN" sz="2400" dirty="0">
                <a:solidFill>
                  <a:srgbClr val="FFFFFF"/>
                </a:solidFill>
                <a:latin typeface="Calibri"/>
                <a:ea typeface="宋体" panose="02010600030101010101" pitchFamily="2" charset="-122"/>
              </a:rPr>
              <a:t>．人工智能</a:t>
            </a:r>
          </a:p>
        </p:txBody>
      </p:sp>
      <p:grpSp>
        <p:nvGrpSpPr>
          <p:cNvPr id="17" name="组合 3">
            <a:extLst>
              <a:ext uri="{FF2B5EF4-FFF2-40B4-BE49-F238E27FC236}">
                <a16:creationId xmlns:a16="http://schemas.microsoft.com/office/drawing/2014/main" id="{602590F4-0E8D-447F-A6F3-EA2272311556}"/>
              </a:ext>
            </a:extLst>
          </p:cNvPr>
          <p:cNvGrpSpPr/>
          <p:nvPr/>
        </p:nvGrpSpPr>
        <p:grpSpPr bwMode="auto">
          <a:xfrm>
            <a:off x="592034" y="334352"/>
            <a:ext cx="263525" cy="393700"/>
            <a:chOff x="0" y="0"/>
            <a:chExt cx="213756" cy="427512"/>
          </a:xfrm>
        </p:grpSpPr>
        <p:sp>
          <p:nvSpPr>
            <p:cNvPr id="18" name="直接连接符 4">
              <a:extLst>
                <a:ext uri="{FF2B5EF4-FFF2-40B4-BE49-F238E27FC236}">
                  <a16:creationId xmlns:a16="http://schemas.microsoft.com/office/drawing/2014/main" id="{5605D321-8956-4BE9-AAA5-786B8F7D5EF0}"/>
                </a:ext>
              </a:extLst>
            </p:cNvPr>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9" name="直接连接符 5">
              <a:extLst>
                <a:ext uri="{FF2B5EF4-FFF2-40B4-BE49-F238E27FC236}">
                  <a16:creationId xmlns:a16="http://schemas.microsoft.com/office/drawing/2014/main" id="{BED81C30-19D6-4E8D-8481-57B2CA1FB048}"/>
                </a:ext>
              </a:extLst>
            </p:cNvPr>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2" name="矩形 1"/>
          <p:cNvSpPr/>
          <p:nvPr/>
        </p:nvSpPr>
        <p:spPr>
          <a:xfrm>
            <a:off x="855559" y="208036"/>
            <a:ext cx="5514651" cy="646331"/>
          </a:xfrm>
          <a:prstGeom prst="rect">
            <a:avLst/>
          </a:prstGeom>
        </p:spPr>
        <p:txBody>
          <a:bodyPr wrap="none">
            <a:spAutoFit/>
          </a:bodyPr>
          <a:lstStyle/>
          <a:p>
            <a:pPr algn="ctr"/>
            <a:r>
              <a:rPr lang="zh-CN" altLang="zh-CN" sz="3600" b="1" dirty="0">
                <a:solidFill>
                  <a:srgbClr val="FFC000"/>
                </a:solidFill>
                <a:effectLst>
                  <a:outerShdw blurRad="38100" dist="38100" dir="2700000" algn="tl">
                    <a:srgbClr val="000000">
                      <a:alpha val="43137"/>
                    </a:srgbClr>
                  </a:outerShdw>
                </a:effectLst>
              </a:rPr>
              <a:t>计算机的分类及应用</a:t>
            </a:r>
            <a:r>
              <a:rPr lang="en-US" altLang="zh-CN" sz="3600" b="1" dirty="0">
                <a:solidFill>
                  <a:srgbClr val="FFC000"/>
                </a:solidFill>
                <a:effectLst>
                  <a:outerShdw blurRad="38100" dist="38100" dir="2700000" algn="tl">
                    <a:srgbClr val="000000">
                      <a:alpha val="43137"/>
                    </a:srgbClr>
                  </a:outerShdw>
                </a:effectLst>
              </a:rPr>
              <a:t>(</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1)</a:t>
            </a:r>
            <a:endParaRPr lang="zh-CN" altLang="en-US" sz="3600" b="1" dirty="0">
              <a:solidFill>
                <a:srgbClr val="FFC000"/>
              </a:solidFill>
              <a:effectLst>
                <a:outerShdw blurRad="38100" dist="38100" dir="2700000" algn="tl">
                  <a:srgbClr val="000000">
                    <a:alpha val="43137"/>
                  </a:srgbClr>
                </a:outerShdw>
              </a:effectLst>
              <a:sym typeface="Arial" panose="020B0604020202020204" pitchFamily="34" charset="0"/>
            </a:endParaRPr>
          </a:p>
        </p:txBody>
      </p:sp>
    </p:spTree>
    <p:extLst>
      <p:ext uri="{BB962C8B-B14F-4D97-AF65-F5344CB8AC3E}">
        <p14:creationId xmlns:p14="http://schemas.microsoft.com/office/powerpoint/2010/main" val="259742591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6349" y="1639389"/>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06515" y="2910847"/>
            <a:ext cx="3538227" cy="888431"/>
          </a:xfrm>
          <a:prstGeom prst="rect">
            <a:avLst/>
          </a:prstGeom>
        </p:spPr>
      </p:pic>
      <p:sp>
        <p:nvSpPr>
          <p:cNvPr id="23" name="文本框 22"/>
          <p:cNvSpPr txBox="1"/>
          <p:nvPr/>
        </p:nvSpPr>
        <p:spPr>
          <a:xfrm>
            <a:off x="1447800" y="2249127"/>
            <a:ext cx="9296400" cy="1323439"/>
          </a:xfrm>
          <a:prstGeom prst="rect">
            <a:avLst/>
          </a:prstGeom>
          <a:noFill/>
        </p:spPr>
        <p:txBody>
          <a:bodyPr wrap="square" rtlCol="0">
            <a:spAutoFit/>
          </a:bodyPr>
          <a:lstStyle/>
          <a:p>
            <a:pPr algn="ctr"/>
            <a:r>
              <a:rPr lang="zh-CN" altLang="en-US" sz="8000" dirty="0">
                <a:solidFill>
                  <a:srgbClr val="FFC000"/>
                </a:solidFill>
                <a:latin typeface="+mn-ea"/>
                <a:sym typeface="Arial" panose="020B0604020202020204" pitchFamily="34" charset="0"/>
              </a:rPr>
              <a:t>本章小结</a:t>
            </a:r>
          </a:p>
        </p:txBody>
      </p:sp>
      <p:sp>
        <p:nvSpPr>
          <p:cNvPr id="6" name="动作按钮: 上一张 5">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动作按钮: 转到主页 6">
            <a:hlinkClick r:id="rId4" action="ppaction://hlinksldjump" highlightClick="1"/>
          </p:cNvPr>
          <p:cNvSpPr/>
          <p:nvPr/>
        </p:nvSpPr>
        <p:spPr>
          <a:xfrm>
            <a:off x="11544300" y="6245352"/>
            <a:ext cx="615696" cy="612648"/>
          </a:xfrm>
          <a:prstGeom prst="actionButtonHome">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904955311"/>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4434999" y="1450269"/>
            <a:ext cx="7394313" cy="4190763"/>
          </a:xfrm>
          <a:prstGeom prst="rect">
            <a:avLst/>
          </a:prstGeom>
        </p:spPr>
        <p:txBody>
          <a:bodyPr wrap="square">
            <a:spAutoFit/>
          </a:bodyPr>
          <a:lstStyle/>
          <a:p>
            <a:pPr>
              <a:lnSpc>
                <a:spcPct val="150000"/>
              </a:lnSpc>
            </a:pPr>
            <a:r>
              <a:rPr lang="zh-CN" altLang="zh-CN" sz="2800" b="1" dirty="0">
                <a:solidFill>
                  <a:prstClr val="white"/>
                </a:solidFill>
              </a:rPr>
              <a:t>本章主要介绍了计算机的发展概况、现代计算机的特点、计算机的组成及工作过程，还包括计算机的分级及计算机的技术指标。</a:t>
            </a:r>
          </a:p>
          <a:p>
            <a:pPr>
              <a:lnSpc>
                <a:spcPct val="150000"/>
              </a:lnSpc>
            </a:pPr>
            <a:r>
              <a:rPr lang="zh-CN" altLang="zh-CN" sz="2800" b="1" dirty="0">
                <a:solidFill>
                  <a:prstClr val="white"/>
                </a:solidFill>
              </a:rPr>
              <a:t>希望学生能在头脑中对计算机的组成形成一个基本轮廓，对其工作有一个大致了解，并了解人与计算机如何产生联系。</a:t>
            </a:r>
          </a:p>
          <a:p>
            <a:pPr>
              <a:lnSpc>
                <a:spcPct val="110000"/>
              </a:lnSpc>
            </a:pPr>
            <a:endParaRPr lang="en-US" altLang="zh-CN" sz="1400" dirty="0">
              <a:solidFill>
                <a:srgbClr val="1950AC"/>
              </a:solidFill>
              <a:latin typeface="方正兰亭黑_GBK" pitchFamily="2" charset="-122"/>
              <a:ea typeface="方正兰亭黑_GBK" pitchFamily="2" charset="-122"/>
              <a:sym typeface="方正兰亭黑_GBK" pitchFamily="2" charset="-122"/>
            </a:endParaRPr>
          </a:p>
        </p:txBody>
      </p:sp>
      <p:pic>
        <p:nvPicPr>
          <p:cNvPr id="18" name="图片 17"/>
          <p:cNvPicPr>
            <a:picLocks noChangeAspect="1"/>
          </p:cNvPicPr>
          <p:nvPr/>
        </p:nvPicPr>
        <p:blipFill>
          <a:blip r:embed="rId2" cstate="screen"/>
          <a:stretch>
            <a:fillRect/>
          </a:stretch>
        </p:blipFill>
        <p:spPr>
          <a:xfrm>
            <a:off x="362688" y="1568740"/>
            <a:ext cx="3462815" cy="3189652"/>
          </a:xfrm>
          <a:prstGeom prst="rect">
            <a:avLst/>
          </a:prstGeom>
        </p:spPr>
      </p:pic>
      <p:sp>
        <p:nvSpPr>
          <p:cNvPr id="4" name="动作按钮: 上一张 3">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19756982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文本框 46"/>
          <p:cNvSpPr txBox="1"/>
          <p:nvPr/>
        </p:nvSpPr>
        <p:spPr>
          <a:xfrm>
            <a:off x="951445" y="2148676"/>
            <a:ext cx="10409407" cy="1569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r>
              <a:rPr lang="en-US" altLang="zh-CN" sz="2000" dirty="0">
                <a:sym typeface="+mn-ea"/>
              </a:rPr>
              <a:t> </a:t>
            </a:r>
            <a:r>
              <a:rPr lang="zh-CN" altLang="zh-CN" sz="2000" dirty="0">
                <a:sym typeface="+mn-ea"/>
              </a:rPr>
              <a:t>世界上第一台设计具有存储程序功能的计算机是</a:t>
            </a:r>
            <a:r>
              <a:rPr lang="en-US" altLang="zh-CN" sz="2000" dirty="0">
                <a:sym typeface="+mn-ea"/>
              </a:rPr>
              <a:t>EDVAC</a:t>
            </a:r>
            <a:r>
              <a:rPr lang="zh-CN" altLang="zh-CN" sz="2000" dirty="0">
                <a:sym typeface="+mn-ea"/>
              </a:rPr>
              <a:t>，</a:t>
            </a:r>
            <a:r>
              <a:rPr lang="zh-CN" altLang="en-US" sz="2000" dirty="0">
                <a:sym typeface="+mn-ea"/>
              </a:rPr>
              <a:t>由</a:t>
            </a:r>
            <a:r>
              <a:rPr lang="zh-CN" altLang="zh-CN" sz="2000" dirty="0">
                <a:sym typeface="+mn-ea"/>
              </a:rPr>
              <a:t>美籍匈牙利数学家冯·诺依曼（</a:t>
            </a:r>
            <a:r>
              <a:rPr lang="en-US" altLang="zh-CN" sz="2000" dirty="0">
                <a:sym typeface="+mn-ea"/>
              </a:rPr>
              <a:t>Von Neumann</a:t>
            </a:r>
            <a:r>
              <a:rPr lang="zh-CN" altLang="zh-CN" sz="2000" dirty="0">
                <a:sym typeface="+mn-ea"/>
              </a:rPr>
              <a:t>）博士领导设计，于</a:t>
            </a:r>
            <a:r>
              <a:rPr lang="en-US" altLang="zh-CN" sz="2000" dirty="0">
                <a:sym typeface="+mn-ea"/>
              </a:rPr>
              <a:t>1950</a:t>
            </a:r>
            <a:r>
              <a:rPr lang="zh-CN" altLang="zh-CN" sz="2000" dirty="0">
                <a:sym typeface="+mn-ea"/>
              </a:rPr>
              <a:t>年研制成功。</a:t>
            </a:r>
            <a:endParaRPr lang="en-US" altLang="zh-CN" sz="2000" dirty="0">
              <a:sym typeface="+mn-ea"/>
            </a:endParaRPr>
          </a:p>
          <a:p>
            <a:pPr indent="457200"/>
            <a:endParaRPr lang="en-US" altLang="zh-CN" sz="2000" dirty="0"/>
          </a:p>
          <a:p>
            <a:pPr marL="971550" lvl="1" indent="-514350">
              <a:buFont typeface="Arial" panose="020B0604020202020204" pitchFamily="34" charset="0"/>
              <a:buChar char="•"/>
            </a:pPr>
            <a:endParaRPr lang="en-US" altLang="zh-CN" sz="2400" kern="100" spc="-20" dirty="0">
              <a:latin typeface="Times New Roman" panose="02020603050405020304" pitchFamily="18" charset="0"/>
            </a:endParaRPr>
          </a:p>
          <a:p>
            <a:endParaRPr lang="zh-CN" altLang="zh-CN" sz="1200" dirty="0"/>
          </a:p>
        </p:txBody>
      </p:sp>
      <p:grpSp>
        <p:nvGrpSpPr>
          <p:cNvPr id="6" name="组合 5"/>
          <p:cNvGrpSpPr/>
          <p:nvPr/>
        </p:nvGrpSpPr>
        <p:grpSpPr>
          <a:xfrm>
            <a:off x="7586361" y="380532"/>
            <a:ext cx="886114" cy="886114"/>
            <a:chOff x="598480" y="4167301"/>
            <a:chExt cx="886114" cy="886114"/>
          </a:xfrm>
        </p:grpSpPr>
        <p:sp>
          <p:nvSpPr>
            <p:cNvPr id="2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 name="椭圆 1"/>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916725" y="380532"/>
            <a:ext cx="886114" cy="886114"/>
            <a:chOff x="1982780" y="4167301"/>
            <a:chExt cx="886114" cy="886114"/>
          </a:xfrm>
        </p:grpSpPr>
        <p:sp>
          <p:nvSpPr>
            <p:cNvPr id="25"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2" name="椭圆 31"/>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 name="组合 3"/>
          <p:cNvGrpSpPr/>
          <p:nvPr/>
        </p:nvGrpSpPr>
        <p:grpSpPr>
          <a:xfrm>
            <a:off x="10247089" y="432777"/>
            <a:ext cx="886114" cy="886114"/>
            <a:chOff x="3478867" y="4167301"/>
            <a:chExt cx="886114" cy="886114"/>
          </a:xfrm>
        </p:grpSpPr>
        <p:sp>
          <p:nvSpPr>
            <p:cNvPr id="27"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4" name="椭圆 33"/>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文本框 45"/>
          <p:cNvSpPr txBox="1"/>
          <p:nvPr/>
        </p:nvSpPr>
        <p:spPr>
          <a:xfrm>
            <a:off x="855559" y="1601413"/>
            <a:ext cx="3499373" cy="400110"/>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en-US" altLang="zh-CN" sz="2000" b="1" dirty="0">
                <a:solidFill>
                  <a:schemeClr val="bg1"/>
                </a:solidFill>
              </a:rPr>
              <a:t>1</a:t>
            </a:r>
            <a:r>
              <a:rPr lang="zh-CN" altLang="en-US" sz="2000" b="1" dirty="0">
                <a:solidFill>
                  <a:schemeClr val="bg1"/>
                </a:solidFill>
              </a:rPr>
              <a:t>）</a:t>
            </a:r>
            <a:r>
              <a:rPr lang="zh-CN" altLang="zh-CN" sz="2000" b="1" dirty="0">
                <a:solidFill>
                  <a:schemeClr val="bg1"/>
                </a:solidFill>
              </a:rPr>
              <a:t>第一台计算机</a:t>
            </a:r>
          </a:p>
        </p:txBody>
      </p:sp>
      <p:sp>
        <p:nvSpPr>
          <p:cNvPr id="23" name="文本框 58"/>
          <p:cNvSpPr txBox="1"/>
          <p:nvPr/>
        </p:nvSpPr>
        <p:spPr>
          <a:xfrm>
            <a:off x="855559" y="924902"/>
            <a:ext cx="5426371" cy="461665"/>
          </a:xfrm>
          <a:prstGeom prst="rect">
            <a:avLst/>
          </a:prstGeom>
          <a:noFill/>
        </p:spPr>
        <p:txBody>
          <a:bodyPr wrap="square" rtlCol="0">
            <a:spAutoFit/>
          </a:bodyPr>
          <a:lstStyle/>
          <a:p>
            <a:r>
              <a:rPr lang="en-US" altLang="zh-CN" sz="2400" b="1" dirty="0">
                <a:solidFill>
                  <a:srgbClr val="FFFFFF"/>
                </a:solidFill>
                <a:effectLst>
                  <a:outerShdw blurRad="38100" dist="38100" dir="2700000" algn="tl">
                    <a:srgbClr val="000000">
                      <a:alpha val="43137"/>
                    </a:srgbClr>
                  </a:outerShdw>
                </a:effectLst>
                <a:ea typeface="方正兰亭黑_GBK" pitchFamily="2" charset="-122"/>
              </a:rPr>
              <a:t>1.</a:t>
            </a:r>
            <a:r>
              <a:rPr lang="zh-CN" altLang="zh-CN" sz="2400" b="1" dirty="0">
                <a:solidFill>
                  <a:srgbClr val="FFFFFF"/>
                </a:solidFill>
                <a:effectLst>
                  <a:outerShdw blurRad="38100" dist="38100" dir="2700000" algn="tl">
                    <a:srgbClr val="000000">
                      <a:alpha val="43137"/>
                    </a:srgbClr>
                  </a:outerShdw>
                </a:effectLst>
                <a:ea typeface="方正兰亭黑_GBK" pitchFamily="2" charset="-122"/>
              </a:rPr>
              <a:t>计算机发展简史</a:t>
            </a:r>
          </a:p>
        </p:txBody>
      </p:sp>
      <p:grpSp>
        <p:nvGrpSpPr>
          <p:cNvPr id="26" name="组合 3"/>
          <p:cNvGrpSpPr>
            <a:grpSpLocks/>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3" name="动作按钮: 上一张 2">
            <a:hlinkClick r:id="" action="ppaction://hlinkshowjump?jump=previousslide" highlightClick="1"/>
            <a:extLst>
              <a:ext uri="{FF2B5EF4-FFF2-40B4-BE49-F238E27FC236}">
                <a16:creationId xmlns:a16="http://schemas.microsoft.com/office/drawing/2014/main" id="{7D1AB60E-4EB7-4E48-A09B-B771E7F81863}"/>
              </a:ext>
            </a:extLst>
          </p:cNvPr>
          <p:cNvSpPr/>
          <p:nvPr/>
        </p:nvSpPr>
        <p:spPr>
          <a:xfrm>
            <a:off x="11360852" y="6169431"/>
            <a:ext cx="746582" cy="637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30" name="矩形 29">
            <a:extLst>
              <a:ext uri="{FF2B5EF4-FFF2-40B4-BE49-F238E27FC236}">
                <a16:creationId xmlns:a16="http://schemas.microsoft.com/office/drawing/2014/main" id="{6352ECC5-C52D-4E00-997D-6FDBC662569F}"/>
              </a:ext>
            </a:extLst>
          </p:cNvPr>
          <p:cNvSpPr/>
          <p:nvPr/>
        </p:nvSpPr>
        <p:spPr>
          <a:xfrm>
            <a:off x="855559" y="3310623"/>
            <a:ext cx="6494085" cy="2554545"/>
          </a:xfrm>
          <a:prstGeom prst="rect">
            <a:avLst/>
          </a:prstGeom>
        </p:spPr>
        <p:txBody>
          <a:bodyPr wrap="none">
            <a:spAutoFit/>
          </a:bodyPr>
          <a:lstStyle/>
          <a:p>
            <a:pPr indent="457200"/>
            <a:r>
              <a:rPr lang="zh-CN" altLang="en-US" sz="2000" b="1" dirty="0">
                <a:effectLst>
                  <a:outerShdw blurRad="38100" dist="38100" dir="2700000" algn="tl">
                    <a:srgbClr val="000000">
                      <a:alpha val="43137"/>
                    </a:srgbClr>
                  </a:outerShdw>
                </a:effectLst>
              </a:rPr>
              <a:t>特点</a:t>
            </a:r>
            <a:endParaRPr lang="en-US" altLang="zh-CN" sz="2000" b="1" dirty="0">
              <a:effectLst>
                <a:outerShdw blurRad="38100" dist="38100" dir="2700000" algn="tl">
                  <a:srgbClr val="000000">
                    <a:alpha val="43137"/>
                  </a:srgbClr>
                </a:outerShdw>
              </a:effectLst>
            </a:endParaRPr>
          </a:p>
          <a:p>
            <a:pPr indent="457200"/>
            <a:endParaRPr lang="en-US" altLang="zh-CN" sz="2000" b="1" dirty="0">
              <a:effectLst>
                <a:outerShdw blurRad="38100" dist="38100" dir="2700000" algn="tl">
                  <a:srgbClr val="000000">
                    <a:alpha val="43137"/>
                  </a:srgbClr>
                </a:outerShdw>
              </a:effectLst>
            </a:endParaRPr>
          </a:p>
          <a:p>
            <a:pPr marL="457200" indent="457200">
              <a:buFont typeface="Arial" panose="020B0604020202020204" pitchFamily="34" charset="0"/>
              <a:buChar char="•"/>
            </a:pPr>
            <a:r>
              <a:rPr lang="zh-CN" altLang="zh-CN" sz="2000" dirty="0"/>
              <a:t>由电子管做元件组装起来的一台电子数字计算机</a:t>
            </a:r>
            <a:endParaRPr lang="en-US" altLang="zh-CN" sz="2000" dirty="0"/>
          </a:p>
          <a:p>
            <a:pPr marL="457200" indent="457200">
              <a:buFont typeface="Arial" panose="020B0604020202020204" pitchFamily="34" charset="0"/>
              <a:buChar char="•"/>
            </a:pPr>
            <a:r>
              <a:rPr lang="zh-CN" altLang="zh-CN" sz="2000" dirty="0"/>
              <a:t>为计算机和信息产业的发展奠定基础</a:t>
            </a:r>
            <a:endParaRPr lang="en-US" altLang="zh-CN" sz="2000" dirty="0"/>
          </a:p>
          <a:p>
            <a:pPr marL="457200" indent="457200">
              <a:buFont typeface="Arial" panose="020B0604020202020204" pitchFamily="34" charset="0"/>
              <a:buChar char="•"/>
            </a:pPr>
            <a:r>
              <a:rPr lang="zh-CN" altLang="zh-CN" sz="2000" dirty="0"/>
              <a:t>不具备存储功能</a:t>
            </a:r>
            <a:endParaRPr lang="en-US" altLang="zh-CN" sz="2000" dirty="0"/>
          </a:p>
          <a:p>
            <a:pPr marL="457200" indent="457200">
              <a:buFont typeface="Arial" panose="020B0604020202020204" pitchFamily="34" charset="0"/>
              <a:buChar char="•"/>
            </a:pPr>
            <a:r>
              <a:rPr lang="zh-CN" altLang="zh-CN" sz="2000" dirty="0"/>
              <a:t>采用十进制</a:t>
            </a:r>
            <a:endParaRPr lang="en-US" altLang="zh-CN" sz="2000" dirty="0"/>
          </a:p>
          <a:p>
            <a:pPr marL="457200" indent="457200">
              <a:buFont typeface="Arial" panose="020B0604020202020204" pitchFamily="34" charset="0"/>
              <a:buChar char="•"/>
            </a:pPr>
            <a:r>
              <a:rPr lang="zh-CN" altLang="zh-CN" sz="2000" dirty="0"/>
              <a:t>要靠连接线路的方法编程</a:t>
            </a:r>
            <a:endParaRPr lang="en-US" altLang="zh-CN" sz="2000" dirty="0"/>
          </a:p>
          <a:p>
            <a:pPr marL="457200" indent="457200">
              <a:buFont typeface="Arial" panose="020B0604020202020204" pitchFamily="34" charset="0"/>
              <a:buChar char="•"/>
            </a:pPr>
            <a:r>
              <a:rPr lang="zh-CN" altLang="zh-CN" sz="2000" dirty="0"/>
              <a:t>不是一台具有存储程序功能的电子计算机</a:t>
            </a:r>
          </a:p>
        </p:txBody>
      </p:sp>
      <p:sp>
        <p:nvSpPr>
          <p:cNvPr id="7" name="矩形 6"/>
          <p:cNvSpPr/>
          <p:nvPr/>
        </p:nvSpPr>
        <p:spPr>
          <a:xfrm>
            <a:off x="855559" y="165710"/>
            <a:ext cx="3427541" cy="646331"/>
          </a:xfrm>
          <a:prstGeom prst="rect">
            <a:avLst/>
          </a:prstGeom>
        </p:spPr>
        <p:txBody>
          <a:bodyPr wrap="none">
            <a:spAutoFit/>
          </a:bodyPr>
          <a:lstStyle/>
          <a:p>
            <a:pPr algn="ctr"/>
            <a:r>
              <a:rPr lang="zh-CN" altLang="zh-CN" sz="3600" b="1" dirty="0">
                <a:solidFill>
                  <a:srgbClr val="FFC000"/>
                </a:solidFill>
                <a:effectLst>
                  <a:outerShdw blurRad="38100" dist="38100" dir="2700000" algn="tl">
                    <a:srgbClr val="000000">
                      <a:alpha val="43137"/>
                    </a:srgbClr>
                  </a:outerShdw>
                </a:effectLst>
              </a:rPr>
              <a:t>计算机发展概况</a:t>
            </a:r>
          </a:p>
        </p:txBody>
      </p:sp>
    </p:spTree>
    <p:extLst>
      <p:ext uri="{BB962C8B-B14F-4D97-AF65-F5344CB8AC3E}">
        <p14:creationId xmlns:p14="http://schemas.microsoft.com/office/powerpoint/2010/main" val="32106929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 calcmode="lin" valueType="num">
                                      <p:cBhvr additive="base">
                                        <p:cTn id="7" dur="500" fill="hold"/>
                                        <p:tgtEl>
                                          <p:spTgt spid="6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7581" y="2086135"/>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06515" y="3170070"/>
            <a:ext cx="3538227" cy="888431"/>
          </a:xfrm>
          <a:prstGeom prst="rect">
            <a:avLst/>
          </a:prstGeom>
        </p:spPr>
      </p:pic>
      <p:sp>
        <p:nvSpPr>
          <p:cNvPr id="23" name="文本框 22"/>
          <p:cNvSpPr txBox="1"/>
          <p:nvPr/>
        </p:nvSpPr>
        <p:spPr>
          <a:xfrm>
            <a:off x="1447800" y="2290846"/>
            <a:ext cx="9296400" cy="1323439"/>
          </a:xfrm>
          <a:prstGeom prst="rect">
            <a:avLst/>
          </a:prstGeom>
          <a:noFill/>
        </p:spPr>
        <p:txBody>
          <a:bodyPr wrap="square" rtlCol="0">
            <a:spAutoFit/>
          </a:bodyPr>
          <a:lstStyle/>
          <a:p>
            <a:pPr algn="ctr"/>
            <a:r>
              <a:rPr lang="zh-CN" altLang="zh-CN" sz="8000" dirty="0">
                <a:solidFill>
                  <a:srgbClr val="FFC000"/>
                </a:solidFill>
                <a:latin typeface="+mn-ea"/>
              </a:rPr>
              <a:t>习题</a:t>
            </a:r>
            <a:endParaRPr lang="zh-CN" altLang="en-US" sz="8000" dirty="0">
              <a:solidFill>
                <a:srgbClr val="FFC000"/>
              </a:solidFill>
              <a:latin typeface="+mn-ea"/>
            </a:endParaRPr>
          </a:p>
        </p:txBody>
      </p:sp>
      <p:sp>
        <p:nvSpPr>
          <p:cNvPr id="6" name="动作按钮: 上一张 5">
            <a:hlinkClick r:id="" action="ppaction://hlinkshowjump?jump=previousslide" highlightClick="1"/>
          </p:cNvPr>
          <p:cNvSpPr/>
          <p:nvPr/>
        </p:nvSpPr>
        <p:spPr>
          <a:xfrm>
            <a:off x="10744200"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动作按钮: 转到主页 1">
            <a:hlinkClick r:id="rId4" action="ppaction://hlinksldjump" highlightClick="1"/>
          </p:cNvPr>
          <p:cNvSpPr/>
          <p:nvPr/>
        </p:nvSpPr>
        <p:spPr>
          <a:xfrm>
            <a:off x="11544300" y="6245352"/>
            <a:ext cx="615696" cy="612648"/>
          </a:xfrm>
          <a:prstGeom prst="actionButtonHome">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968059945"/>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75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1+#ppt_w/2"/>
                                          </p:val>
                                        </p:tav>
                                        <p:tav tm="100000">
                                          <p:val>
                                            <p:strVal val="#ppt_x"/>
                                          </p:val>
                                        </p:tav>
                                      </p:tavLst>
                                    </p:anim>
                                    <p:anim calcmode="lin" valueType="num">
                                      <p:cBhvr additive="base">
                                        <p:cTn id="8" dur="75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7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0-#ppt_w/2"/>
                                          </p:val>
                                        </p:tav>
                                        <p:tav tm="100000">
                                          <p:val>
                                            <p:strVal val="#ppt_x"/>
                                          </p:val>
                                        </p:tav>
                                      </p:tavLst>
                                    </p:anim>
                                    <p:anim calcmode="lin" valueType="num">
                                      <p:cBhvr additive="base">
                                        <p:cTn id="12" dur="750" fill="hold"/>
                                        <p:tgtEl>
                                          <p:spTgt spid="1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0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58"/>
          <p:cNvSpPr txBox="1"/>
          <p:nvPr/>
        </p:nvSpPr>
        <p:spPr>
          <a:xfrm>
            <a:off x="225486" y="62563"/>
            <a:ext cx="2584879" cy="646331"/>
          </a:xfrm>
          <a:prstGeom prst="rect">
            <a:avLst/>
          </a:prstGeom>
          <a:noFill/>
        </p:spPr>
        <p:txBody>
          <a:bodyPr wrap="square" rtlCol="0">
            <a:spAutoFit/>
          </a:bodyPr>
          <a:lstStyle/>
          <a:p>
            <a:pPr algn="ctr"/>
            <a:r>
              <a:rPr lang="zh-CN" altLang="en-US" sz="3600" dirty="0">
                <a:solidFill>
                  <a:srgbClr val="FFC000"/>
                </a:solidFill>
                <a:latin typeface="+mn-ea"/>
                <a:sym typeface="方正兰亭黑_GBK" pitchFamily="2" charset="-122"/>
              </a:rPr>
              <a:t>习题</a:t>
            </a:r>
          </a:p>
        </p:txBody>
      </p:sp>
      <p:grpSp>
        <p:nvGrpSpPr>
          <p:cNvPr id="14" name="组合 3"/>
          <p:cNvGrpSpPr/>
          <p:nvPr/>
        </p:nvGrpSpPr>
        <p:grpSpPr bwMode="auto">
          <a:xfrm>
            <a:off x="373825" y="188879"/>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2" name="文本框 1"/>
          <p:cNvSpPr txBox="1"/>
          <p:nvPr/>
        </p:nvSpPr>
        <p:spPr>
          <a:xfrm>
            <a:off x="623455" y="592970"/>
            <a:ext cx="12191999" cy="6555641"/>
          </a:xfrm>
          <a:prstGeom prst="rect">
            <a:avLst/>
          </a:prstGeom>
          <a:noFill/>
        </p:spPr>
        <p:txBody>
          <a:bodyPr wrap="square" rtlCol="0">
            <a:spAutoFit/>
          </a:bodyPr>
          <a:lstStyle/>
          <a:p>
            <a:r>
              <a:rPr lang="zh-CN" altLang="zh-CN" sz="2000" dirty="0">
                <a:solidFill>
                  <a:prstClr val="white"/>
                </a:solidFill>
              </a:rPr>
              <a:t>一、选择题</a:t>
            </a:r>
            <a:endParaRPr lang="zh-CN" altLang="zh-CN" sz="2000" dirty="0">
              <a:solidFill>
                <a:srgbClr val="FFFFFF">
                  <a:lumMod val="75000"/>
                </a:srgbClr>
              </a:solidFill>
            </a:endParaRPr>
          </a:p>
          <a:p>
            <a:r>
              <a:rPr lang="en-US" altLang="zh-CN" sz="2000" dirty="0">
                <a:solidFill>
                  <a:srgbClr val="FFFFFF"/>
                </a:solidFill>
              </a:rPr>
              <a:t>1</a:t>
            </a:r>
            <a:r>
              <a:rPr lang="zh-CN" altLang="zh-CN" sz="2000" dirty="0">
                <a:solidFill>
                  <a:srgbClr val="FFFFFF"/>
                </a:solidFill>
              </a:rPr>
              <a:t>．微型计算机的分类通常是以微处理器的</a:t>
            </a:r>
            <a:r>
              <a:rPr lang="en-US" altLang="zh-CN" sz="2000" u="sng" dirty="0">
                <a:solidFill>
                  <a:srgbClr val="FFFFFF"/>
                </a:solidFill>
              </a:rPr>
              <a:t>    </a:t>
            </a:r>
            <a:r>
              <a:rPr lang="zh-CN" altLang="zh-CN" sz="2000" dirty="0">
                <a:solidFill>
                  <a:srgbClr val="FFFFFF"/>
                </a:solidFill>
              </a:rPr>
              <a:t>来划分。</a:t>
            </a:r>
          </a:p>
          <a:p>
            <a:r>
              <a:rPr lang="en-US" altLang="zh-CN" sz="2000" dirty="0">
                <a:solidFill>
                  <a:srgbClr val="FFFFFF"/>
                </a:solidFill>
              </a:rPr>
              <a:t>   A</a:t>
            </a:r>
            <a:r>
              <a:rPr lang="zh-CN" altLang="zh-CN" sz="2000" dirty="0">
                <a:solidFill>
                  <a:srgbClr val="FFFFFF"/>
                </a:solidFill>
              </a:rPr>
              <a:t>．芯片名</a:t>
            </a:r>
            <a:r>
              <a:rPr lang="en-US" altLang="zh-CN" sz="2000" dirty="0">
                <a:solidFill>
                  <a:srgbClr val="FFFFFF"/>
                </a:solidFill>
              </a:rPr>
              <a:t>		                             B</a:t>
            </a:r>
            <a:r>
              <a:rPr lang="zh-CN" altLang="zh-CN" sz="2000" dirty="0">
                <a:solidFill>
                  <a:srgbClr val="FFFFFF"/>
                </a:solidFill>
              </a:rPr>
              <a:t>．寄存器数目</a:t>
            </a:r>
          </a:p>
          <a:p>
            <a:r>
              <a:rPr lang="en-US" altLang="zh-CN" sz="2000" dirty="0">
                <a:solidFill>
                  <a:srgbClr val="FFFFFF"/>
                </a:solidFill>
              </a:rPr>
              <a:t>   C</a:t>
            </a:r>
            <a:r>
              <a:rPr lang="zh-CN" altLang="zh-CN" sz="2000" dirty="0">
                <a:solidFill>
                  <a:srgbClr val="FFFFFF"/>
                </a:solidFill>
              </a:rPr>
              <a:t>．字长 </a:t>
            </a:r>
            <a:r>
              <a:rPr lang="en-US" altLang="zh-CN" sz="2000" dirty="0">
                <a:solidFill>
                  <a:srgbClr val="FFFFFF"/>
                </a:solidFill>
              </a:rPr>
              <a:t>		     	             D</a:t>
            </a:r>
            <a:r>
              <a:rPr lang="zh-CN" altLang="zh-CN" sz="2000" dirty="0">
                <a:solidFill>
                  <a:srgbClr val="FFFFFF"/>
                </a:solidFill>
              </a:rPr>
              <a:t>．规格</a:t>
            </a:r>
            <a:endParaRPr lang="en-US" altLang="zh-CN" sz="2000" dirty="0">
              <a:solidFill>
                <a:srgbClr val="FFFFFF"/>
              </a:solidFill>
            </a:endParaRPr>
          </a:p>
          <a:p>
            <a:endParaRPr lang="zh-CN" altLang="zh-CN" sz="2000" dirty="0">
              <a:solidFill>
                <a:srgbClr val="FFFFFF"/>
              </a:solidFill>
            </a:endParaRPr>
          </a:p>
          <a:p>
            <a:r>
              <a:rPr lang="en-US" altLang="zh-CN" sz="2000" dirty="0">
                <a:solidFill>
                  <a:srgbClr val="FFFFFF"/>
                </a:solidFill>
              </a:rPr>
              <a:t>2. </a:t>
            </a:r>
            <a:r>
              <a:rPr lang="zh-CN" altLang="zh-CN" sz="2000" dirty="0">
                <a:solidFill>
                  <a:srgbClr val="FFFFFF"/>
                </a:solidFill>
              </a:rPr>
              <a:t>将有关数据加以分类、统计、分析，以取得有价值的信息，我们称为</a:t>
            </a:r>
            <a:r>
              <a:rPr lang="en-US" altLang="zh-CN" sz="2000" u="sng" dirty="0">
                <a:solidFill>
                  <a:srgbClr val="FFFFFF"/>
                </a:solidFill>
              </a:rPr>
              <a:t>    </a:t>
            </a:r>
            <a:r>
              <a:rPr lang="zh-CN" altLang="zh-CN" sz="2000" dirty="0">
                <a:solidFill>
                  <a:srgbClr val="FFFFFF"/>
                </a:solidFill>
              </a:rPr>
              <a:t>。</a:t>
            </a:r>
          </a:p>
          <a:p>
            <a:r>
              <a:rPr lang="en-US" altLang="zh-CN" sz="2000" dirty="0">
                <a:solidFill>
                  <a:srgbClr val="FFFFFF"/>
                </a:solidFill>
              </a:rPr>
              <a:t>   A</a:t>
            </a:r>
            <a:r>
              <a:rPr lang="zh-CN" altLang="zh-CN" sz="2000" dirty="0">
                <a:solidFill>
                  <a:srgbClr val="FFFFFF"/>
                </a:solidFill>
              </a:rPr>
              <a:t>．数据处理</a:t>
            </a:r>
            <a:r>
              <a:rPr lang="en-US" altLang="zh-CN" sz="2000" dirty="0">
                <a:solidFill>
                  <a:srgbClr val="FFFFFF"/>
                </a:solidFill>
              </a:rPr>
              <a:t>		                              B</a:t>
            </a:r>
            <a:r>
              <a:rPr lang="zh-CN" altLang="zh-CN" sz="2000" dirty="0">
                <a:solidFill>
                  <a:srgbClr val="FFFFFF"/>
                </a:solidFill>
              </a:rPr>
              <a:t>．辅助设计</a:t>
            </a:r>
          </a:p>
          <a:p>
            <a:r>
              <a:rPr lang="en-US" altLang="zh-CN" sz="2000" dirty="0">
                <a:solidFill>
                  <a:srgbClr val="FFFFFF"/>
                </a:solidFill>
              </a:rPr>
              <a:t>   C</a:t>
            </a:r>
            <a:r>
              <a:rPr lang="zh-CN" altLang="zh-CN" sz="2000" dirty="0">
                <a:solidFill>
                  <a:srgbClr val="FFFFFF"/>
                </a:solidFill>
              </a:rPr>
              <a:t>．实时控制</a:t>
            </a:r>
            <a:r>
              <a:rPr lang="en-US" altLang="zh-CN" sz="2000" dirty="0">
                <a:solidFill>
                  <a:srgbClr val="FFFFFF"/>
                </a:solidFill>
              </a:rPr>
              <a:t>			              D</a:t>
            </a:r>
            <a:r>
              <a:rPr lang="zh-CN" altLang="zh-CN" sz="2000" dirty="0">
                <a:solidFill>
                  <a:srgbClr val="FFFFFF"/>
                </a:solidFill>
              </a:rPr>
              <a:t>．数值计算</a:t>
            </a:r>
            <a:endParaRPr lang="en-US" altLang="zh-CN" sz="2000" dirty="0">
              <a:solidFill>
                <a:srgbClr val="FFFFFF"/>
              </a:solidFill>
            </a:endParaRPr>
          </a:p>
          <a:p>
            <a:endParaRPr lang="zh-CN" altLang="zh-CN" sz="2000" dirty="0">
              <a:solidFill>
                <a:srgbClr val="FFFFFF"/>
              </a:solidFill>
            </a:endParaRPr>
          </a:p>
          <a:p>
            <a:r>
              <a:rPr lang="en-US" altLang="zh-CN" sz="2000" dirty="0">
                <a:solidFill>
                  <a:srgbClr val="FFFFFF"/>
                </a:solidFill>
              </a:rPr>
              <a:t>3</a:t>
            </a:r>
            <a:r>
              <a:rPr lang="zh-CN" altLang="zh-CN" sz="2000" dirty="0">
                <a:solidFill>
                  <a:srgbClr val="FFFFFF"/>
                </a:solidFill>
              </a:rPr>
              <a:t>．计算机技术在半个世纪中虽有很大的进步，但至今其运行仍遵循科学家</a:t>
            </a:r>
            <a:r>
              <a:rPr lang="en-US" altLang="zh-CN" sz="2000" u="sng" dirty="0">
                <a:solidFill>
                  <a:srgbClr val="FFFFFF"/>
                </a:solidFill>
              </a:rPr>
              <a:t>    </a:t>
            </a:r>
            <a:r>
              <a:rPr lang="zh-CN" altLang="zh-CN" sz="2000" dirty="0">
                <a:solidFill>
                  <a:srgbClr val="FFFFFF"/>
                </a:solidFill>
              </a:rPr>
              <a:t>提出的基本原理。</a:t>
            </a:r>
            <a:r>
              <a:rPr lang="en-US" altLang="zh-CN" sz="2000" dirty="0">
                <a:solidFill>
                  <a:srgbClr val="FFFFFF"/>
                </a:solidFill>
              </a:rPr>
              <a:t>                                               </a:t>
            </a:r>
            <a:endParaRPr lang="zh-CN" altLang="zh-CN" sz="2000" dirty="0">
              <a:solidFill>
                <a:srgbClr val="FFFFFF"/>
              </a:solidFill>
            </a:endParaRPr>
          </a:p>
          <a:p>
            <a:r>
              <a:rPr lang="en-US" altLang="zh-CN" sz="2000" dirty="0">
                <a:solidFill>
                  <a:srgbClr val="FFFFFF"/>
                </a:solidFill>
              </a:rPr>
              <a:t>   A</a:t>
            </a:r>
            <a:r>
              <a:rPr lang="zh-CN" altLang="zh-CN" sz="2000" dirty="0">
                <a:solidFill>
                  <a:srgbClr val="FFFFFF"/>
                </a:solidFill>
              </a:rPr>
              <a:t>．爱因斯坦</a:t>
            </a:r>
            <a:r>
              <a:rPr lang="en-US" altLang="zh-CN" sz="2000" dirty="0">
                <a:solidFill>
                  <a:srgbClr val="FFFFFF"/>
                </a:solidFill>
              </a:rPr>
              <a:t>                                                  B</a:t>
            </a:r>
            <a:r>
              <a:rPr lang="zh-CN" altLang="zh-CN" sz="2000" dirty="0">
                <a:solidFill>
                  <a:srgbClr val="FFFFFF"/>
                </a:solidFill>
              </a:rPr>
              <a:t>．爱迪生</a:t>
            </a:r>
          </a:p>
          <a:p>
            <a:r>
              <a:rPr lang="en-US" altLang="zh-CN" sz="2000" dirty="0">
                <a:solidFill>
                  <a:srgbClr val="FFFFFF"/>
                </a:solidFill>
              </a:rPr>
              <a:t>   C</a:t>
            </a:r>
            <a:r>
              <a:rPr lang="zh-CN" altLang="zh-CN" sz="2000" dirty="0">
                <a:solidFill>
                  <a:srgbClr val="FFFFFF"/>
                </a:solidFill>
              </a:rPr>
              <a:t>．牛顿</a:t>
            </a:r>
            <a:r>
              <a:rPr lang="en-US" altLang="zh-CN" sz="2000" dirty="0">
                <a:solidFill>
                  <a:srgbClr val="FFFFFF"/>
                </a:solidFill>
              </a:rPr>
              <a:t>                                                           D</a:t>
            </a:r>
            <a:r>
              <a:rPr lang="zh-CN" altLang="zh-CN" sz="2000" dirty="0">
                <a:solidFill>
                  <a:srgbClr val="FFFFFF"/>
                </a:solidFill>
              </a:rPr>
              <a:t>．冯·诺伊曼</a:t>
            </a:r>
            <a:endParaRPr lang="en-US" altLang="zh-CN" sz="2000" dirty="0">
              <a:solidFill>
                <a:srgbClr val="FFFFFF"/>
              </a:solidFill>
            </a:endParaRPr>
          </a:p>
          <a:p>
            <a:endParaRPr lang="zh-CN" altLang="zh-CN" sz="2000" dirty="0">
              <a:solidFill>
                <a:srgbClr val="FFFFFF"/>
              </a:solidFill>
            </a:endParaRPr>
          </a:p>
          <a:p>
            <a:r>
              <a:rPr lang="en-US" altLang="zh-CN" sz="2000" dirty="0">
                <a:solidFill>
                  <a:srgbClr val="FFFFFF"/>
                </a:solidFill>
              </a:rPr>
              <a:t>4</a:t>
            </a:r>
            <a:r>
              <a:rPr lang="zh-CN" altLang="zh-CN" sz="2000" dirty="0">
                <a:solidFill>
                  <a:srgbClr val="FFFFFF"/>
                </a:solidFill>
              </a:rPr>
              <a:t>．冯·诺伊曼机工作的最重要特点是</a:t>
            </a:r>
            <a:r>
              <a:rPr lang="en-US" altLang="zh-CN" sz="2000" u="sng" dirty="0">
                <a:solidFill>
                  <a:srgbClr val="FFFFFF"/>
                </a:solidFill>
              </a:rPr>
              <a:t>    </a:t>
            </a:r>
            <a:r>
              <a:rPr lang="zh-CN" altLang="zh-CN" sz="2000" dirty="0">
                <a:solidFill>
                  <a:srgbClr val="FFFFFF"/>
                </a:solidFill>
              </a:rPr>
              <a:t>。 </a:t>
            </a:r>
          </a:p>
          <a:p>
            <a:r>
              <a:rPr lang="en-US" altLang="zh-CN" sz="2000" dirty="0">
                <a:solidFill>
                  <a:srgbClr val="FFFFFF"/>
                </a:solidFill>
              </a:rPr>
              <a:t>   A</a:t>
            </a:r>
            <a:r>
              <a:rPr lang="zh-CN" altLang="zh-CN" sz="2000" dirty="0">
                <a:solidFill>
                  <a:srgbClr val="FFFFFF"/>
                </a:solidFill>
              </a:rPr>
              <a:t>．存储程序的概念</a:t>
            </a:r>
            <a:r>
              <a:rPr lang="en-US" altLang="zh-CN" sz="2000" dirty="0">
                <a:solidFill>
                  <a:srgbClr val="FFFFFF"/>
                </a:solidFill>
              </a:rPr>
              <a:t>                                     B</a:t>
            </a:r>
            <a:r>
              <a:rPr lang="zh-CN" altLang="zh-CN" sz="2000" dirty="0">
                <a:solidFill>
                  <a:srgbClr val="FFFFFF"/>
                </a:solidFill>
              </a:rPr>
              <a:t>．堆栈操作</a:t>
            </a:r>
          </a:p>
          <a:p>
            <a:r>
              <a:rPr lang="en-US" altLang="zh-CN" sz="2000" dirty="0">
                <a:solidFill>
                  <a:srgbClr val="FFFFFF"/>
                </a:solidFill>
              </a:rPr>
              <a:t>   C</a:t>
            </a:r>
            <a:r>
              <a:rPr lang="zh-CN" altLang="zh-CN" sz="2000" dirty="0">
                <a:solidFill>
                  <a:srgbClr val="FFFFFF"/>
                </a:solidFill>
              </a:rPr>
              <a:t>．选择存储器地址</a:t>
            </a:r>
            <a:r>
              <a:rPr lang="en-US" altLang="zh-CN" sz="2000" dirty="0">
                <a:solidFill>
                  <a:srgbClr val="FFFFFF"/>
                </a:solidFill>
              </a:rPr>
              <a:t>                                     D</a:t>
            </a:r>
            <a:r>
              <a:rPr lang="zh-CN" altLang="zh-CN" sz="2000" dirty="0">
                <a:solidFill>
                  <a:srgbClr val="FFFFFF"/>
                </a:solidFill>
              </a:rPr>
              <a:t>．按寄存器方式工作</a:t>
            </a:r>
            <a:endParaRPr lang="en-US" altLang="zh-CN" sz="2000" dirty="0">
              <a:solidFill>
                <a:srgbClr val="FFFFFF"/>
              </a:solidFill>
            </a:endParaRPr>
          </a:p>
          <a:p>
            <a:endParaRPr lang="zh-CN" altLang="zh-CN" sz="2000" dirty="0">
              <a:solidFill>
                <a:srgbClr val="FFFFFF"/>
              </a:solidFill>
            </a:endParaRPr>
          </a:p>
          <a:p>
            <a:r>
              <a:rPr lang="en-US" altLang="zh-CN" sz="2000" dirty="0">
                <a:solidFill>
                  <a:srgbClr val="FFFFFF"/>
                </a:solidFill>
              </a:rPr>
              <a:t>5</a:t>
            </a:r>
            <a:r>
              <a:rPr lang="zh-CN" altLang="zh-CN" sz="2000" dirty="0">
                <a:solidFill>
                  <a:srgbClr val="FFFFFF"/>
                </a:solidFill>
              </a:rPr>
              <a:t>．目前的</a:t>
            </a:r>
            <a:r>
              <a:rPr lang="en-US" altLang="zh-CN" sz="2000" dirty="0">
                <a:solidFill>
                  <a:srgbClr val="FFFFFF"/>
                </a:solidFill>
              </a:rPr>
              <a:t>CPU</a:t>
            </a:r>
            <a:r>
              <a:rPr lang="zh-CN" altLang="zh-CN" sz="2000" dirty="0">
                <a:solidFill>
                  <a:srgbClr val="FFFFFF"/>
                </a:solidFill>
              </a:rPr>
              <a:t>包括</a:t>
            </a:r>
            <a:r>
              <a:rPr lang="en-US" altLang="zh-CN" sz="2000" u="sng" dirty="0">
                <a:solidFill>
                  <a:srgbClr val="FFFFFF"/>
                </a:solidFill>
              </a:rPr>
              <a:t>    </a:t>
            </a:r>
            <a:r>
              <a:rPr lang="zh-CN" altLang="zh-CN" sz="2000" dirty="0">
                <a:solidFill>
                  <a:srgbClr val="FFFFFF"/>
                </a:solidFill>
              </a:rPr>
              <a:t>。</a:t>
            </a:r>
            <a:r>
              <a:rPr lang="en-US" altLang="zh-CN" sz="2000" dirty="0">
                <a:solidFill>
                  <a:srgbClr val="FFFFFF"/>
                </a:solidFill>
              </a:rPr>
              <a:t>    </a:t>
            </a:r>
            <a:endParaRPr lang="zh-CN" altLang="zh-CN" sz="2000" dirty="0">
              <a:solidFill>
                <a:srgbClr val="FFFFFF"/>
              </a:solidFill>
            </a:endParaRPr>
          </a:p>
          <a:p>
            <a:r>
              <a:rPr lang="en-US" altLang="zh-CN" sz="2000" dirty="0">
                <a:solidFill>
                  <a:srgbClr val="FFFFFF"/>
                </a:solidFill>
              </a:rPr>
              <a:t>   A. </a:t>
            </a:r>
            <a:r>
              <a:rPr lang="zh-CN" altLang="zh-CN" sz="2000" dirty="0">
                <a:solidFill>
                  <a:srgbClr val="FFFFFF"/>
                </a:solidFill>
              </a:rPr>
              <a:t>控制器、运算器</a:t>
            </a:r>
            <a:r>
              <a:rPr lang="en-US" altLang="zh-CN" sz="2000" dirty="0">
                <a:solidFill>
                  <a:srgbClr val="FFFFFF"/>
                </a:solidFill>
              </a:rPr>
              <a:t>                                        B. </a:t>
            </a:r>
            <a:r>
              <a:rPr lang="zh-CN" altLang="zh-CN" sz="2000" dirty="0">
                <a:solidFill>
                  <a:srgbClr val="FFFFFF"/>
                </a:solidFill>
              </a:rPr>
              <a:t>控制器、逻辑运算器</a:t>
            </a:r>
            <a:r>
              <a:rPr lang="en-US" altLang="zh-CN" sz="2000" dirty="0">
                <a:solidFill>
                  <a:srgbClr val="FFFFFF"/>
                </a:solidFill>
              </a:rPr>
              <a:t>    </a:t>
            </a:r>
            <a:endParaRPr lang="zh-CN" altLang="zh-CN" sz="2000" dirty="0">
              <a:solidFill>
                <a:srgbClr val="FFFFFF"/>
              </a:solidFill>
            </a:endParaRPr>
          </a:p>
          <a:p>
            <a:r>
              <a:rPr lang="en-US" altLang="zh-CN" sz="2000" dirty="0">
                <a:solidFill>
                  <a:srgbClr val="FFFFFF"/>
                </a:solidFill>
              </a:rPr>
              <a:t>   C. </a:t>
            </a:r>
            <a:r>
              <a:rPr lang="zh-CN" altLang="zh-CN" sz="2000" dirty="0">
                <a:solidFill>
                  <a:srgbClr val="FFFFFF"/>
                </a:solidFill>
              </a:rPr>
              <a:t>控制器、算术运算器</a:t>
            </a:r>
            <a:r>
              <a:rPr lang="en-US" altLang="zh-CN" sz="2000" dirty="0">
                <a:solidFill>
                  <a:srgbClr val="FFFFFF"/>
                </a:solidFill>
              </a:rPr>
              <a:t>                               D. </a:t>
            </a:r>
            <a:r>
              <a:rPr lang="zh-CN" altLang="zh-CN" sz="2000" dirty="0">
                <a:solidFill>
                  <a:srgbClr val="FFFFFF"/>
                </a:solidFill>
              </a:rPr>
              <a:t>运算器、算术运算器</a:t>
            </a:r>
          </a:p>
          <a:p>
            <a:endParaRPr lang="zh-CN" altLang="en-US" sz="2000" dirty="0">
              <a:solidFill>
                <a:srgbClr val="FFFFFF"/>
              </a:solidFill>
            </a:endParaRPr>
          </a:p>
        </p:txBody>
      </p:sp>
      <p:sp>
        <p:nvSpPr>
          <p:cNvPr id="7" name="动作按钮: 上一张 6">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7483563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2" name="文本框 1"/>
          <p:cNvSpPr txBox="1"/>
          <p:nvPr/>
        </p:nvSpPr>
        <p:spPr>
          <a:xfrm>
            <a:off x="1023885" y="941033"/>
            <a:ext cx="9620441" cy="5478423"/>
          </a:xfrm>
          <a:prstGeom prst="rect">
            <a:avLst/>
          </a:prstGeom>
          <a:noFill/>
        </p:spPr>
        <p:txBody>
          <a:bodyPr wrap="square" rtlCol="0">
            <a:spAutoFit/>
          </a:bodyPr>
          <a:lstStyle/>
          <a:p>
            <a:r>
              <a:rPr lang="zh-CN" altLang="zh-CN" sz="2000" b="1" dirty="0">
                <a:solidFill>
                  <a:prstClr val="white"/>
                </a:solidFill>
              </a:rPr>
              <a:t>二、填空题</a:t>
            </a:r>
            <a:endParaRPr lang="en-US" altLang="zh-CN" sz="2000" b="1" dirty="0">
              <a:solidFill>
                <a:prstClr val="white"/>
              </a:solidFill>
            </a:endParaRPr>
          </a:p>
          <a:p>
            <a:endParaRPr lang="zh-CN" altLang="zh-CN" sz="2000" dirty="0">
              <a:solidFill>
                <a:srgbClr val="FFFFFF">
                  <a:lumMod val="75000"/>
                </a:srgbClr>
              </a:solidFill>
            </a:endParaRPr>
          </a:p>
          <a:p>
            <a:pPr>
              <a:spcAft>
                <a:spcPts val="600"/>
              </a:spcAft>
            </a:pPr>
            <a:r>
              <a:rPr lang="en-US" altLang="zh-CN" sz="2000" dirty="0">
                <a:solidFill>
                  <a:srgbClr val="FFFFFF"/>
                </a:solidFill>
              </a:rPr>
              <a:t>1. </a:t>
            </a:r>
            <a:r>
              <a:rPr lang="zh-CN" altLang="zh-CN" sz="2000" dirty="0">
                <a:solidFill>
                  <a:srgbClr val="FFFFFF"/>
                </a:solidFill>
              </a:rPr>
              <a:t>数字式电子计算机的主要特性可从记忆性、可靠性、</a:t>
            </a:r>
            <a:r>
              <a:rPr lang="en-US" altLang="zh-CN" sz="2000" b="1" u="sng" dirty="0">
                <a:solidFill>
                  <a:srgbClr val="FFFFFF"/>
                </a:solidFill>
              </a:rPr>
              <a:t>    </a:t>
            </a:r>
            <a:r>
              <a:rPr lang="zh-CN" altLang="zh-CN" sz="2000" dirty="0">
                <a:solidFill>
                  <a:srgbClr val="FFFFFF"/>
                </a:solidFill>
              </a:rPr>
              <a:t>、</a:t>
            </a:r>
            <a:r>
              <a:rPr lang="en-US" altLang="zh-CN" sz="2000" b="1" u="sng" dirty="0">
                <a:solidFill>
                  <a:srgbClr val="FFFFFF"/>
                </a:solidFill>
              </a:rPr>
              <a:t>    </a:t>
            </a:r>
            <a:r>
              <a:rPr lang="zh-CN" altLang="zh-CN" sz="2000" dirty="0">
                <a:solidFill>
                  <a:srgbClr val="FFFFFF"/>
                </a:solidFill>
              </a:rPr>
              <a:t>、</a:t>
            </a:r>
            <a:r>
              <a:rPr lang="en-US" altLang="zh-CN" sz="2000" b="1" u="sng" dirty="0">
                <a:solidFill>
                  <a:srgbClr val="FFFFFF"/>
                </a:solidFill>
              </a:rPr>
              <a:t>    </a:t>
            </a:r>
            <a:r>
              <a:rPr lang="zh-CN" altLang="zh-CN" sz="2000" dirty="0">
                <a:solidFill>
                  <a:srgbClr val="FFFFFF"/>
                </a:solidFill>
              </a:rPr>
              <a:t>和</a:t>
            </a:r>
            <a:r>
              <a:rPr lang="en-US" altLang="zh-CN" sz="2000" b="1" u="sng" dirty="0">
                <a:solidFill>
                  <a:srgbClr val="FFFFFF"/>
                </a:solidFill>
              </a:rPr>
              <a:t>    </a:t>
            </a:r>
            <a:r>
              <a:rPr lang="zh-CN" altLang="zh-CN" sz="2000" dirty="0">
                <a:solidFill>
                  <a:srgbClr val="FFFFFF"/>
                </a:solidFill>
              </a:rPr>
              <a:t>几方面来体现。</a:t>
            </a:r>
          </a:p>
          <a:p>
            <a:pPr>
              <a:spcAft>
                <a:spcPts val="600"/>
              </a:spcAft>
            </a:pPr>
            <a:r>
              <a:rPr lang="en-US" altLang="zh-CN" sz="2000" dirty="0">
                <a:solidFill>
                  <a:srgbClr val="FFFFFF"/>
                </a:solidFill>
              </a:rPr>
              <a:t>2. </a:t>
            </a:r>
            <a:r>
              <a:rPr lang="zh-CN" altLang="zh-CN" sz="2000" dirty="0">
                <a:solidFill>
                  <a:srgbClr val="FFFFFF"/>
                </a:solidFill>
              </a:rPr>
              <a:t>世界上第一台数字式电子计算机诞生于</a:t>
            </a:r>
            <a:r>
              <a:rPr lang="zh-CN" altLang="zh-CN" sz="2000" b="1" u="sng" dirty="0">
                <a:solidFill>
                  <a:srgbClr val="FFFFFF"/>
                </a:solidFill>
              </a:rPr>
              <a:t> </a:t>
            </a:r>
            <a:r>
              <a:rPr lang="en-US" altLang="zh-CN" sz="2000" b="1" u="sng" dirty="0">
                <a:solidFill>
                  <a:srgbClr val="FFFFFF"/>
                </a:solidFill>
              </a:rPr>
              <a:t>   </a:t>
            </a:r>
            <a:r>
              <a:rPr lang="en-US" altLang="zh-CN" sz="2000" dirty="0">
                <a:solidFill>
                  <a:srgbClr val="FFFFFF"/>
                </a:solidFill>
              </a:rPr>
              <a:t> </a:t>
            </a:r>
            <a:r>
              <a:rPr lang="zh-CN" altLang="zh-CN" sz="2000" dirty="0">
                <a:solidFill>
                  <a:srgbClr val="FFFFFF"/>
                </a:solidFill>
              </a:rPr>
              <a:t>年。</a:t>
            </a:r>
          </a:p>
          <a:p>
            <a:pPr>
              <a:spcAft>
                <a:spcPts val="600"/>
              </a:spcAft>
            </a:pPr>
            <a:r>
              <a:rPr lang="en-US" altLang="zh-CN" sz="2000" dirty="0">
                <a:solidFill>
                  <a:srgbClr val="FFFFFF"/>
                </a:solidFill>
              </a:rPr>
              <a:t>3. </a:t>
            </a:r>
            <a:r>
              <a:rPr lang="zh-CN" altLang="zh-CN" sz="2000" dirty="0">
                <a:solidFill>
                  <a:srgbClr val="FFFFFF"/>
                </a:solidFill>
              </a:rPr>
              <a:t>第一代电子计算机逻辑部件主要由</a:t>
            </a:r>
            <a:r>
              <a:rPr lang="en-US" altLang="zh-CN" sz="2000" b="1" u="sng" dirty="0">
                <a:solidFill>
                  <a:srgbClr val="FFFFFF"/>
                </a:solidFill>
              </a:rPr>
              <a:t>    </a:t>
            </a:r>
            <a:r>
              <a:rPr lang="zh-CN" altLang="zh-CN" sz="2000" dirty="0">
                <a:solidFill>
                  <a:srgbClr val="FFFFFF"/>
                </a:solidFill>
              </a:rPr>
              <a:t>组装而成。 第二代电子计算机逻辑部件主要由</a:t>
            </a:r>
            <a:r>
              <a:rPr lang="en-US" altLang="zh-CN" sz="2000" b="1" u="sng" dirty="0">
                <a:solidFill>
                  <a:srgbClr val="FFFFFF"/>
                </a:solidFill>
              </a:rPr>
              <a:t>    </a:t>
            </a:r>
            <a:r>
              <a:rPr lang="zh-CN" altLang="zh-CN" sz="2000" dirty="0">
                <a:solidFill>
                  <a:srgbClr val="FFFFFF"/>
                </a:solidFill>
              </a:rPr>
              <a:t>组装而成。 第三代电子计算机逻辑部件主要由</a:t>
            </a:r>
            <a:r>
              <a:rPr lang="en-US" altLang="zh-CN" sz="2000" b="1" u="sng" dirty="0">
                <a:solidFill>
                  <a:srgbClr val="FFFFFF"/>
                </a:solidFill>
              </a:rPr>
              <a:t>    </a:t>
            </a:r>
            <a:r>
              <a:rPr lang="zh-CN" altLang="zh-CN" sz="2000" dirty="0">
                <a:solidFill>
                  <a:srgbClr val="FFFFFF"/>
                </a:solidFill>
              </a:rPr>
              <a:t>组装而成。 第四代电子计算机逻辑部件主要由</a:t>
            </a:r>
            <a:r>
              <a:rPr lang="en-US" altLang="zh-CN" sz="2000" b="1" u="sng" dirty="0">
                <a:solidFill>
                  <a:srgbClr val="FFFFFF"/>
                </a:solidFill>
              </a:rPr>
              <a:t>    </a:t>
            </a:r>
            <a:r>
              <a:rPr lang="zh-CN" altLang="zh-CN" sz="2000" dirty="0">
                <a:solidFill>
                  <a:srgbClr val="FFFFFF"/>
                </a:solidFill>
              </a:rPr>
              <a:t>组装而成。 </a:t>
            </a:r>
          </a:p>
          <a:p>
            <a:pPr>
              <a:spcAft>
                <a:spcPts val="600"/>
              </a:spcAft>
            </a:pPr>
            <a:r>
              <a:rPr lang="en-US" altLang="zh-CN" sz="2000" dirty="0">
                <a:solidFill>
                  <a:srgbClr val="FFFFFF"/>
                </a:solidFill>
              </a:rPr>
              <a:t>4. </a:t>
            </a:r>
            <a:r>
              <a:rPr lang="zh-CN" altLang="zh-CN" sz="2000" dirty="0">
                <a:solidFill>
                  <a:srgbClr val="FFFFFF"/>
                </a:solidFill>
              </a:rPr>
              <a:t>从应用计算机的角度看，当前计算机的发展往</a:t>
            </a:r>
            <a:r>
              <a:rPr lang="en-US" altLang="zh-CN" sz="2000" b="1" u="sng" dirty="0">
                <a:solidFill>
                  <a:srgbClr val="FFFFFF"/>
                </a:solidFill>
              </a:rPr>
              <a:t>    </a:t>
            </a:r>
            <a:r>
              <a:rPr lang="zh-CN" altLang="zh-CN" sz="2000" dirty="0">
                <a:solidFill>
                  <a:srgbClr val="FFFFFF"/>
                </a:solidFill>
              </a:rPr>
              <a:t>、</a:t>
            </a:r>
            <a:r>
              <a:rPr lang="en-US" altLang="zh-CN" sz="2000" b="1" u="sng" dirty="0">
                <a:solidFill>
                  <a:srgbClr val="FFFFFF"/>
                </a:solidFill>
              </a:rPr>
              <a:t>    </a:t>
            </a:r>
            <a:r>
              <a:rPr lang="zh-CN" altLang="zh-CN" sz="2000" dirty="0">
                <a:solidFill>
                  <a:srgbClr val="FFFFFF"/>
                </a:solidFill>
              </a:rPr>
              <a:t>和</a:t>
            </a:r>
            <a:r>
              <a:rPr lang="en-US" altLang="zh-CN" sz="2000" b="1" u="sng" dirty="0">
                <a:solidFill>
                  <a:srgbClr val="FFFFFF"/>
                </a:solidFill>
              </a:rPr>
              <a:t>    </a:t>
            </a:r>
            <a:r>
              <a:rPr lang="zh-CN" altLang="zh-CN" sz="2000" b="1" dirty="0">
                <a:solidFill>
                  <a:srgbClr val="FFFFFF"/>
                </a:solidFill>
              </a:rPr>
              <a:t>、</a:t>
            </a:r>
            <a:r>
              <a:rPr lang="en-US" altLang="zh-CN" sz="2000" b="1" u="sng" dirty="0">
                <a:solidFill>
                  <a:srgbClr val="FFFFFF"/>
                </a:solidFill>
              </a:rPr>
              <a:t>    </a:t>
            </a:r>
            <a:r>
              <a:rPr lang="zh-CN" altLang="zh-CN" sz="2000" dirty="0">
                <a:solidFill>
                  <a:srgbClr val="FFFFFF"/>
                </a:solidFill>
              </a:rPr>
              <a:t>等方向发展。</a:t>
            </a:r>
          </a:p>
          <a:p>
            <a:pPr>
              <a:spcAft>
                <a:spcPts val="600"/>
              </a:spcAft>
            </a:pPr>
            <a:r>
              <a:rPr lang="en-US" altLang="zh-CN" sz="2000" dirty="0">
                <a:solidFill>
                  <a:srgbClr val="FFFFFF"/>
                </a:solidFill>
              </a:rPr>
              <a:t>5. </a:t>
            </a:r>
            <a:r>
              <a:rPr lang="zh-CN" altLang="zh-CN" sz="2000" dirty="0">
                <a:solidFill>
                  <a:srgbClr val="FFFFFF"/>
                </a:solidFill>
              </a:rPr>
              <a:t>冯·诺依曼机器结构由</a:t>
            </a:r>
            <a:r>
              <a:rPr lang="en-US" altLang="zh-CN" sz="2000" b="1" u="sng" dirty="0">
                <a:solidFill>
                  <a:srgbClr val="FFFFFF"/>
                </a:solidFill>
              </a:rPr>
              <a:t>    </a:t>
            </a:r>
            <a:r>
              <a:rPr lang="zh-CN" altLang="zh-CN" sz="2000" dirty="0">
                <a:solidFill>
                  <a:srgbClr val="FFFFFF"/>
                </a:solidFill>
              </a:rPr>
              <a:t>、</a:t>
            </a:r>
            <a:r>
              <a:rPr lang="en-US" altLang="zh-CN" sz="2000" b="1" u="sng" dirty="0">
                <a:solidFill>
                  <a:srgbClr val="FFFFFF"/>
                </a:solidFill>
              </a:rPr>
              <a:t>    </a:t>
            </a:r>
            <a:r>
              <a:rPr lang="zh-CN" altLang="zh-CN" sz="2000" dirty="0">
                <a:solidFill>
                  <a:srgbClr val="FFFFFF"/>
                </a:solidFill>
              </a:rPr>
              <a:t>、</a:t>
            </a:r>
            <a:r>
              <a:rPr lang="en-US" altLang="zh-CN" sz="2000" b="1" u="sng" dirty="0">
                <a:solidFill>
                  <a:srgbClr val="FFFFFF"/>
                </a:solidFill>
              </a:rPr>
              <a:t>    </a:t>
            </a:r>
            <a:r>
              <a:rPr lang="zh-CN" altLang="zh-CN" sz="2000" dirty="0">
                <a:solidFill>
                  <a:srgbClr val="FFFFFF"/>
                </a:solidFill>
              </a:rPr>
              <a:t>、</a:t>
            </a:r>
            <a:r>
              <a:rPr lang="en-US" altLang="zh-CN" sz="2000" b="1" u="sng" dirty="0">
                <a:solidFill>
                  <a:srgbClr val="FFFFFF"/>
                </a:solidFill>
              </a:rPr>
              <a:t>    </a:t>
            </a:r>
            <a:r>
              <a:rPr lang="zh-CN" altLang="zh-CN" sz="2000" dirty="0">
                <a:solidFill>
                  <a:srgbClr val="FFFFFF"/>
                </a:solidFill>
              </a:rPr>
              <a:t>和</a:t>
            </a:r>
            <a:r>
              <a:rPr lang="en-US" altLang="zh-CN" sz="2000" b="1" u="sng" dirty="0">
                <a:solidFill>
                  <a:srgbClr val="FFFFFF"/>
                </a:solidFill>
              </a:rPr>
              <a:t>    </a:t>
            </a:r>
            <a:r>
              <a:rPr lang="zh-CN" altLang="zh-CN" sz="2000" dirty="0">
                <a:solidFill>
                  <a:srgbClr val="FFFFFF"/>
                </a:solidFill>
              </a:rPr>
              <a:t>五大部分组成。</a:t>
            </a:r>
          </a:p>
          <a:p>
            <a:pPr>
              <a:spcAft>
                <a:spcPts val="600"/>
              </a:spcAft>
            </a:pPr>
            <a:r>
              <a:rPr lang="en-US" altLang="zh-CN" sz="2000" dirty="0">
                <a:solidFill>
                  <a:srgbClr val="FFFFFF"/>
                </a:solidFill>
              </a:rPr>
              <a:t>6. </a:t>
            </a:r>
            <a:r>
              <a:rPr lang="zh-CN" altLang="zh-CN" sz="2000" dirty="0">
                <a:solidFill>
                  <a:srgbClr val="FFFFFF"/>
                </a:solidFill>
              </a:rPr>
              <a:t>中央处理器由</a:t>
            </a:r>
            <a:r>
              <a:rPr lang="en-US" altLang="zh-CN" sz="2000" b="1" u="sng" dirty="0">
                <a:solidFill>
                  <a:srgbClr val="FFFFFF"/>
                </a:solidFill>
              </a:rPr>
              <a:t>    </a:t>
            </a:r>
            <a:r>
              <a:rPr lang="zh-CN" altLang="zh-CN" sz="2000" dirty="0">
                <a:solidFill>
                  <a:srgbClr val="FFFFFF"/>
                </a:solidFill>
              </a:rPr>
              <a:t>和</a:t>
            </a:r>
            <a:r>
              <a:rPr lang="zh-CN" altLang="zh-CN" sz="2000" b="1" u="sng" dirty="0">
                <a:solidFill>
                  <a:srgbClr val="FFFFFF"/>
                </a:solidFill>
              </a:rPr>
              <a:t> </a:t>
            </a:r>
            <a:r>
              <a:rPr lang="en-US" altLang="zh-CN" sz="2000" b="1" u="sng" dirty="0">
                <a:solidFill>
                  <a:srgbClr val="FFFFFF"/>
                </a:solidFill>
              </a:rPr>
              <a:t>    </a:t>
            </a:r>
            <a:r>
              <a:rPr lang="zh-CN" altLang="zh-CN" sz="2000" dirty="0">
                <a:solidFill>
                  <a:srgbClr val="FFFFFF"/>
                </a:solidFill>
              </a:rPr>
              <a:t>两部分组成。</a:t>
            </a:r>
          </a:p>
          <a:p>
            <a:pPr>
              <a:spcAft>
                <a:spcPts val="600"/>
              </a:spcAft>
            </a:pPr>
            <a:r>
              <a:rPr lang="en-US" altLang="zh-CN" sz="2000" dirty="0">
                <a:solidFill>
                  <a:srgbClr val="FFFFFF"/>
                </a:solidFill>
              </a:rPr>
              <a:t>7. </a:t>
            </a:r>
            <a:r>
              <a:rPr lang="zh-CN" altLang="zh-CN" sz="2000" dirty="0">
                <a:solidFill>
                  <a:srgbClr val="FFFFFF"/>
                </a:solidFill>
              </a:rPr>
              <a:t>计算机中的字长是指</a:t>
            </a:r>
            <a:r>
              <a:rPr lang="en-US" altLang="zh-CN" sz="2000" b="1" u="sng" dirty="0">
                <a:solidFill>
                  <a:srgbClr val="FFFFFF"/>
                </a:solidFill>
              </a:rPr>
              <a:t>     </a:t>
            </a:r>
            <a:r>
              <a:rPr lang="zh-CN" altLang="zh-CN" sz="2000" dirty="0">
                <a:solidFill>
                  <a:srgbClr val="FFFFFF"/>
                </a:solidFill>
              </a:rPr>
              <a:t>。</a:t>
            </a:r>
          </a:p>
          <a:p>
            <a:pPr>
              <a:spcAft>
                <a:spcPts val="600"/>
              </a:spcAft>
            </a:pPr>
            <a:r>
              <a:rPr lang="en-US" altLang="zh-CN" sz="2000" dirty="0">
                <a:solidFill>
                  <a:srgbClr val="FFFFFF"/>
                </a:solidFill>
              </a:rPr>
              <a:t>8. </a:t>
            </a:r>
            <a:r>
              <a:rPr lang="zh-CN" altLang="zh-CN" sz="2000" dirty="0">
                <a:solidFill>
                  <a:srgbClr val="FFFFFF"/>
                </a:solidFill>
              </a:rPr>
              <a:t>运算器又被成为</a:t>
            </a:r>
            <a:r>
              <a:rPr lang="en-US" altLang="zh-CN" sz="2000" b="1" u="sng" dirty="0">
                <a:solidFill>
                  <a:srgbClr val="FFFFFF"/>
                </a:solidFill>
              </a:rPr>
              <a:t>    </a:t>
            </a:r>
            <a:r>
              <a:rPr lang="zh-CN" altLang="zh-CN" sz="2000" dirty="0">
                <a:solidFill>
                  <a:srgbClr val="FFFFFF"/>
                </a:solidFill>
              </a:rPr>
              <a:t>，负责进行各种</a:t>
            </a:r>
            <a:r>
              <a:rPr lang="en-US" altLang="zh-CN" sz="2000" b="1" u="sng" dirty="0">
                <a:solidFill>
                  <a:srgbClr val="FFFFFF"/>
                </a:solidFill>
              </a:rPr>
              <a:t>    </a:t>
            </a:r>
            <a:r>
              <a:rPr lang="zh-CN" altLang="zh-CN" sz="2000" dirty="0">
                <a:solidFill>
                  <a:srgbClr val="FFFFFF"/>
                </a:solidFill>
              </a:rPr>
              <a:t>。</a:t>
            </a:r>
          </a:p>
          <a:p>
            <a:pPr>
              <a:spcAft>
                <a:spcPts val="600"/>
              </a:spcAft>
            </a:pPr>
            <a:r>
              <a:rPr lang="en-US" altLang="zh-CN" sz="2000" dirty="0">
                <a:solidFill>
                  <a:srgbClr val="FFFFFF"/>
                </a:solidFill>
              </a:rPr>
              <a:t>9. </a:t>
            </a:r>
            <a:r>
              <a:rPr lang="zh-CN" altLang="zh-CN" sz="2000" dirty="0">
                <a:solidFill>
                  <a:srgbClr val="FFFFFF"/>
                </a:solidFill>
              </a:rPr>
              <a:t>存储器在计算机中的主要功能是</a:t>
            </a:r>
            <a:r>
              <a:rPr lang="en-US" altLang="zh-CN" sz="2000" b="1" u="sng" dirty="0">
                <a:solidFill>
                  <a:srgbClr val="FFFFFF"/>
                </a:solidFill>
              </a:rPr>
              <a:t>    </a:t>
            </a:r>
            <a:r>
              <a:rPr lang="zh-CN" altLang="zh-CN" sz="2000" dirty="0">
                <a:solidFill>
                  <a:srgbClr val="FFFFFF"/>
                </a:solidFill>
              </a:rPr>
              <a:t>和</a:t>
            </a:r>
            <a:r>
              <a:rPr lang="en-US" altLang="zh-CN" sz="2000" b="1" u="sng" dirty="0">
                <a:solidFill>
                  <a:srgbClr val="FFFFFF"/>
                </a:solidFill>
              </a:rPr>
              <a:t>    </a:t>
            </a:r>
            <a:r>
              <a:rPr lang="zh-CN" altLang="zh-CN" sz="2000" dirty="0">
                <a:solidFill>
                  <a:srgbClr val="FFFFFF"/>
                </a:solidFill>
              </a:rPr>
              <a:t>。</a:t>
            </a:r>
          </a:p>
          <a:p>
            <a:pPr>
              <a:spcAft>
                <a:spcPts val="600"/>
              </a:spcAft>
            </a:pPr>
            <a:r>
              <a:rPr lang="en-US" altLang="zh-CN" sz="2000" dirty="0">
                <a:solidFill>
                  <a:srgbClr val="FFFFFF"/>
                </a:solidFill>
              </a:rPr>
              <a:t>10. </a:t>
            </a:r>
            <a:r>
              <a:rPr lang="zh-CN" altLang="zh-CN" sz="2000" dirty="0">
                <a:solidFill>
                  <a:srgbClr val="FFFFFF"/>
                </a:solidFill>
              </a:rPr>
              <a:t>控制器负责</a:t>
            </a:r>
            <a:r>
              <a:rPr lang="en-US" altLang="zh-CN" sz="2000" b="1" u="sng" dirty="0">
                <a:solidFill>
                  <a:srgbClr val="FFFFFF"/>
                </a:solidFill>
              </a:rPr>
              <a:t>    </a:t>
            </a:r>
            <a:r>
              <a:rPr lang="zh-CN" altLang="zh-CN" sz="2000" dirty="0">
                <a:solidFill>
                  <a:srgbClr val="FFFFFF"/>
                </a:solidFill>
              </a:rPr>
              <a:t>并</a:t>
            </a:r>
            <a:r>
              <a:rPr lang="en-US" altLang="zh-CN" sz="2000" b="1" u="sng" dirty="0">
                <a:solidFill>
                  <a:srgbClr val="FFFFFF"/>
                </a:solidFill>
              </a:rPr>
              <a:t>    </a:t>
            </a:r>
            <a:r>
              <a:rPr lang="zh-CN" altLang="zh-CN" sz="2000" dirty="0">
                <a:solidFill>
                  <a:srgbClr val="FFFFFF"/>
                </a:solidFill>
              </a:rPr>
              <a:t>指令的执行，协调全机进行工作。</a:t>
            </a:r>
          </a:p>
          <a:p>
            <a:endParaRPr lang="zh-CN" altLang="en-US" sz="2000" dirty="0">
              <a:solidFill>
                <a:srgbClr val="FFFFFF"/>
              </a:solidFill>
            </a:endParaRPr>
          </a:p>
        </p:txBody>
      </p:sp>
      <p:sp>
        <p:nvSpPr>
          <p:cNvPr id="7" name="动作按钮: 上一张 6">
            <a:hlinkClick r:id="" action="ppaction://hlinkshowjump?jump=previousslide" highlightClick="1"/>
          </p:cNvPr>
          <p:cNvSpPr/>
          <p:nvPr/>
        </p:nvSpPr>
        <p:spPr>
          <a:xfrm>
            <a:off x="10808208"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58"/>
          <p:cNvSpPr txBox="1"/>
          <p:nvPr/>
        </p:nvSpPr>
        <p:spPr>
          <a:xfrm>
            <a:off x="319958" y="208036"/>
            <a:ext cx="2584879" cy="646331"/>
          </a:xfrm>
          <a:prstGeom prst="rect">
            <a:avLst/>
          </a:prstGeom>
          <a:noFill/>
        </p:spPr>
        <p:txBody>
          <a:bodyPr wrap="square" rtlCol="0">
            <a:spAutoFit/>
          </a:bodyPr>
          <a:lstStyle/>
          <a:p>
            <a:pPr algn="ctr"/>
            <a:r>
              <a:rPr lang="zh-CN" altLang="en-US" sz="3600" dirty="0">
                <a:solidFill>
                  <a:srgbClr val="FFC000"/>
                </a:solidFill>
                <a:latin typeface="+mn-ea"/>
                <a:sym typeface="方正兰亭黑_GBK" pitchFamily="2" charset="-122"/>
              </a:rPr>
              <a:t>习题</a:t>
            </a:r>
          </a:p>
        </p:txBody>
      </p:sp>
    </p:spTree>
    <p:extLst>
      <p:ext uri="{BB962C8B-B14F-4D97-AF65-F5344CB8AC3E}">
        <p14:creationId xmlns:p14="http://schemas.microsoft.com/office/powerpoint/2010/main" val="40343911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2" name="文本框 1"/>
          <p:cNvSpPr txBox="1"/>
          <p:nvPr/>
        </p:nvSpPr>
        <p:spPr>
          <a:xfrm>
            <a:off x="1023885" y="1447060"/>
            <a:ext cx="9620441" cy="4170372"/>
          </a:xfrm>
          <a:prstGeom prst="rect">
            <a:avLst/>
          </a:prstGeom>
          <a:noFill/>
        </p:spPr>
        <p:txBody>
          <a:bodyPr wrap="square" rtlCol="0">
            <a:spAutoFit/>
          </a:bodyPr>
          <a:lstStyle/>
          <a:p>
            <a:pPr>
              <a:spcAft>
                <a:spcPts val="600"/>
              </a:spcAft>
            </a:pPr>
            <a:r>
              <a:rPr lang="en-US" altLang="zh-CN" sz="2000" dirty="0">
                <a:solidFill>
                  <a:srgbClr val="FFFFFF"/>
                </a:solidFill>
              </a:rPr>
              <a:t>11. </a:t>
            </a:r>
            <a:r>
              <a:rPr lang="zh-CN" altLang="zh-CN" sz="2000" dirty="0">
                <a:solidFill>
                  <a:srgbClr val="FFFFFF"/>
                </a:solidFill>
              </a:rPr>
              <a:t>接口是指：</a:t>
            </a:r>
            <a:r>
              <a:rPr lang="en-US" altLang="zh-CN" sz="2000" b="1" u="sng" dirty="0">
                <a:solidFill>
                  <a:srgbClr val="FFFFFF"/>
                </a:solidFill>
              </a:rPr>
              <a:t>    </a:t>
            </a:r>
            <a:r>
              <a:rPr lang="zh-CN" altLang="zh-CN" sz="2000" dirty="0">
                <a:solidFill>
                  <a:srgbClr val="FFFFFF"/>
                </a:solidFill>
              </a:rPr>
              <a:t>。</a:t>
            </a:r>
          </a:p>
          <a:p>
            <a:pPr>
              <a:spcAft>
                <a:spcPts val="600"/>
              </a:spcAft>
            </a:pPr>
            <a:r>
              <a:rPr lang="en-US" altLang="zh-CN" sz="2000" dirty="0">
                <a:solidFill>
                  <a:srgbClr val="FFFFFF"/>
                </a:solidFill>
              </a:rPr>
              <a:t>12. </a:t>
            </a:r>
            <a:r>
              <a:rPr lang="zh-CN" altLang="zh-CN" sz="2000" dirty="0">
                <a:solidFill>
                  <a:srgbClr val="FFFFFF"/>
                </a:solidFill>
              </a:rPr>
              <a:t>存取周期是指：</a:t>
            </a:r>
            <a:r>
              <a:rPr lang="en-US" altLang="zh-CN" sz="2000" b="1" u="sng" dirty="0">
                <a:solidFill>
                  <a:srgbClr val="FFFFFF"/>
                </a:solidFill>
              </a:rPr>
              <a:t>    </a:t>
            </a:r>
            <a:r>
              <a:rPr lang="zh-CN" altLang="zh-CN" sz="2000" dirty="0">
                <a:solidFill>
                  <a:srgbClr val="FFFFFF"/>
                </a:solidFill>
              </a:rPr>
              <a:t>。</a:t>
            </a:r>
          </a:p>
          <a:p>
            <a:pPr>
              <a:spcAft>
                <a:spcPts val="600"/>
              </a:spcAft>
            </a:pPr>
            <a:r>
              <a:rPr lang="en-US" altLang="zh-CN" sz="2000" dirty="0">
                <a:solidFill>
                  <a:srgbClr val="FFFFFF"/>
                </a:solidFill>
              </a:rPr>
              <a:t>13. </a:t>
            </a:r>
            <a:r>
              <a:rPr lang="zh-CN" altLang="zh-CN" sz="2000" dirty="0">
                <a:solidFill>
                  <a:srgbClr val="FFFFFF"/>
                </a:solidFill>
              </a:rPr>
              <a:t>计算机的兼容性是指：</a:t>
            </a:r>
            <a:r>
              <a:rPr lang="en-US" altLang="zh-CN" sz="2000" b="1" u="sng" dirty="0">
                <a:solidFill>
                  <a:srgbClr val="FFFFFF"/>
                </a:solidFill>
              </a:rPr>
              <a:t>    </a:t>
            </a:r>
            <a:r>
              <a:rPr lang="zh-CN" altLang="zh-CN" sz="2000" dirty="0">
                <a:solidFill>
                  <a:srgbClr val="FFFFFF"/>
                </a:solidFill>
              </a:rPr>
              <a:t>。</a:t>
            </a:r>
          </a:p>
          <a:p>
            <a:pPr>
              <a:spcAft>
                <a:spcPts val="600"/>
              </a:spcAft>
            </a:pPr>
            <a:r>
              <a:rPr lang="en-US" altLang="zh-CN" sz="2000" dirty="0">
                <a:solidFill>
                  <a:srgbClr val="FFFFFF"/>
                </a:solidFill>
              </a:rPr>
              <a:t>14.</a:t>
            </a:r>
            <a:r>
              <a:rPr lang="zh-CN" altLang="zh-CN" sz="2000" dirty="0">
                <a:solidFill>
                  <a:srgbClr val="FFFFFF"/>
                </a:solidFill>
              </a:rPr>
              <a:t>表示计算机硬件特性的主要性能指标有</a:t>
            </a:r>
            <a:r>
              <a:rPr lang="en-US" altLang="zh-CN" sz="2000" dirty="0">
                <a:solidFill>
                  <a:srgbClr val="FFFFFF"/>
                </a:solidFill>
              </a:rPr>
              <a:t>:</a:t>
            </a:r>
            <a:r>
              <a:rPr lang="en-US" altLang="zh-CN" sz="2000" b="1" u="sng" dirty="0">
                <a:solidFill>
                  <a:srgbClr val="FFFFFF"/>
                </a:solidFill>
              </a:rPr>
              <a:t>    </a:t>
            </a:r>
            <a:r>
              <a:rPr lang="zh-CN" altLang="zh-CN" sz="2000" dirty="0">
                <a:solidFill>
                  <a:srgbClr val="FFFFFF"/>
                </a:solidFill>
              </a:rPr>
              <a:t>、</a:t>
            </a:r>
            <a:r>
              <a:rPr lang="en-US" altLang="zh-CN" sz="2000" b="1" u="sng" dirty="0">
                <a:solidFill>
                  <a:srgbClr val="FFFFFF"/>
                </a:solidFill>
              </a:rPr>
              <a:t>    </a:t>
            </a:r>
            <a:r>
              <a:rPr lang="zh-CN" altLang="zh-CN" sz="2000" dirty="0">
                <a:solidFill>
                  <a:srgbClr val="FFFFFF"/>
                </a:solidFill>
              </a:rPr>
              <a:t>、</a:t>
            </a:r>
            <a:r>
              <a:rPr lang="en-US" altLang="zh-CN" sz="2000" b="1" u="sng" dirty="0">
                <a:solidFill>
                  <a:srgbClr val="FFFFFF"/>
                </a:solidFill>
              </a:rPr>
              <a:t>    </a:t>
            </a:r>
            <a:r>
              <a:rPr lang="zh-CN" altLang="zh-CN" sz="2000" dirty="0">
                <a:solidFill>
                  <a:srgbClr val="FFFFFF"/>
                </a:solidFill>
              </a:rPr>
              <a:t>，现在我们要考虑的主要技术指标也包括</a:t>
            </a:r>
            <a:r>
              <a:rPr lang="en-US" altLang="zh-CN" sz="2000" b="1" u="sng" dirty="0">
                <a:solidFill>
                  <a:srgbClr val="FFFFFF"/>
                </a:solidFill>
              </a:rPr>
              <a:t>    </a:t>
            </a:r>
            <a:r>
              <a:rPr lang="zh-CN" altLang="zh-CN" sz="2000" dirty="0">
                <a:solidFill>
                  <a:srgbClr val="FFFFFF"/>
                </a:solidFill>
              </a:rPr>
              <a:t>和</a:t>
            </a:r>
            <a:r>
              <a:rPr lang="en-US" altLang="zh-CN" sz="2000" b="1" u="sng" dirty="0">
                <a:solidFill>
                  <a:srgbClr val="FFFFFF"/>
                </a:solidFill>
              </a:rPr>
              <a:t>    </a:t>
            </a:r>
            <a:r>
              <a:rPr lang="zh-CN" altLang="zh-CN" sz="2000" dirty="0">
                <a:solidFill>
                  <a:srgbClr val="FFFFFF"/>
                </a:solidFill>
              </a:rPr>
              <a:t>。</a:t>
            </a:r>
          </a:p>
          <a:p>
            <a:pPr>
              <a:spcAft>
                <a:spcPts val="600"/>
              </a:spcAft>
            </a:pPr>
            <a:r>
              <a:rPr lang="en-US" altLang="zh-CN" sz="2000" dirty="0">
                <a:solidFill>
                  <a:srgbClr val="FFFFFF"/>
                </a:solidFill>
              </a:rPr>
              <a:t>15</a:t>
            </a:r>
            <a:r>
              <a:rPr lang="zh-CN" altLang="zh-CN" sz="2000" dirty="0">
                <a:solidFill>
                  <a:srgbClr val="FFFFFF"/>
                </a:solidFill>
              </a:rPr>
              <a:t>．可由硬件直接识别和执行的语言是</a:t>
            </a:r>
            <a:r>
              <a:rPr lang="en-US" altLang="zh-CN" sz="2000" b="1" u="sng" dirty="0">
                <a:solidFill>
                  <a:srgbClr val="FFFFFF"/>
                </a:solidFill>
              </a:rPr>
              <a:t>    </a:t>
            </a:r>
            <a:r>
              <a:rPr lang="zh-CN" altLang="zh-CN" sz="2000" dirty="0">
                <a:solidFill>
                  <a:srgbClr val="FFFFFF"/>
                </a:solidFill>
              </a:rPr>
              <a:t>。</a:t>
            </a:r>
          </a:p>
          <a:p>
            <a:pPr>
              <a:spcAft>
                <a:spcPts val="600"/>
              </a:spcAft>
            </a:pPr>
            <a:r>
              <a:rPr lang="en-US" altLang="zh-CN" sz="2000" dirty="0">
                <a:solidFill>
                  <a:srgbClr val="FFFFFF"/>
                </a:solidFill>
              </a:rPr>
              <a:t>16</a:t>
            </a:r>
            <a:r>
              <a:rPr lang="zh-CN" altLang="zh-CN" sz="2000" dirty="0">
                <a:solidFill>
                  <a:srgbClr val="FFFFFF"/>
                </a:solidFill>
              </a:rPr>
              <a:t>．系统软件（又称系统程序）的主要功能是</a:t>
            </a:r>
            <a:r>
              <a:rPr lang="en-US" altLang="zh-CN" sz="2000" b="1" u="sng" dirty="0">
                <a:solidFill>
                  <a:srgbClr val="FFFFFF"/>
                </a:solidFill>
              </a:rPr>
              <a:t>    </a:t>
            </a:r>
            <a:r>
              <a:rPr lang="zh-CN" altLang="zh-CN" sz="2000" dirty="0">
                <a:solidFill>
                  <a:srgbClr val="FFFFFF"/>
                </a:solidFill>
              </a:rPr>
              <a:t>。</a:t>
            </a:r>
          </a:p>
          <a:p>
            <a:pPr>
              <a:spcAft>
                <a:spcPts val="600"/>
              </a:spcAft>
            </a:pPr>
            <a:r>
              <a:rPr lang="en-US" altLang="zh-CN" sz="2000" dirty="0">
                <a:solidFill>
                  <a:srgbClr val="FFFFFF"/>
                </a:solidFill>
              </a:rPr>
              <a:t>17</a:t>
            </a:r>
            <a:r>
              <a:rPr lang="zh-CN" altLang="zh-CN" sz="2000" dirty="0">
                <a:solidFill>
                  <a:srgbClr val="FFFFFF"/>
                </a:solidFill>
              </a:rPr>
              <a:t>．计算机系统就是计算机的</a:t>
            </a:r>
            <a:r>
              <a:rPr lang="en-US" altLang="zh-CN" sz="2000" b="1" u="sng" dirty="0">
                <a:solidFill>
                  <a:srgbClr val="FFFFFF"/>
                </a:solidFill>
              </a:rPr>
              <a:t>    </a:t>
            </a:r>
            <a:r>
              <a:rPr lang="zh-CN" altLang="zh-CN" sz="2000" dirty="0">
                <a:solidFill>
                  <a:srgbClr val="FFFFFF"/>
                </a:solidFill>
              </a:rPr>
              <a:t>和</a:t>
            </a:r>
            <a:r>
              <a:rPr lang="en-US" altLang="zh-CN" sz="2000" b="1" u="sng" dirty="0">
                <a:solidFill>
                  <a:srgbClr val="FFFFFF"/>
                </a:solidFill>
              </a:rPr>
              <a:t>    </a:t>
            </a:r>
            <a:r>
              <a:rPr lang="zh-CN" altLang="zh-CN" sz="2000" dirty="0">
                <a:solidFill>
                  <a:srgbClr val="FFFFFF"/>
                </a:solidFill>
              </a:rPr>
              <a:t>系统的有机结合。</a:t>
            </a:r>
          </a:p>
          <a:p>
            <a:pPr>
              <a:spcAft>
                <a:spcPts val="600"/>
              </a:spcAft>
            </a:pPr>
            <a:r>
              <a:rPr lang="en-US" altLang="zh-CN" sz="2000" dirty="0">
                <a:solidFill>
                  <a:srgbClr val="FFFFFF"/>
                </a:solidFill>
              </a:rPr>
              <a:t>18</a:t>
            </a:r>
            <a:r>
              <a:rPr lang="zh-CN" altLang="zh-CN" sz="2000" dirty="0">
                <a:solidFill>
                  <a:srgbClr val="FFFFFF"/>
                </a:solidFill>
              </a:rPr>
              <a:t>．计算机解题过程可以描述为：</a:t>
            </a:r>
            <a:r>
              <a:rPr lang="en-US" altLang="zh-CN" sz="2000" b="1" u="sng" dirty="0">
                <a:solidFill>
                  <a:srgbClr val="FFFFFF"/>
                </a:solidFill>
              </a:rPr>
              <a:t>    </a:t>
            </a:r>
            <a:r>
              <a:rPr lang="zh-CN" altLang="zh-CN" sz="2000" dirty="0">
                <a:solidFill>
                  <a:srgbClr val="FFFFFF"/>
                </a:solidFill>
              </a:rPr>
              <a:t>。</a:t>
            </a:r>
          </a:p>
          <a:p>
            <a:pPr>
              <a:spcAft>
                <a:spcPts val="600"/>
              </a:spcAft>
            </a:pPr>
            <a:r>
              <a:rPr lang="en-US" altLang="zh-CN" sz="2000" dirty="0">
                <a:solidFill>
                  <a:srgbClr val="FFFFFF"/>
                </a:solidFill>
              </a:rPr>
              <a:t>19</a:t>
            </a:r>
            <a:r>
              <a:rPr lang="zh-CN" altLang="zh-CN" sz="2000" dirty="0">
                <a:solidFill>
                  <a:srgbClr val="FFFFFF"/>
                </a:solidFill>
              </a:rPr>
              <a:t>．由五大组成部分组成的计算机的大致工作过程可描述为：</a:t>
            </a:r>
            <a:r>
              <a:rPr lang="en-US" altLang="zh-CN" sz="2000" b="1" u="sng" dirty="0">
                <a:solidFill>
                  <a:srgbClr val="FFFFFF"/>
                </a:solidFill>
              </a:rPr>
              <a:t>    </a:t>
            </a:r>
            <a:r>
              <a:rPr lang="zh-CN" altLang="zh-CN" sz="2000" dirty="0">
                <a:solidFill>
                  <a:srgbClr val="FFFFFF"/>
                </a:solidFill>
              </a:rPr>
              <a:t>。 </a:t>
            </a:r>
          </a:p>
          <a:p>
            <a:pPr>
              <a:spcAft>
                <a:spcPts val="600"/>
              </a:spcAft>
            </a:pPr>
            <a:r>
              <a:rPr lang="en-US" altLang="zh-CN" sz="2000" dirty="0">
                <a:solidFill>
                  <a:srgbClr val="FFFFFF"/>
                </a:solidFill>
              </a:rPr>
              <a:t>20</a:t>
            </a:r>
            <a:r>
              <a:rPr lang="zh-CN" altLang="zh-CN" sz="2000" dirty="0">
                <a:solidFill>
                  <a:srgbClr val="FFFFFF"/>
                </a:solidFill>
              </a:rPr>
              <a:t>．冯·诺依曼机器结构的主要思想是：</a:t>
            </a:r>
            <a:r>
              <a:rPr lang="en-US" altLang="zh-CN" sz="2000" b="1" u="sng" dirty="0">
                <a:solidFill>
                  <a:srgbClr val="FFFFFF"/>
                </a:solidFill>
              </a:rPr>
              <a:t>    </a:t>
            </a:r>
            <a:r>
              <a:rPr lang="zh-CN" altLang="zh-CN" sz="2000" dirty="0">
                <a:solidFill>
                  <a:srgbClr val="FFFFFF"/>
                </a:solidFill>
              </a:rPr>
              <a:t>。</a:t>
            </a:r>
            <a:endParaRPr lang="zh-CN" altLang="en-US" sz="2000" dirty="0">
              <a:solidFill>
                <a:srgbClr val="FFFFFF"/>
              </a:solidFill>
            </a:endParaRPr>
          </a:p>
        </p:txBody>
      </p:sp>
      <p:sp>
        <p:nvSpPr>
          <p:cNvPr id="7" name="动作按钮: 上一张 6">
            <a:hlinkClick r:id="" action="ppaction://hlinkshowjump?jump=previousslide" highlightClick="1"/>
          </p:cNvPr>
          <p:cNvSpPr/>
          <p:nvPr/>
        </p:nvSpPr>
        <p:spPr>
          <a:xfrm>
            <a:off x="10644326"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动作按钮: 转到结尾 2">
            <a:hlinkClick r:id="" action="ppaction://hlinkshowjump?jump=endshow" highlightClick="1"/>
          </p:cNvPr>
          <p:cNvSpPr/>
          <p:nvPr/>
        </p:nvSpPr>
        <p:spPr>
          <a:xfrm>
            <a:off x="11504645" y="6245352"/>
            <a:ext cx="597159" cy="612648"/>
          </a:xfrm>
          <a:prstGeom prst="actionButtonEnd">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9" name="文本框 58"/>
          <p:cNvSpPr txBox="1"/>
          <p:nvPr/>
        </p:nvSpPr>
        <p:spPr>
          <a:xfrm>
            <a:off x="320901" y="208036"/>
            <a:ext cx="2584879" cy="646331"/>
          </a:xfrm>
          <a:prstGeom prst="rect">
            <a:avLst/>
          </a:prstGeom>
          <a:noFill/>
        </p:spPr>
        <p:txBody>
          <a:bodyPr wrap="square" rtlCol="0">
            <a:spAutoFit/>
          </a:bodyPr>
          <a:lstStyle/>
          <a:p>
            <a:pPr algn="ctr"/>
            <a:r>
              <a:rPr lang="zh-CN" altLang="en-US" sz="3600" dirty="0">
                <a:solidFill>
                  <a:srgbClr val="FFC000"/>
                </a:solidFill>
                <a:latin typeface="+mn-ea"/>
                <a:sym typeface="方正兰亭黑_GBK" pitchFamily="2" charset="-122"/>
              </a:rPr>
              <a:t>习题</a:t>
            </a:r>
          </a:p>
        </p:txBody>
      </p:sp>
    </p:spTree>
    <p:extLst>
      <p:ext uri="{BB962C8B-B14F-4D97-AF65-F5344CB8AC3E}">
        <p14:creationId xmlns:p14="http://schemas.microsoft.com/office/powerpoint/2010/main" val="48905447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7581" y="2086135"/>
            <a:ext cx="3538227" cy="88843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06515" y="3170070"/>
            <a:ext cx="3538227" cy="888431"/>
          </a:xfrm>
          <a:prstGeom prst="rect">
            <a:avLst/>
          </a:prstGeom>
        </p:spPr>
      </p:pic>
      <p:sp>
        <p:nvSpPr>
          <p:cNvPr id="23" name="文本框 22"/>
          <p:cNvSpPr txBox="1"/>
          <p:nvPr/>
        </p:nvSpPr>
        <p:spPr>
          <a:xfrm>
            <a:off x="1447800" y="2299896"/>
            <a:ext cx="9296400" cy="1323439"/>
          </a:xfrm>
          <a:prstGeom prst="rect">
            <a:avLst/>
          </a:prstGeom>
          <a:noFill/>
        </p:spPr>
        <p:txBody>
          <a:bodyPr wrap="square" rtlCol="0">
            <a:spAutoFit/>
          </a:bodyPr>
          <a:lstStyle/>
          <a:p>
            <a:pPr algn="ctr"/>
            <a:r>
              <a:rPr lang="zh-CN" altLang="en-US" sz="8000" dirty="0">
                <a:solidFill>
                  <a:srgbClr val="FFC000"/>
                </a:solidFill>
                <a:latin typeface="+mn-ea"/>
              </a:rPr>
              <a:t>参考答案</a:t>
            </a:r>
          </a:p>
        </p:txBody>
      </p:sp>
      <p:sp>
        <p:nvSpPr>
          <p:cNvPr id="6" name="动作按钮: 上一张 5">
            <a:hlinkClick r:id="" action="ppaction://hlinkshowjump?jump=previousslide" highlightClick="1"/>
          </p:cNvPr>
          <p:cNvSpPr/>
          <p:nvPr/>
        </p:nvSpPr>
        <p:spPr>
          <a:xfrm>
            <a:off x="10744200"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动作按钮: 转到主页 1">
            <a:hlinkClick r:id="rId4" action="ppaction://hlinksldjump" highlightClick="1"/>
          </p:cNvPr>
          <p:cNvSpPr/>
          <p:nvPr/>
        </p:nvSpPr>
        <p:spPr>
          <a:xfrm>
            <a:off x="11544300" y="6245352"/>
            <a:ext cx="615696" cy="612648"/>
          </a:xfrm>
          <a:prstGeom prst="actionButtonHome">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226796544"/>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75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1+#ppt_w/2"/>
                                          </p:val>
                                        </p:tav>
                                        <p:tav tm="100000">
                                          <p:val>
                                            <p:strVal val="#ppt_x"/>
                                          </p:val>
                                        </p:tav>
                                      </p:tavLst>
                                    </p:anim>
                                    <p:anim calcmode="lin" valueType="num">
                                      <p:cBhvr additive="base">
                                        <p:cTn id="8" dur="75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7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0-#ppt_w/2"/>
                                          </p:val>
                                        </p:tav>
                                        <p:tav tm="100000">
                                          <p:val>
                                            <p:strVal val="#ppt_x"/>
                                          </p:val>
                                        </p:tav>
                                      </p:tavLst>
                                    </p:anim>
                                    <p:anim calcmode="lin" valueType="num">
                                      <p:cBhvr additive="base">
                                        <p:cTn id="12" dur="750" fill="hold"/>
                                        <p:tgtEl>
                                          <p:spTgt spid="1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0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58"/>
          <p:cNvSpPr txBox="1"/>
          <p:nvPr/>
        </p:nvSpPr>
        <p:spPr>
          <a:xfrm>
            <a:off x="931662" y="208036"/>
            <a:ext cx="2584879" cy="646331"/>
          </a:xfrm>
          <a:prstGeom prst="rect">
            <a:avLst/>
          </a:prstGeom>
          <a:noFill/>
        </p:spPr>
        <p:txBody>
          <a:bodyPr wrap="square" rtlCol="0">
            <a:spAutoFit/>
          </a:bodyPr>
          <a:lstStyle/>
          <a:p>
            <a:pPr algn="ctr"/>
            <a:r>
              <a:rPr lang="zh-CN" altLang="en-US" sz="3600" dirty="0">
                <a:solidFill>
                  <a:srgbClr val="FFC000"/>
                </a:solidFill>
                <a:latin typeface="方正兰亭黑_GBK" pitchFamily="2" charset="-122"/>
                <a:ea typeface="方正兰亭黑_GBK" pitchFamily="2" charset="-122"/>
                <a:sym typeface="方正兰亭黑_GBK" pitchFamily="2" charset="-122"/>
              </a:rPr>
              <a:t>参考答案</a:t>
            </a:r>
          </a:p>
        </p:txBody>
      </p:sp>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2" name="文本框 1"/>
          <p:cNvSpPr txBox="1"/>
          <p:nvPr/>
        </p:nvSpPr>
        <p:spPr>
          <a:xfrm>
            <a:off x="931662" y="918579"/>
            <a:ext cx="9620441" cy="5632311"/>
          </a:xfrm>
          <a:prstGeom prst="rect">
            <a:avLst/>
          </a:prstGeom>
          <a:noFill/>
        </p:spPr>
        <p:txBody>
          <a:bodyPr wrap="square" rtlCol="0">
            <a:spAutoFit/>
          </a:bodyPr>
          <a:lstStyle/>
          <a:p>
            <a:r>
              <a:rPr lang="zh-CN" altLang="zh-CN" sz="2000" dirty="0">
                <a:solidFill>
                  <a:srgbClr val="FFFFFF"/>
                </a:solidFill>
              </a:rPr>
              <a:t>一、选择题</a:t>
            </a:r>
          </a:p>
          <a:p>
            <a:r>
              <a:rPr lang="en-US" altLang="zh-CN" sz="2000" dirty="0">
                <a:solidFill>
                  <a:srgbClr val="FFFFFF"/>
                </a:solidFill>
              </a:rPr>
              <a:t>1</a:t>
            </a:r>
            <a:r>
              <a:rPr lang="zh-CN" altLang="zh-CN" sz="2000" dirty="0">
                <a:solidFill>
                  <a:srgbClr val="FFFFFF"/>
                </a:solidFill>
              </a:rPr>
              <a:t>．</a:t>
            </a:r>
            <a:r>
              <a:rPr lang="en-US" altLang="zh-CN" sz="2000" dirty="0">
                <a:solidFill>
                  <a:srgbClr val="FFFFFF"/>
                </a:solidFill>
              </a:rPr>
              <a:t>D    2</a:t>
            </a:r>
            <a:r>
              <a:rPr lang="zh-CN" altLang="zh-CN" sz="2000" dirty="0">
                <a:solidFill>
                  <a:srgbClr val="FFFFFF"/>
                </a:solidFill>
              </a:rPr>
              <a:t>．</a:t>
            </a:r>
            <a:r>
              <a:rPr lang="en-US" altLang="zh-CN" sz="2000" dirty="0">
                <a:solidFill>
                  <a:srgbClr val="FFFFFF"/>
                </a:solidFill>
              </a:rPr>
              <a:t>A    3</a:t>
            </a:r>
            <a:r>
              <a:rPr lang="zh-CN" altLang="zh-CN" sz="2000" dirty="0">
                <a:solidFill>
                  <a:srgbClr val="FFFFFF"/>
                </a:solidFill>
              </a:rPr>
              <a:t>．</a:t>
            </a:r>
            <a:r>
              <a:rPr lang="en-US" altLang="zh-CN" sz="2000" dirty="0">
                <a:solidFill>
                  <a:srgbClr val="FFFFFF"/>
                </a:solidFill>
              </a:rPr>
              <a:t>D    4</a:t>
            </a:r>
            <a:r>
              <a:rPr lang="zh-CN" altLang="zh-CN" sz="2000" dirty="0">
                <a:solidFill>
                  <a:srgbClr val="FFFFFF"/>
                </a:solidFill>
              </a:rPr>
              <a:t>．</a:t>
            </a:r>
            <a:r>
              <a:rPr lang="en-US" altLang="zh-CN" sz="2000" dirty="0">
                <a:solidFill>
                  <a:srgbClr val="FFFFFF"/>
                </a:solidFill>
              </a:rPr>
              <a:t>A    5</a:t>
            </a:r>
            <a:r>
              <a:rPr lang="zh-CN" altLang="zh-CN" sz="2000" dirty="0">
                <a:solidFill>
                  <a:srgbClr val="FFFFFF"/>
                </a:solidFill>
              </a:rPr>
              <a:t>．</a:t>
            </a:r>
            <a:r>
              <a:rPr lang="en-US" altLang="zh-CN" sz="2000" dirty="0">
                <a:solidFill>
                  <a:srgbClr val="FFFFFF"/>
                </a:solidFill>
              </a:rPr>
              <a:t>A</a:t>
            </a:r>
            <a:endParaRPr lang="zh-CN" altLang="zh-CN" sz="2000" dirty="0">
              <a:solidFill>
                <a:srgbClr val="FFFFFF"/>
              </a:solidFill>
            </a:endParaRPr>
          </a:p>
          <a:p>
            <a:r>
              <a:rPr lang="zh-CN" altLang="zh-CN" sz="2000" dirty="0">
                <a:solidFill>
                  <a:srgbClr val="FFFFFF"/>
                </a:solidFill>
              </a:rPr>
              <a:t>二、填空题</a:t>
            </a:r>
          </a:p>
          <a:p>
            <a:r>
              <a:rPr lang="en-US" altLang="zh-CN" sz="2000" dirty="0">
                <a:solidFill>
                  <a:srgbClr val="FFFFFF"/>
                </a:solidFill>
              </a:rPr>
              <a:t>1. </a:t>
            </a:r>
            <a:r>
              <a:rPr lang="zh-CN" altLang="zh-CN" sz="2000" dirty="0">
                <a:solidFill>
                  <a:srgbClr val="FFFFFF"/>
                </a:solidFill>
              </a:rPr>
              <a:t>快速性</a:t>
            </a:r>
            <a:r>
              <a:rPr lang="en-US" altLang="zh-CN" sz="2000" dirty="0">
                <a:solidFill>
                  <a:srgbClr val="FFFFFF"/>
                </a:solidFill>
              </a:rPr>
              <a:t>    </a:t>
            </a:r>
            <a:r>
              <a:rPr lang="zh-CN" altLang="zh-CN" sz="2000" dirty="0">
                <a:solidFill>
                  <a:srgbClr val="FFFFFF"/>
                </a:solidFill>
              </a:rPr>
              <a:t>准确性</a:t>
            </a:r>
            <a:r>
              <a:rPr lang="en-US" altLang="zh-CN" sz="2000" dirty="0">
                <a:solidFill>
                  <a:srgbClr val="FFFFFF"/>
                </a:solidFill>
              </a:rPr>
              <a:t>    </a:t>
            </a:r>
            <a:r>
              <a:rPr lang="zh-CN" altLang="zh-CN" sz="2000" dirty="0">
                <a:solidFill>
                  <a:srgbClr val="FFFFFF"/>
                </a:solidFill>
              </a:rPr>
              <a:t>通用性</a:t>
            </a:r>
            <a:r>
              <a:rPr lang="en-US" altLang="zh-CN" sz="2000" dirty="0">
                <a:solidFill>
                  <a:srgbClr val="FFFFFF"/>
                </a:solidFill>
              </a:rPr>
              <a:t>    </a:t>
            </a:r>
            <a:r>
              <a:rPr lang="zh-CN" altLang="zh-CN" sz="2000" dirty="0">
                <a:solidFill>
                  <a:srgbClr val="FFFFFF"/>
                </a:solidFill>
              </a:rPr>
              <a:t>逻辑性 </a:t>
            </a:r>
          </a:p>
          <a:p>
            <a:r>
              <a:rPr lang="en-US" altLang="zh-CN" sz="2000" dirty="0">
                <a:solidFill>
                  <a:srgbClr val="FFFFFF"/>
                </a:solidFill>
              </a:rPr>
              <a:t>2. 1946 </a:t>
            </a:r>
            <a:endParaRPr lang="zh-CN" altLang="zh-CN" sz="2000" dirty="0">
              <a:solidFill>
                <a:srgbClr val="FFFFFF"/>
              </a:solidFill>
            </a:endParaRPr>
          </a:p>
          <a:p>
            <a:r>
              <a:rPr lang="en-US" altLang="zh-CN" sz="2000" dirty="0">
                <a:solidFill>
                  <a:srgbClr val="FFFFFF"/>
                </a:solidFill>
              </a:rPr>
              <a:t>3. </a:t>
            </a:r>
            <a:r>
              <a:rPr lang="zh-CN" altLang="zh-CN" sz="2000" dirty="0">
                <a:solidFill>
                  <a:srgbClr val="FFFFFF"/>
                </a:solidFill>
              </a:rPr>
              <a:t>电子管</a:t>
            </a:r>
            <a:r>
              <a:rPr lang="en-US" altLang="zh-CN" sz="2000" dirty="0">
                <a:solidFill>
                  <a:srgbClr val="FFFFFF"/>
                </a:solidFill>
              </a:rPr>
              <a:t>    </a:t>
            </a:r>
            <a:r>
              <a:rPr lang="zh-CN" altLang="zh-CN" sz="2000" dirty="0">
                <a:solidFill>
                  <a:srgbClr val="FFFFFF"/>
                </a:solidFill>
              </a:rPr>
              <a:t>晶体管</a:t>
            </a:r>
            <a:r>
              <a:rPr lang="en-US" altLang="zh-CN" sz="2000" dirty="0">
                <a:solidFill>
                  <a:srgbClr val="FFFFFF"/>
                </a:solidFill>
              </a:rPr>
              <a:t>    </a:t>
            </a:r>
            <a:r>
              <a:rPr lang="zh-CN" altLang="zh-CN" sz="2000" dirty="0">
                <a:solidFill>
                  <a:srgbClr val="FFFFFF"/>
                </a:solidFill>
              </a:rPr>
              <a:t>集成电路</a:t>
            </a:r>
            <a:r>
              <a:rPr lang="en-US" altLang="zh-CN" sz="2000" dirty="0">
                <a:solidFill>
                  <a:srgbClr val="FFFFFF"/>
                </a:solidFill>
              </a:rPr>
              <a:t>    </a:t>
            </a:r>
            <a:r>
              <a:rPr lang="zh-CN" altLang="zh-CN" sz="2000" dirty="0">
                <a:solidFill>
                  <a:srgbClr val="FFFFFF"/>
                </a:solidFill>
              </a:rPr>
              <a:t>大规模集成电路</a:t>
            </a:r>
            <a:r>
              <a:rPr lang="en-US" altLang="zh-CN" sz="2000" dirty="0">
                <a:solidFill>
                  <a:srgbClr val="FFFFFF"/>
                </a:solidFill>
              </a:rPr>
              <a:t>  </a:t>
            </a:r>
            <a:endParaRPr lang="zh-CN" altLang="zh-CN" sz="2000" dirty="0">
              <a:solidFill>
                <a:srgbClr val="FFFFFF"/>
              </a:solidFill>
            </a:endParaRPr>
          </a:p>
          <a:p>
            <a:r>
              <a:rPr lang="en-US" altLang="zh-CN" sz="2000" dirty="0">
                <a:solidFill>
                  <a:srgbClr val="FFFFFF"/>
                </a:solidFill>
              </a:rPr>
              <a:t>4. </a:t>
            </a:r>
            <a:r>
              <a:rPr lang="zh-CN" altLang="zh-CN" sz="2000" dirty="0">
                <a:solidFill>
                  <a:srgbClr val="FFFFFF"/>
                </a:solidFill>
              </a:rPr>
              <a:t>高性能软件平台</a:t>
            </a:r>
            <a:r>
              <a:rPr lang="en-US" altLang="zh-CN" sz="2000" dirty="0">
                <a:solidFill>
                  <a:srgbClr val="FFFFFF"/>
                </a:solidFill>
              </a:rPr>
              <a:t>    </a:t>
            </a:r>
            <a:r>
              <a:rPr lang="zh-CN" altLang="zh-CN" sz="2000" dirty="0">
                <a:solidFill>
                  <a:srgbClr val="FFFFFF"/>
                </a:solidFill>
              </a:rPr>
              <a:t>开放系统</a:t>
            </a:r>
            <a:r>
              <a:rPr lang="en-US" altLang="zh-CN" sz="2000" dirty="0">
                <a:solidFill>
                  <a:srgbClr val="FFFFFF"/>
                </a:solidFill>
              </a:rPr>
              <a:t>    </a:t>
            </a:r>
            <a:r>
              <a:rPr lang="zh-CN" altLang="zh-CN" sz="2000" dirty="0">
                <a:solidFill>
                  <a:srgbClr val="FFFFFF"/>
                </a:solidFill>
              </a:rPr>
              <a:t>智能化</a:t>
            </a:r>
            <a:r>
              <a:rPr lang="en-US" altLang="zh-CN" sz="2000" dirty="0">
                <a:solidFill>
                  <a:srgbClr val="FFFFFF"/>
                </a:solidFill>
              </a:rPr>
              <a:t>    </a:t>
            </a:r>
            <a:r>
              <a:rPr lang="zh-CN" altLang="zh-CN" sz="2000" dirty="0">
                <a:solidFill>
                  <a:srgbClr val="FFFFFF"/>
                </a:solidFill>
              </a:rPr>
              <a:t>网络化 </a:t>
            </a:r>
          </a:p>
          <a:p>
            <a:r>
              <a:rPr lang="en-US" altLang="zh-CN" sz="2000" dirty="0">
                <a:solidFill>
                  <a:srgbClr val="FFFFFF"/>
                </a:solidFill>
              </a:rPr>
              <a:t>5. </a:t>
            </a:r>
            <a:r>
              <a:rPr lang="zh-CN" altLang="zh-CN" sz="2000" dirty="0">
                <a:solidFill>
                  <a:srgbClr val="FFFFFF"/>
                </a:solidFill>
              </a:rPr>
              <a:t>控制器</a:t>
            </a:r>
            <a:r>
              <a:rPr lang="en-US" altLang="zh-CN" sz="2000" dirty="0">
                <a:solidFill>
                  <a:srgbClr val="FFFFFF"/>
                </a:solidFill>
              </a:rPr>
              <a:t>    </a:t>
            </a:r>
            <a:r>
              <a:rPr lang="zh-CN" altLang="zh-CN" sz="2000" dirty="0">
                <a:solidFill>
                  <a:srgbClr val="FFFFFF"/>
                </a:solidFill>
              </a:rPr>
              <a:t>存储器</a:t>
            </a:r>
            <a:r>
              <a:rPr lang="en-US" altLang="zh-CN" sz="2000" dirty="0">
                <a:solidFill>
                  <a:srgbClr val="FFFFFF"/>
                </a:solidFill>
              </a:rPr>
              <a:t>    </a:t>
            </a:r>
            <a:r>
              <a:rPr lang="zh-CN" altLang="zh-CN" sz="2000" dirty="0">
                <a:solidFill>
                  <a:srgbClr val="FFFFFF"/>
                </a:solidFill>
              </a:rPr>
              <a:t>运算器</a:t>
            </a:r>
            <a:r>
              <a:rPr lang="en-US" altLang="zh-CN" sz="2000" dirty="0">
                <a:solidFill>
                  <a:srgbClr val="FFFFFF"/>
                </a:solidFill>
              </a:rPr>
              <a:t>    </a:t>
            </a:r>
            <a:r>
              <a:rPr lang="zh-CN" altLang="zh-CN" sz="2000" dirty="0">
                <a:solidFill>
                  <a:srgbClr val="FFFFFF"/>
                </a:solidFill>
              </a:rPr>
              <a:t>输入设备</a:t>
            </a:r>
            <a:r>
              <a:rPr lang="en-US" altLang="zh-CN" sz="2000" dirty="0">
                <a:solidFill>
                  <a:srgbClr val="FFFFFF"/>
                </a:solidFill>
              </a:rPr>
              <a:t>    </a:t>
            </a:r>
            <a:r>
              <a:rPr lang="zh-CN" altLang="zh-CN" sz="2000" dirty="0">
                <a:solidFill>
                  <a:srgbClr val="FFFFFF"/>
                </a:solidFill>
              </a:rPr>
              <a:t>输出设备 </a:t>
            </a:r>
          </a:p>
          <a:p>
            <a:r>
              <a:rPr lang="en-US" altLang="zh-CN" sz="2000" dirty="0">
                <a:solidFill>
                  <a:srgbClr val="FFFFFF"/>
                </a:solidFill>
              </a:rPr>
              <a:t>6. </a:t>
            </a:r>
            <a:r>
              <a:rPr lang="zh-CN" altLang="zh-CN" sz="2000" dirty="0">
                <a:solidFill>
                  <a:srgbClr val="FFFFFF"/>
                </a:solidFill>
              </a:rPr>
              <a:t>运算器</a:t>
            </a:r>
            <a:r>
              <a:rPr lang="en-US" altLang="zh-CN" sz="2000" dirty="0">
                <a:solidFill>
                  <a:srgbClr val="FFFFFF"/>
                </a:solidFill>
              </a:rPr>
              <a:t>    </a:t>
            </a:r>
            <a:r>
              <a:rPr lang="zh-CN" altLang="zh-CN" sz="2000" dirty="0">
                <a:solidFill>
                  <a:srgbClr val="FFFFFF"/>
                </a:solidFill>
              </a:rPr>
              <a:t>控制器</a:t>
            </a:r>
            <a:r>
              <a:rPr lang="en-US" altLang="zh-CN" sz="2000" dirty="0">
                <a:solidFill>
                  <a:srgbClr val="FFFFFF"/>
                </a:solidFill>
              </a:rPr>
              <a:t>  </a:t>
            </a:r>
            <a:endParaRPr lang="zh-CN" altLang="zh-CN" sz="2000" dirty="0">
              <a:solidFill>
                <a:srgbClr val="FFFFFF"/>
              </a:solidFill>
            </a:endParaRPr>
          </a:p>
          <a:p>
            <a:r>
              <a:rPr lang="en-US" altLang="zh-CN" sz="2000" dirty="0">
                <a:solidFill>
                  <a:srgbClr val="FFFFFF"/>
                </a:solidFill>
              </a:rPr>
              <a:t>7. </a:t>
            </a:r>
            <a:r>
              <a:rPr lang="zh-CN" altLang="zh-CN" sz="2000" dirty="0">
                <a:solidFill>
                  <a:srgbClr val="FFFFFF"/>
                </a:solidFill>
              </a:rPr>
              <a:t>计算机所能同时并行处理的二进制位数 </a:t>
            </a:r>
          </a:p>
          <a:p>
            <a:r>
              <a:rPr lang="en-US" altLang="zh-CN" sz="2000" dirty="0">
                <a:solidFill>
                  <a:srgbClr val="FFFFFF"/>
                </a:solidFill>
              </a:rPr>
              <a:t>8. </a:t>
            </a:r>
            <a:r>
              <a:rPr lang="zh-CN" altLang="zh-CN" sz="2000" dirty="0">
                <a:solidFill>
                  <a:srgbClr val="FFFFFF"/>
                </a:solidFill>
              </a:rPr>
              <a:t>算术逻辑辑运算单元</a:t>
            </a:r>
            <a:r>
              <a:rPr lang="en-US" altLang="zh-CN" sz="2000" dirty="0">
                <a:solidFill>
                  <a:srgbClr val="FFFFFF"/>
                </a:solidFill>
              </a:rPr>
              <a:t>    </a:t>
            </a:r>
            <a:r>
              <a:rPr lang="zh-CN" altLang="zh-CN" sz="2000" dirty="0">
                <a:solidFill>
                  <a:srgbClr val="FFFFFF"/>
                </a:solidFill>
              </a:rPr>
              <a:t>算术、逻辑运算 </a:t>
            </a:r>
          </a:p>
          <a:p>
            <a:r>
              <a:rPr lang="en-US" altLang="zh-CN" sz="2000" dirty="0">
                <a:solidFill>
                  <a:srgbClr val="FFFFFF"/>
                </a:solidFill>
              </a:rPr>
              <a:t>9. </a:t>
            </a:r>
            <a:r>
              <a:rPr lang="zh-CN" altLang="zh-CN" sz="2000" dirty="0">
                <a:solidFill>
                  <a:srgbClr val="FFFFFF"/>
                </a:solidFill>
              </a:rPr>
              <a:t>存储程序</a:t>
            </a:r>
            <a:r>
              <a:rPr lang="en-US" altLang="zh-CN" sz="2000" dirty="0">
                <a:solidFill>
                  <a:srgbClr val="FFFFFF"/>
                </a:solidFill>
              </a:rPr>
              <a:t>    </a:t>
            </a:r>
            <a:r>
              <a:rPr lang="zh-CN" altLang="zh-CN" sz="2000" dirty="0">
                <a:solidFill>
                  <a:srgbClr val="FFFFFF"/>
                </a:solidFill>
              </a:rPr>
              <a:t>数据</a:t>
            </a:r>
          </a:p>
          <a:p>
            <a:r>
              <a:rPr lang="en-US" altLang="zh-CN" sz="2000" dirty="0">
                <a:solidFill>
                  <a:srgbClr val="FFFFFF"/>
                </a:solidFill>
              </a:rPr>
              <a:t>10. </a:t>
            </a:r>
            <a:r>
              <a:rPr lang="zh-CN" altLang="zh-CN" sz="2000" dirty="0">
                <a:solidFill>
                  <a:srgbClr val="FFFFFF"/>
                </a:solidFill>
              </a:rPr>
              <a:t>分析</a:t>
            </a:r>
            <a:r>
              <a:rPr lang="en-US" altLang="zh-CN" sz="2000" dirty="0">
                <a:solidFill>
                  <a:srgbClr val="FFFFFF"/>
                </a:solidFill>
              </a:rPr>
              <a:t>    </a:t>
            </a:r>
            <a:r>
              <a:rPr lang="zh-CN" altLang="zh-CN" sz="2000" dirty="0">
                <a:solidFill>
                  <a:srgbClr val="FFFFFF"/>
                </a:solidFill>
              </a:rPr>
              <a:t>控制 </a:t>
            </a:r>
          </a:p>
          <a:p>
            <a:r>
              <a:rPr lang="en-US" altLang="zh-CN" sz="2000" dirty="0">
                <a:solidFill>
                  <a:srgbClr val="FFFFFF"/>
                </a:solidFill>
              </a:rPr>
              <a:t>11. </a:t>
            </a:r>
            <a:r>
              <a:rPr lang="zh-CN" altLang="zh-CN" sz="2000" dirty="0">
                <a:solidFill>
                  <a:srgbClr val="FFFFFF"/>
                </a:solidFill>
              </a:rPr>
              <a:t>主机与外设间的连接通道及相应的控制电路 </a:t>
            </a:r>
          </a:p>
          <a:p>
            <a:r>
              <a:rPr lang="en-US" altLang="zh-CN" sz="2000" dirty="0">
                <a:solidFill>
                  <a:srgbClr val="FFFFFF"/>
                </a:solidFill>
              </a:rPr>
              <a:t>12. </a:t>
            </a:r>
            <a:r>
              <a:rPr lang="zh-CN" altLang="zh-CN" sz="2000" dirty="0">
                <a:solidFill>
                  <a:srgbClr val="FFFFFF"/>
                </a:solidFill>
              </a:rPr>
              <a:t>连续两次访问存储器所需要的最短时间间隔 </a:t>
            </a:r>
          </a:p>
          <a:p>
            <a:r>
              <a:rPr lang="en-US" altLang="zh-CN" sz="2000" dirty="0">
                <a:solidFill>
                  <a:srgbClr val="FFFFFF"/>
                </a:solidFill>
              </a:rPr>
              <a:t>13. </a:t>
            </a:r>
            <a:r>
              <a:rPr lang="zh-CN" altLang="zh-CN" sz="2000" dirty="0">
                <a:solidFill>
                  <a:srgbClr val="FFFFFF"/>
                </a:solidFill>
              </a:rPr>
              <a:t>与其他系统的各方面的通用性 </a:t>
            </a:r>
          </a:p>
          <a:p>
            <a:r>
              <a:rPr lang="en-US" altLang="zh-CN" sz="2000" dirty="0">
                <a:solidFill>
                  <a:srgbClr val="FFFFFF"/>
                </a:solidFill>
              </a:rPr>
              <a:t>14. </a:t>
            </a:r>
            <a:r>
              <a:rPr lang="zh-CN" altLang="zh-CN" sz="2000" dirty="0">
                <a:solidFill>
                  <a:srgbClr val="FFFFFF"/>
                </a:solidFill>
              </a:rPr>
              <a:t>字长</a:t>
            </a:r>
            <a:r>
              <a:rPr lang="en-US" altLang="zh-CN" sz="2000" dirty="0">
                <a:solidFill>
                  <a:srgbClr val="FFFFFF"/>
                </a:solidFill>
              </a:rPr>
              <a:t>    </a:t>
            </a:r>
            <a:r>
              <a:rPr lang="zh-CN" altLang="zh-CN" sz="2000" dirty="0">
                <a:solidFill>
                  <a:srgbClr val="FFFFFF"/>
                </a:solidFill>
              </a:rPr>
              <a:t>存储容量</a:t>
            </a:r>
            <a:r>
              <a:rPr lang="en-US" altLang="zh-CN" sz="2000" dirty="0">
                <a:solidFill>
                  <a:srgbClr val="FFFFFF"/>
                </a:solidFill>
              </a:rPr>
              <a:t>     </a:t>
            </a:r>
            <a:r>
              <a:rPr lang="zh-CN" altLang="zh-CN" sz="2000" dirty="0">
                <a:solidFill>
                  <a:srgbClr val="FFFFFF"/>
                </a:solidFill>
              </a:rPr>
              <a:t>运算速度</a:t>
            </a:r>
            <a:r>
              <a:rPr lang="en-US" altLang="zh-CN" sz="2000" dirty="0">
                <a:solidFill>
                  <a:srgbClr val="FFFFFF"/>
                </a:solidFill>
              </a:rPr>
              <a:t>    </a:t>
            </a:r>
            <a:r>
              <a:rPr lang="zh-CN" altLang="zh-CN" sz="2000" dirty="0">
                <a:solidFill>
                  <a:srgbClr val="FFFFFF"/>
                </a:solidFill>
              </a:rPr>
              <a:t>主频</a:t>
            </a:r>
            <a:r>
              <a:rPr lang="en-US" altLang="zh-CN" sz="2000" dirty="0">
                <a:solidFill>
                  <a:srgbClr val="FFFFFF"/>
                </a:solidFill>
              </a:rPr>
              <a:t>    </a:t>
            </a:r>
            <a:r>
              <a:rPr lang="zh-CN" altLang="zh-CN" sz="2000" dirty="0">
                <a:solidFill>
                  <a:srgbClr val="FFFFFF"/>
                </a:solidFill>
              </a:rPr>
              <a:t>存取周期 </a:t>
            </a:r>
          </a:p>
          <a:p>
            <a:r>
              <a:rPr lang="en-US" altLang="zh-CN" sz="2000" dirty="0">
                <a:solidFill>
                  <a:srgbClr val="FFFFFF"/>
                </a:solidFill>
              </a:rPr>
              <a:t>15</a:t>
            </a:r>
            <a:r>
              <a:rPr lang="zh-CN" altLang="zh-CN" sz="2000" dirty="0">
                <a:solidFill>
                  <a:srgbClr val="FFFFFF"/>
                </a:solidFill>
              </a:rPr>
              <a:t>．机器语言 </a:t>
            </a:r>
          </a:p>
        </p:txBody>
      </p:sp>
      <p:sp>
        <p:nvSpPr>
          <p:cNvPr id="7" name="动作按钮: 上一张 6">
            <a:hlinkClick r:id="" action="ppaction://hlinkshowjump?jump=previousslide" highlightClick="1"/>
          </p:cNvPr>
          <p:cNvSpPr/>
          <p:nvPr/>
        </p:nvSpPr>
        <p:spPr>
          <a:xfrm>
            <a:off x="10644326"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动作按钮: 转到结尾 2">
            <a:hlinkClick r:id="" action="ppaction://hlinkshowjump?jump=endshow" highlightClick="1"/>
          </p:cNvPr>
          <p:cNvSpPr/>
          <p:nvPr/>
        </p:nvSpPr>
        <p:spPr>
          <a:xfrm>
            <a:off x="11504645" y="6245352"/>
            <a:ext cx="597159" cy="612648"/>
          </a:xfrm>
          <a:prstGeom prst="actionButtonEnd">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Tree>
    <p:extLst>
      <p:ext uri="{BB962C8B-B14F-4D97-AF65-F5344CB8AC3E}">
        <p14:creationId xmlns:p14="http://schemas.microsoft.com/office/powerpoint/2010/main" val="345042923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58"/>
          <p:cNvSpPr txBox="1"/>
          <p:nvPr/>
        </p:nvSpPr>
        <p:spPr>
          <a:xfrm>
            <a:off x="855559" y="208036"/>
            <a:ext cx="2584879" cy="646331"/>
          </a:xfrm>
          <a:prstGeom prst="rect">
            <a:avLst/>
          </a:prstGeom>
          <a:noFill/>
        </p:spPr>
        <p:txBody>
          <a:bodyPr wrap="square" rtlCol="0">
            <a:spAutoFit/>
          </a:bodyPr>
          <a:lstStyle/>
          <a:p>
            <a:pPr algn="ctr"/>
            <a:r>
              <a:rPr lang="zh-CN" altLang="en-US" sz="3600" dirty="0">
                <a:solidFill>
                  <a:srgbClr val="FFC000"/>
                </a:solidFill>
                <a:latin typeface="方正兰亭黑_GBK" pitchFamily="2" charset="-122"/>
                <a:ea typeface="方正兰亭黑_GBK" pitchFamily="2" charset="-122"/>
                <a:sym typeface="方正兰亭黑_GBK" pitchFamily="2" charset="-122"/>
              </a:rPr>
              <a:t>参考答案</a:t>
            </a:r>
          </a:p>
        </p:txBody>
      </p:sp>
      <p:grpSp>
        <p:nvGrpSpPr>
          <p:cNvPr id="14" name="组合 3"/>
          <p:cNvGrpSpPr/>
          <p:nvPr/>
        </p:nvGrpSpPr>
        <p:grpSpPr bwMode="auto">
          <a:xfrm>
            <a:off x="592034" y="334352"/>
            <a:ext cx="263525" cy="393700"/>
            <a:chOff x="0" y="0"/>
            <a:chExt cx="213756" cy="427512"/>
          </a:xfrm>
        </p:grpSpPr>
        <p:sp>
          <p:nvSpPr>
            <p:cNvPr id="16"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sp>
          <p:nvSpPr>
            <p:cNvPr id="17"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2" name="文本框 1"/>
          <p:cNvSpPr txBox="1"/>
          <p:nvPr/>
        </p:nvSpPr>
        <p:spPr>
          <a:xfrm>
            <a:off x="1407933" y="1332466"/>
            <a:ext cx="9620441" cy="5016758"/>
          </a:xfrm>
          <a:prstGeom prst="rect">
            <a:avLst/>
          </a:prstGeom>
          <a:noFill/>
        </p:spPr>
        <p:txBody>
          <a:bodyPr wrap="square" rtlCol="0">
            <a:spAutoFit/>
          </a:bodyPr>
          <a:lstStyle/>
          <a:p>
            <a:r>
              <a:rPr lang="en-US" altLang="zh-CN" sz="2000" dirty="0">
                <a:solidFill>
                  <a:srgbClr val="FFFFFF"/>
                </a:solidFill>
              </a:rPr>
              <a:t>16</a:t>
            </a:r>
            <a:r>
              <a:rPr lang="zh-CN" altLang="zh-CN" sz="2000" dirty="0">
                <a:solidFill>
                  <a:srgbClr val="FFFFFF"/>
                </a:solidFill>
              </a:rPr>
              <a:t>．负责对计算机的软硬件系统进行调度、监视、管理及服务等</a:t>
            </a:r>
          </a:p>
          <a:p>
            <a:r>
              <a:rPr lang="en-US" altLang="zh-CN" sz="2000" dirty="0">
                <a:solidFill>
                  <a:srgbClr val="FFFFFF"/>
                </a:solidFill>
              </a:rPr>
              <a:t>17</a:t>
            </a:r>
            <a:r>
              <a:rPr lang="zh-CN" altLang="zh-CN" sz="2000" dirty="0">
                <a:solidFill>
                  <a:srgbClr val="FFFFFF"/>
                </a:solidFill>
              </a:rPr>
              <a:t>．硬件</a:t>
            </a:r>
            <a:r>
              <a:rPr lang="en-US" altLang="zh-CN" sz="2000" dirty="0">
                <a:solidFill>
                  <a:srgbClr val="FFFFFF"/>
                </a:solidFill>
              </a:rPr>
              <a:t>    </a:t>
            </a:r>
            <a:r>
              <a:rPr lang="zh-CN" altLang="zh-CN" sz="2000" dirty="0">
                <a:solidFill>
                  <a:srgbClr val="FFFFFF"/>
                </a:solidFill>
              </a:rPr>
              <a:t>软件 </a:t>
            </a:r>
          </a:p>
          <a:p>
            <a:r>
              <a:rPr lang="en-US" altLang="zh-CN" sz="2000" dirty="0">
                <a:solidFill>
                  <a:srgbClr val="FFFFFF"/>
                </a:solidFill>
              </a:rPr>
              <a:t>18</a:t>
            </a:r>
            <a:r>
              <a:rPr lang="zh-CN" altLang="zh-CN" sz="2000" dirty="0">
                <a:solidFill>
                  <a:srgbClr val="FFFFFF"/>
                </a:solidFill>
              </a:rPr>
              <a:t>．用户用程序设计语言编写程序，连同数据一起送入计算机（源程序）；然后有系统程序将其翻译成机器语言程序（目标程序）；再在计算机硬件上运行后输出结果。 </a:t>
            </a:r>
          </a:p>
          <a:p>
            <a:r>
              <a:rPr lang="en-US" altLang="zh-CN" sz="2000" dirty="0">
                <a:solidFill>
                  <a:srgbClr val="FFFFFF"/>
                </a:solidFill>
              </a:rPr>
              <a:t>19</a:t>
            </a:r>
            <a:r>
              <a:rPr lang="zh-CN" altLang="zh-CN" sz="2000" dirty="0">
                <a:solidFill>
                  <a:srgbClr val="FFFFFF"/>
                </a:solidFill>
              </a:rPr>
              <a:t>．用户通过输入设备输入程序和数据，存放在计算机的存储器中；控制器把指令逐条从存储器取出，经分析后，指挥相应的部件完成相应的动作。如果是传输、存储类的动作，指挥传输部件和存储器来完成；如果是运算类动作，需要把操作数从存储器取到运算器中，经运算器运算后再把结果回送给存储器，需要输出的再由存储器把数据传送给输出设备进行输出。</a:t>
            </a:r>
          </a:p>
          <a:p>
            <a:r>
              <a:rPr lang="en-US" altLang="zh-CN" sz="2000" dirty="0">
                <a:solidFill>
                  <a:srgbClr val="FFFFFF"/>
                </a:solidFill>
              </a:rPr>
              <a:t>20</a:t>
            </a:r>
            <a:r>
              <a:rPr lang="zh-CN" altLang="zh-CN" sz="2000" dirty="0">
                <a:solidFill>
                  <a:srgbClr val="FFFFFF"/>
                </a:solidFill>
              </a:rPr>
              <a:t>．</a:t>
            </a:r>
            <a:endParaRPr lang="en-US" altLang="zh-CN" sz="2000" dirty="0">
              <a:solidFill>
                <a:srgbClr val="FFFFFF"/>
              </a:solidFill>
            </a:endParaRPr>
          </a:p>
          <a:p>
            <a:r>
              <a:rPr lang="zh-CN" altLang="zh-CN" sz="2000" dirty="0">
                <a:solidFill>
                  <a:srgbClr val="FFFFFF"/>
                </a:solidFill>
              </a:rPr>
              <a:t>（</a:t>
            </a:r>
            <a:r>
              <a:rPr lang="en-US" altLang="zh-CN" sz="2000" dirty="0">
                <a:solidFill>
                  <a:srgbClr val="FFFFFF"/>
                </a:solidFill>
              </a:rPr>
              <a:t>1</a:t>
            </a:r>
            <a:r>
              <a:rPr lang="zh-CN" altLang="zh-CN" sz="2000" dirty="0">
                <a:solidFill>
                  <a:srgbClr val="FFFFFF"/>
                </a:solidFill>
              </a:rPr>
              <a:t>）计算机系统有运算器、存储器、控制器、输入设备和输出设备五大基本部件组成；</a:t>
            </a:r>
            <a:endParaRPr lang="en-US" altLang="zh-CN" sz="2000" dirty="0">
              <a:solidFill>
                <a:srgbClr val="FFFFFF"/>
              </a:solidFill>
            </a:endParaRPr>
          </a:p>
          <a:p>
            <a:r>
              <a:rPr lang="zh-CN" altLang="zh-CN" sz="2000" dirty="0">
                <a:solidFill>
                  <a:srgbClr val="FFFFFF"/>
                </a:solidFill>
              </a:rPr>
              <a:t>（</a:t>
            </a:r>
            <a:r>
              <a:rPr lang="en-US" altLang="zh-CN" sz="2000" dirty="0">
                <a:solidFill>
                  <a:srgbClr val="FFFFFF"/>
                </a:solidFill>
              </a:rPr>
              <a:t>2</a:t>
            </a:r>
            <a:r>
              <a:rPr lang="zh-CN" altLang="zh-CN" sz="2000" dirty="0">
                <a:solidFill>
                  <a:srgbClr val="FFFFFF"/>
                </a:solidFill>
              </a:rPr>
              <a:t>）计算机内部采用二进制来表示指令和数据；</a:t>
            </a:r>
            <a:endParaRPr lang="en-US" altLang="zh-CN" sz="2000" dirty="0">
              <a:solidFill>
                <a:srgbClr val="FFFFFF"/>
              </a:solidFill>
            </a:endParaRPr>
          </a:p>
          <a:p>
            <a:r>
              <a:rPr lang="zh-CN" altLang="zh-CN" sz="2000" dirty="0">
                <a:solidFill>
                  <a:srgbClr val="FFFFFF"/>
                </a:solidFill>
              </a:rPr>
              <a:t>（</a:t>
            </a:r>
            <a:r>
              <a:rPr lang="en-US" altLang="zh-CN" sz="2000" dirty="0">
                <a:solidFill>
                  <a:srgbClr val="FFFFFF"/>
                </a:solidFill>
              </a:rPr>
              <a:t>3</a:t>
            </a:r>
            <a:r>
              <a:rPr lang="zh-CN" altLang="zh-CN" sz="2000" dirty="0">
                <a:solidFill>
                  <a:srgbClr val="FFFFFF"/>
                </a:solidFill>
              </a:rPr>
              <a:t>）采用存储程序的概念</a:t>
            </a:r>
            <a:r>
              <a:rPr lang="en-US" altLang="zh-CN" sz="2000" dirty="0">
                <a:solidFill>
                  <a:srgbClr val="FFFFFF"/>
                </a:solidFill>
              </a:rPr>
              <a:t>--</a:t>
            </a:r>
            <a:r>
              <a:rPr lang="zh-CN" altLang="zh-CN" sz="2000" dirty="0">
                <a:solidFill>
                  <a:srgbClr val="FFFFFF"/>
                </a:solidFill>
              </a:rPr>
              <a:t>把编制好的程序和数据一起送入计算机的主存储器中，然后启动计算机工作，计算机在不需要操作人员干预的情况下，自动取出指令、分析指令并控制执行指令规定的任务。</a:t>
            </a:r>
          </a:p>
        </p:txBody>
      </p:sp>
      <p:sp>
        <p:nvSpPr>
          <p:cNvPr id="7" name="动作按钮: 上一张 6">
            <a:hlinkClick r:id="" action="ppaction://hlinkshowjump?jump=previousslide" highlightClick="1"/>
          </p:cNvPr>
          <p:cNvSpPr/>
          <p:nvPr/>
        </p:nvSpPr>
        <p:spPr>
          <a:xfrm>
            <a:off x="10644326" y="6245352"/>
            <a:ext cx="768096" cy="612648"/>
          </a:xfrm>
          <a:prstGeom prst="actionButtonReturn">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动作按钮: 转到结尾 2">
            <a:hlinkClick r:id="" action="ppaction://hlinkshowjump?jump=endshow" highlightClick="1"/>
          </p:cNvPr>
          <p:cNvSpPr/>
          <p:nvPr/>
        </p:nvSpPr>
        <p:spPr>
          <a:xfrm>
            <a:off x="11504645" y="6245352"/>
            <a:ext cx="597159" cy="612648"/>
          </a:xfrm>
          <a:prstGeom prst="actionButtonEnd">
            <a:avLst/>
          </a:prstGeom>
          <a:solidFill>
            <a:srgbClr val="195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Tree>
    <p:extLst>
      <p:ext uri="{BB962C8B-B14F-4D97-AF65-F5344CB8AC3E}">
        <p14:creationId xmlns:p14="http://schemas.microsoft.com/office/powerpoint/2010/main" val="318185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文本框 46"/>
          <p:cNvSpPr txBox="1"/>
          <p:nvPr/>
        </p:nvSpPr>
        <p:spPr>
          <a:xfrm>
            <a:off x="1130416" y="2136527"/>
            <a:ext cx="11314324" cy="495520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t>可以从构成计算机的物理元件角度，把计算机归分为四代：</a:t>
            </a:r>
            <a:endParaRPr lang="en-US" altLang="zh-CN" sz="2000" dirty="0"/>
          </a:p>
          <a:p>
            <a:pPr marL="285750" indent="-285750">
              <a:buFont typeface="Wingdings" panose="05000000000000000000" pitchFamily="2" charset="2"/>
              <a:buChar char="u"/>
            </a:pPr>
            <a:endParaRPr lang="en-US" altLang="zh-CN" sz="1600" b="1" dirty="0"/>
          </a:p>
          <a:p>
            <a:pPr marL="285750" indent="-285750">
              <a:buFont typeface="Wingdings" panose="05000000000000000000" pitchFamily="2" charset="2"/>
              <a:buChar char="u"/>
            </a:pPr>
            <a:r>
              <a:rPr lang="zh-CN" altLang="zh-CN" sz="1600" b="1" dirty="0"/>
              <a:t>第一代</a:t>
            </a:r>
            <a:r>
              <a:rPr lang="en-US" altLang="zh-CN" sz="1600" b="1" dirty="0"/>
              <a:t>——</a:t>
            </a:r>
            <a:r>
              <a:rPr lang="zh-CN" altLang="zh-CN" sz="1600" b="1" dirty="0"/>
              <a:t>电子管计算机时代</a:t>
            </a:r>
            <a:r>
              <a:rPr lang="zh-CN" altLang="zh-CN" sz="1600" dirty="0"/>
              <a:t>（</a:t>
            </a:r>
            <a:r>
              <a:rPr lang="en-US" altLang="zh-CN" sz="1600" dirty="0"/>
              <a:t>1946</a:t>
            </a:r>
            <a:r>
              <a:rPr lang="zh-CN" altLang="zh-CN" sz="1600" dirty="0"/>
              <a:t>～</a:t>
            </a:r>
            <a:r>
              <a:rPr lang="en-US" altLang="zh-CN" sz="1600" dirty="0"/>
              <a:t>1958</a:t>
            </a:r>
            <a:r>
              <a:rPr lang="zh-CN" altLang="zh-CN" sz="1600" dirty="0"/>
              <a:t>）</a:t>
            </a:r>
          </a:p>
          <a:p>
            <a:pPr indent="0">
              <a:buFont typeface="Wingdings" panose="05000000000000000000" pitchFamily="2" charset="2"/>
              <a:buNone/>
            </a:pPr>
            <a:endParaRPr lang="zh-CN" altLang="zh-CN" sz="1600" dirty="0"/>
          </a:p>
          <a:p>
            <a:pPr marL="285750" indent="-285750">
              <a:buFont typeface="Wingdings" panose="05000000000000000000" pitchFamily="2" charset="2"/>
              <a:buChar char="u"/>
            </a:pPr>
            <a:r>
              <a:rPr lang="zh-CN" altLang="zh-CN" sz="1600" b="1" dirty="0">
                <a:sym typeface="+mn-ea"/>
              </a:rPr>
              <a:t>第二代</a:t>
            </a:r>
            <a:r>
              <a:rPr lang="en-US" altLang="zh-CN" sz="1600" b="1" dirty="0">
                <a:sym typeface="+mn-ea"/>
              </a:rPr>
              <a:t>——</a:t>
            </a:r>
            <a:r>
              <a:rPr lang="zh-CN" altLang="zh-CN" sz="1600" b="1" dirty="0">
                <a:sym typeface="+mn-ea"/>
              </a:rPr>
              <a:t>晶体管计算机时代</a:t>
            </a:r>
            <a:r>
              <a:rPr lang="zh-CN" altLang="zh-CN" sz="1600" dirty="0">
                <a:sym typeface="+mn-ea"/>
              </a:rPr>
              <a:t>（</a:t>
            </a:r>
            <a:r>
              <a:rPr lang="en-US" altLang="zh-CN" sz="1600" dirty="0">
                <a:sym typeface="+mn-ea"/>
              </a:rPr>
              <a:t>1959</a:t>
            </a:r>
            <a:r>
              <a:rPr lang="zh-CN" altLang="zh-CN" sz="1600" dirty="0">
                <a:sym typeface="+mn-ea"/>
              </a:rPr>
              <a:t>～</a:t>
            </a:r>
            <a:r>
              <a:rPr lang="en-US" altLang="zh-CN" sz="1600" dirty="0">
                <a:sym typeface="+mn-ea"/>
              </a:rPr>
              <a:t>1964</a:t>
            </a:r>
            <a:r>
              <a:rPr lang="zh-CN" altLang="zh-CN" sz="1600" dirty="0">
                <a:sym typeface="+mn-ea"/>
              </a:rPr>
              <a:t>年）</a:t>
            </a:r>
          </a:p>
          <a:p>
            <a:pPr indent="0">
              <a:buFont typeface="Wingdings" panose="05000000000000000000" pitchFamily="2" charset="2"/>
              <a:buNone/>
            </a:pPr>
            <a:endParaRPr lang="zh-CN" altLang="zh-CN" sz="1600" dirty="0">
              <a:sym typeface="+mn-ea"/>
            </a:endParaRPr>
          </a:p>
          <a:p>
            <a:pPr marL="285750" indent="-285750">
              <a:buFont typeface="Wingdings" panose="05000000000000000000" pitchFamily="2" charset="2"/>
              <a:buChar char="u"/>
            </a:pPr>
            <a:r>
              <a:rPr lang="zh-CN" altLang="zh-CN" sz="1600" b="1" dirty="0">
                <a:sym typeface="+mn-ea"/>
              </a:rPr>
              <a:t>第三代</a:t>
            </a:r>
            <a:r>
              <a:rPr lang="en-US" altLang="zh-CN" sz="1600" b="1" dirty="0">
                <a:sym typeface="+mn-ea"/>
              </a:rPr>
              <a:t>——</a:t>
            </a:r>
            <a:r>
              <a:rPr lang="zh-CN" altLang="zh-CN" sz="1600" b="1" dirty="0">
                <a:sym typeface="+mn-ea"/>
              </a:rPr>
              <a:t>中小规模集成电路计算机时代</a:t>
            </a:r>
            <a:r>
              <a:rPr lang="zh-CN" altLang="zh-CN" sz="1600" dirty="0">
                <a:sym typeface="+mn-ea"/>
              </a:rPr>
              <a:t>（</a:t>
            </a:r>
            <a:r>
              <a:rPr lang="en-US" altLang="zh-CN" sz="1600" dirty="0">
                <a:sym typeface="+mn-ea"/>
              </a:rPr>
              <a:t>1965</a:t>
            </a:r>
            <a:r>
              <a:rPr lang="zh-CN" altLang="zh-CN" sz="1600" dirty="0">
                <a:sym typeface="+mn-ea"/>
              </a:rPr>
              <a:t>～</a:t>
            </a:r>
            <a:r>
              <a:rPr lang="en-US" altLang="zh-CN" sz="1600" dirty="0">
                <a:sym typeface="+mn-ea"/>
              </a:rPr>
              <a:t>1970</a:t>
            </a:r>
            <a:r>
              <a:rPr lang="zh-CN" altLang="zh-CN" sz="1600" dirty="0">
                <a:sym typeface="+mn-ea"/>
              </a:rPr>
              <a:t>年）</a:t>
            </a:r>
          </a:p>
          <a:p>
            <a:pPr indent="0">
              <a:buFont typeface="Wingdings" panose="05000000000000000000" pitchFamily="2" charset="2"/>
              <a:buNone/>
            </a:pPr>
            <a:endParaRPr lang="zh-CN" altLang="zh-CN" sz="1600" dirty="0">
              <a:sym typeface="+mn-ea"/>
            </a:endParaRPr>
          </a:p>
          <a:p>
            <a:pPr marL="285750" indent="-285750">
              <a:buFont typeface="Wingdings" panose="05000000000000000000" pitchFamily="2" charset="2"/>
              <a:buChar char="u"/>
            </a:pPr>
            <a:r>
              <a:rPr lang="zh-CN" altLang="zh-CN" sz="1600" b="1" dirty="0">
                <a:sym typeface="+mn-ea"/>
              </a:rPr>
              <a:t>第四代</a:t>
            </a:r>
            <a:r>
              <a:rPr lang="en-US" altLang="zh-CN" sz="1600" b="1" dirty="0">
                <a:sym typeface="+mn-ea"/>
              </a:rPr>
              <a:t>——</a:t>
            </a:r>
            <a:r>
              <a:rPr lang="zh-CN" altLang="zh-CN" sz="1600" b="1" dirty="0">
                <a:sym typeface="+mn-ea"/>
              </a:rPr>
              <a:t>大规模超大规模集成电路计算机时代</a:t>
            </a:r>
            <a:r>
              <a:rPr lang="zh-CN" altLang="zh-CN" sz="1600" dirty="0">
                <a:sym typeface="+mn-ea"/>
              </a:rPr>
              <a:t>（</a:t>
            </a:r>
            <a:r>
              <a:rPr lang="en-US" altLang="zh-CN" sz="1600" dirty="0">
                <a:sym typeface="+mn-ea"/>
              </a:rPr>
              <a:t>1971</a:t>
            </a:r>
            <a:r>
              <a:rPr lang="zh-CN" altLang="zh-CN" sz="1600" dirty="0">
                <a:sym typeface="+mn-ea"/>
              </a:rPr>
              <a:t>～现在）</a:t>
            </a:r>
          </a:p>
          <a:p>
            <a:pPr indent="0">
              <a:buFont typeface="Wingdings" panose="05000000000000000000" pitchFamily="2" charset="2"/>
              <a:buNone/>
            </a:pPr>
            <a:r>
              <a:rPr lang="zh-CN" altLang="zh-CN" sz="2000" dirty="0">
                <a:sym typeface="+mn-ea"/>
              </a:rPr>
              <a:t>也可按用户所使用的主流计算机属于哪一类型计算机来划分为四个时期：</a:t>
            </a:r>
          </a:p>
          <a:p>
            <a:pPr marL="342900" indent="-342900">
              <a:buFont typeface="Arial" panose="020B0604020202020204" pitchFamily="34" charset="0"/>
              <a:buChar char="•"/>
            </a:pPr>
            <a:endParaRPr lang="en-US" altLang="zh-CN" sz="1600" b="1" dirty="0">
              <a:sym typeface="+mn-ea"/>
            </a:endParaRPr>
          </a:p>
          <a:p>
            <a:pPr marL="342900" indent="-342900">
              <a:buFont typeface="Arial" panose="020B0604020202020204" pitchFamily="34" charset="0"/>
              <a:buChar char="•"/>
            </a:pPr>
            <a:r>
              <a:rPr lang="zh-CN" altLang="zh-CN" sz="1600" b="1" dirty="0">
                <a:sym typeface="+mn-ea"/>
              </a:rPr>
              <a:t>大型机时期</a:t>
            </a:r>
            <a:r>
              <a:rPr lang="zh-CN" altLang="zh-CN" sz="1600" dirty="0">
                <a:sym typeface="+mn-ea"/>
              </a:rPr>
              <a:t>（</a:t>
            </a:r>
            <a:r>
              <a:rPr lang="en-US" altLang="zh-CN" sz="1600" dirty="0">
                <a:sym typeface="+mn-ea"/>
              </a:rPr>
              <a:t>1946</a:t>
            </a:r>
            <a:r>
              <a:rPr lang="zh-CN" altLang="zh-CN" sz="1600" dirty="0">
                <a:sym typeface="+mn-ea"/>
              </a:rPr>
              <a:t>～</a:t>
            </a:r>
            <a:r>
              <a:rPr lang="en-US" altLang="zh-CN" sz="1600" dirty="0">
                <a:sym typeface="+mn-ea"/>
              </a:rPr>
              <a:t>70</a:t>
            </a:r>
            <a:r>
              <a:rPr lang="zh-CN" altLang="zh-CN" sz="1600" dirty="0">
                <a:sym typeface="+mn-ea"/>
              </a:rPr>
              <a:t>年代初）：</a:t>
            </a:r>
            <a:r>
              <a:rPr lang="en-US" altLang="zh-CN" sz="1600" dirty="0">
                <a:sym typeface="+mn-ea"/>
              </a:rPr>
              <a:t>IBM</a:t>
            </a:r>
            <a:r>
              <a:rPr lang="zh-CN" altLang="zh-CN" sz="1600" dirty="0">
                <a:sym typeface="+mn-ea"/>
              </a:rPr>
              <a:t>公司生产的大型机占据主要市场。</a:t>
            </a:r>
            <a:endParaRPr lang="zh-CN" altLang="zh-CN" sz="1600" dirty="0"/>
          </a:p>
          <a:p>
            <a:pPr marL="342900" indent="-342900">
              <a:buFont typeface="Arial" panose="020B0604020202020204" pitchFamily="34" charset="0"/>
              <a:buChar char="•"/>
            </a:pPr>
            <a:endParaRPr lang="en-US" altLang="zh-CN" sz="1600" b="1" dirty="0"/>
          </a:p>
          <a:p>
            <a:pPr marL="342900" indent="-342900">
              <a:buFont typeface="Arial" panose="020B0604020202020204" pitchFamily="34" charset="0"/>
              <a:buChar char="•"/>
            </a:pPr>
            <a:r>
              <a:rPr lang="zh-CN" altLang="zh-CN" sz="1600" b="1" dirty="0">
                <a:sym typeface="+mn-ea"/>
              </a:rPr>
              <a:t>小型机时期</a:t>
            </a:r>
            <a:r>
              <a:rPr lang="zh-CN" altLang="zh-CN" sz="1600" dirty="0">
                <a:sym typeface="+mn-ea"/>
              </a:rPr>
              <a:t>（</a:t>
            </a:r>
            <a:r>
              <a:rPr lang="en-US" altLang="zh-CN" sz="1600" dirty="0">
                <a:sym typeface="+mn-ea"/>
              </a:rPr>
              <a:t>70</a:t>
            </a:r>
            <a:r>
              <a:rPr lang="zh-CN" altLang="zh-CN" sz="1600" dirty="0">
                <a:sym typeface="+mn-ea"/>
              </a:rPr>
              <a:t>年代初～</a:t>
            </a:r>
            <a:r>
              <a:rPr lang="en-US" altLang="zh-CN" sz="1600" dirty="0">
                <a:sym typeface="+mn-ea"/>
              </a:rPr>
              <a:t>80</a:t>
            </a:r>
            <a:r>
              <a:rPr lang="zh-CN" altLang="zh-CN" sz="1600" dirty="0">
                <a:sym typeface="+mn-ea"/>
              </a:rPr>
              <a:t>年代初）：</a:t>
            </a:r>
            <a:r>
              <a:rPr lang="en-US" altLang="zh-CN" sz="1600" dirty="0">
                <a:sym typeface="+mn-ea"/>
              </a:rPr>
              <a:t>DEC</a:t>
            </a:r>
            <a:r>
              <a:rPr lang="zh-CN" altLang="zh-CN" sz="1600" dirty="0">
                <a:sym typeface="+mn-ea"/>
              </a:rPr>
              <a:t>公司的</a:t>
            </a:r>
            <a:r>
              <a:rPr lang="en-US" altLang="zh-CN" sz="1600" dirty="0">
                <a:sym typeface="+mn-ea"/>
              </a:rPr>
              <a:t>PDP-11</a:t>
            </a:r>
            <a:r>
              <a:rPr lang="zh-CN" altLang="zh-CN" sz="1600" dirty="0">
                <a:sym typeface="+mn-ea"/>
              </a:rPr>
              <a:t>和</a:t>
            </a:r>
            <a:r>
              <a:rPr lang="en-US" altLang="zh-CN" sz="1600" dirty="0">
                <a:sym typeface="+mn-ea"/>
              </a:rPr>
              <a:t>VAX11</a:t>
            </a:r>
            <a:r>
              <a:rPr lang="zh-CN" altLang="zh-CN" sz="1600" dirty="0">
                <a:sym typeface="+mn-ea"/>
              </a:rPr>
              <a:t>小型机占领市场。</a:t>
            </a:r>
            <a:endParaRPr lang="zh-CN" altLang="zh-CN" sz="1600" dirty="0"/>
          </a:p>
          <a:p>
            <a:pPr marL="342900" indent="-342900">
              <a:buFont typeface="Arial" panose="020B0604020202020204" pitchFamily="34" charset="0"/>
              <a:buChar char="•"/>
            </a:pPr>
            <a:endParaRPr lang="en-US" altLang="zh-CN" sz="1600" b="1" dirty="0"/>
          </a:p>
          <a:p>
            <a:pPr marL="342900" indent="-342900">
              <a:buFont typeface="Arial" panose="020B0604020202020204" pitchFamily="34" charset="0"/>
              <a:buChar char="•"/>
            </a:pPr>
            <a:r>
              <a:rPr lang="en-US" altLang="zh-CN" sz="1600" b="1" dirty="0">
                <a:sym typeface="+mn-ea"/>
              </a:rPr>
              <a:t>PC</a:t>
            </a:r>
            <a:r>
              <a:rPr lang="zh-CN" altLang="zh-CN" sz="1600" b="1" dirty="0">
                <a:sym typeface="+mn-ea"/>
              </a:rPr>
              <a:t>机时期</a:t>
            </a:r>
            <a:r>
              <a:rPr lang="zh-CN" altLang="zh-CN" sz="1600" dirty="0">
                <a:sym typeface="+mn-ea"/>
              </a:rPr>
              <a:t>（</a:t>
            </a:r>
            <a:r>
              <a:rPr lang="en-US" altLang="zh-CN" sz="1600" dirty="0">
                <a:sym typeface="+mn-ea"/>
              </a:rPr>
              <a:t>80</a:t>
            </a:r>
            <a:r>
              <a:rPr lang="zh-CN" altLang="zh-CN" sz="1600" dirty="0">
                <a:sym typeface="+mn-ea"/>
              </a:rPr>
              <a:t>年代初～</a:t>
            </a:r>
            <a:r>
              <a:rPr lang="en-US" altLang="zh-CN" sz="1600" dirty="0">
                <a:sym typeface="+mn-ea"/>
              </a:rPr>
              <a:t>90</a:t>
            </a:r>
            <a:r>
              <a:rPr lang="zh-CN" altLang="zh-CN" sz="1600" dirty="0">
                <a:sym typeface="+mn-ea"/>
              </a:rPr>
              <a:t>年代初）：</a:t>
            </a:r>
            <a:r>
              <a:rPr lang="en-US" altLang="zh-CN" sz="1600" dirty="0">
                <a:sym typeface="+mn-ea"/>
              </a:rPr>
              <a:t>Microsoft</a:t>
            </a:r>
            <a:r>
              <a:rPr lang="zh-CN" altLang="zh-CN" sz="1600" dirty="0">
                <a:sym typeface="+mn-ea"/>
              </a:rPr>
              <a:t>和</a:t>
            </a:r>
            <a:r>
              <a:rPr lang="en-US" altLang="zh-CN" sz="1600" dirty="0">
                <a:sym typeface="+mn-ea"/>
              </a:rPr>
              <a:t>Intel</a:t>
            </a:r>
            <a:r>
              <a:rPr lang="zh-CN" altLang="zh-CN" sz="1600" dirty="0">
                <a:sym typeface="+mn-ea"/>
              </a:rPr>
              <a:t>公司领导</a:t>
            </a:r>
            <a:r>
              <a:rPr lang="en-US" altLang="zh-CN" sz="1600" dirty="0">
                <a:sym typeface="+mn-ea"/>
              </a:rPr>
              <a:t>PC</a:t>
            </a:r>
            <a:r>
              <a:rPr lang="zh-CN" altLang="zh-CN" sz="1600" dirty="0">
                <a:sym typeface="+mn-ea"/>
              </a:rPr>
              <a:t>机发展潮流。</a:t>
            </a:r>
            <a:endParaRPr lang="zh-CN" altLang="zh-CN" sz="1600" dirty="0"/>
          </a:p>
          <a:p>
            <a:pPr marL="342900" indent="-342900">
              <a:buFont typeface="Arial" panose="020B0604020202020204" pitchFamily="34" charset="0"/>
              <a:buChar char="•"/>
            </a:pPr>
            <a:endParaRPr lang="en-US" altLang="zh-CN" sz="1600" b="1" dirty="0"/>
          </a:p>
          <a:p>
            <a:pPr marL="342900" indent="-342900">
              <a:buFont typeface="Arial" panose="020B0604020202020204" pitchFamily="34" charset="0"/>
              <a:buChar char="•"/>
            </a:pPr>
            <a:r>
              <a:rPr lang="en-US" altLang="zh-CN" sz="1600" b="1" dirty="0" err="1">
                <a:sym typeface="+mn-ea"/>
              </a:rPr>
              <a:t>Intelnet</a:t>
            </a:r>
            <a:r>
              <a:rPr lang="zh-CN" altLang="zh-CN" sz="1600" b="1" dirty="0">
                <a:sym typeface="+mn-ea"/>
              </a:rPr>
              <a:t>时期</a:t>
            </a:r>
            <a:r>
              <a:rPr lang="zh-CN" altLang="zh-CN" sz="1600" dirty="0">
                <a:sym typeface="+mn-ea"/>
              </a:rPr>
              <a:t>（</a:t>
            </a:r>
            <a:r>
              <a:rPr lang="en-US" altLang="zh-CN" sz="1600" dirty="0">
                <a:sym typeface="+mn-ea"/>
              </a:rPr>
              <a:t>90</a:t>
            </a:r>
            <a:r>
              <a:rPr lang="zh-CN" altLang="zh-CN" sz="1600" dirty="0">
                <a:sym typeface="+mn-ea"/>
              </a:rPr>
              <a:t>年代初～今）：各大实力派竞相争霸。</a:t>
            </a:r>
            <a:endParaRPr lang="zh-CN" altLang="zh-CN" sz="1600" dirty="0"/>
          </a:p>
          <a:p>
            <a:pPr lvl="1" indent="457200" algn="just">
              <a:spcAft>
                <a:spcPts val="600"/>
              </a:spcAft>
            </a:pPr>
            <a:endParaRPr lang="zh-CN" altLang="zh-CN" sz="2000" dirty="0"/>
          </a:p>
        </p:txBody>
      </p:sp>
      <p:grpSp>
        <p:nvGrpSpPr>
          <p:cNvPr id="6" name="组合 5"/>
          <p:cNvGrpSpPr/>
          <p:nvPr/>
        </p:nvGrpSpPr>
        <p:grpSpPr>
          <a:xfrm>
            <a:off x="7586361" y="380532"/>
            <a:ext cx="886114" cy="886114"/>
            <a:chOff x="598480" y="4167301"/>
            <a:chExt cx="886114" cy="886114"/>
          </a:xfrm>
        </p:grpSpPr>
        <p:sp>
          <p:nvSpPr>
            <p:cNvPr id="2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 name="椭圆 1"/>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916725" y="380532"/>
            <a:ext cx="886114" cy="886114"/>
            <a:chOff x="1982780" y="4167301"/>
            <a:chExt cx="886114" cy="886114"/>
          </a:xfrm>
        </p:grpSpPr>
        <p:sp>
          <p:nvSpPr>
            <p:cNvPr id="25"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2" name="椭圆 31"/>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 name="组合 3"/>
          <p:cNvGrpSpPr/>
          <p:nvPr/>
        </p:nvGrpSpPr>
        <p:grpSpPr>
          <a:xfrm>
            <a:off x="10247089" y="432777"/>
            <a:ext cx="886114" cy="886114"/>
            <a:chOff x="3478867" y="4167301"/>
            <a:chExt cx="886114" cy="886114"/>
          </a:xfrm>
        </p:grpSpPr>
        <p:sp>
          <p:nvSpPr>
            <p:cNvPr id="27"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4" name="椭圆 33"/>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3"/>
          <p:cNvGrpSpPr>
            <a:grpSpLocks/>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18" name="动作按钮: 上一张 17">
            <a:hlinkClick r:id="" action="ppaction://hlinkshowjump?jump=previousslide" highlightClick="1"/>
            <a:extLst>
              <a:ext uri="{FF2B5EF4-FFF2-40B4-BE49-F238E27FC236}">
                <a16:creationId xmlns:a16="http://schemas.microsoft.com/office/drawing/2014/main" id="{A382DFB3-94DF-4698-A7D1-D13BA1BA6323}"/>
              </a:ext>
            </a:extLst>
          </p:cNvPr>
          <p:cNvSpPr/>
          <p:nvPr/>
        </p:nvSpPr>
        <p:spPr>
          <a:xfrm>
            <a:off x="11381929" y="6157262"/>
            <a:ext cx="730620" cy="631855"/>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17" name="文本框 45"/>
          <p:cNvSpPr txBox="1"/>
          <p:nvPr/>
        </p:nvSpPr>
        <p:spPr>
          <a:xfrm>
            <a:off x="855462" y="946524"/>
            <a:ext cx="4940916" cy="461665"/>
          </a:xfrm>
          <a:prstGeom prst="rect">
            <a:avLst/>
          </a:prstGeom>
          <a:noFill/>
        </p:spPr>
        <p:txBody>
          <a:bodyPr wrap="square" rtlCol="0">
            <a:spAutoFit/>
          </a:bodyPr>
          <a:lstStyle>
            <a:defPPr>
              <a:defRPr lang="zh-CN"/>
            </a:defPPr>
            <a:lvl1pPr>
              <a:defRPr sz="2800">
                <a:solidFill>
                  <a:srgbClr val="1950AC"/>
                </a:solidFill>
                <a:latin typeface="Haan Sollip M" panose="02020603020101020101" pitchFamily="18" charset="-127"/>
                <a:ea typeface="Haan Sollip M" panose="02020603020101020101" pitchFamily="18" charset="-127"/>
              </a:defRPr>
            </a:lvl1pPr>
          </a:lstStyle>
          <a:p>
            <a:r>
              <a:rPr lang="en-US" altLang="zh-CN" sz="2400" b="1" dirty="0">
                <a:solidFill>
                  <a:schemeClr val="bg1"/>
                </a:solidFill>
                <a:latin typeface="+mn-lt"/>
              </a:rPr>
              <a:t>2</a:t>
            </a:r>
            <a:r>
              <a:rPr lang="zh-CN" altLang="en-US" sz="2400" b="1" dirty="0">
                <a:solidFill>
                  <a:schemeClr val="bg1"/>
                </a:solidFill>
                <a:latin typeface="+mn-lt"/>
              </a:rPr>
              <a:t>）</a:t>
            </a:r>
            <a:r>
              <a:rPr lang="zh-CN" altLang="zh-CN" sz="2400" b="1" dirty="0">
                <a:solidFill>
                  <a:schemeClr val="bg1"/>
                </a:solidFill>
                <a:latin typeface="+mn-lt"/>
              </a:rPr>
              <a:t>计算机的更新换代</a:t>
            </a:r>
          </a:p>
        </p:txBody>
      </p:sp>
      <p:sp>
        <p:nvSpPr>
          <p:cNvPr id="3" name="矩形 2"/>
          <p:cNvSpPr/>
          <p:nvPr/>
        </p:nvSpPr>
        <p:spPr>
          <a:xfrm>
            <a:off x="998615" y="1433804"/>
            <a:ext cx="10539663" cy="677108"/>
          </a:xfrm>
          <a:prstGeom prst="rect">
            <a:avLst/>
          </a:prstGeom>
        </p:spPr>
        <p:txBody>
          <a:bodyPr wrap="square">
            <a:spAutoFit/>
          </a:bodyPr>
          <a:lstStyle/>
          <a:p>
            <a:r>
              <a:rPr lang="en-US" altLang="zh-CN" sz="2000" dirty="0"/>
              <a:t>    </a:t>
            </a:r>
            <a:r>
              <a:rPr lang="zh-CN" altLang="zh-CN" dirty="0"/>
              <a:t>大约每</a:t>
            </a:r>
            <a:r>
              <a:rPr lang="en-US" altLang="zh-CN" dirty="0"/>
              <a:t>5</a:t>
            </a:r>
            <a:r>
              <a:rPr lang="zh-CN" altLang="zh-CN" dirty="0"/>
              <a:t>～</a:t>
            </a:r>
            <a:r>
              <a:rPr lang="en-US" altLang="zh-CN" dirty="0"/>
              <a:t>8</a:t>
            </a:r>
            <a:r>
              <a:rPr lang="zh-CN" altLang="zh-CN" dirty="0"/>
              <a:t>年，计算机就要更新换代一次。更新换代的结果是计算机体积的日益减小、速度的不断加快、功能的日趋增强、价格的逐渐下降以及可靠性的不断提高及应用领域日益扩大。</a:t>
            </a:r>
          </a:p>
        </p:txBody>
      </p:sp>
      <p:sp>
        <p:nvSpPr>
          <p:cNvPr id="7" name="矩形 6"/>
          <p:cNvSpPr/>
          <p:nvPr/>
        </p:nvSpPr>
        <p:spPr>
          <a:xfrm>
            <a:off x="891354" y="190957"/>
            <a:ext cx="5049780" cy="646331"/>
          </a:xfrm>
          <a:prstGeom prst="rect">
            <a:avLst/>
          </a:prstGeom>
        </p:spPr>
        <p:txBody>
          <a:bodyPr wrap="none">
            <a:spAutoFit/>
          </a:bodyPr>
          <a:lstStyle/>
          <a:p>
            <a:pPr algn="ctr"/>
            <a:r>
              <a:rPr lang="zh-CN" altLang="zh-CN" sz="3600" b="1" dirty="0">
                <a:solidFill>
                  <a:srgbClr val="FFC000"/>
                </a:solidFill>
                <a:effectLst>
                  <a:outerShdw blurRad="38100" dist="38100" dir="2700000" algn="tl">
                    <a:srgbClr val="000000">
                      <a:alpha val="43137"/>
                    </a:srgbClr>
                  </a:outerShdw>
                </a:effectLst>
              </a:rPr>
              <a:t>计算机发展概况</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1</a:t>
            </a:r>
            <a:r>
              <a:rPr lang="zh-CN" altLang="en-US" sz="3600" b="1" dirty="0">
                <a:solidFill>
                  <a:srgbClr val="FFC000"/>
                </a:solidFill>
                <a:effectLst>
                  <a:outerShdw blurRad="38100" dist="38100" dir="2700000" algn="tl">
                    <a:srgbClr val="000000">
                      <a:alpha val="43137"/>
                    </a:srgbClr>
                  </a:outerShdw>
                </a:effectLst>
              </a:rPr>
              <a:t>）</a:t>
            </a:r>
            <a:endParaRPr lang="zh-CN" altLang="zh-CN" sz="3600" b="1"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8075612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 calcmode="lin" valueType="num">
                                      <p:cBhvr additive="base">
                                        <p:cTn id="7" dur="500" fill="hold"/>
                                        <p:tgtEl>
                                          <p:spTgt spid="6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9">
                                            <p:txEl>
                                              <p:pRg st="2" end="2"/>
                                            </p:txEl>
                                          </p:spTgt>
                                        </p:tgtEl>
                                        <p:attrNameLst>
                                          <p:attrName>style.visibility</p:attrName>
                                        </p:attrNameLst>
                                      </p:cBhvr>
                                      <p:to>
                                        <p:strVal val="visible"/>
                                      </p:to>
                                    </p:set>
                                    <p:anim calcmode="lin" valueType="num">
                                      <p:cBhvr additive="base">
                                        <p:cTn id="13" dur="500" fill="hold"/>
                                        <p:tgtEl>
                                          <p:spTgt spid="6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9">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9">
                                            <p:txEl>
                                              <p:pRg st="4" end="4"/>
                                            </p:txEl>
                                          </p:spTgt>
                                        </p:tgtEl>
                                        <p:attrNameLst>
                                          <p:attrName>style.visibility</p:attrName>
                                        </p:attrNameLst>
                                      </p:cBhvr>
                                      <p:to>
                                        <p:strVal val="visible"/>
                                      </p:to>
                                    </p:set>
                                    <p:anim calcmode="lin" valueType="num">
                                      <p:cBhvr additive="base">
                                        <p:cTn id="17" dur="500" fill="hold"/>
                                        <p:tgtEl>
                                          <p:spTgt spid="69">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9">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9">
                                            <p:txEl>
                                              <p:pRg st="6" end="6"/>
                                            </p:txEl>
                                          </p:spTgt>
                                        </p:tgtEl>
                                        <p:attrNameLst>
                                          <p:attrName>style.visibility</p:attrName>
                                        </p:attrNameLst>
                                      </p:cBhvr>
                                      <p:to>
                                        <p:strVal val="visible"/>
                                      </p:to>
                                    </p:set>
                                    <p:anim calcmode="lin" valueType="num">
                                      <p:cBhvr additive="base">
                                        <p:cTn id="21" dur="500" fill="hold"/>
                                        <p:tgtEl>
                                          <p:spTgt spid="69">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9">
                                            <p:txEl>
                                              <p:pRg st="6" end="6"/>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9">
                                            <p:txEl>
                                              <p:pRg st="8" end="8"/>
                                            </p:txEl>
                                          </p:spTgt>
                                        </p:tgtEl>
                                        <p:attrNameLst>
                                          <p:attrName>style.visibility</p:attrName>
                                        </p:attrNameLst>
                                      </p:cBhvr>
                                      <p:to>
                                        <p:strVal val="visible"/>
                                      </p:to>
                                    </p:set>
                                    <p:anim calcmode="lin" valueType="num">
                                      <p:cBhvr additive="base">
                                        <p:cTn id="25" dur="500" fill="hold"/>
                                        <p:tgtEl>
                                          <p:spTgt spid="69">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9">
                                            <p:txEl>
                                              <p:pRg st="9" end="9"/>
                                            </p:txEl>
                                          </p:spTgt>
                                        </p:tgtEl>
                                        <p:attrNameLst>
                                          <p:attrName>style.visibility</p:attrName>
                                        </p:attrNameLst>
                                      </p:cBhvr>
                                      <p:to>
                                        <p:strVal val="visible"/>
                                      </p:to>
                                    </p:set>
                                    <p:anim calcmode="lin" valueType="num">
                                      <p:cBhvr additive="base">
                                        <p:cTn id="31" dur="500" fill="hold"/>
                                        <p:tgtEl>
                                          <p:spTgt spid="69">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9">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9">
                                            <p:txEl>
                                              <p:pRg st="11" end="11"/>
                                            </p:txEl>
                                          </p:spTgt>
                                        </p:tgtEl>
                                        <p:attrNameLst>
                                          <p:attrName>style.visibility</p:attrName>
                                        </p:attrNameLst>
                                      </p:cBhvr>
                                      <p:to>
                                        <p:strVal val="visible"/>
                                      </p:to>
                                    </p:set>
                                    <p:anim calcmode="lin" valueType="num">
                                      <p:cBhvr additive="base">
                                        <p:cTn id="37" dur="500" fill="hold"/>
                                        <p:tgtEl>
                                          <p:spTgt spid="69">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9">
                                            <p:txEl>
                                              <p:pRg st="11" end="11"/>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69">
                                            <p:txEl>
                                              <p:pRg st="13" end="13"/>
                                            </p:txEl>
                                          </p:spTgt>
                                        </p:tgtEl>
                                        <p:attrNameLst>
                                          <p:attrName>style.visibility</p:attrName>
                                        </p:attrNameLst>
                                      </p:cBhvr>
                                      <p:to>
                                        <p:strVal val="visible"/>
                                      </p:to>
                                    </p:set>
                                    <p:anim calcmode="lin" valueType="num">
                                      <p:cBhvr additive="base">
                                        <p:cTn id="41" dur="500" fill="hold"/>
                                        <p:tgtEl>
                                          <p:spTgt spid="69">
                                            <p:txEl>
                                              <p:pRg st="13" end="1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9">
                                            <p:txEl>
                                              <p:pRg st="13" end="13"/>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69">
                                            <p:txEl>
                                              <p:pRg st="15" end="15"/>
                                            </p:txEl>
                                          </p:spTgt>
                                        </p:tgtEl>
                                        <p:attrNameLst>
                                          <p:attrName>style.visibility</p:attrName>
                                        </p:attrNameLst>
                                      </p:cBhvr>
                                      <p:to>
                                        <p:strVal val="visible"/>
                                      </p:to>
                                    </p:set>
                                    <p:anim calcmode="lin" valueType="num">
                                      <p:cBhvr additive="base">
                                        <p:cTn id="45" dur="500" fill="hold"/>
                                        <p:tgtEl>
                                          <p:spTgt spid="69">
                                            <p:txEl>
                                              <p:pRg st="15" end="1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69">
                                            <p:txEl>
                                              <p:pRg st="15" end="15"/>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69">
                                            <p:txEl>
                                              <p:pRg st="17" end="17"/>
                                            </p:txEl>
                                          </p:spTgt>
                                        </p:tgtEl>
                                        <p:attrNameLst>
                                          <p:attrName>style.visibility</p:attrName>
                                        </p:attrNameLst>
                                      </p:cBhvr>
                                      <p:to>
                                        <p:strVal val="visible"/>
                                      </p:to>
                                    </p:set>
                                    <p:anim calcmode="lin" valueType="num">
                                      <p:cBhvr additive="base">
                                        <p:cTn id="49" dur="500" fill="hold"/>
                                        <p:tgtEl>
                                          <p:spTgt spid="69">
                                            <p:txEl>
                                              <p:pRg st="17" end="1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9">
                                            <p:txEl>
                                              <p:pRg st="17" end="1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7586361" y="380532"/>
            <a:ext cx="886114" cy="886114"/>
            <a:chOff x="598480" y="4167301"/>
            <a:chExt cx="886114" cy="886114"/>
          </a:xfrm>
        </p:grpSpPr>
        <p:sp>
          <p:nvSpPr>
            <p:cNvPr id="2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 name="椭圆 1"/>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916725" y="380532"/>
            <a:ext cx="886114" cy="886114"/>
            <a:chOff x="1982780" y="4167301"/>
            <a:chExt cx="886114" cy="886114"/>
          </a:xfrm>
        </p:grpSpPr>
        <p:sp>
          <p:nvSpPr>
            <p:cNvPr id="25"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2" name="椭圆 31"/>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 name="组合 3"/>
          <p:cNvGrpSpPr/>
          <p:nvPr/>
        </p:nvGrpSpPr>
        <p:grpSpPr>
          <a:xfrm>
            <a:off x="10247089" y="432777"/>
            <a:ext cx="886114" cy="886114"/>
            <a:chOff x="3478867" y="4167301"/>
            <a:chExt cx="886114" cy="886114"/>
          </a:xfrm>
        </p:grpSpPr>
        <p:sp>
          <p:nvSpPr>
            <p:cNvPr id="27"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4" name="椭圆 33"/>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3"/>
          <p:cNvGrpSpPr>
            <a:grpSpLocks/>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3" name="文本框 2">
            <a:extLst>
              <a:ext uri="{FF2B5EF4-FFF2-40B4-BE49-F238E27FC236}">
                <a16:creationId xmlns:a16="http://schemas.microsoft.com/office/drawing/2014/main" id="{F6820719-E54E-439E-80CC-B25F57784ABF}"/>
              </a:ext>
            </a:extLst>
          </p:cNvPr>
          <p:cNvSpPr txBox="1"/>
          <p:nvPr/>
        </p:nvSpPr>
        <p:spPr>
          <a:xfrm>
            <a:off x="953469" y="1027303"/>
            <a:ext cx="10179734" cy="5693866"/>
          </a:xfrm>
          <a:prstGeom prst="rect">
            <a:avLst/>
          </a:prstGeom>
          <a:noFill/>
        </p:spPr>
        <p:txBody>
          <a:bodyPr wrap="square" rtlCol="0">
            <a:spAutoFit/>
          </a:bodyPr>
          <a:lstStyle/>
          <a:p>
            <a:r>
              <a:rPr lang="en-US" altLang="zh-CN" sz="2400" b="1" dirty="0">
                <a:solidFill>
                  <a:schemeClr val="bg1"/>
                </a:solidFill>
              </a:rPr>
              <a:t>3</a:t>
            </a:r>
            <a:r>
              <a:rPr lang="zh-CN" altLang="en-US" sz="2400" b="1" dirty="0">
                <a:solidFill>
                  <a:schemeClr val="bg1"/>
                </a:solidFill>
              </a:rPr>
              <a:t>）</a:t>
            </a:r>
            <a:r>
              <a:rPr lang="zh-CN" altLang="zh-CN" sz="2400" b="1" dirty="0">
                <a:solidFill>
                  <a:schemeClr val="bg1"/>
                </a:solidFill>
              </a:rPr>
              <a:t>微型计算机的发展</a:t>
            </a:r>
          </a:p>
          <a:p>
            <a:r>
              <a:rPr lang="zh-CN" altLang="zh-CN" sz="2000" dirty="0"/>
              <a:t>属于第四代计算机的微型计算机是以微处理器为核心的计算机。</a:t>
            </a:r>
            <a:endParaRPr lang="en-US" altLang="zh-CN" sz="2000" dirty="0"/>
          </a:p>
          <a:p>
            <a:endParaRPr lang="zh-CN" altLang="zh-CN" sz="2000" dirty="0"/>
          </a:p>
          <a:p>
            <a:r>
              <a:rPr lang="zh-CN" altLang="zh-CN" sz="2000" dirty="0"/>
              <a:t>计算机的运算器和控制器合称为中央处理器（</a:t>
            </a:r>
            <a:r>
              <a:rPr lang="en-US" altLang="zh-CN" sz="2000" dirty="0"/>
              <a:t>Central </a:t>
            </a:r>
            <a:r>
              <a:rPr lang="en-US" altLang="zh-CN" sz="2000" dirty="0" err="1"/>
              <a:t>Prseessing</a:t>
            </a:r>
            <a:r>
              <a:rPr lang="en-US" altLang="zh-CN" sz="2000" dirty="0"/>
              <a:t> Unit</a:t>
            </a:r>
            <a:r>
              <a:rPr lang="zh-CN" altLang="zh-CN" sz="2000" dirty="0"/>
              <a:t>），简称为</a:t>
            </a:r>
            <a:r>
              <a:rPr lang="en-US" altLang="zh-CN" sz="2000" dirty="0"/>
              <a:t>CPU</a:t>
            </a:r>
            <a:r>
              <a:rPr lang="zh-CN" altLang="zh-CN" sz="2000" dirty="0"/>
              <a:t>。</a:t>
            </a:r>
            <a:r>
              <a:rPr lang="en-US" altLang="zh-CN" sz="2000" dirty="0"/>
              <a:t>CPU</a:t>
            </a:r>
            <a:r>
              <a:rPr lang="zh-CN" altLang="zh-CN" sz="2000" dirty="0"/>
              <a:t>被大规模超大规模集成电路技术微缩制作在一个芯片上后，就成了微处理器（</a:t>
            </a:r>
            <a:r>
              <a:rPr lang="en-US" altLang="zh-CN" sz="2000" dirty="0"/>
              <a:t>Microprocessor</a:t>
            </a:r>
            <a:r>
              <a:rPr lang="zh-CN" altLang="zh-CN" sz="2000" dirty="0"/>
              <a:t>）。</a:t>
            </a:r>
            <a:endParaRPr lang="en-US" altLang="zh-CN" sz="2000" dirty="0"/>
          </a:p>
          <a:p>
            <a:endParaRPr lang="zh-CN" altLang="zh-CN" sz="2000" dirty="0"/>
          </a:p>
          <a:p>
            <a:r>
              <a:rPr lang="zh-CN" altLang="zh-CN" sz="2000" dirty="0"/>
              <a:t>微型计算机的发展也历经了四代：</a:t>
            </a:r>
          </a:p>
          <a:p>
            <a:pPr marL="285750" indent="-285750">
              <a:buFont typeface="Arial" panose="020B0604020202020204" pitchFamily="34" charset="0"/>
              <a:buChar char="•"/>
            </a:pPr>
            <a:r>
              <a:rPr lang="zh-CN" altLang="zh-CN" sz="2000" b="1" dirty="0"/>
              <a:t>第一代微型计算机</a:t>
            </a:r>
            <a:r>
              <a:rPr lang="zh-CN" altLang="zh-CN" sz="2000" dirty="0"/>
              <a:t>是以</a:t>
            </a:r>
            <a:r>
              <a:rPr lang="en-US" altLang="zh-CN" sz="2000" dirty="0"/>
              <a:t>4</a:t>
            </a:r>
            <a:r>
              <a:rPr lang="zh-CN" altLang="zh-CN" sz="2000" dirty="0"/>
              <a:t>位微处理器为核心的微型计算机。典型的微处理器产品有</a:t>
            </a:r>
            <a:r>
              <a:rPr lang="en-US" altLang="zh-CN" sz="2000" dirty="0"/>
              <a:t>Intel4004</a:t>
            </a:r>
            <a:r>
              <a:rPr lang="zh-CN" altLang="zh-CN" sz="2000" dirty="0"/>
              <a:t>、</a:t>
            </a:r>
            <a:r>
              <a:rPr lang="en-US" altLang="zh-CN" sz="2000" dirty="0"/>
              <a:t>4040</a:t>
            </a:r>
            <a:r>
              <a:rPr lang="zh-CN" altLang="zh-CN" sz="2000" dirty="0"/>
              <a:t>和早期的</a:t>
            </a:r>
            <a:r>
              <a:rPr lang="en-US" altLang="zh-CN" sz="2000" dirty="0"/>
              <a:t>8</a:t>
            </a:r>
            <a:r>
              <a:rPr lang="zh-CN" altLang="zh-CN" sz="2000" dirty="0"/>
              <a:t>位微处理器，如</a:t>
            </a:r>
            <a:r>
              <a:rPr lang="en-US" altLang="zh-CN" sz="2000" dirty="0"/>
              <a:t>Intel8008</a:t>
            </a:r>
            <a:r>
              <a:rPr lang="zh-CN" altLang="zh-CN" sz="2000" dirty="0"/>
              <a:t>。</a:t>
            </a:r>
          </a:p>
          <a:p>
            <a:pPr marL="285750" indent="-285750">
              <a:buFont typeface="Arial" panose="020B0604020202020204" pitchFamily="34" charset="0"/>
              <a:buChar char="•"/>
            </a:pPr>
            <a:r>
              <a:rPr lang="zh-CN" altLang="zh-CN" sz="2000" b="1" dirty="0"/>
              <a:t>第二代微处理器</a:t>
            </a:r>
            <a:r>
              <a:rPr lang="zh-CN" altLang="zh-CN" sz="2000" dirty="0"/>
              <a:t>的产品始于</a:t>
            </a:r>
            <a:r>
              <a:rPr lang="en-US" altLang="zh-CN" sz="2000" dirty="0"/>
              <a:t>1973</a:t>
            </a:r>
            <a:r>
              <a:rPr lang="zh-CN" altLang="zh-CN" sz="2000" dirty="0"/>
              <a:t>年</a:t>
            </a:r>
            <a:r>
              <a:rPr lang="en-US" altLang="zh-CN" sz="2000" dirty="0"/>
              <a:t>12</a:t>
            </a:r>
            <a:r>
              <a:rPr lang="zh-CN" altLang="zh-CN" sz="2000" dirty="0"/>
              <a:t>月研制成功的</a:t>
            </a:r>
            <a:r>
              <a:rPr lang="en-US" altLang="zh-CN" sz="2000" dirty="0"/>
              <a:t>Intel8080</a:t>
            </a:r>
            <a:r>
              <a:rPr lang="zh-CN" altLang="en-US" sz="2000" dirty="0"/>
              <a:t>，</a:t>
            </a:r>
            <a:r>
              <a:rPr lang="zh-CN" altLang="zh-CN" sz="2000" dirty="0"/>
              <a:t>是</a:t>
            </a:r>
            <a:r>
              <a:rPr lang="en-US" altLang="zh-CN" sz="2000" dirty="0"/>
              <a:t>8</a:t>
            </a:r>
            <a:r>
              <a:rPr lang="zh-CN" altLang="zh-CN" sz="2000" dirty="0"/>
              <a:t>位微处理器。另一类代表产品是位片（</a:t>
            </a:r>
            <a:r>
              <a:rPr lang="en-US" altLang="zh-CN" sz="2000" dirty="0"/>
              <a:t>Bit</a:t>
            </a:r>
            <a:r>
              <a:rPr lang="zh-CN" altLang="zh-CN" sz="2000" dirty="0"/>
              <a:t>－</a:t>
            </a:r>
            <a:r>
              <a:rPr lang="en-US" altLang="zh-CN" sz="2000" dirty="0" err="1"/>
              <a:t>Slicl</a:t>
            </a:r>
            <a:r>
              <a:rPr lang="zh-CN" altLang="zh-CN" sz="2000" dirty="0"/>
              <a:t>）式微处理器，典型产品是</a:t>
            </a:r>
            <a:r>
              <a:rPr lang="en-US" altLang="zh-CN" sz="2000" dirty="0"/>
              <a:t>Intel</a:t>
            </a:r>
            <a:r>
              <a:rPr lang="zh-CN" altLang="zh-CN" sz="2000" dirty="0"/>
              <a:t>公司的</a:t>
            </a:r>
            <a:r>
              <a:rPr lang="en-US" altLang="zh-CN" sz="2000" dirty="0"/>
              <a:t>3000</a:t>
            </a:r>
            <a:r>
              <a:rPr lang="zh-CN" altLang="zh-CN" sz="2000" dirty="0"/>
              <a:t>，</a:t>
            </a:r>
            <a:r>
              <a:rPr lang="en-US" altLang="zh-CN" sz="2000" dirty="0"/>
              <a:t>AMD</a:t>
            </a:r>
            <a:r>
              <a:rPr lang="zh-CN" altLang="zh-CN" sz="2000" dirty="0"/>
              <a:t>微器件公司的</a:t>
            </a:r>
            <a:r>
              <a:rPr lang="en-US" altLang="zh-CN" sz="2000" dirty="0"/>
              <a:t>AMD2901</a:t>
            </a:r>
            <a:r>
              <a:rPr lang="zh-CN" altLang="zh-CN" sz="2000" dirty="0"/>
              <a:t>和</a:t>
            </a:r>
            <a:r>
              <a:rPr lang="en-US" altLang="zh-CN" sz="2000" dirty="0" err="1"/>
              <a:t>Motrola</a:t>
            </a:r>
            <a:r>
              <a:rPr lang="zh-CN" altLang="zh-CN" sz="2000" dirty="0"/>
              <a:t>公司的</a:t>
            </a:r>
            <a:r>
              <a:rPr lang="en-US" altLang="zh-CN" sz="2000" dirty="0"/>
              <a:t>M10800</a:t>
            </a:r>
            <a:r>
              <a:rPr lang="zh-CN" altLang="zh-CN" sz="2000" dirty="0"/>
              <a:t>。</a:t>
            </a:r>
          </a:p>
          <a:p>
            <a:pPr marL="285750" indent="-285750">
              <a:buFont typeface="Arial" panose="020B0604020202020204" pitchFamily="34" charset="0"/>
              <a:buChar char="•"/>
            </a:pPr>
            <a:r>
              <a:rPr lang="zh-CN" altLang="zh-CN" sz="2000" b="1" dirty="0"/>
              <a:t>第三代微处理器</a:t>
            </a:r>
            <a:r>
              <a:rPr lang="zh-CN" altLang="zh-CN" sz="2000" dirty="0"/>
              <a:t>的代表产品是</a:t>
            </a:r>
            <a:r>
              <a:rPr lang="en-US" altLang="zh-CN" sz="2000" dirty="0"/>
              <a:t>1978</a:t>
            </a:r>
            <a:r>
              <a:rPr lang="zh-CN" altLang="zh-CN" sz="2000" dirty="0"/>
              <a:t>年由</a:t>
            </a:r>
            <a:r>
              <a:rPr lang="en-US" altLang="zh-CN" sz="2000" dirty="0"/>
              <a:t>Intel</a:t>
            </a:r>
            <a:r>
              <a:rPr lang="zh-CN" altLang="zh-CN" sz="2000" dirty="0"/>
              <a:t>公司推出的</a:t>
            </a:r>
            <a:r>
              <a:rPr lang="en-US" altLang="zh-CN" sz="2000" dirty="0"/>
              <a:t>Intol8086</a:t>
            </a:r>
            <a:r>
              <a:rPr lang="zh-CN" altLang="zh-CN" sz="2000" dirty="0"/>
              <a:t>；接着又推出了</a:t>
            </a:r>
            <a:r>
              <a:rPr lang="en-US" altLang="zh-CN" sz="2000" dirty="0"/>
              <a:t>Intel8088</a:t>
            </a:r>
            <a:r>
              <a:rPr lang="zh-CN" altLang="zh-CN" sz="2000" dirty="0"/>
              <a:t>。相继，</a:t>
            </a:r>
            <a:r>
              <a:rPr lang="en-US" altLang="zh-CN" sz="2000" dirty="0" err="1"/>
              <a:t>Zilog</a:t>
            </a:r>
            <a:r>
              <a:rPr lang="zh-CN" altLang="zh-CN" sz="2000" dirty="0"/>
              <a:t>公司也推出了</a:t>
            </a:r>
            <a:r>
              <a:rPr lang="en-US" altLang="zh-CN" sz="2000" dirty="0"/>
              <a:t>Z</a:t>
            </a:r>
            <a:r>
              <a:rPr lang="zh-CN" altLang="zh-CN" sz="2000" dirty="0"/>
              <a:t>－</a:t>
            </a:r>
            <a:r>
              <a:rPr lang="en-US" altLang="zh-CN" sz="2000" dirty="0"/>
              <a:t>8000</a:t>
            </a:r>
            <a:r>
              <a:rPr lang="zh-CN" altLang="zh-CN" sz="2000" dirty="0"/>
              <a:t>，</a:t>
            </a:r>
            <a:r>
              <a:rPr lang="en-US" altLang="zh-CN" sz="2000" dirty="0"/>
              <a:t> </a:t>
            </a:r>
            <a:r>
              <a:rPr lang="en-US" altLang="zh-CN" sz="2000" dirty="0" err="1"/>
              <a:t>Motolora</a:t>
            </a:r>
            <a:r>
              <a:rPr lang="zh-CN" altLang="zh-CN" sz="2000" dirty="0"/>
              <a:t>公司推出</a:t>
            </a:r>
            <a:r>
              <a:rPr lang="en-US" altLang="zh-CN" sz="2000" dirty="0"/>
              <a:t>M68000</a:t>
            </a:r>
            <a:r>
              <a:rPr lang="zh-CN" altLang="zh-CN" sz="2000" dirty="0"/>
              <a:t>。它们都是准</a:t>
            </a:r>
            <a:r>
              <a:rPr lang="en-US" altLang="zh-CN" sz="2000" dirty="0"/>
              <a:t>16</a:t>
            </a:r>
            <a:r>
              <a:rPr lang="zh-CN" altLang="zh-CN" sz="2000" dirty="0"/>
              <a:t>位微处理器，都采用</a:t>
            </a:r>
            <a:r>
              <a:rPr lang="en-US" altLang="zh-CN" sz="2000" dirty="0"/>
              <a:t>H</a:t>
            </a:r>
            <a:r>
              <a:rPr lang="zh-CN" altLang="zh-CN" sz="2000" dirty="0"/>
              <a:t>－</a:t>
            </a:r>
            <a:r>
              <a:rPr lang="en-US" altLang="zh-CN" sz="2000" dirty="0"/>
              <a:t>MOS</a:t>
            </a:r>
            <a:r>
              <a:rPr lang="zh-CN" altLang="zh-CN" sz="2000" dirty="0"/>
              <a:t>高密度集成半导体工艺技术，运算速度更快。</a:t>
            </a:r>
            <a:endParaRPr lang="en-US" altLang="zh-CN" sz="2000" dirty="0"/>
          </a:p>
          <a:p>
            <a:pPr marL="285750" indent="-285750">
              <a:buFont typeface="Arial" panose="020B0604020202020204" pitchFamily="34" charset="0"/>
              <a:buChar char="•"/>
            </a:pPr>
            <a:r>
              <a:rPr lang="zh-CN" altLang="zh-CN" sz="2000" b="1" dirty="0"/>
              <a:t>第四代微处理器</a:t>
            </a:r>
            <a:r>
              <a:rPr lang="zh-CN" altLang="zh-CN" sz="2000" dirty="0"/>
              <a:t>的标志是</a:t>
            </a:r>
            <a:r>
              <a:rPr lang="en-US" altLang="zh-CN" sz="2000" dirty="0"/>
              <a:t>1985</a:t>
            </a:r>
            <a:r>
              <a:rPr lang="zh-CN" altLang="zh-CN" sz="2000" dirty="0"/>
              <a:t>年</a:t>
            </a:r>
            <a:r>
              <a:rPr lang="en-US" altLang="zh-CN" sz="2000" dirty="0"/>
              <a:t>10</a:t>
            </a:r>
            <a:r>
              <a:rPr lang="zh-CN" altLang="zh-CN" sz="2000" dirty="0"/>
              <a:t>月由</a:t>
            </a:r>
            <a:r>
              <a:rPr lang="en-US" altLang="zh-CN" sz="2000" dirty="0"/>
              <a:t>Intel</a:t>
            </a:r>
            <a:r>
              <a:rPr lang="zh-CN" altLang="zh-CN" sz="2000" dirty="0"/>
              <a:t>公司推出了</a:t>
            </a:r>
            <a:r>
              <a:rPr lang="en-US" altLang="zh-CN" sz="2000" dirty="0"/>
              <a:t>32</a:t>
            </a:r>
            <a:r>
              <a:rPr lang="zh-CN" altLang="zh-CN" sz="2000" dirty="0"/>
              <a:t>位字长的微处理器</a:t>
            </a:r>
            <a:r>
              <a:rPr lang="en-US" altLang="zh-CN" sz="2000" dirty="0"/>
              <a:t>Intel80386</a:t>
            </a:r>
            <a:r>
              <a:rPr lang="zh-CN" altLang="zh-CN" sz="2000" dirty="0"/>
              <a:t>。</a:t>
            </a:r>
          </a:p>
        </p:txBody>
      </p:sp>
      <p:sp>
        <p:nvSpPr>
          <p:cNvPr id="18" name="动作按钮: 上一张 17">
            <a:hlinkClick r:id="" action="ppaction://hlinkshowjump?jump=previousslide" highlightClick="1"/>
            <a:extLst>
              <a:ext uri="{FF2B5EF4-FFF2-40B4-BE49-F238E27FC236}">
                <a16:creationId xmlns:a16="http://schemas.microsoft.com/office/drawing/2014/main" id="{5782DC58-6C9A-441D-8E1C-3D31F462A454}"/>
              </a:ext>
            </a:extLst>
          </p:cNvPr>
          <p:cNvSpPr/>
          <p:nvPr/>
        </p:nvSpPr>
        <p:spPr>
          <a:xfrm>
            <a:off x="11408506" y="6114178"/>
            <a:ext cx="693298" cy="613194"/>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17" name="矩形 16"/>
          <p:cNvSpPr/>
          <p:nvPr/>
        </p:nvSpPr>
        <p:spPr>
          <a:xfrm>
            <a:off x="933803" y="215333"/>
            <a:ext cx="5049780" cy="646331"/>
          </a:xfrm>
          <a:prstGeom prst="rect">
            <a:avLst/>
          </a:prstGeom>
        </p:spPr>
        <p:txBody>
          <a:bodyPr wrap="none">
            <a:spAutoFit/>
          </a:bodyPr>
          <a:lstStyle/>
          <a:p>
            <a:pPr algn="ctr"/>
            <a:r>
              <a:rPr lang="zh-CN" altLang="zh-CN" sz="3600" b="1" dirty="0">
                <a:solidFill>
                  <a:srgbClr val="FFC000"/>
                </a:solidFill>
                <a:effectLst>
                  <a:outerShdw blurRad="38100" dist="38100" dir="2700000" algn="tl">
                    <a:srgbClr val="000000">
                      <a:alpha val="43137"/>
                    </a:srgbClr>
                  </a:outerShdw>
                </a:effectLst>
              </a:rPr>
              <a:t>计算机发展概况</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2</a:t>
            </a:r>
            <a:r>
              <a:rPr lang="zh-CN" altLang="en-US" sz="3600" b="1" dirty="0">
                <a:solidFill>
                  <a:srgbClr val="FFC000"/>
                </a:solidFill>
                <a:effectLst>
                  <a:outerShdw blurRad="38100" dist="38100" dir="2700000" algn="tl">
                    <a:srgbClr val="000000">
                      <a:alpha val="43137"/>
                    </a:srgbClr>
                  </a:outerShdw>
                </a:effectLst>
              </a:rPr>
              <a:t>）</a:t>
            </a:r>
            <a:endParaRPr lang="zh-CN" altLang="zh-CN" sz="3600" b="1"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2449249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 calcmode="lin" valueType="num">
                                      <p:cBhvr additive="base">
                                        <p:cTn id="1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 calcmode="lin" valueType="num">
                                      <p:cBhvr additive="base">
                                        <p:cTn id="2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 calcmode="lin" valueType="num">
                                      <p:cBhvr additive="base">
                                        <p:cTn id="2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 calcmode="lin" valueType="num">
                                      <p:cBhvr additive="base">
                                        <p:cTn id="3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7586361" y="380532"/>
            <a:ext cx="886114" cy="886114"/>
            <a:chOff x="598480" y="4167301"/>
            <a:chExt cx="886114" cy="886114"/>
          </a:xfrm>
        </p:grpSpPr>
        <p:sp>
          <p:nvSpPr>
            <p:cNvPr id="24" name="KSO_Shape"/>
            <p:cNvSpPr>
              <a:spLocks/>
            </p:cNvSpPr>
            <p:nvPr/>
          </p:nvSpPr>
          <p:spPr bwMode="auto">
            <a:xfrm>
              <a:off x="779573" y="4387714"/>
              <a:ext cx="518894" cy="42635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1A4187"/>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 name="椭圆 1"/>
            <p:cNvSpPr/>
            <p:nvPr/>
          </p:nvSpPr>
          <p:spPr>
            <a:xfrm>
              <a:off x="598480" y="4167301"/>
              <a:ext cx="886114" cy="886114"/>
            </a:xfrm>
            <a:prstGeom prst="ellipse">
              <a:avLst/>
            </a:prstGeom>
            <a:noFill/>
            <a:ln w="9525">
              <a:solidFill>
                <a:srgbClr val="1A4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916725" y="380532"/>
            <a:ext cx="886114" cy="886114"/>
            <a:chOff x="1982780" y="4167301"/>
            <a:chExt cx="886114" cy="886114"/>
          </a:xfrm>
        </p:grpSpPr>
        <p:sp>
          <p:nvSpPr>
            <p:cNvPr id="25" name="KSO_Shape"/>
            <p:cNvSpPr>
              <a:spLocks/>
            </p:cNvSpPr>
            <p:nvPr/>
          </p:nvSpPr>
          <p:spPr bwMode="auto">
            <a:xfrm>
              <a:off x="2195981" y="4407311"/>
              <a:ext cx="454678" cy="421335"/>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rgbClr val="22A1B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2" name="椭圆 31"/>
            <p:cNvSpPr/>
            <p:nvPr/>
          </p:nvSpPr>
          <p:spPr>
            <a:xfrm>
              <a:off x="1982780" y="4167301"/>
              <a:ext cx="886114" cy="886114"/>
            </a:xfrm>
            <a:prstGeom prst="ellipse">
              <a:avLst/>
            </a:prstGeom>
            <a:noFill/>
            <a:ln w="9525">
              <a:solidFill>
                <a:srgbClr val="22A1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 name="组合 3"/>
          <p:cNvGrpSpPr/>
          <p:nvPr/>
        </p:nvGrpSpPr>
        <p:grpSpPr>
          <a:xfrm>
            <a:off x="10247089" y="432777"/>
            <a:ext cx="886114" cy="886114"/>
            <a:chOff x="3478867" y="4167301"/>
            <a:chExt cx="886114" cy="886114"/>
          </a:xfrm>
        </p:grpSpPr>
        <p:sp>
          <p:nvSpPr>
            <p:cNvPr id="27" name="KSO_Shape"/>
            <p:cNvSpPr>
              <a:spLocks/>
            </p:cNvSpPr>
            <p:nvPr/>
          </p:nvSpPr>
          <p:spPr bwMode="auto">
            <a:xfrm>
              <a:off x="3684516" y="4382126"/>
              <a:ext cx="474816" cy="428125"/>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rgbClr val="3E81D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4" name="椭圆 33"/>
            <p:cNvSpPr/>
            <p:nvPr/>
          </p:nvSpPr>
          <p:spPr>
            <a:xfrm>
              <a:off x="3478867" y="4167301"/>
              <a:ext cx="886114" cy="886114"/>
            </a:xfrm>
            <a:prstGeom prst="ellipse">
              <a:avLst/>
            </a:prstGeom>
            <a:noFill/>
            <a:ln w="9525">
              <a:solidFill>
                <a:srgbClr val="3E8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3"/>
          <p:cNvGrpSpPr>
            <a:grpSpLocks/>
          </p:cNvGrpSpPr>
          <p:nvPr/>
        </p:nvGrpSpPr>
        <p:grpSpPr bwMode="auto">
          <a:xfrm>
            <a:off x="592034" y="334352"/>
            <a:ext cx="263525" cy="393700"/>
            <a:chOff x="0" y="0"/>
            <a:chExt cx="213756" cy="427512"/>
          </a:xfrm>
        </p:grpSpPr>
        <p:sp>
          <p:nvSpPr>
            <p:cNvPr id="28" name="直接连接符 4"/>
            <p:cNvSpPr>
              <a:spLocks noChangeShapeType="1"/>
            </p:cNvSpPr>
            <p:nvPr/>
          </p:nvSpPr>
          <p:spPr bwMode="auto">
            <a:xfrm>
              <a:off x="0" y="0"/>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5"/>
            <p:cNvSpPr>
              <a:spLocks noChangeShapeType="1"/>
            </p:cNvSpPr>
            <p:nvPr/>
          </p:nvSpPr>
          <p:spPr bwMode="auto">
            <a:xfrm flipH="1">
              <a:off x="0" y="213756"/>
              <a:ext cx="213756" cy="213756"/>
            </a:xfrm>
            <a:prstGeom prst="line">
              <a:avLst/>
            </a:prstGeom>
            <a:noFill/>
            <a:ln w="19050">
              <a:solidFill>
                <a:srgbClr val="1950AC"/>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p>
          </p:txBody>
        </p:sp>
      </p:grpSp>
      <p:sp>
        <p:nvSpPr>
          <p:cNvPr id="3" name="文本框 2">
            <a:extLst>
              <a:ext uri="{FF2B5EF4-FFF2-40B4-BE49-F238E27FC236}">
                <a16:creationId xmlns:a16="http://schemas.microsoft.com/office/drawing/2014/main" id="{F6820719-E54E-439E-80CC-B25F57784ABF}"/>
              </a:ext>
            </a:extLst>
          </p:cNvPr>
          <p:cNvSpPr txBox="1"/>
          <p:nvPr/>
        </p:nvSpPr>
        <p:spPr>
          <a:xfrm>
            <a:off x="953469" y="1302883"/>
            <a:ext cx="10179734" cy="5447645"/>
          </a:xfrm>
          <a:prstGeom prst="rect">
            <a:avLst/>
          </a:prstGeom>
          <a:noFill/>
        </p:spPr>
        <p:txBody>
          <a:bodyPr wrap="square" rtlCol="0">
            <a:spAutoFit/>
          </a:bodyPr>
          <a:lstStyle/>
          <a:p>
            <a:r>
              <a:rPr lang="en-US" altLang="zh-CN" sz="2400" b="1" dirty="0">
                <a:solidFill>
                  <a:schemeClr val="bg1"/>
                </a:solidFill>
              </a:rPr>
              <a:t>4</a:t>
            </a:r>
            <a:r>
              <a:rPr lang="zh-CN" altLang="en-US" sz="2400" b="1" dirty="0">
                <a:solidFill>
                  <a:schemeClr val="bg1"/>
                </a:solidFill>
              </a:rPr>
              <a:t>）</a:t>
            </a:r>
            <a:r>
              <a:rPr lang="zh-CN" altLang="zh-CN" sz="2400" b="1" dirty="0">
                <a:solidFill>
                  <a:schemeClr val="bg1"/>
                </a:solidFill>
              </a:rPr>
              <a:t>小结</a:t>
            </a:r>
            <a:endParaRPr lang="en-US" altLang="zh-CN" sz="2400" b="1" dirty="0">
              <a:solidFill>
                <a:schemeClr val="bg1"/>
              </a:solidFill>
            </a:endParaRPr>
          </a:p>
          <a:p>
            <a:endParaRPr lang="zh-CN" altLang="zh-CN" sz="2400" b="1" dirty="0">
              <a:solidFill>
                <a:schemeClr val="bg1"/>
              </a:solidFill>
            </a:endParaRPr>
          </a:p>
          <a:p>
            <a:pPr marL="342900" indent="-342900">
              <a:buFont typeface="Wingdings" panose="05000000000000000000" pitchFamily="2" charset="2"/>
              <a:buChar char="p"/>
            </a:pPr>
            <a:r>
              <a:rPr lang="zh-CN" altLang="zh-CN" sz="2000" dirty="0"/>
              <a:t>计算机虽然经历了</a:t>
            </a:r>
            <a:r>
              <a:rPr lang="en-US" altLang="zh-CN" sz="2000" dirty="0"/>
              <a:t>4</a:t>
            </a:r>
            <a:r>
              <a:rPr lang="zh-CN" altLang="zh-CN" sz="2000" dirty="0"/>
              <a:t>次更新换代，但是到目前为止，从基本工作原理上说仍然属于冯·诺依曼型的。所谓冯·诺依曼型的计算机是指使用者使用计算机时，首先要把计算机所从事的工作编写成程序存储在计算中，然后启动该程序，计算机自动完成使用者所要完成的工作。因此，冯·诺依曼型的计算机也可以简单地说成是存储程序和程序控制型的计算机，或者说成是程序式的计算机。</a:t>
            </a:r>
            <a:endParaRPr lang="en-US" altLang="zh-CN" sz="2000" dirty="0"/>
          </a:p>
          <a:p>
            <a:pPr marL="342900" indent="-342900">
              <a:buFont typeface="Wingdings" panose="05000000000000000000" pitchFamily="2" charset="2"/>
              <a:buChar char="p"/>
            </a:pPr>
            <a:endParaRPr lang="en-US" altLang="zh-CN" sz="2000" dirty="0"/>
          </a:p>
          <a:p>
            <a:pPr marL="342900" indent="-342900">
              <a:buFont typeface="Wingdings" panose="05000000000000000000" pitchFamily="2" charset="2"/>
              <a:buChar char="p"/>
            </a:pPr>
            <a:r>
              <a:rPr lang="zh-CN" altLang="zh-CN" sz="2000" dirty="0"/>
              <a:t>从世界上第一台计算机的诞生到现在，虽然只有半个世纪，但是计算机的发展速度及其对人类对带来的影响是任何一项科学技术都无法比拟的。从工业革命的角度，人们把计算机的广泛应用与电的发明、蒸汽机的出现相提并论为“第三次浪潮”，；从信息革命的角度，人们又把计算机的应用称作“第四次信息革命”。微型计算机的发展，又给人类带来了网络时代，信息革命时代。</a:t>
            </a:r>
            <a:endParaRPr lang="en-US" altLang="zh-CN" sz="2000" dirty="0"/>
          </a:p>
          <a:p>
            <a:pPr marL="342900" indent="-342900">
              <a:buFont typeface="Wingdings" panose="05000000000000000000" pitchFamily="2" charset="2"/>
              <a:buChar char="p"/>
            </a:pPr>
            <a:endParaRPr lang="en-US" altLang="zh-CN" sz="2000" dirty="0"/>
          </a:p>
          <a:p>
            <a:pPr marL="342900" indent="-342900">
              <a:buFont typeface="Wingdings" panose="05000000000000000000" pitchFamily="2" charset="2"/>
              <a:buChar char="p"/>
            </a:pPr>
            <a:r>
              <a:rPr lang="zh-CN" altLang="zh-CN" sz="2000" dirty="0"/>
              <a:t>在未来的时空里，计算机对人类的生存与发展所带来的影响是难以预测的。但有一点是可以肯定的，那就是</a:t>
            </a:r>
            <a:r>
              <a:rPr lang="en-US" altLang="zh-CN" sz="2000" dirty="0"/>
              <a:t>----</a:t>
            </a:r>
            <a:r>
              <a:rPr lang="zh-CN" altLang="zh-CN" sz="2000" dirty="0"/>
              <a:t>信息化、网络化的计算机技术对人类生活的影响必将是巨大的。</a:t>
            </a:r>
          </a:p>
          <a:p>
            <a:pPr marL="342900" indent="-342900">
              <a:buFont typeface="Wingdings" panose="05000000000000000000" pitchFamily="2" charset="2"/>
              <a:buChar char="p"/>
            </a:pPr>
            <a:endParaRPr lang="en-US" altLang="zh-CN" sz="2000" dirty="0"/>
          </a:p>
        </p:txBody>
      </p:sp>
      <p:sp>
        <p:nvSpPr>
          <p:cNvPr id="17" name="动作按钮: 上一张 16">
            <a:hlinkClick r:id="" action="ppaction://hlinkshowjump?jump=previousslide" highlightClick="1"/>
            <a:extLst>
              <a:ext uri="{FF2B5EF4-FFF2-40B4-BE49-F238E27FC236}">
                <a16:creationId xmlns:a16="http://schemas.microsoft.com/office/drawing/2014/main" id="{74FA5A8C-E036-464C-9F28-07BD8D3C6836}"/>
              </a:ext>
            </a:extLst>
          </p:cNvPr>
          <p:cNvSpPr/>
          <p:nvPr/>
        </p:nvSpPr>
        <p:spPr>
          <a:xfrm>
            <a:off x="11478102" y="6161683"/>
            <a:ext cx="611672" cy="609202"/>
          </a:xfrm>
          <a:prstGeom prst="actionButtonReturn">
            <a:avLst/>
          </a:prstGeom>
          <a:solidFill>
            <a:schemeClr val="accent4">
              <a:lumMod val="60000"/>
              <a:lumOff val="40000"/>
            </a:schemeClr>
          </a:solidFill>
          <a:ln>
            <a:noFill/>
          </a:ln>
          <a:effectLst>
            <a:glow rad="63500">
              <a:schemeClr val="accent4">
                <a:satMod val="175000"/>
                <a:alpha val="40000"/>
              </a:schemeClr>
            </a:glo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glow rad="63500">
                  <a:schemeClr val="accent3">
                    <a:satMod val="175000"/>
                    <a:alpha val="40000"/>
                  </a:schemeClr>
                </a:glow>
              </a:effectLst>
            </a:endParaRPr>
          </a:p>
        </p:txBody>
      </p:sp>
      <p:sp>
        <p:nvSpPr>
          <p:cNvPr id="18" name="矩形 17"/>
          <p:cNvSpPr/>
          <p:nvPr/>
        </p:nvSpPr>
        <p:spPr>
          <a:xfrm>
            <a:off x="933803" y="215333"/>
            <a:ext cx="5049780" cy="646331"/>
          </a:xfrm>
          <a:prstGeom prst="rect">
            <a:avLst/>
          </a:prstGeom>
        </p:spPr>
        <p:txBody>
          <a:bodyPr wrap="none">
            <a:spAutoFit/>
          </a:bodyPr>
          <a:lstStyle/>
          <a:p>
            <a:pPr algn="ctr"/>
            <a:r>
              <a:rPr lang="zh-CN" altLang="zh-CN" sz="3600" b="1" dirty="0">
                <a:solidFill>
                  <a:srgbClr val="FFC000"/>
                </a:solidFill>
                <a:effectLst>
                  <a:outerShdw blurRad="38100" dist="38100" dir="2700000" algn="tl">
                    <a:srgbClr val="000000">
                      <a:alpha val="43137"/>
                    </a:srgbClr>
                  </a:outerShdw>
                </a:effectLst>
              </a:rPr>
              <a:t>计算机发展概况</a:t>
            </a:r>
            <a:r>
              <a:rPr lang="zh-CN" altLang="en-US" sz="3600" b="1" dirty="0">
                <a:solidFill>
                  <a:srgbClr val="FFC000"/>
                </a:solidFill>
                <a:effectLst>
                  <a:outerShdw blurRad="38100" dist="38100" dir="2700000" algn="tl">
                    <a:srgbClr val="000000">
                      <a:alpha val="43137"/>
                    </a:srgbClr>
                  </a:outerShdw>
                </a:effectLst>
              </a:rPr>
              <a:t>（续</a:t>
            </a:r>
            <a:r>
              <a:rPr lang="en-US" altLang="zh-CN" sz="3600" b="1" dirty="0">
                <a:solidFill>
                  <a:srgbClr val="FFC000"/>
                </a:solidFill>
                <a:effectLst>
                  <a:outerShdw blurRad="38100" dist="38100" dir="2700000" algn="tl">
                    <a:srgbClr val="000000">
                      <a:alpha val="43137"/>
                    </a:srgbClr>
                  </a:outerShdw>
                </a:effectLst>
              </a:rPr>
              <a:t>4</a:t>
            </a:r>
            <a:r>
              <a:rPr lang="zh-CN" altLang="en-US" sz="3600" b="1" dirty="0">
                <a:solidFill>
                  <a:srgbClr val="FFC000"/>
                </a:solidFill>
                <a:effectLst>
                  <a:outerShdw blurRad="38100" dist="38100" dir="2700000" algn="tl">
                    <a:srgbClr val="000000">
                      <a:alpha val="43137"/>
                    </a:srgbClr>
                  </a:outerShdw>
                </a:effectLst>
              </a:rPr>
              <a:t>）</a:t>
            </a:r>
            <a:endParaRPr lang="zh-CN" altLang="zh-CN" sz="3600" b="1"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4302355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4">
      <a:dk1>
        <a:srgbClr val="FFFFFF"/>
      </a:dk1>
      <a:lt1>
        <a:sysClr val="window" lastClr="FFFFFF"/>
      </a:lt1>
      <a:dk2>
        <a:srgbClr val="FFFFFF"/>
      </a:dk2>
      <a:lt2>
        <a:srgbClr val="FFFFFF"/>
      </a:lt2>
      <a:accent1>
        <a:srgbClr val="00B0F0"/>
      </a:accent1>
      <a:accent2>
        <a:srgbClr val="0070C0"/>
      </a:accent2>
      <a:accent3>
        <a:srgbClr val="002060"/>
      </a:accent3>
      <a:accent4>
        <a:srgbClr val="0070C0"/>
      </a:accent4>
      <a:accent5>
        <a:srgbClr val="FFFFFF"/>
      </a:accent5>
      <a:accent6>
        <a:srgbClr val="FFFFFF"/>
      </a:accent6>
      <a:hlink>
        <a:srgbClr val="FFFFFF"/>
      </a:hlink>
      <a:folHlink>
        <a:srgbClr val="FFFFFF"/>
      </a:folHlink>
    </a:clrScheme>
    <a:fontScheme name="自定义 2">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主题">
  <a:themeElements>
    <a:clrScheme name="自定义 2">
      <a:dk1>
        <a:srgbClr val="FFFFFF"/>
      </a:dk1>
      <a:lt1>
        <a:sysClr val="window" lastClr="FFFFFF"/>
      </a:lt1>
      <a:dk2>
        <a:srgbClr val="FFFFFF"/>
      </a:dk2>
      <a:lt2>
        <a:srgbClr val="FFFFFF"/>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Office 主题">
  <a:themeElements>
    <a:clrScheme name="自定义 2">
      <a:dk1>
        <a:srgbClr val="FFFFFF"/>
      </a:dk1>
      <a:lt1>
        <a:sysClr val="window" lastClr="FFFFFF"/>
      </a:lt1>
      <a:dk2>
        <a:srgbClr val="FFFFFF"/>
      </a:dk2>
      <a:lt2>
        <a:srgbClr val="FFFFFF"/>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Office 主题">
  <a:themeElements>
    <a:clrScheme name="自定义 2">
      <a:dk1>
        <a:srgbClr val="FFFFFF"/>
      </a:dk1>
      <a:lt1>
        <a:sysClr val="window" lastClr="FFFFFF"/>
      </a:lt1>
      <a:dk2>
        <a:srgbClr val="FFFFFF"/>
      </a:dk2>
      <a:lt2>
        <a:srgbClr val="FFFFFF"/>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
      <a:dk1>
        <a:srgbClr val="FFFFFF"/>
      </a:dk1>
      <a:lt1>
        <a:sysClr val="window" lastClr="FFFFFF"/>
      </a:lt1>
      <a:dk2>
        <a:srgbClr val="FFFFFF"/>
      </a:dk2>
      <a:lt2>
        <a:srgbClr val="FFFFFF"/>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2">
      <a:dk1>
        <a:srgbClr val="FFFFFF"/>
      </a:dk1>
      <a:lt1>
        <a:sysClr val="window" lastClr="FFFFFF"/>
      </a:lt1>
      <a:dk2>
        <a:srgbClr val="FFFFFF"/>
      </a:dk2>
      <a:lt2>
        <a:srgbClr val="FFFFFF"/>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2">
      <a:dk1>
        <a:srgbClr val="FFFFFF"/>
      </a:dk1>
      <a:lt1>
        <a:sysClr val="window" lastClr="FFFFFF"/>
      </a:lt1>
      <a:dk2>
        <a:srgbClr val="FFFFFF"/>
      </a:dk2>
      <a:lt2>
        <a:srgbClr val="FFFFFF"/>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自定义 2">
      <a:dk1>
        <a:srgbClr val="FFFFFF"/>
      </a:dk1>
      <a:lt1>
        <a:sysClr val="window" lastClr="FFFFFF"/>
      </a:lt1>
      <a:dk2>
        <a:srgbClr val="FFFFFF"/>
      </a:dk2>
      <a:lt2>
        <a:srgbClr val="FFFFFF"/>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自定义 2">
      <a:dk1>
        <a:srgbClr val="FFFFFF"/>
      </a:dk1>
      <a:lt1>
        <a:sysClr val="window" lastClr="FFFFFF"/>
      </a:lt1>
      <a:dk2>
        <a:srgbClr val="FFFFFF"/>
      </a:dk2>
      <a:lt2>
        <a:srgbClr val="FFFFFF"/>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自定义 2">
      <a:dk1>
        <a:srgbClr val="FFFFFF"/>
      </a:dk1>
      <a:lt1>
        <a:sysClr val="window" lastClr="FFFFFF"/>
      </a:lt1>
      <a:dk2>
        <a:srgbClr val="FFFFFF"/>
      </a:dk2>
      <a:lt2>
        <a:srgbClr val="FFFFFF"/>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自定义 2">
      <a:dk1>
        <a:srgbClr val="FFFFFF"/>
      </a:dk1>
      <a:lt1>
        <a:sysClr val="window" lastClr="FFFFFF"/>
      </a:lt1>
      <a:dk2>
        <a:srgbClr val="FFFFFF"/>
      </a:dk2>
      <a:lt2>
        <a:srgbClr val="FFFFFF"/>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主题">
  <a:themeElements>
    <a:clrScheme name="自定义 2">
      <a:dk1>
        <a:srgbClr val="FFFFFF"/>
      </a:dk1>
      <a:lt1>
        <a:sysClr val="window" lastClr="FFFFFF"/>
      </a:lt1>
      <a:dk2>
        <a:srgbClr val="FFFFFF"/>
      </a:dk2>
      <a:lt2>
        <a:srgbClr val="FFFFFF"/>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3927</TotalTime>
  <Words>11400</Words>
  <Application>Microsoft Office PowerPoint</Application>
  <PresentationFormat>宽屏</PresentationFormat>
  <Paragraphs>568</Paragraphs>
  <Slides>66</Slides>
  <Notes>29</Notes>
  <HiddenSlides>0</HiddenSlides>
  <MMClips>0</MMClips>
  <ScaleCrop>false</ScaleCrop>
  <HeadingPairs>
    <vt:vector size="8" baseType="variant">
      <vt:variant>
        <vt:lpstr>已用的字体</vt:lpstr>
      </vt:variant>
      <vt:variant>
        <vt:i4>11</vt:i4>
      </vt:variant>
      <vt:variant>
        <vt:lpstr>主题</vt:lpstr>
      </vt:variant>
      <vt:variant>
        <vt:i4>12</vt:i4>
      </vt:variant>
      <vt:variant>
        <vt:lpstr>嵌入 OLE 服务器</vt:lpstr>
      </vt:variant>
      <vt:variant>
        <vt:i4>1</vt:i4>
      </vt:variant>
      <vt:variant>
        <vt:lpstr>幻灯片标题</vt:lpstr>
      </vt:variant>
      <vt:variant>
        <vt:i4>66</vt:i4>
      </vt:variant>
    </vt:vector>
  </HeadingPairs>
  <TitlesOfParts>
    <vt:vector size="90" baseType="lpstr">
      <vt:lpstr>Haan Sollip M</vt:lpstr>
      <vt:lpstr>等线</vt:lpstr>
      <vt:lpstr>方正兰亭超细黑简体</vt:lpstr>
      <vt:lpstr>方正兰亭黑_GBK</vt:lpstr>
      <vt:lpstr>宋体</vt:lpstr>
      <vt:lpstr>Arial</vt:lpstr>
      <vt:lpstr>Calibri</vt:lpstr>
      <vt:lpstr>Calibri Light</vt:lpstr>
      <vt:lpstr>Cambria Math</vt:lpstr>
      <vt:lpstr>Times New Roman</vt:lpstr>
      <vt:lpstr>Wingdings</vt:lpstr>
      <vt:lpstr>Office 主题</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11_Office 主题</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费雷</dc:creator>
  <cp:lastModifiedBy>SMT ismypig</cp:lastModifiedBy>
  <cp:revision>254</cp:revision>
  <dcterms:created xsi:type="dcterms:W3CDTF">2015-07-29T06:06:56Z</dcterms:created>
  <dcterms:modified xsi:type="dcterms:W3CDTF">2020-06-28T15:03:06Z</dcterms:modified>
</cp:coreProperties>
</file>