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329" r:id="rId2"/>
    <p:sldId id="256" r:id="rId3"/>
    <p:sldId id="328" r:id="rId4"/>
    <p:sldId id="327" r:id="rId5"/>
    <p:sldId id="257" r:id="rId6"/>
    <p:sldId id="292" r:id="rId7"/>
    <p:sldId id="259" r:id="rId8"/>
    <p:sldId id="305" r:id="rId9"/>
    <p:sldId id="330" r:id="rId10"/>
    <p:sldId id="307" r:id="rId11"/>
    <p:sldId id="313" r:id="rId12"/>
    <p:sldId id="331" r:id="rId13"/>
    <p:sldId id="332" r:id="rId14"/>
    <p:sldId id="333" r:id="rId15"/>
    <p:sldId id="334" r:id="rId16"/>
    <p:sldId id="31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  <p:sldId id="359" r:id="rId42"/>
    <p:sldId id="360" r:id="rId43"/>
    <p:sldId id="361" r:id="rId44"/>
    <p:sldId id="362" r:id="rId45"/>
    <p:sldId id="363" r:id="rId46"/>
    <p:sldId id="364" r:id="rId47"/>
    <p:sldId id="365" r:id="rId48"/>
    <p:sldId id="366" r:id="rId49"/>
    <p:sldId id="367" r:id="rId50"/>
    <p:sldId id="368" r:id="rId51"/>
    <p:sldId id="369" r:id="rId52"/>
    <p:sldId id="370" r:id="rId53"/>
    <p:sldId id="371" r:id="rId54"/>
    <p:sldId id="372" r:id="rId55"/>
    <p:sldId id="373" r:id="rId56"/>
    <p:sldId id="374" r:id="rId57"/>
    <p:sldId id="375" r:id="rId58"/>
    <p:sldId id="376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388" r:id="rId71"/>
    <p:sldId id="389" r:id="rId72"/>
    <p:sldId id="390" r:id="rId73"/>
    <p:sldId id="391" r:id="rId74"/>
    <p:sldId id="392" r:id="rId7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8">
          <p15:clr>
            <a:srgbClr val="A4A3A4"/>
          </p15:clr>
        </p15:guide>
        <p15:guide id="4" pos="735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月影" initials="wy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1B2"/>
    <a:srgbClr val="3BC6D9"/>
    <a:srgbClr val="F6F6F6"/>
    <a:srgbClr val="3577C1"/>
    <a:srgbClr val="1950AC"/>
    <a:srgbClr val="FFFFFF"/>
    <a:srgbClr val="7F7F7F"/>
    <a:srgbClr val="4B256F"/>
    <a:srgbClr val="3E81DA"/>
    <a:srgbClr val="1A41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5215" autoAdjust="0"/>
  </p:normalViewPr>
  <p:slideViewPr>
    <p:cSldViewPr snapToGrid="0" showGuides="1">
      <p:cViewPr varScale="1">
        <p:scale>
          <a:sx n="83" d="100"/>
          <a:sy n="83" d="100"/>
        </p:scale>
        <p:origin x="-672" y="-62"/>
      </p:cViewPr>
      <p:guideLst>
        <p:guide orient="horz" pos="2183"/>
        <p:guide pos="3840"/>
        <p:guide pos="328"/>
        <p:guide pos="7352"/>
      </p:guideLst>
    </p:cSldViewPr>
  </p:slideViewPr>
  <p:outlineViewPr>
    <p:cViewPr>
      <p:scale>
        <a:sx n="33" d="100"/>
        <a:sy n="33" d="100"/>
      </p:scale>
      <p:origin x="0" y="64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87ECE-8066-474D-8469-FEF9ECDCCE01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B2DEB-DCC2-42F6-84D4-96E149603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4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B2DEB-DCC2-42F6-84D4-96E1496038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29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827314" y="1277257"/>
            <a:ext cx="348343" cy="348343"/>
          </a:xfrm>
          <a:prstGeom prst="rect">
            <a:avLst/>
          </a:prstGeom>
          <a:solidFill>
            <a:srgbClr val="1A4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827314" y="2547643"/>
            <a:ext cx="348343" cy="348343"/>
          </a:xfrm>
          <a:prstGeom prst="rect">
            <a:avLst/>
          </a:prstGeom>
          <a:solidFill>
            <a:srgbClr val="3E8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827314" y="1912450"/>
            <a:ext cx="348343" cy="348343"/>
          </a:xfrm>
          <a:prstGeom prst="rect">
            <a:avLst/>
          </a:prstGeom>
          <a:solidFill>
            <a:srgbClr val="22A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5263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77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1481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25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8C62F-F540-4B69-98AA-32BE9D5176D2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8C789-63F2-4AD7-8853-B7E2BC3198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24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5.x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5.xml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5.x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5.xml"/><Relationship Id="rId5" Type="http://schemas.openxmlformats.org/officeDocument/2006/relationships/oleObject" Target="../embeddings/oleObject11.bin"/><Relationship Id="rId4" Type="http://schemas.openxmlformats.org/officeDocument/2006/relationships/image" Target="../media/image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slide" Target="slide5.xml"/><Relationship Id="rId5" Type="http://schemas.openxmlformats.org/officeDocument/2006/relationships/oleObject" Target="../embeddings/oleObject13.bin"/><Relationship Id="rId4" Type="http://schemas.openxmlformats.org/officeDocument/2006/relationships/image" Target="../media/image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5.xml"/><Relationship Id="rId5" Type="http://schemas.openxmlformats.org/officeDocument/2006/relationships/oleObject" Target="../embeddings/oleObject15.bin"/><Relationship Id="rId4" Type="http://schemas.openxmlformats.org/officeDocument/2006/relationships/image" Target="../media/image5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slide" Target="slide5.xml"/><Relationship Id="rId5" Type="http://schemas.openxmlformats.org/officeDocument/2006/relationships/oleObject" Target="../embeddings/oleObject17.bin"/><Relationship Id="rId4" Type="http://schemas.openxmlformats.org/officeDocument/2006/relationships/image" Target="../media/image5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oleObject" Target="../embeddings/oleObject27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oleObject" Target="../embeddings/oleObject28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slide" Target="slide5.xml"/><Relationship Id="rId4" Type="http://schemas.openxmlformats.org/officeDocument/2006/relationships/image" Target="../media/image5.wmf"/><Relationship Id="rId9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oleObject" Target="../embeddings/oleObject29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wmf"/><Relationship Id="rId9" Type="http://schemas.openxmlformats.org/officeDocument/2006/relationships/slide" Target="slide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7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5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3.xml"/><Relationship Id="rId3" Type="http://schemas.openxmlformats.org/officeDocument/2006/relationships/image" Target="../media/image3.png"/><Relationship Id="rId7" Type="http://schemas.openxmlformats.org/officeDocument/2006/relationships/slide" Target="slide6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5" Type="http://schemas.openxmlformats.org/officeDocument/2006/relationships/slide" Target="slide58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oleObject" Target="../embeddings/oleObject34.bin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5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oleObject" Target="../embeddings/oleObject35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emf"/><Relationship Id="rId4" Type="http://schemas.openxmlformats.org/officeDocument/2006/relationships/slide" Target="slide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emf"/><Relationship Id="rId4" Type="http://schemas.openxmlformats.org/officeDocument/2006/relationships/slide" Target="slide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slide" Target="slide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slide" Target="slide5.x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0512" y="1271016"/>
            <a:ext cx="9116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FFC000"/>
                </a:solidFill>
              </a:rPr>
              <a:t>计算机组成原理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4952" y="3694176"/>
            <a:ext cx="555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/>
              <a:t>主编：杨光煜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5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4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83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552172" y="1723381"/>
            <a:ext cx="10259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zh-CN" sz="2400" b="1" dirty="0"/>
              <a:t>二进制及二进制数的运算 </a:t>
            </a:r>
            <a:r>
              <a:rPr lang="en-US" altLang="zh-CN" sz="2400" dirty="0"/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18820" y="2192036"/>
            <a:ext cx="770747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000" dirty="0"/>
              <a:t>加法规则：“</a:t>
            </a:r>
            <a:r>
              <a:rPr lang="zh-CN" altLang="zh-CN" sz="2000" b="1" dirty="0">
                <a:solidFill>
                  <a:srgbClr val="FF0000"/>
                </a:solidFill>
              </a:rPr>
              <a:t>逢</a:t>
            </a:r>
            <a:r>
              <a:rPr lang="en-US" altLang="zh-CN" sz="2000" b="1" dirty="0">
                <a:solidFill>
                  <a:srgbClr val="FF0000"/>
                </a:solidFill>
              </a:rPr>
              <a:t>2</a:t>
            </a:r>
            <a:r>
              <a:rPr lang="zh-CN" altLang="zh-CN" sz="2000" b="1" dirty="0">
                <a:solidFill>
                  <a:srgbClr val="FF0000"/>
                </a:solidFill>
              </a:rPr>
              <a:t>进</a:t>
            </a:r>
            <a:r>
              <a:rPr lang="en-US" altLang="zh-CN" sz="2000" b="1" dirty="0">
                <a:solidFill>
                  <a:srgbClr val="FF0000"/>
                </a:solidFill>
              </a:rPr>
              <a:t>1</a:t>
            </a:r>
            <a:r>
              <a:rPr lang="zh-CN" altLang="zh-CN" sz="2000" dirty="0"/>
              <a:t>”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r>
              <a:rPr lang="en-US" altLang="zh-CN" sz="2000" dirty="0"/>
              <a:t>      0+0=0   0+1=1+0=1   1+1=10</a:t>
            </a:r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2-1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求</a:t>
            </a:r>
            <a:r>
              <a:rPr lang="en-US" altLang="zh-CN" sz="2400" dirty="0"/>
              <a:t>1010.110+1101.010</a:t>
            </a:r>
            <a:endParaRPr lang="zh-CN" altLang="zh-CN" sz="2400" dirty="0"/>
          </a:p>
          <a:p>
            <a:r>
              <a:rPr lang="zh-CN" altLang="zh-CN" sz="2000" dirty="0"/>
              <a:t>解</a:t>
            </a:r>
            <a:r>
              <a:rPr lang="en-US" altLang="zh-CN" sz="2000" dirty="0"/>
              <a:t>: 	1010.110</a:t>
            </a:r>
          </a:p>
          <a:p>
            <a:r>
              <a:rPr lang="en-US" altLang="zh-CN" sz="2000" dirty="0"/>
              <a:t>           +	1101.010</a:t>
            </a:r>
            <a:endParaRPr lang="zh-CN" altLang="zh-CN" sz="2000" dirty="0"/>
          </a:p>
          <a:p>
            <a:r>
              <a:rPr lang="en-US" altLang="zh-CN" sz="2000" dirty="0"/>
              <a:t>             --	--------------		</a:t>
            </a:r>
          </a:p>
          <a:p>
            <a:r>
              <a:rPr lang="en-US" altLang="zh-CN" sz="2000" dirty="0"/>
              <a:t>              11000.000	</a:t>
            </a:r>
            <a:r>
              <a:rPr lang="zh-CN" altLang="zh-CN" sz="2000" dirty="0"/>
              <a:t>结果</a:t>
            </a:r>
            <a:r>
              <a:rPr lang="en-US" altLang="zh-CN" sz="2000" dirty="0"/>
              <a:t>:1010.110+1101.100=11000.000</a:t>
            </a:r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000" dirty="0"/>
              <a:t>减法规则：</a:t>
            </a:r>
            <a:r>
              <a:rPr lang="zh-CN" altLang="zh-CN" sz="2000" dirty="0"/>
              <a:t>“</a:t>
            </a:r>
            <a:r>
              <a:rPr lang="zh-CN" altLang="zh-CN" sz="2000" b="1" dirty="0">
                <a:solidFill>
                  <a:srgbClr val="FF0000"/>
                </a:solidFill>
              </a:rPr>
              <a:t>借</a:t>
            </a:r>
            <a:r>
              <a:rPr lang="en-US" altLang="zh-CN" sz="2000" b="1" dirty="0">
                <a:solidFill>
                  <a:srgbClr val="FF0000"/>
                </a:solidFill>
              </a:rPr>
              <a:t>1</a:t>
            </a:r>
            <a:r>
              <a:rPr lang="zh-CN" altLang="zh-CN" sz="2000" b="1" dirty="0">
                <a:solidFill>
                  <a:srgbClr val="FF0000"/>
                </a:solidFill>
              </a:rPr>
              <a:t>当</a:t>
            </a:r>
            <a:r>
              <a:rPr lang="en-US" altLang="zh-CN" sz="2000" b="1" dirty="0">
                <a:solidFill>
                  <a:srgbClr val="FF0000"/>
                </a:solidFill>
              </a:rPr>
              <a:t>2</a:t>
            </a:r>
            <a:r>
              <a:rPr lang="zh-CN" altLang="zh-CN" sz="2000" dirty="0"/>
              <a:t>”</a:t>
            </a:r>
          </a:p>
          <a:p>
            <a:r>
              <a:rPr lang="en-US" altLang="zh-CN" sz="2000" dirty="0"/>
              <a:t>      0-0=0   1-0=1   1-1=0   10-1=1</a:t>
            </a:r>
            <a:endParaRPr lang="zh-CN" altLang="zh-CN" sz="2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2-2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求</a:t>
            </a:r>
            <a:r>
              <a:rPr lang="en-US" altLang="zh-CN" sz="2400" dirty="0"/>
              <a:t>11000.000-1101.010</a:t>
            </a:r>
            <a:endParaRPr lang="zh-CN" altLang="zh-CN" sz="2400" dirty="0"/>
          </a:p>
          <a:p>
            <a:r>
              <a:rPr lang="zh-CN" altLang="zh-CN" sz="2000" dirty="0"/>
              <a:t>解</a:t>
            </a:r>
            <a:r>
              <a:rPr lang="en-US" altLang="zh-CN" sz="2000" dirty="0"/>
              <a:t>: 	11000.000</a:t>
            </a:r>
          </a:p>
          <a:p>
            <a:r>
              <a:rPr lang="en-US" altLang="zh-CN" sz="2000" dirty="0"/>
              <a:t>             -	  1101.010</a:t>
            </a:r>
            <a:endParaRPr lang="zh-CN" altLang="zh-CN" sz="2000" dirty="0"/>
          </a:p>
          <a:p>
            <a:r>
              <a:rPr lang="en-US" altLang="zh-CN" sz="2000" dirty="0"/>
              <a:t>             --	-------------</a:t>
            </a:r>
            <a:endParaRPr lang="zh-CN" altLang="zh-CN" sz="2000" dirty="0"/>
          </a:p>
          <a:p>
            <a:r>
              <a:rPr lang="en-US" altLang="zh-CN" sz="2000" dirty="0"/>
              <a:t>         	  1010.110	</a:t>
            </a:r>
            <a:r>
              <a:rPr lang="zh-CN" altLang="zh-CN" sz="2000" dirty="0"/>
              <a:t>结果：</a:t>
            </a:r>
            <a:r>
              <a:rPr lang="en-US" altLang="zh-CN" sz="2000" dirty="0"/>
              <a:t>11000.000-1101.010=1010.110</a:t>
            </a:r>
            <a:endParaRPr lang="zh-CN" altLang="zh-CN" sz="2000" dirty="0"/>
          </a:p>
          <a:p>
            <a:endParaRPr lang="zh-CN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>
              <a:buClr>
                <a:schemeClr val="bg1"/>
              </a:buClr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000" dirty="0"/>
              <a:t>一个数的实际值为各位上的实际值总和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endParaRPr lang="zh-CN" altLang="en-US" sz="2000" dirty="0"/>
          </a:p>
        </p:txBody>
      </p:sp>
      <p:sp>
        <p:nvSpPr>
          <p:cNvPr id="22" name="动作按钮: 上一张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58"/>
          <p:cNvSpPr txBox="1"/>
          <p:nvPr/>
        </p:nvSpPr>
        <p:spPr>
          <a:xfrm>
            <a:off x="1228137" y="1075727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2449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521667" y="1598947"/>
            <a:ext cx="92619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000" dirty="0"/>
              <a:t>乘法规则</a:t>
            </a:r>
          </a:p>
          <a:p>
            <a:r>
              <a:rPr lang="en-US" altLang="zh-CN" sz="2000" dirty="0"/>
              <a:t>     0*0=0   0*1=1*0=0   1*1=1</a:t>
            </a:r>
            <a:endParaRPr lang="zh-CN" altLang="zh-CN" sz="2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2-3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求</a:t>
            </a:r>
            <a:r>
              <a:rPr lang="en-US" altLang="zh-CN" sz="2400" dirty="0"/>
              <a:t>1010.11*1101.01</a:t>
            </a:r>
            <a:endParaRPr lang="zh-CN" altLang="zh-CN" sz="2400" dirty="0"/>
          </a:p>
          <a:p>
            <a:r>
              <a:rPr lang="zh-CN" altLang="zh-CN" sz="2000" dirty="0"/>
              <a:t>解</a:t>
            </a:r>
            <a:r>
              <a:rPr lang="en-US" altLang="zh-CN" sz="2000" dirty="0"/>
              <a:t>: 	1010.11</a:t>
            </a:r>
            <a:endParaRPr lang="zh-CN" altLang="zh-CN" sz="2000" dirty="0"/>
          </a:p>
          <a:p>
            <a:r>
              <a:rPr lang="zh-CN" altLang="en-US" sz="2000" dirty="0"/>
              <a:t>            *</a:t>
            </a:r>
            <a:r>
              <a:rPr lang="en-US" altLang="zh-CN" sz="2000" dirty="0"/>
              <a:t>	1101.01</a:t>
            </a:r>
            <a:endParaRPr lang="zh-CN" altLang="zh-CN" sz="2000" dirty="0"/>
          </a:p>
          <a:p>
            <a:r>
              <a:rPr lang="en-US" altLang="zh-CN" sz="2000" dirty="0"/>
              <a:t>         -----------------</a:t>
            </a:r>
          </a:p>
          <a:p>
            <a:r>
              <a:rPr lang="en-US" altLang="zh-CN" sz="2000" dirty="0"/>
              <a:t>	10.1011</a:t>
            </a:r>
            <a:endParaRPr lang="zh-CN" altLang="zh-CN" sz="2000" dirty="0"/>
          </a:p>
          <a:p>
            <a:r>
              <a:rPr lang="en-US" altLang="zh-CN" sz="2000" dirty="0"/>
              <a:t>              000.000</a:t>
            </a:r>
          </a:p>
          <a:p>
            <a:r>
              <a:rPr lang="en-US" altLang="zh-CN" sz="2000" dirty="0"/>
              <a:t>            1010.11</a:t>
            </a:r>
          </a:p>
          <a:p>
            <a:r>
              <a:rPr lang="en-US" altLang="zh-CN" sz="2000" dirty="0"/>
              <a:t>          00000.0</a:t>
            </a:r>
            <a:endParaRPr lang="zh-CN" altLang="zh-CN" sz="2000" dirty="0"/>
          </a:p>
          <a:p>
            <a:r>
              <a:rPr lang="en-US" altLang="zh-CN" sz="2000" dirty="0"/>
              <a:t>        101011</a:t>
            </a:r>
            <a:endParaRPr lang="zh-CN" altLang="zh-CN" sz="2000" dirty="0"/>
          </a:p>
          <a:p>
            <a:r>
              <a:rPr lang="en-US" altLang="zh-CN" sz="2000" dirty="0"/>
              <a:t>      101011</a:t>
            </a:r>
            <a:endParaRPr lang="zh-CN" altLang="zh-CN" sz="2000" dirty="0"/>
          </a:p>
          <a:p>
            <a:r>
              <a:rPr lang="en-US" altLang="zh-CN" sz="2000" dirty="0"/>
              <a:t>        -----------------</a:t>
            </a:r>
          </a:p>
          <a:p>
            <a:r>
              <a:rPr lang="en-US" altLang="zh-CN" sz="2000" dirty="0"/>
              <a:t>  10001110.0111 		</a:t>
            </a:r>
            <a:r>
              <a:rPr lang="zh-CN" altLang="zh-CN" sz="2000" dirty="0"/>
              <a:t>结果：</a:t>
            </a:r>
            <a:r>
              <a:rPr lang="en-US" altLang="zh-CN" sz="2000" dirty="0"/>
              <a:t>1010.11*1101.01=10001110.0111</a:t>
            </a:r>
            <a:endParaRPr lang="zh-CN" altLang="zh-CN" sz="2000" dirty="0"/>
          </a:p>
          <a:p>
            <a:r>
              <a:rPr lang="zh-CN" altLang="zh-CN" sz="2000" dirty="0"/>
              <a:t>可以把二进制的乘法归结为移位和加法运算，即通过测试乘数的相应位是</a:t>
            </a:r>
            <a:r>
              <a:rPr lang="en-US" altLang="zh-CN" sz="2000" dirty="0"/>
              <a:t>0</a:t>
            </a:r>
            <a:r>
              <a:rPr lang="zh-CN" altLang="zh-CN" sz="2000" dirty="0"/>
              <a:t>还是</a:t>
            </a:r>
            <a:r>
              <a:rPr lang="en-US" altLang="zh-CN" sz="2000" dirty="0"/>
              <a:t>1</a:t>
            </a:r>
            <a:r>
              <a:rPr lang="zh-CN" altLang="zh-CN" sz="2000" dirty="0"/>
              <a:t>决定要加的部分积是</a:t>
            </a:r>
            <a:r>
              <a:rPr lang="en-US" altLang="zh-CN" sz="2000" dirty="0"/>
              <a:t>0</a:t>
            </a:r>
            <a:r>
              <a:rPr lang="zh-CN" altLang="zh-CN" sz="2000" dirty="0"/>
              <a:t>还是被乘数。</a:t>
            </a:r>
            <a:endParaRPr lang="en-US" altLang="zh-CN" sz="2000" dirty="0"/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115568" y="1075727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4302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518820" y="1687270"/>
            <a:ext cx="88139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000" dirty="0"/>
              <a:t>除法规则</a:t>
            </a:r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2-4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求</a:t>
            </a:r>
            <a:r>
              <a:rPr lang="en-US" altLang="zh-CN" sz="2400" dirty="0"/>
              <a:t>10001110.0111</a:t>
            </a:r>
            <a:r>
              <a:rPr lang="zh-CN" altLang="zh-CN" sz="2400" dirty="0"/>
              <a:t>÷</a:t>
            </a:r>
            <a:r>
              <a:rPr lang="en-US" altLang="zh-CN" sz="2400" dirty="0"/>
              <a:t>1010.11</a:t>
            </a:r>
            <a:endParaRPr lang="zh-CN" altLang="zh-CN" sz="2400" dirty="0"/>
          </a:p>
          <a:p>
            <a:r>
              <a:rPr lang="zh-CN" altLang="zh-CN" sz="2000" dirty="0"/>
              <a:t>解</a:t>
            </a:r>
            <a:r>
              <a:rPr lang="en-US" altLang="zh-CN" sz="2000" dirty="0"/>
              <a:t>:	   </a:t>
            </a:r>
            <a:r>
              <a:rPr lang="en-US" altLang="zh-CN" sz="2000" u="heavy" dirty="0"/>
              <a:t>0000001101.01</a:t>
            </a:r>
            <a:endParaRPr lang="zh-CN" altLang="zh-CN" sz="2000" dirty="0"/>
          </a:p>
          <a:p>
            <a:r>
              <a:rPr lang="en-US" altLang="zh-CN" sz="2000" dirty="0"/>
              <a:t>   101011 )1000111001.11</a:t>
            </a:r>
          </a:p>
          <a:p>
            <a:r>
              <a:rPr lang="en-US" altLang="zh-CN" sz="2000" dirty="0"/>
              <a:t>	     101011</a:t>
            </a:r>
            <a:endParaRPr lang="zh-CN" altLang="zh-CN" sz="2000" dirty="0"/>
          </a:p>
          <a:p>
            <a:r>
              <a:rPr lang="en-US" altLang="zh-CN" sz="2000" dirty="0"/>
              <a:t>                ----------------</a:t>
            </a:r>
            <a:endParaRPr lang="zh-CN" altLang="zh-CN" sz="2000" dirty="0"/>
          </a:p>
          <a:p>
            <a:r>
              <a:rPr lang="en-US" altLang="zh-CN" sz="2000" dirty="0"/>
              <a:t>                     0111000</a:t>
            </a:r>
            <a:endParaRPr lang="zh-CN" altLang="zh-CN" sz="2000" dirty="0"/>
          </a:p>
          <a:p>
            <a:r>
              <a:rPr lang="en-US" altLang="zh-CN" sz="2000" dirty="0"/>
              <a:t>                       101011</a:t>
            </a:r>
            <a:endParaRPr lang="zh-CN" altLang="zh-CN" sz="2000" dirty="0"/>
          </a:p>
          <a:p>
            <a:r>
              <a:rPr lang="en-US" altLang="zh-CN" sz="2000" dirty="0"/>
              <a:t>                  ----------------</a:t>
            </a:r>
            <a:endParaRPr lang="zh-CN" altLang="zh-CN" sz="2000" dirty="0"/>
          </a:p>
          <a:p>
            <a:r>
              <a:rPr lang="en-US" altLang="zh-CN" sz="2000" dirty="0"/>
              <a:t>	       00110101</a:t>
            </a:r>
          </a:p>
          <a:p>
            <a:r>
              <a:rPr lang="en-US" altLang="zh-CN" sz="2000" dirty="0"/>
              <a:t>	            101011</a:t>
            </a:r>
            <a:endParaRPr lang="zh-CN" altLang="zh-CN" sz="2000" dirty="0"/>
          </a:p>
          <a:p>
            <a:r>
              <a:rPr lang="en-US" altLang="zh-CN" sz="2000" dirty="0"/>
              <a:t>                   ----------------</a:t>
            </a:r>
            <a:endParaRPr lang="zh-CN" altLang="zh-CN" sz="2000" dirty="0"/>
          </a:p>
          <a:p>
            <a:r>
              <a:rPr lang="en-US" altLang="zh-CN" sz="2000" dirty="0"/>
              <a:t>	            001010 11</a:t>
            </a:r>
          </a:p>
          <a:p>
            <a:r>
              <a:rPr lang="en-US" altLang="zh-CN" sz="2000" dirty="0"/>
              <a:t>		 1010 11</a:t>
            </a:r>
            <a:endParaRPr lang="zh-CN" altLang="zh-CN" sz="2000" dirty="0"/>
          </a:p>
          <a:p>
            <a:r>
              <a:rPr lang="en-US" altLang="zh-CN" sz="2000" dirty="0"/>
              <a:t>              	         -----------------</a:t>
            </a:r>
            <a:endParaRPr lang="zh-CN" altLang="zh-CN" sz="2000" dirty="0"/>
          </a:p>
          <a:p>
            <a:r>
              <a:rPr lang="en-US" altLang="zh-CN" sz="2000" dirty="0"/>
              <a:t>		 0000 00		</a:t>
            </a:r>
            <a:r>
              <a:rPr lang="zh-CN" altLang="zh-CN" sz="2000" dirty="0"/>
              <a:t>结果</a:t>
            </a:r>
            <a:r>
              <a:rPr lang="en-US" altLang="zh-CN" sz="2000" dirty="0"/>
              <a:t>: 10001110.0111</a:t>
            </a:r>
            <a:r>
              <a:rPr lang="zh-CN" altLang="zh-CN" sz="2000" dirty="0"/>
              <a:t>÷</a:t>
            </a:r>
            <a:r>
              <a:rPr lang="en-US" altLang="zh-CN" sz="2000" dirty="0"/>
              <a:t>1010.11=1101.01</a:t>
            </a:r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115568" y="1075727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23186" y="3355848"/>
            <a:ext cx="4288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可以</a:t>
            </a:r>
            <a:r>
              <a:rPr lang="zh-CN" altLang="en-US" sz="2000" dirty="0"/>
              <a:t>把二进制的除法</a:t>
            </a:r>
            <a:r>
              <a:rPr lang="zh-CN" altLang="zh-CN" sz="2000" dirty="0"/>
              <a:t>归结为与乘法相反方向的移位和减法运算。如果不可以整除的，那么在商达到了足够的精度后，最下面的部分就是余数</a:t>
            </a:r>
            <a:r>
              <a:rPr lang="zh-CN" altLang="en-US" sz="2000" dirty="0"/>
              <a:t>。</a:t>
            </a:r>
          </a:p>
        </p:txBody>
      </p:sp>
      <p:sp>
        <p:nvSpPr>
          <p:cNvPr id="22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5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263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20161" y="1765693"/>
            <a:ext cx="10259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en-US" altLang="zh-CN" sz="2400" dirty="0"/>
              <a:t> </a:t>
            </a:r>
            <a:r>
              <a:rPr lang="zh-CN" altLang="zh-CN" sz="2600" b="1" dirty="0"/>
              <a:t>八进制与十六进制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endParaRPr lang="en-US" altLang="zh-CN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1518821" y="2393204"/>
            <a:ext cx="77074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400" dirty="0"/>
              <a:t>二进制书写太长、易出错</a:t>
            </a:r>
            <a:r>
              <a:rPr lang="zh-CN" altLang="zh-CN" sz="2400" dirty="0"/>
              <a:t>，常采用八进制与十六进制</a:t>
            </a:r>
            <a:r>
              <a:rPr lang="zh-CN" altLang="en-US" sz="2400" dirty="0"/>
              <a:t>提供速记</a:t>
            </a:r>
            <a:endParaRPr lang="en-US" altLang="zh-CN" sz="2400" dirty="0"/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400" dirty="0"/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400" dirty="0"/>
              <a:t>八进制的基数为</a:t>
            </a:r>
            <a:r>
              <a:rPr lang="en-US" altLang="zh-CN" sz="2400" dirty="0"/>
              <a:t>8</a:t>
            </a: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en-US" altLang="zh-CN" sz="2400" baseline="30000" dirty="0"/>
              <a:t>3</a:t>
            </a:r>
            <a:r>
              <a:rPr lang="zh-CN" altLang="en-US" sz="2400" dirty="0"/>
              <a:t>）</a:t>
            </a:r>
            <a:r>
              <a:rPr lang="zh-CN" altLang="zh-CN" sz="2400" dirty="0"/>
              <a:t>，采用逢八进一的原则表示数据，权值为</a:t>
            </a:r>
            <a:r>
              <a:rPr lang="en-US" altLang="zh-CN" sz="2400" dirty="0"/>
              <a:t>8 ,</a:t>
            </a:r>
            <a:r>
              <a:rPr lang="zh-CN" altLang="zh-CN" sz="2400" dirty="0"/>
              <a:t>数字符号为</a:t>
            </a:r>
            <a:r>
              <a:rPr lang="en-US" altLang="zh-CN" sz="2400" dirty="0"/>
              <a:t>0</a:t>
            </a:r>
            <a:r>
              <a:rPr lang="zh-CN" altLang="zh-CN" sz="2400" dirty="0"/>
              <a:t>、</a:t>
            </a:r>
            <a:r>
              <a:rPr lang="en-US" altLang="zh-CN" sz="2400" dirty="0"/>
              <a:t>1</a:t>
            </a:r>
            <a:r>
              <a:rPr lang="zh-CN" altLang="zh-CN" sz="2400" dirty="0"/>
              <a:t>、</a:t>
            </a:r>
            <a:r>
              <a:rPr lang="en-US" altLang="zh-CN" sz="2400" dirty="0"/>
              <a:t>2</a:t>
            </a:r>
            <a:r>
              <a:rPr lang="zh-CN" altLang="zh-CN" sz="2400" dirty="0"/>
              <a:t>、</a:t>
            </a:r>
            <a:r>
              <a:rPr lang="en-US" altLang="zh-CN" sz="2400" dirty="0"/>
              <a:t>3</a:t>
            </a:r>
            <a:r>
              <a:rPr lang="zh-CN" altLang="zh-CN" sz="2400" dirty="0"/>
              <a:t>、</a:t>
            </a:r>
            <a:r>
              <a:rPr lang="en-US" altLang="zh-CN" sz="2400" dirty="0"/>
              <a:t>4</a:t>
            </a:r>
            <a:r>
              <a:rPr lang="zh-CN" altLang="zh-CN" sz="2400" dirty="0"/>
              <a:t>、</a:t>
            </a:r>
            <a:r>
              <a:rPr lang="en-US" altLang="zh-CN" sz="2400" dirty="0"/>
              <a:t>5</a:t>
            </a:r>
            <a:r>
              <a:rPr lang="zh-CN" altLang="zh-CN" sz="2400" dirty="0"/>
              <a:t>、</a:t>
            </a:r>
            <a:r>
              <a:rPr lang="en-US" altLang="zh-CN" sz="2400" dirty="0"/>
              <a:t>6</a:t>
            </a:r>
            <a:r>
              <a:rPr lang="zh-CN" altLang="zh-CN" sz="2400" dirty="0"/>
              <a:t>、</a:t>
            </a:r>
            <a:r>
              <a:rPr lang="en-US" altLang="zh-CN" sz="2400" dirty="0"/>
              <a:t>7</a:t>
            </a:r>
            <a:r>
              <a:rPr lang="zh-CN" altLang="zh-CN" sz="2400" dirty="0"/>
              <a:t>；</a:t>
            </a:r>
            <a:endParaRPr lang="en-US" altLang="zh-CN" sz="2400" dirty="0"/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400" dirty="0"/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400" dirty="0"/>
              <a:t>十六进制的基数为</a:t>
            </a:r>
            <a:r>
              <a:rPr lang="en-US" altLang="zh-CN" sz="2400" dirty="0"/>
              <a:t>16</a:t>
            </a: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en-US" altLang="zh-CN" sz="2400" baseline="30000" dirty="0"/>
              <a:t>4</a:t>
            </a:r>
            <a:r>
              <a:rPr lang="zh-CN" altLang="en-US" sz="2400" dirty="0"/>
              <a:t>）</a:t>
            </a:r>
            <a:r>
              <a:rPr lang="zh-CN" altLang="zh-CN" sz="2400" dirty="0"/>
              <a:t>，采用逢十六进一的原则表示数据，权值为</a:t>
            </a:r>
            <a:r>
              <a:rPr lang="en-US" altLang="zh-CN" sz="2400" dirty="0"/>
              <a:t>16 ,</a:t>
            </a:r>
            <a:r>
              <a:rPr lang="zh-CN" altLang="zh-CN" sz="2400" dirty="0"/>
              <a:t>数字符号为</a:t>
            </a:r>
            <a:r>
              <a:rPr lang="en-US" altLang="zh-CN" sz="2400" dirty="0"/>
              <a:t>0</a:t>
            </a:r>
            <a:r>
              <a:rPr lang="zh-CN" altLang="zh-CN" sz="2400" dirty="0"/>
              <a:t>、</a:t>
            </a:r>
            <a:r>
              <a:rPr lang="en-US" altLang="zh-CN" sz="2400" dirty="0"/>
              <a:t>1</a:t>
            </a:r>
            <a:r>
              <a:rPr lang="zh-CN" altLang="zh-CN" sz="2400" dirty="0"/>
              <a:t>、</a:t>
            </a:r>
            <a:r>
              <a:rPr lang="en-US" altLang="zh-CN" sz="2400" dirty="0"/>
              <a:t>2</a:t>
            </a:r>
            <a:r>
              <a:rPr lang="zh-CN" altLang="zh-CN" sz="2400" dirty="0"/>
              <a:t>、</a:t>
            </a:r>
            <a:r>
              <a:rPr lang="en-US" altLang="zh-CN" sz="2400" dirty="0"/>
              <a:t>3</a:t>
            </a:r>
            <a:r>
              <a:rPr lang="zh-CN" altLang="zh-CN" sz="2400" dirty="0"/>
              <a:t>、</a:t>
            </a:r>
            <a:r>
              <a:rPr lang="en-US" altLang="zh-CN" sz="2400" dirty="0"/>
              <a:t>4</a:t>
            </a:r>
            <a:r>
              <a:rPr lang="zh-CN" altLang="zh-CN" sz="2400" dirty="0"/>
              <a:t>、</a:t>
            </a:r>
            <a:r>
              <a:rPr lang="en-US" altLang="zh-CN" sz="2400" dirty="0"/>
              <a:t>5</a:t>
            </a:r>
            <a:r>
              <a:rPr lang="zh-CN" altLang="zh-CN" sz="2400" dirty="0"/>
              <a:t>、</a:t>
            </a:r>
            <a:r>
              <a:rPr lang="en-US" altLang="zh-CN" sz="2400" dirty="0"/>
              <a:t>6</a:t>
            </a:r>
            <a:r>
              <a:rPr lang="zh-CN" altLang="zh-CN" sz="2400" dirty="0"/>
              <a:t>、</a:t>
            </a:r>
            <a:r>
              <a:rPr lang="en-US" altLang="zh-CN" sz="2400" dirty="0"/>
              <a:t>7</a:t>
            </a:r>
            <a:r>
              <a:rPr lang="zh-CN" altLang="zh-CN" sz="2400" dirty="0"/>
              <a:t>、</a:t>
            </a:r>
            <a:r>
              <a:rPr lang="en-US" altLang="zh-CN" sz="2400" dirty="0"/>
              <a:t>8</a:t>
            </a:r>
            <a:r>
              <a:rPr lang="zh-CN" altLang="zh-CN" sz="2400" dirty="0"/>
              <a:t>、</a:t>
            </a:r>
            <a:r>
              <a:rPr lang="en-US" altLang="zh-CN" sz="2400" dirty="0"/>
              <a:t>9</a:t>
            </a:r>
            <a:r>
              <a:rPr lang="zh-CN" altLang="zh-CN" sz="2400" dirty="0"/>
              <a:t>、</a:t>
            </a:r>
            <a:r>
              <a:rPr lang="en-US" altLang="zh-CN" sz="2400" dirty="0"/>
              <a:t>A</a:t>
            </a:r>
            <a:r>
              <a:rPr lang="zh-CN" altLang="zh-CN" sz="2400" dirty="0"/>
              <a:t>、</a:t>
            </a:r>
            <a:r>
              <a:rPr lang="en-US" altLang="zh-CN" sz="2400" dirty="0"/>
              <a:t>B</a:t>
            </a:r>
            <a:r>
              <a:rPr lang="zh-CN" altLang="zh-CN" sz="2400" dirty="0"/>
              <a:t>、</a:t>
            </a:r>
            <a:r>
              <a:rPr lang="en-US" altLang="zh-CN" sz="2400" dirty="0"/>
              <a:t>C</a:t>
            </a:r>
            <a:r>
              <a:rPr lang="zh-CN" altLang="zh-CN" sz="2400" dirty="0"/>
              <a:t>、</a:t>
            </a:r>
            <a:r>
              <a:rPr lang="en-US" altLang="zh-CN" sz="2400" dirty="0"/>
              <a:t>D</a:t>
            </a:r>
            <a:r>
              <a:rPr lang="zh-CN" altLang="zh-CN" sz="2400" dirty="0"/>
              <a:t>、</a:t>
            </a:r>
            <a:r>
              <a:rPr lang="en-US" altLang="zh-CN" sz="2400" dirty="0"/>
              <a:t>E</a:t>
            </a:r>
            <a:r>
              <a:rPr lang="zh-CN" altLang="zh-CN" sz="2400" dirty="0"/>
              <a:t>、</a:t>
            </a:r>
            <a:r>
              <a:rPr lang="en-US" altLang="zh-CN" sz="2400" dirty="0"/>
              <a:t>F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400" dirty="0"/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400" dirty="0"/>
              <a:t>十六进制后面常加后缀</a:t>
            </a:r>
            <a:r>
              <a:rPr lang="en-US" altLang="zh-CN" sz="2400" dirty="0"/>
              <a:t>H</a:t>
            </a:r>
            <a:r>
              <a:rPr lang="zh-CN" altLang="zh-CN" sz="2400" dirty="0"/>
              <a:t>以示用于表示数字符号的</a:t>
            </a:r>
            <a:r>
              <a:rPr lang="en-US" altLang="zh-CN" sz="2400" dirty="0"/>
              <a:t>A</a:t>
            </a:r>
            <a:r>
              <a:rPr lang="zh-CN" altLang="zh-CN" sz="2400" dirty="0"/>
              <a:t>、</a:t>
            </a:r>
            <a:r>
              <a:rPr lang="en-US" altLang="zh-CN" sz="2400" dirty="0"/>
              <a:t>B</a:t>
            </a:r>
            <a:r>
              <a:rPr lang="zh-CN" altLang="zh-CN" sz="2400" dirty="0"/>
              <a:t>、</a:t>
            </a:r>
            <a:r>
              <a:rPr lang="en-US" altLang="zh-CN" sz="2400" dirty="0"/>
              <a:t>C</a:t>
            </a:r>
            <a:r>
              <a:rPr lang="zh-CN" altLang="zh-CN" sz="2400" dirty="0"/>
              <a:t>、</a:t>
            </a:r>
            <a:r>
              <a:rPr lang="en-US" altLang="zh-CN" sz="2400" dirty="0"/>
              <a:t>D</a:t>
            </a:r>
            <a:r>
              <a:rPr lang="zh-CN" altLang="zh-CN" sz="2400" dirty="0"/>
              <a:t>、</a:t>
            </a:r>
            <a:r>
              <a:rPr lang="en-US" altLang="zh-CN" sz="2400" dirty="0"/>
              <a:t>E</a:t>
            </a:r>
            <a:r>
              <a:rPr lang="zh-CN" altLang="zh-CN" sz="2400" dirty="0"/>
              <a:t>、</a:t>
            </a:r>
            <a:r>
              <a:rPr lang="en-US" altLang="zh-CN" sz="2400" dirty="0"/>
              <a:t>F</a:t>
            </a:r>
            <a:r>
              <a:rPr lang="zh-CN" altLang="zh-CN" sz="2400" dirty="0"/>
              <a:t>与字母的区别。如</a:t>
            </a:r>
            <a:r>
              <a:rPr lang="en-US" altLang="zh-CN" sz="2400" dirty="0"/>
              <a:t>13AH</a:t>
            </a:r>
            <a:r>
              <a:rPr lang="zh-CN" altLang="zh-CN" sz="2400" dirty="0"/>
              <a:t>、</a:t>
            </a:r>
            <a:r>
              <a:rPr lang="en-US" altLang="zh-CN" sz="2400" dirty="0"/>
              <a:t>E25</a:t>
            </a:r>
            <a:r>
              <a:rPr lang="zh-CN" altLang="zh-CN" sz="2400" dirty="0"/>
              <a:t>等。</a:t>
            </a:r>
          </a:p>
        </p:txBody>
      </p:sp>
      <p:sp>
        <p:nvSpPr>
          <p:cNvPr id="22" name="动作按钮: 上一张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58"/>
          <p:cNvSpPr txBox="1"/>
          <p:nvPr/>
        </p:nvSpPr>
        <p:spPr>
          <a:xfrm>
            <a:off x="1115568" y="1075727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6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380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18821" y="2009156"/>
            <a:ext cx="7707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chemeClr val="bg1"/>
              </a:buClr>
            </a:pPr>
            <a:endParaRPr lang="zh-CN" altLang="zh-CN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090" y="1598947"/>
            <a:ext cx="4884738" cy="52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289304" y="3157855"/>
            <a:ext cx="1764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zh-CN" sz="2400" dirty="0"/>
              <a:t> </a:t>
            </a:r>
            <a:r>
              <a:rPr lang="zh-CN" altLang="zh-CN" sz="2400" dirty="0">
                <a:solidFill>
                  <a:srgbClr val="F6F6F6"/>
                </a:solidFill>
              </a:rPr>
              <a:t>四种进位计数制</a:t>
            </a:r>
            <a:endParaRPr lang="zh-CN" altLang="zh-CN" sz="2000" dirty="0">
              <a:solidFill>
                <a:srgbClr val="F6F6F6"/>
              </a:solidFill>
            </a:endParaRPr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动作按钮: 转到主页 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58"/>
          <p:cNvSpPr txBox="1"/>
          <p:nvPr/>
        </p:nvSpPr>
        <p:spPr>
          <a:xfrm>
            <a:off x="1115568" y="1075727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7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9602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35608" y="2139696"/>
            <a:ext cx="9153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18821" y="1542734"/>
            <a:ext cx="10259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zh-CN" sz="2400" b="1" dirty="0"/>
              <a:t>十进制转换为</a:t>
            </a:r>
            <a:r>
              <a:rPr lang="en-US" altLang="zh-CN" sz="2400" b="1" dirty="0"/>
              <a:t>R</a:t>
            </a:r>
            <a:r>
              <a:rPr lang="zh-CN" altLang="zh-CN" sz="2400" b="1" dirty="0"/>
              <a:t>进制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18821" y="2201092"/>
            <a:ext cx="7753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假设某十进制的数已转换为</a:t>
            </a:r>
            <a:r>
              <a:rPr lang="en-US" altLang="zh-CN" sz="2000" dirty="0"/>
              <a:t>R</a:t>
            </a:r>
            <a:r>
              <a:rPr lang="zh-CN" altLang="zh-CN" sz="2000" dirty="0"/>
              <a:t>进制的数，数字符号序列为：</a:t>
            </a:r>
            <a:endParaRPr lang="en-US" altLang="zh-CN" sz="2000" dirty="0"/>
          </a:p>
          <a:p>
            <a:endParaRPr lang="en-US" altLang="zh-CN" sz="2000" dirty="0"/>
          </a:p>
          <a:p>
            <a:endParaRPr lang="zh-CN" altLang="zh-CN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589633" y="2708924"/>
            <a:ext cx="5068094" cy="584775"/>
          </a:xfrm>
          <a:prstGeom prst="rect">
            <a:avLst/>
          </a:prstGeom>
          <a:noFill/>
          <a:ln>
            <a:solidFill>
              <a:srgbClr val="3BC6D9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pt-BR" altLang="zh-CN" sz="3200" dirty="0">
                <a:solidFill>
                  <a:srgbClr val="FFFFFF"/>
                </a:solidFill>
              </a:rPr>
              <a:t>x </a:t>
            </a:r>
            <a:r>
              <a:rPr lang="en-US" altLang="zh-CN" sz="3200" baseline="-25000" dirty="0">
                <a:solidFill>
                  <a:srgbClr val="FFFFFF"/>
                </a:solidFill>
              </a:rPr>
              <a:t>n-1</a:t>
            </a:r>
            <a:r>
              <a:rPr lang="pt-BR" altLang="zh-CN" sz="3200" dirty="0">
                <a:solidFill>
                  <a:srgbClr val="FFFFFF"/>
                </a:solidFill>
              </a:rPr>
              <a:t>x </a:t>
            </a:r>
            <a:r>
              <a:rPr lang="en-US" altLang="zh-CN" sz="3200" baseline="-25000" dirty="0">
                <a:solidFill>
                  <a:srgbClr val="FFFFFF"/>
                </a:solidFill>
              </a:rPr>
              <a:t>n-2</a:t>
            </a:r>
            <a:r>
              <a:rPr lang="pt-BR" altLang="zh-CN" sz="3200" dirty="0">
                <a:solidFill>
                  <a:srgbClr val="FFFFFF"/>
                </a:solidFill>
              </a:rPr>
              <a:t>…x </a:t>
            </a:r>
            <a:r>
              <a:rPr lang="pt-BR" altLang="zh-CN" sz="3200" baseline="-25000" dirty="0">
                <a:solidFill>
                  <a:srgbClr val="FFFFFF"/>
                </a:solidFill>
              </a:rPr>
              <a:t>i</a:t>
            </a:r>
            <a:r>
              <a:rPr lang="pt-BR" altLang="zh-CN" sz="3200" dirty="0">
                <a:solidFill>
                  <a:srgbClr val="FFFFFF"/>
                </a:solidFill>
              </a:rPr>
              <a:t>…x </a:t>
            </a:r>
            <a:r>
              <a:rPr lang="pt-BR" altLang="zh-CN" sz="3200" baseline="-25000" dirty="0">
                <a:solidFill>
                  <a:srgbClr val="FFFFFF"/>
                </a:solidFill>
              </a:rPr>
              <a:t>1</a:t>
            </a:r>
            <a:r>
              <a:rPr lang="pt-BR" altLang="zh-CN" sz="3200" dirty="0">
                <a:solidFill>
                  <a:srgbClr val="FFFFFF"/>
                </a:solidFill>
              </a:rPr>
              <a:t>x </a:t>
            </a:r>
            <a:r>
              <a:rPr lang="pt-BR" altLang="zh-CN" sz="3200" baseline="-25000" dirty="0">
                <a:solidFill>
                  <a:srgbClr val="FFFFFF"/>
                </a:solidFill>
              </a:rPr>
              <a:t>0</a:t>
            </a:r>
            <a:r>
              <a:rPr lang="pt-BR" altLang="zh-CN" sz="3200" dirty="0">
                <a:solidFill>
                  <a:srgbClr val="FFFFFF"/>
                </a:solidFill>
              </a:rPr>
              <a:t>.x </a:t>
            </a:r>
            <a:r>
              <a:rPr lang="pt-BR" altLang="zh-CN" sz="3200" baseline="-25000" dirty="0">
                <a:solidFill>
                  <a:srgbClr val="FFFFFF"/>
                </a:solidFill>
              </a:rPr>
              <a:t>-1</a:t>
            </a:r>
            <a:r>
              <a:rPr lang="pt-BR" altLang="zh-CN" sz="3200" dirty="0">
                <a:solidFill>
                  <a:srgbClr val="FFFFFF"/>
                </a:solidFill>
              </a:rPr>
              <a:t>x</a:t>
            </a:r>
            <a:r>
              <a:rPr lang="pt-BR" altLang="zh-CN" sz="3200" baseline="-25000" dirty="0">
                <a:solidFill>
                  <a:srgbClr val="FFFFFF"/>
                </a:solidFill>
              </a:rPr>
              <a:t>-2</a:t>
            </a:r>
            <a:r>
              <a:rPr lang="pt-BR" altLang="zh-CN" sz="3200" dirty="0">
                <a:solidFill>
                  <a:srgbClr val="FFFFFF"/>
                </a:solidFill>
              </a:rPr>
              <a:t> …x</a:t>
            </a:r>
            <a:r>
              <a:rPr lang="pt-BR" altLang="zh-CN" sz="3200" baseline="-25000" dirty="0">
                <a:solidFill>
                  <a:srgbClr val="FFFFFF"/>
                </a:solidFill>
              </a:rPr>
              <a:t>-m</a:t>
            </a:r>
            <a:r>
              <a:rPr lang="pt-BR" altLang="zh-CN" sz="320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18821" y="3655296"/>
            <a:ext cx="77074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000" dirty="0"/>
              <a:t>整数部分</a:t>
            </a:r>
          </a:p>
          <a:p>
            <a:pPr lvl="0"/>
            <a:r>
              <a:rPr lang="en-US" altLang="zh-CN" sz="2400" dirty="0"/>
              <a:t>V</a:t>
            </a:r>
            <a:r>
              <a:rPr lang="zh-CN" altLang="zh-CN" sz="2400" dirty="0"/>
              <a:t>（</a:t>
            </a:r>
            <a:r>
              <a:rPr lang="en-US" altLang="zh-CN" sz="2400" dirty="0"/>
              <a:t>X</a:t>
            </a:r>
            <a:r>
              <a:rPr lang="zh-CN" altLang="zh-CN" sz="2400" dirty="0"/>
              <a:t>）</a:t>
            </a:r>
            <a:r>
              <a:rPr lang="en-US" altLang="zh-CN" sz="2400" dirty="0"/>
              <a:t>= </a:t>
            </a:r>
            <a:r>
              <a:rPr lang="pt-BR" altLang="zh-CN" sz="2400" dirty="0">
                <a:solidFill>
                  <a:srgbClr val="FFFFFF"/>
                </a:solidFill>
              </a:rPr>
              <a:t>x </a:t>
            </a:r>
            <a:r>
              <a:rPr lang="en-US" altLang="zh-CN" sz="2400" baseline="-25000" dirty="0">
                <a:solidFill>
                  <a:srgbClr val="FFFFFF"/>
                </a:solidFill>
              </a:rPr>
              <a:t>n-1</a:t>
            </a:r>
            <a:r>
              <a:rPr lang="pt-BR" altLang="zh-CN" sz="2400" dirty="0">
                <a:solidFill>
                  <a:srgbClr val="FFFFFF"/>
                </a:solidFill>
              </a:rPr>
              <a:t>x </a:t>
            </a:r>
            <a:r>
              <a:rPr lang="en-US" altLang="zh-CN" sz="2400" baseline="-25000" dirty="0">
                <a:solidFill>
                  <a:srgbClr val="FFFFFF"/>
                </a:solidFill>
              </a:rPr>
              <a:t>n-2</a:t>
            </a:r>
            <a:r>
              <a:rPr lang="pt-BR" altLang="zh-CN" sz="2400" dirty="0">
                <a:solidFill>
                  <a:srgbClr val="FFFFFF"/>
                </a:solidFill>
              </a:rPr>
              <a:t>…x </a:t>
            </a:r>
            <a:r>
              <a:rPr lang="pt-BR" altLang="zh-CN" sz="2400" baseline="-25000" dirty="0">
                <a:solidFill>
                  <a:srgbClr val="FFFFFF"/>
                </a:solidFill>
              </a:rPr>
              <a:t>i</a:t>
            </a:r>
            <a:r>
              <a:rPr lang="pt-BR" altLang="zh-CN" sz="2400" dirty="0">
                <a:solidFill>
                  <a:srgbClr val="FFFFFF"/>
                </a:solidFill>
              </a:rPr>
              <a:t>…x </a:t>
            </a:r>
            <a:r>
              <a:rPr lang="pt-BR" altLang="zh-CN" sz="2400" baseline="-25000" dirty="0">
                <a:solidFill>
                  <a:srgbClr val="FFFFFF"/>
                </a:solidFill>
              </a:rPr>
              <a:t>1</a:t>
            </a:r>
            <a:r>
              <a:rPr lang="pt-BR" altLang="zh-CN" sz="2400" dirty="0">
                <a:solidFill>
                  <a:srgbClr val="FFFFFF"/>
                </a:solidFill>
              </a:rPr>
              <a:t>x </a:t>
            </a:r>
            <a:r>
              <a:rPr lang="pt-BR" altLang="zh-CN" sz="2400" baseline="-25000" dirty="0">
                <a:solidFill>
                  <a:srgbClr val="FFFFFF"/>
                </a:solidFill>
              </a:rPr>
              <a:t>0</a:t>
            </a:r>
            <a:endParaRPr lang="pt-BR" altLang="zh-CN" sz="2400" dirty="0">
              <a:solidFill>
                <a:srgbClr val="FFFFFF"/>
              </a:solidFill>
            </a:endParaRPr>
          </a:p>
          <a:p>
            <a:pPr>
              <a:buClr>
                <a:schemeClr val="bg1"/>
              </a:buClr>
            </a:pPr>
            <a:r>
              <a:rPr lang="en-US" altLang="zh-CN" sz="2400" dirty="0"/>
              <a:t>= </a:t>
            </a:r>
            <a:r>
              <a:rPr lang="pt-BR" altLang="zh-CN" sz="2400" dirty="0"/>
              <a:t>x </a:t>
            </a:r>
            <a:r>
              <a:rPr lang="pt-BR" altLang="zh-CN" sz="2400" baseline="-25000" dirty="0"/>
              <a:t>n-1</a:t>
            </a:r>
            <a:r>
              <a:rPr lang="pt-BR" altLang="zh-CN" sz="2400" dirty="0"/>
              <a:t>*R </a:t>
            </a:r>
            <a:r>
              <a:rPr lang="pt-BR" altLang="zh-CN" sz="2400" baseline="30000" dirty="0"/>
              <a:t>n-1</a:t>
            </a:r>
            <a:r>
              <a:rPr lang="pt-BR" altLang="zh-CN" sz="2400" dirty="0"/>
              <a:t>+x</a:t>
            </a:r>
            <a:r>
              <a:rPr lang="pt-BR" altLang="zh-CN" sz="2400" baseline="-25000" dirty="0"/>
              <a:t>n-2</a:t>
            </a:r>
            <a:r>
              <a:rPr lang="pt-BR" altLang="zh-CN" sz="2400" dirty="0"/>
              <a:t> *R </a:t>
            </a:r>
            <a:r>
              <a:rPr lang="pt-BR" altLang="zh-CN" sz="2400" baseline="30000" dirty="0"/>
              <a:t>n-2</a:t>
            </a:r>
            <a:r>
              <a:rPr lang="pt-BR" altLang="zh-CN" sz="2400" dirty="0"/>
              <a:t>+…x</a:t>
            </a:r>
            <a:r>
              <a:rPr lang="pt-BR" altLang="zh-CN" sz="2400" baseline="-25000" dirty="0"/>
              <a:t>i </a:t>
            </a:r>
            <a:r>
              <a:rPr lang="pt-BR" altLang="zh-CN" sz="2400" dirty="0"/>
              <a:t>*R</a:t>
            </a:r>
            <a:r>
              <a:rPr lang="pt-BR" altLang="zh-CN" sz="2400" baseline="30000" dirty="0"/>
              <a:t>i</a:t>
            </a:r>
            <a:r>
              <a:rPr lang="pt-BR" altLang="zh-CN" sz="2400" dirty="0"/>
              <a:t> +…x</a:t>
            </a:r>
            <a:r>
              <a:rPr lang="pt-BR" altLang="zh-CN" sz="2400" baseline="-25000" dirty="0"/>
              <a:t>1</a:t>
            </a:r>
            <a:r>
              <a:rPr lang="pt-BR" altLang="zh-CN" sz="2400" dirty="0"/>
              <a:t> *R+x </a:t>
            </a:r>
            <a:r>
              <a:rPr lang="pt-BR" altLang="zh-CN" sz="2400" baseline="-25000" dirty="0"/>
              <a:t>0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r>
              <a:rPr lang="zh-CN" altLang="zh-CN" sz="2000" dirty="0"/>
              <a:t>若将其除以</a:t>
            </a:r>
            <a:r>
              <a:rPr lang="en-US" altLang="zh-CN" sz="2000" dirty="0"/>
              <a:t>R</a:t>
            </a:r>
            <a:r>
              <a:rPr lang="zh-CN" altLang="zh-CN" sz="2000" dirty="0"/>
              <a:t>，可得：</a:t>
            </a:r>
          </a:p>
          <a:p>
            <a:r>
              <a:rPr lang="en-US" altLang="zh-CN" sz="2000" dirty="0"/>
              <a:t>V</a:t>
            </a:r>
            <a:r>
              <a:rPr lang="zh-CN" altLang="zh-CN" sz="2000" dirty="0"/>
              <a:t>（</a:t>
            </a:r>
            <a:r>
              <a:rPr lang="en-US" altLang="zh-CN" sz="2000" dirty="0"/>
              <a:t>X</a:t>
            </a:r>
            <a:r>
              <a:rPr lang="zh-CN" altLang="zh-CN" sz="2000" dirty="0"/>
              <a:t>）</a:t>
            </a:r>
            <a:r>
              <a:rPr lang="en-US" altLang="zh-CN" sz="2000" dirty="0"/>
              <a:t>/R = Q </a:t>
            </a:r>
            <a:r>
              <a:rPr lang="en-US" altLang="zh-CN" sz="2000" baseline="-25000" dirty="0"/>
              <a:t>0</a:t>
            </a:r>
            <a:r>
              <a:rPr lang="en-US" altLang="zh-CN" sz="2000" dirty="0"/>
              <a:t>/R</a:t>
            </a:r>
            <a:endParaRPr lang="zh-CN" altLang="zh-CN" sz="2000" dirty="0"/>
          </a:p>
          <a:p>
            <a:r>
              <a:rPr lang="en-US" altLang="zh-CN" sz="2000" dirty="0"/>
              <a:t>= x </a:t>
            </a:r>
            <a:r>
              <a:rPr lang="en-US" altLang="zh-CN" sz="2000" baseline="-25000" dirty="0"/>
              <a:t>0</a:t>
            </a:r>
            <a:r>
              <a:rPr lang="en-US" altLang="zh-CN" sz="2000" dirty="0"/>
              <a:t>+R*</a:t>
            </a:r>
            <a:r>
              <a:rPr lang="zh-CN" altLang="zh-CN" sz="2000" dirty="0"/>
              <a:t>（</a:t>
            </a:r>
            <a:r>
              <a:rPr lang="en-US" altLang="zh-CN" sz="2000" dirty="0"/>
              <a:t> x</a:t>
            </a:r>
            <a:r>
              <a:rPr lang="en-US" altLang="zh-CN" sz="2000" baseline="-25000" dirty="0"/>
              <a:t>1</a:t>
            </a:r>
            <a:r>
              <a:rPr lang="en-US" altLang="zh-CN" sz="2000" dirty="0"/>
              <a:t> +x 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*R</a:t>
            </a:r>
            <a:r>
              <a:rPr lang="en-US" altLang="zh-CN" sz="2000" baseline="30000" dirty="0"/>
              <a:t>1</a:t>
            </a:r>
            <a:r>
              <a:rPr lang="en-US" altLang="zh-CN" sz="2000" dirty="0"/>
              <a:t> +  </a:t>
            </a:r>
            <a:r>
              <a:rPr lang="zh-CN" altLang="zh-CN" sz="2000" dirty="0"/>
              <a:t>……</a:t>
            </a:r>
            <a:r>
              <a:rPr lang="en-US" altLang="zh-CN" sz="2000" dirty="0"/>
              <a:t>x </a:t>
            </a:r>
            <a:r>
              <a:rPr lang="en-US" altLang="zh-CN" sz="2000" baseline="-25000" dirty="0" err="1"/>
              <a:t>i</a:t>
            </a:r>
            <a:r>
              <a:rPr lang="en-US" altLang="zh-CN" sz="2000" dirty="0"/>
              <a:t>*R</a:t>
            </a:r>
            <a:r>
              <a:rPr lang="en-US" altLang="zh-CN" sz="2000" baseline="30000" dirty="0"/>
              <a:t>i-1</a:t>
            </a:r>
            <a:r>
              <a:rPr lang="en-US" altLang="zh-CN" sz="2000" dirty="0"/>
              <a:t> +</a:t>
            </a:r>
            <a:r>
              <a:rPr lang="zh-CN" altLang="zh-CN" sz="2000" dirty="0"/>
              <a:t>……</a:t>
            </a:r>
            <a:r>
              <a:rPr lang="en-US" altLang="zh-CN" sz="2000" dirty="0"/>
              <a:t>x </a:t>
            </a:r>
            <a:r>
              <a:rPr lang="en-US" altLang="zh-CN" sz="2000" baseline="-25000" dirty="0"/>
              <a:t>n-1</a:t>
            </a:r>
            <a:r>
              <a:rPr lang="en-US" altLang="zh-CN" sz="2000" dirty="0"/>
              <a:t>*R</a:t>
            </a:r>
            <a:r>
              <a:rPr lang="en-US" altLang="zh-CN" sz="2000" baseline="30000" dirty="0"/>
              <a:t>n-2</a:t>
            </a:r>
            <a:r>
              <a:rPr lang="zh-CN" altLang="zh-CN" sz="2000" dirty="0"/>
              <a:t>）</a:t>
            </a:r>
            <a:r>
              <a:rPr lang="en-US" altLang="zh-CN" sz="2000" dirty="0"/>
              <a:t>= x </a:t>
            </a:r>
            <a:r>
              <a:rPr lang="en-US" altLang="zh-CN" sz="2000" baseline="-25000" dirty="0"/>
              <a:t>0</a:t>
            </a:r>
            <a:r>
              <a:rPr lang="en-US" altLang="zh-CN" sz="2000" dirty="0"/>
              <a:t>+ Q </a:t>
            </a:r>
            <a:r>
              <a:rPr lang="en-US" altLang="zh-CN" sz="2000" baseline="-25000" dirty="0"/>
              <a:t>1</a:t>
            </a:r>
            <a:endParaRPr lang="zh-CN" altLang="zh-CN" sz="2000" baseline="-25000" dirty="0"/>
          </a:p>
          <a:p>
            <a:r>
              <a:rPr lang="zh-CN" altLang="zh-CN" sz="2000" dirty="0"/>
              <a:t>其中，</a:t>
            </a:r>
            <a:r>
              <a:rPr lang="en-US" altLang="zh-CN" sz="2000" dirty="0"/>
              <a:t>x </a:t>
            </a:r>
            <a:r>
              <a:rPr lang="en-US" altLang="zh-CN" sz="2000" baseline="-25000" dirty="0"/>
              <a:t>0</a:t>
            </a:r>
            <a:r>
              <a:rPr lang="en-US" altLang="zh-CN" sz="2000" dirty="0"/>
              <a:t> </a:t>
            </a:r>
            <a:r>
              <a:rPr lang="zh-CN" altLang="zh-CN" sz="2000" dirty="0"/>
              <a:t>为小于</a:t>
            </a:r>
            <a:r>
              <a:rPr lang="en-US" altLang="zh-CN" sz="2000" dirty="0"/>
              <a:t>R</a:t>
            </a:r>
            <a:r>
              <a:rPr lang="zh-CN" altLang="zh-CN" sz="2000" dirty="0"/>
              <a:t>的数，所以</a:t>
            </a:r>
            <a:r>
              <a:rPr lang="en-US" altLang="zh-CN" sz="2000" dirty="0"/>
              <a:t>x </a:t>
            </a:r>
            <a:r>
              <a:rPr lang="en-US" altLang="zh-CN" sz="2000" baseline="-25000" dirty="0"/>
              <a:t>0</a:t>
            </a:r>
            <a:r>
              <a:rPr lang="zh-CN" altLang="zh-CN" sz="2000" dirty="0"/>
              <a:t>为余数，</a:t>
            </a:r>
            <a:r>
              <a:rPr lang="en-US" altLang="zh-CN" sz="2000" dirty="0"/>
              <a:t>Q </a:t>
            </a:r>
            <a:r>
              <a:rPr lang="en-US" altLang="zh-CN" sz="2000" baseline="-25000" dirty="0"/>
              <a:t>1</a:t>
            </a:r>
            <a:r>
              <a:rPr lang="zh-CN" altLang="zh-CN" sz="2000" dirty="0"/>
              <a:t>为商。</a:t>
            </a:r>
          </a:p>
          <a:p>
            <a:pPr>
              <a:buClr>
                <a:schemeClr val="bg1"/>
              </a:buClr>
            </a:pPr>
            <a:endParaRPr lang="en-US" altLang="zh-CN" sz="2000" dirty="0"/>
          </a:p>
        </p:txBody>
      </p:sp>
      <p:sp>
        <p:nvSpPr>
          <p:cNvPr id="21" name="动作按钮: 上一张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18821" y="6009786"/>
            <a:ext cx="6866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以此类推，</a:t>
            </a:r>
            <a:r>
              <a:rPr lang="zh-CN" altLang="zh-CN" sz="2000" dirty="0"/>
              <a:t>将十进制的整数连续地除以</a:t>
            </a:r>
            <a:r>
              <a:rPr lang="en-US" altLang="zh-CN" sz="2000" dirty="0"/>
              <a:t>R</a:t>
            </a:r>
            <a:r>
              <a:rPr lang="zh-CN" altLang="zh-CN" sz="2000" dirty="0"/>
              <a:t>，其逐次所得到的余数即为从低位到高位的</a:t>
            </a:r>
            <a:r>
              <a:rPr lang="en-US" altLang="zh-CN" sz="2000" dirty="0"/>
              <a:t>R</a:t>
            </a:r>
            <a:r>
              <a:rPr lang="zh-CN" altLang="zh-CN" sz="2000" dirty="0"/>
              <a:t>进制的数字符号序列</a:t>
            </a:r>
            <a:r>
              <a:rPr lang="zh-CN" altLang="en-US" sz="2000" dirty="0"/>
              <a:t>。</a:t>
            </a:r>
            <a:endParaRPr lang="en-US" altLang="zh-CN" sz="2000" dirty="0"/>
          </a:p>
        </p:txBody>
      </p:sp>
      <p:sp>
        <p:nvSpPr>
          <p:cNvPr id="33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187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18821" y="1442384"/>
            <a:ext cx="7707476" cy="5550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zh-CN" sz="2400" dirty="0"/>
              <a:t>【例</a:t>
            </a:r>
            <a:r>
              <a:rPr lang="en-US" altLang="zh-CN" sz="2400" dirty="0"/>
              <a:t>2-5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58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10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2</a:t>
            </a:r>
            <a:r>
              <a:rPr lang="zh-CN" altLang="zh-CN" sz="2400" dirty="0"/>
              <a:t>进制的数</a:t>
            </a:r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商</a:t>
            </a:r>
          </a:p>
          <a:p>
            <a:r>
              <a:rPr lang="en-US" altLang="zh-CN" sz="2000" dirty="0"/>
              <a:t>           2      58     </a:t>
            </a:r>
            <a:r>
              <a:rPr lang="zh-CN" altLang="zh-CN" sz="2000" dirty="0"/>
              <a:t>余数</a:t>
            </a:r>
          </a:p>
          <a:p>
            <a:r>
              <a:rPr lang="en-US" altLang="zh-CN" sz="2000" dirty="0"/>
              <a:t>                   29       0                        </a:t>
            </a:r>
            <a:r>
              <a:rPr lang="zh-CN" altLang="zh-CN" sz="2000" b="1" dirty="0">
                <a:solidFill>
                  <a:srgbClr val="FF0000"/>
                </a:solidFill>
              </a:rPr>
              <a:t>低位</a:t>
            </a:r>
          </a:p>
          <a:p>
            <a:r>
              <a:rPr lang="en-US" altLang="zh-CN" sz="2000" dirty="0"/>
              <a:t>	   14       1</a:t>
            </a:r>
            <a:endParaRPr lang="zh-CN" altLang="zh-CN" sz="2000" dirty="0"/>
          </a:p>
          <a:p>
            <a:r>
              <a:rPr lang="en-US" altLang="zh-CN" sz="2000" dirty="0"/>
              <a:t>                     7       0</a:t>
            </a:r>
            <a:endParaRPr lang="zh-CN" altLang="zh-CN" sz="2000" dirty="0"/>
          </a:p>
          <a:p>
            <a:r>
              <a:rPr lang="en-US" altLang="zh-CN" sz="2000" dirty="0"/>
              <a:t>                     3       1</a:t>
            </a:r>
            <a:endParaRPr lang="zh-CN" altLang="zh-CN" sz="2000" dirty="0"/>
          </a:p>
          <a:p>
            <a:r>
              <a:rPr lang="en-US" altLang="zh-CN" sz="2000" dirty="0"/>
              <a:t>                     1       1</a:t>
            </a:r>
            <a:endParaRPr lang="zh-CN" altLang="zh-CN" sz="2000" dirty="0"/>
          </a:p>
          <a:p>
            <a:r>
              <a:rPr lang="en-US" altLang="zh-CN" sz="2000" dirty="0"/>
              <a:t>                     0       1                        </a:t>
            </a:r>
            <a:r>
              <a:rPr lang="zh-CN" altLang="zh-CN" sz="2000" b="1" dirty="0">
                <a:solidFill>
                  <a:srgbClr val="FF0000"/>
                </a:solidFill>
              </a:rPr>
              <a:t>高位</a:t>
            </a:r>
          </a:p>
          <a:p>
            <a:r>
              <a:rPr lang="zh-CN" altLang="zh-CN" sz="2000" dirty="0"/>
              <a:t>由此可得（</a:t>
            </a:r>
            <a:r>
              <a:rPr lang="en-US" altLang="zh-CN" sz="2000" dirty="0"/>
              <a:t>58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</a:t>
            </a:r>
            <a:r>
              <a:rPr lang="en-US" altLang="zh-CN" sz="2000" dirty="0"/>
              <a:t> =</a:t>
            </a:r>
            <a:r>
              <a:rPr lang="zh-CN" altLang="zh-CN" sz="2000" dirty="0"/>
              <a:t>（</a:t>
            </a:r>
            <a:r>
              <a:rPr lang="en-US" altLang="zh-CN" sz="2000" dirty="0"/>
              <a:t>111010</a:t>
            </a:r>
            <a:r>
              <a:rPr lang="zh-CN" altLang="en-US" sz="2000" dirty="0"/>
              <a:t>）</a:t>
            </a:r>
            <a:r>
              <a:rPr lang="en-US" altLang="zh-CN" sz="2000" baseline="-25000" dirty="0"/>
              <a:t>2</a:t>
            </a:r>
          </a:p>
          <a:p>
            <a:endParaRPr lang="en-US" altLang="zh-CN" sz="2000" baseline="-25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2-6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58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10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8</a:t>
            </a:r>
            <a:r>
              <a:rPr lang="zh-CN" altLang="zh-CN" sz="2400" dirty="0"/>
              <a:t>进制的数</a:t>
            </a:r>
          </a:p>
          <a:p>
            <a:r>
              <a:rPr lang="en-US" altLang="zh-CN" sz="2000" dirty="0"/>
              <a:t>      </a:t>
            </a:r>
            <a:r>
              <a:rPr lang="zh-CN" altLang="zh-CN" sz="2000" dirty="0"/>
              <a:t>商</a:t>
            </a:r>
          </a:p>
          <a:p>
            <a:r>
              <a:rPr lang="en-US" altLang="zh-CN" sz="2000" dirty="0"/>
              <a:t>      8    58     </a:t>
            </a:r>
            <a:r>
              <a:rPr lang="zh-CN" altLang="zh-CN" sz="2000" dirty="0"/>
              <a:t>余数</a:t>
            </a:r>
          </a:p>
          <a:p>
            <a:r>
              <a:rPr lang="en-US" altLang="zh-CN" sz="2000" dirty="0"/>
              <a:t>               7       2          </a:t>
            </a:r>
            <a:r>
              <a:rPr lang="zh-CN" altLang="zh-CN" sz="2000" b="1" dirty="0">
                <a:solidFill>
                  <a:srgbClr val="FF0000"/>
                </a:solidFill>
              </a:rPr>
              <a:t>低位</a:t>
            </a:r>
          </a:p>
          <a:p>
            <a:r>
              <a:rPr lang="en-US" altLang="zh-CN" sz="2000" dirty="0"/>
              <a:t>               0       7          </a:t>
            </a:r>
            <a:r>
              <a:rPr lang="zh-CN" altLang="zh-CN" sz="2000" b="1" dirty="0">
                <a:solidFill>
                  <a:srgbClr val="FF0000"/>
                </a:solidFill>
              </a:rPr>
              <a:t>高位</a:t>
            </a:r>
          </a:p>
          <a:p>
            <a:r>
              <a:rPr lang="zh-CN" altLang="zh-CN" sz="2000" dirty="0"/>
              <a:t>由此可得（</a:t>
            </a:r>
            <a:r>
              <a:rPr lang="en-US" altLang="zh-CN" sz="2000" dirty="0"/>
              <a:t>58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 </a:t>
            </a:r>
            <a:r>
              <a:rPr lang="en-US" altLang="zh-CN" sz="2000" dirty="0"/>
              <a:t>=</a:t>
            </a:r>
            <a:r>
              <a:rPr lang="zh-CN" altLang="zh-CN" sz="2000" dirty="0"/>
              <a:t>（</a:t>
            </a:r>
            <a:r>
              <a:rPr lang="en-US" altLang="zh-CN" sz="2000" dirty="0"/>
              <a:t>72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8 </a:t>
            </a:r>
            <a:endParaRPr lang="zh-CN" altLang="zh-CN" sz="2000" baseline="-25000" dirty="0"/>
          </a:p>
          <a:p>
            <a:endParaRPr lang="en-US" altLang="zh-CN" sz="2000" baseline="-250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652031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0" name="公式" r:id="rId4" imgW="126720" imgH="215640" progId="Equation.3">
                  <p:embed/>
                </p:oleObj>
              </mc:Choice>
              <mc:Fallback>
                <p:oleObj name="公式" r:id="rId4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614967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1" name="公式" r:id="rId6" imgW="126720" imgH="215640" progId="Equation.3">
                  <p:embed/>
                </p:oleObj>
              </mc:Choice>
              <mc:Fallback>
                <p:oleObj name="公式" r:id="rId6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接连接符 10"/>
          <p:cNvCxnSpPr/>
          <p:nvPr/>
        </p:nvCxnSpPr>
        <p:spPr>
          <a:xfrm>
            <a:off x="2656332" y="3771900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636520" y="3913632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04516" y="2273808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601468" y="2426208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598420" y="2547366"/>
            <a:ext cx="6096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604516" y="2699004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604516" y="2884747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636520" y="3464052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610612" y="3166872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598420" y="3035438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604516" y="3318510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636520" y="3605784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246690" y="5951565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235708" y="5611824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235708" y="6093297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12848" y="5753556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动作按钮: 上一张 4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动作按钮: 转到主页 4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0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9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854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18821" y="1437455"/>
            <a:ext cx="7707476" cy="315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000" baseline="-25000" dirty="0"/>
          </a:p>
          <a:p>
            <a:r>
              <a:rPr lang="zh-CN" altLang="zh-CN" sz="2600" dirty="0"/>
              <a:t>【例</a:t>
            </a:r>
            <a:r>
              <a:rPr lang="en-US" altLang="zh-CN" sz="2600" dirty="0"/>
              <a:t>2-7</a:t>
            </a:r>
            <a:r>
              <a:rPr lang="zh-CN" altLang="zh-CN" sz="2600" dirty="0"/>
              <a:t>】</a:t>
            </a:r>
            <a:r>
              <a:rPr lang="en-US" altLang="zh-CN" sz="2600" dirty="0"/>
              <a:t>  </a:t>
            </a:r>
            <a:r>
              <a:rPr lang="zh-CN" altLang="zh-CN" sz="2600" dirty="0"/>
              <a:t>将（</a:t>
            </a:r>
            <a:r>
              <a:rPr lang="en-US" altLang="zh-CN" sz="2600" dirty="0"/>
              <a:t>58</a:t>
            </a:r>
            <a:r>
              <a:rPr lang="zh-CN" altLang="zh-CN" sz="2600" dirty="0"/>
              <a:t>）</a:t>
            </a:r>
            <a:r>
              <a:rPr lang="en-US" altLang="zh-CN" sz="2600" baseline="-25000" dirty="0"/>
              <a:t>10</a:t>
            </a:r>
            <a:r>
              <a:rPr lang="en-US" altLang="zh-CN" sz="2600" dirty="0"/>
              <a:t> </a:t>
            </a:r>
            <a:r>
              <a:rPr lang="zh-CN" altLang="zh-CN" sz="2600" dirty="0"/>
              <a:t>转换为</a:t>
            </a:r>
            <a:r>
              <a:rPr lang="en-US" altLang="zh-CN" sz="2600" dirty="0"/>
              <a:t>16</a:t>
            </a:r>
            <a:r>
              <a:rPr lang="zh-CN" altLang="zh-CN" sz="2600" dirty="0"/>
              <a:t>进制的数</a:t>
            </a:r>
            <a:endParaRPr lang="en-US" altLang="zh-CN" sz="2600" dirty="0"/>
          </a:p>
          <a:p>
            <a:endParaRPr lang="zh-CN" altLang="zh-CN" sz="2400" dirty="0"/>
          </a:p>
          <a:p>
            <a:r>
              <a:rPr lang="en-US" altLang="zh-CN" sz="2400" dirty="0"/>
              <a:t>      </a:t>
            </a:r>
            <a:r>
              <a:rPr lang="zh-CN" altLang="zh-CN" sz="2400" dirty="0"/>
              <a:t>商</a:t>
            </a:r>
            <a:r>
              <a:rPr lang="en-US" altLang="zh-CN" sz="2400" dirty="0"/>
              <a:t>    </a:t>
            </a:r>
            <a:endParaRPr lang="zh-CN" altLang="zh-CN" sz="2400" dirty="0"/>
          </a:p>
          <a:p>
            <a:r>
              <a:rPr lang="en-US" altLang="zh-CN" sz="2400" dirty="0"/>
              <a:t>     16    58     </a:t>
            </a:r>
            <a:r>
              <a:rPr lang="zh-CN" altLang="zh-CN" sz="2400" dirty="0"/>
              <a:t>余数</a:t>
            </a:r>
          </a:p>
          <a:p>
            <a:r>
              <a:rPr lang="en-US" altLang="zh-CN" sz="2400" dirty="0"/>
              <a:t>               3       10--16</a:t>
            </a:r>
            <a:r>
              <a:rPr lang="zh-CN" altLang="zh-CN" sz="2400" dirty="0"/>
              <a:t>进制的</a:t>
            </a:r>
            <a:r>
              <a:rPr lang="en-US" altLang="zh-CN" sz="2400" dirty="0"/>
              <a:t>A          </a:t>
            </a:r>
            <a:r>
              <a:rPr lang="zh-CN" altLang="zh-CN" sz="2400" b="1" dirty="0">
                <a:solidFill>
                  <a:srgbClr val="FF0000"/>
                </a:solidFill>
              </a:rPr>
              <a:t>低位</a:t>
            </a:r>
          </a:p>
          <a:p>
            <a:r>
              <a:rPr lang="en-US" altLang="zh-CN" sz="2400" dirty="0"/>
              <a:t>               3        3—16</a:t>
            </a:r>
            <a:r>
              <a:rPr lang="zh-CN" altLang="zh-CN" sz="2400" dirty="0"/>
              <a:t>进制的</a:t>
            </a:r>
            <a:r>
              <a:rPr lang="en-US" altLang="zh-CN" sz="2400" dirty="0"/>
              <a:t>3          </a:t>
            </a:r>
            <a:r>
              <a:rPr lang="zh-CN" altLang="zh-CN" sz="2400" b="1" dirty="0">
                <a:solidFill>
                  <a:srgbClr val="FF0000"/>
                </a:solidFill>
              </a:rPr>
              <a:t>高位</a:t>
            </a:r>
          </a:p>
          <a:p>
            <a:r>
              <a:rPr lang="zh-CN" altLang="zh-CN" sz="2400" dirty="0"/>
              <a:t>由此可得（</a:t>
            </a:r>
            <a:r>
              <a:rPr lang="en-US" altLang="zh-CN" sz="2400" dirty="0"/>
              <a:t>58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10</a:t>
            </a:r>
            <a:r>
              <a:rPr lang="en-US" altLang="zh-CN" sz="2400" dirty="0"/>
              <a:t> =</a:t>
            </a:r>
            <a:r>
              <a:rPr lang="zh-CN" altLang="zh-CN" sz="2400" dirty="0"/>
              <a:t>（</a:t>
            </a:r>
            <a:r>
              <a:rPr lang="en-US" altLang="zh-CN" sz="2400" dirty="0"/>
              <a:t>3A</a:t>
            </a:r>
            <a:r>
              <a:rPr lang="zh-CN" altLang="zh-CN" sz="2400" dirty="0"/>
              <a:t>）</a:t>
            </a:r>
            <a:r>
              <a:rPr lang="en-US" altLang="zh-CN" sz="2400" dirty="0"/>
              <a:t> </a:t>
            </a:r>
            <a:r>
              <a:rPr lang="en-US" altLang="zh-CN" sz="2400" baseline="-25000" dirty="0"/>
              <a:t>16</a:t>
            </a:r>
            <a:endParaRPr lang="zh-CN" altLang="zh-CN" sz="2400" baseline="-25000" dirty="0"/>
          </a:p>
          <a:p>
            <a:endParaRPr lang="en-US" altLang="zh-CN" sz="2400" baseline="-250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343834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568551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接连接符 10"/>
          <p:cNvCxnSpPr/>
          <p:nvPr/>
        </p:nvCxnSpPr>
        <p:spPr>
          <a:xfrm>
            <a:off x="2405749" y="2987966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20534" y="3139125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420534" y="3385134"/>
            <a:ext cx="0" cy="141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431250" y="3545390"/>
            <a:ext cx="4434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动作按钮: 上一张 2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58"/>
          <p:cNvSpPr txBox="1"/>
          <p:nvPr/>
        </p:nvSpPr>
        <p:spPr>
          <a:xfrm>
            <a:off x="1188720" y="1027303"/>
            <a:ext cx="917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8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7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10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968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888207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8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829116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9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518821" y="1833110"/>
            <a:ext cx="7707476" cy="4750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400" dirty="0"/>
              <a:t>小数部分</a:t>
            </a:r>
          </a:p>
          <a:p>
            <a:r>
              <a:rPr lang="en-US" altLang="zh-CN" sz="2800" dirty="0"/>
              <a:t>V</a:t>
            </a:r>
            <a:r>
              <a:rPr lang="zh-CN" altLang="zh-CN" sz="2800" dirty="0"/>
              <a:t>（</a:t>
            </a:r>
            <a:r>
              <a:rPr lang="en-US" altLang="zh-CN" sz="2800" dirty="0"/>
              <a:t>X</a:t>
            </a:r>
            <a:r>
              <a:rPr lang="zh-CN" altLang="zh-CN" sz="2800" dirty="0"/>
              <a:t>）</a:t>
            </a:r>
            <a:r>
              <a:rPr lang="en-US" altLang="zh-CN" sz="2800" dirty="0"/>
              <a:t>=0.x 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x</a:t>
            </a:r>
            <a:r>
              <a:rPr lang="en-US" altLang="zh-CN" sz="2800" baseline="-25000" dirty="0"/>
              <a:t>-2 </a:t>
            </a:r>
            <a:r>
              <a:rPr lang="zh-CN" altLang="zh-CN" sz="2800" dirty="0"/>
              <a:t>……</a:t>
            </a:r>
            <a:r>
              <a:rPr lang="en-US" altLang="zh-CN" sz="2800" dirty="0"/>
              <a:t>x </a:t>
            </a:r>
            <a:r>
              <a:rPr lang="en-US" altLang="zh-CN" sz="2800" baseline="-25000" dirty="0"/>
              <a:t>-m</a:t>
            </a:r>
            <a:endParaRPr lang="zh-CN" altLang="zh-CN" sz="2800" baseline="-25000" dirty="0"/>
          </a:p>
          <a:p>
            <a:r>
              <a:rPr lang="en-US" altLang="zh-CN" sz="2800" dirty="0"/>
              <a:t>= x 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*R </a:t>
            </a:r>
            <a:r>
              <a:rPr lang="en-US" altLang="zh-CN" sz="2800" baseline="30000" dirty="0"/>
              <a:t>-1</a:t>
            </a:r>
            <a:r>
              <a:rPr lang="en-US" altLang="zh-CN" sz="2800" dirty="0"/>
              <a:t>+x </a:t>
            </a:r>
            <a:r>
              <a:rPr lang="en-US" altLang="zh-CN" sz="2800" baseline="-25000" dirty="0"/>
              <a:t>-2</a:t>
            </a:r>
            <a:r>
              <a:rPr lang="en-US" altLang="zh-CN" sz="2800" dirty="0"/>
              <a:t>*R</a:t>
            </a:r>
            <a:r>
              <a:rPr lang="en-US" altLang="zh-CN" sz="2800" baseline="30000" dirty="0"/>
              <a:t>-2</a:t>
            </a:r>
            <a:r>
              <a:rPr lang="en-US" altLang="zh-CN" sz="2800" dirty="0"/>
              <a:t> +</a:t>
            </a:r>
            <a:r>
              <a:rPr lang="zh-CN" altLang="zh-CN" sz="2800" dirty="0"/>
              <a:t>……</a:t>
            </a:r>
            <a:r>
              <a:rPr lang="en-US" altLang="zh-CN" sz="2800" dirty="0"/>
              <a:t>x</a:t>
            </a:r>
            <a:r>
              <a:rPr lang="en-US" altLang="zh-CN" sz="2800" baseline="-25000" dirty="0"/>
              <a:t>-m</a:t>
            </a:r>
            <a:r>
              <a:rPr lang="en-US" altLang="zh-CN" sz="2800" dirty="0"/>
              <a:t> *R </a:t>
            </a:r>
            <a:r>
              <a:rPr lang="en-US" altLang="zh-CN" sz="2800" baseline="30000" dirty="0"/>
              <a:t>–m</a:t>
            </a:r>
          </a:p>
          <a:p>
            <a:endParaRPr lang="zh-CN" altLang="zh-CN" sz="2800" baseline="30000" dirty="0"/>
          </a:p>
          <a:p>
            <a:r>
              <a:rPr lang="zh-CN" altLang="zh-CN" sz="2400" dirty="0"/>
              <a:t>若将其乘以</a:t>
            </a:r>
            <a:r>
              <a:rPr lang="en-US" altLang="zh-CN" sz="2400" dirty="0"/>
              <a:t>R</a:t>
            </a:r>
            <a:r>
              <a:rPr lang="zh-CN" altLang="zh-CN" sz="2400" dirty="0"/>
              <a:t>，可得</a:t>
            </a:r>
          </a:p>
          <a:p>
            <a:r>
              <a:rPr lang="en-US" altLang="zh-CN" sz="2800" dirty="0"/>
              <a:t> V</a:t>
            </a:r>
            <a:r>
              <a:rPr lang="zh-CN" altLang="zh-CN" sz="2800" dirty="0"/>
              <a:t>（</a:t>
            </a:r>
            <a:r>
              <a:rPr lang="en-US" altLang="zh-CN" sz="2800" dirty="0"/>
              <a:t>X</a:t>
            </a:r>
            <a:r>
              <a:rPr lang="zh-CN" altLang="zh-CN" sz="2800" dirty="0"/>
              <a:t>）</a:t>
            </a:r>
            <a:r>
              <a:rPr lang="en-US" altLang="zh-CN" sz="2800" dirty="0"/>
              <a:t>*R = F</a:t>
            </a:r>
            <a:r>
              <a:rPr lang="en-US" altLang="zh-CN" sz="2800" baseline="-25000" dirty="0"/>
              <a:t>0 </a:t>
            </a:r>
            <a:r>
              <a:rPr lang="en-US" altLang="zh-CN" sz="2800" dirty="0"/>
              <a:t>*R</a:t>
            </a:r>
            <a:endParaRPr lang="zh-CN" altLang="zh-CN" sz="2800" dirty="0"/>
          </a:p>
          <a:p>
            <a:r>
              <a:rPr lang="en-US" altLang="zh-CN" sz="2800" dirty="0"/>
              <a:t>= x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 + x</a:t>
            </a:r>
            <a:r>
              <a:rPr lang="en-US" altLang="zh-CN" sz="2800" baseline="-25000" dirty="0"/>
              <a:t>-2</a:t>
            </a:r>
            <a:r>
              <a:rPr lang="en-US" altLang="zh-CN" sz="2800" dirty="0"/>
              <a:t> *R</a:t>
            </a:r>
            <a:r>
              <a:rPr lang="en-US" altLang="zh-CN" sz="2800" baseline="30000" dirty="0"/>
              <a:t>-1</a:t>
            </a:r>
            <a:r>
              <a:rPr lang="en-US" altLang="zh-CN" sz="2800" dirty="0"/>
              <a:t> +x</a:t>
            </a:r>
            <a:r>
              <a:rPr lang="en-US" altLang="zh-CN" sz="2800" baseline="-25000" dirty="0"/>
              <a:t>-3</a:t>
            </a:r>
            <a:r>
              <a:rPr lang="en-US" altLang="zh-CN" sz="2800" dirty="0"/>
              <a:t> *R</a:t>
            </a:r>
            <a:r>
              <a:rPr lang="en-US" altLang="zh-CN" sz="2800" baseline="30000" dirty="0"/>
              <a:t>-2</a:t>
            </a:r>
            <a:r>
              <a:rPr lang="en-US" altLang="zh-CN" sz="2800" dirty="0"/>
              <a:t> +</a:t>
            </a:r>
            <a:r>
              <a:rPr lang="zh-CN" altLang="zh-CN" sz="2800" dirty="0"/>
              <a:t>……</a:t>
            </a:r>
            <a:r>
              <a:rPr lang="en-US" altLang="zh-CN" sz="2800" dirty="0"/>
              <a:t>x </a:t>
            </a:r>
            <a:r>
              <a:rPr lang="en-US" altLang="zh-CN" sz="2800" baseline="-25000" dirty="0"/>
              <a:t>-m</a:t>
            </a:r>
            <a:r>
              <a:rPr lang="en-US" altLang="zh-CN" sz="2800" dirty="0"/>
              <a:t>*R </a:t>
            </a:r>
            <a:r>
              <a:rPr lang="en-US" altLang="zh-CN" sz="2800" baseline="30000" dirty="0"/>
              <a:t>–(m-1)</a:t>
            </a:r>
            <a:endParaRPr lang="zh-CN" altLang="zh-CN" sz="2800" baseline="30000" dirty="0"/>
          </a:p>
          <a:p>
            <a:r>
              <a:rPr lang="en-US" altLang="zh-CN" sz="2800" dirty="0"/>
              <a:t> = x 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+F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 </a:t>
            </a:r>
          </a:p>
          <a:p>
            <a:r>
              <a:rPr lang="zh-CN" altLang="zh-CN" sz="2400" dirty="0">
                <a:latin typeface="+mn-ea"/>
              </a:rPr>
              <a:t>其中，</a:t>
            </a:r>
            <a:r>
              <a:rPr lang="en-US" altLang="zh-CN" sz="2400" dirty="0">
                <a:latin typeface="+mn-ea"/>
              </a:rPr>
              <a:t>x </a:t>
            </a:r>
            <a:r>
              <a:rPr lang="en-US" altLang="zh-CN" sz="2400" baseline="-25000" dirty="0">
                <a:latin typeface="+mn-ea"/>
              </a:rPr>
              <a:t>-1</a:t>
            </a:r>
            <a:r>
              <a:rPr lang="zh-CN" altLang="zh-CN" sz="2400" dirty="0">
                <a:latin typeface="+mn-ea"/>
              </a:rPr>
              <a:t>为大于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的数，所以</a:t>
            </a:r>
            <a:r>
              <a:rPr lang="en-US" altLang="zh-CN" sz="2400" dirty="0">
                <a:latin typeface="+mn-ea"/>
              </a:rPr>
              <a:t>x</a:t>
            </a:r>
            <a:r>
              <a:rPr lang="en-US" altLang="zh-CN" sz="2400" baseline="-25000" dirty="0">
                <a:latin typeface="+mn-ea"/>
              </a:rPr>
              <a:t>-1</a:t>
            </a:r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为整数，</a:t>
            </a:r>
            <a:r>
              <a:rPr lang="en-US" altLang="zh-CN" sz="2400" dirty="0">
                <a:latin typeface="+mn-ea"/>
              </a:rPr>
              <a:t>F</a:t>
            </a:r>
            <a:r>
              <a:rPr lang="en-US" altLang="zh-CN" sz="2400" baseline="-25000" dirty="0">
                <a:latin typeface="+mn-ea"/>
              </a:rPr>
              <a:t>1</a:t>
            </a:r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小数部分。</a:t>
            </a:r>
            <a:endParaRPr lang="en-US" altLang="zh-CN" sz="2400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r>
              <a:rPr lang="zh-CN" altLang="en-US" sz="2400" dirty="0"/>
              <a:t>同理，</a:t>
            </a:r>
            <a:r>
              <a:rPr lang="zh-CN" altLang="zh-CN" sz="2400" dirty="0"/>
              <a:t>将十进制的小数连续地乘以</a:t>
            </a:r>
            <a:r>
              <a:rPr lang="en-US" altLang="zh-CN" sz="2400" dirty="0"/>
              <a:t>R</a:t>
            </a:r>
            <a:r>
              <a:rPr lang="zh-CN" altLang="zh-CN" sz="2400" dirty="0"/>
              <a:t>，其逐次所得到的整数即为从</a:t>
            </a:r>
            <a:r>
              <a:rPr lang="en-US" altLang="zh-CN" sz="2400" dirty="0"/>
              <a:t>x </a:t>
            </a:r>
            <a:r>
              <a:rPr lang="zh-CN" altLang="zh-CN" sz="2400" dirty="0"/>
              <a:t>到</a:t>
            </a:r>
            <a:r>
              <a:rPr lang="en-US" altLang="zh-CN" sz="2400" dirty="0"/>
              <a:t>x </a:t>
            </a:r>
            <a:r>
              <a:rPr lang="zh-CN" altLang="zh-CN" sz="2400" dirty="0"/>
              <a:t>的</a:t>
            </a:r>
            <a:r>
              <a:rPr lang="en-US" altLang="zh-CN" sz="2400" dirty="0"/>
              <a:t>R</a:t>
            </a:r>
            <a:r>
              <a:rPr lang="zh-CN" altLang="zh-CN" sz="2400" dirty="0"/>
              <a:t>进制小数的数字符号序列。</a:t>
            </a:r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188720" y="1027303"/>
            <a:ext cx="917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8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9296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18821" y="1616817"/>
            <a:ext cx="7707476" cy="472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000" baseline="-25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2-8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0.5625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10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2</a:t>
            </a:r>
            <a:r>
              <a:rPr lang="zh-CN" altLang="zh-CN" sz="2400" dirty="0"/>
              <a:t>进制的数</a:t>
            </a:r>
            <a:endParaRPr lang="en-US" altLang="zh-CN" sz="2400" dirty="0"/>
          </a:p>
          <a:p>
            <a:endParaRPr lang="zh-CN" altLang="zh-CN" sz="2400" dirty="0"/>
          </a:p>
          <a:p>
            <a:r>
              <a:rPr lang="en-US" altLang="zh-CN" sz="2000" dirty="0"/>
              <a:t>         </a:t>
            </a:r>
            <a:r>
              <a:rPr lang="zh-CN" altLang="zh-CN" sz="2000" dirty="0"/>
              <a:t>余数</a:t>
            </a:r>
          </a:p>
          <a:p>
            <a:r>
              <a:rPr lang="en-US" altLang="zh-CN" sz="2000" dirty="0"/>
              <a:t>       0.5625     </a:t>
            </a:r>
            <a:r>
              <a:rPr lang="zh-CN" altLang="zh-CN" sz="2000" dirty="0"/>
              <a:t>整数</a:t>
            </a:r>
          </a:p>
          <a:p>
            <a:r>
              <a:rPr lang="en-US" altLang="zh-CN" sz="2000" dirty="0"/>
              <a:t>       *        2</a:t>
            </a:r>
            <a:endParaRPr lang="zh-CN" altLang="zh-CN" sz="2000" dirty="0"/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0.1250      1       </a:t>
            </a:r>
            <a:r>
              <a:rPr lang="zh-CN" altLang="zh-CN" sz="2000" b="1" dirty="0">
                <a:solidFill>
                  <a:srgbClr val="FF0000"/>
                </a:solidFill>
              </a:rPr>
              <a:t>高位</a:t>
            </a:r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0.250        0</a:t>
            </a:r>
            <a:endParaRPr lang="zh-CN" altLang="zh-CN" sz="2000" dirty="0"/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0.50          0</a:t>
            </a:r>
            <a:endParaRPr lang="zh-CN" altLang="zh-CN" sz="2000" dirty="0"/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0.0            1       </a:t>
            </a:r>
            <a:r>
              <a:rPr lang="zh-CN" altLang="zh-CN" sz="2000" b="1" dirty="0">
                <a:solidFill>
                  <a:srgbClr val="FF0000"/>
                </a:solidFill>
              </a:rPr>
              <a:t>低位</a:t>
            </a:r>
          </a:p>
          <a:p>
            <a:r>
              <a:rPr lang="zh-CN" altLang="zh-CN" sz="2000" dirty="0"/>
              <a:t>由此可得（</a:t>
            </a:r>
            <a:r>
              <a:rPr lang="en-US" altLang="zh-CN" sz="2000" dirty="0"/>
              <a:t>0.5625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</a:t>
            </a:r>
            <a:r>
              <a:rPr lang="en-US" altLang="zh-CN" sz="2000" dirty="0"/>
              <a:t> =</a:t>
            </a:r>
            <a:r>
              <a:rPr lang="zh-CN" altLang="zh-CN" sz="2000" dirty="0"/>
              <a:t>（</a:t>
            </a:r>
            <a:r>
              <a:rPr lang="en-US" altLang="zh-CN" sz="2000" dirty="0"/>
              <a:t>0.1001</a:t>
            </a:r>
            <a:r>
              <a:rPr lang="zh-CN" altLang="en-US" sz="2000" dirty="0"/>
              <a:t>）</a:t>
            </a:r>
            <a:r>
              <a:rPr lang="en-US" altLang="zh-CN" sz="2000" dirty="0"/>
              <a:t> </a:t>
            </a:r>
            <a:r>
              <a:rPr lang="en-US" altLang="zh-CN" sz="2000" baseline="-25000" dirty="0"/>
              <a:t>2 </a:t>
            </a:r>
            <a:endParaRPr lang="zh-CN" altLang="zh-CN" sz="2000" baseline="-250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641277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82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229307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83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5147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3" y="2159976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643" y="3429000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340864" y="2869368"/>
            <a:ext cx="7571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 </a:t>
            </a:r>
            <a:r>
              <a:rPr lang="zh-CN" altLang="zh-CN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计算机中数据的表示</a:t>
            </a:r>
            <a:endParaRPr lang="zh-CN" altLang="zh-CN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63306" y="4085102"/>
            <a:ext cx="75785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000" dirty="0">
                <a:solidFill>
                  <a:schemeClr val="bg1"/>
                </a:solidFill>
              </a:rPr>
              <a:t> </a:t>
            </a:r>
            <a:r>
              <a:rPr lang="zh-CN" altLang="zh-CN" sz="2000" dirty="0">
                <a:solidFill>
                  <a:schemeClr val="bg1"/>
                </a:solidFill>
              </a:rPr>
              <a:t>本章将使学生在</a:t>
            </a:r>
            <a:r>
              <a:rPr lang="zh-CN" altLang="en-US" sz="2000" dirty="0">
                <a:solidFill>
                  <a:schemeClr val="bg1"/>
                </a:solidFill>
              </a:rPr>
              <a:t>了解计算机内数值数据和非数值数据的组织格式和编码规则</a:t>
            </a:r>
            <a:r>
              <a:rPr lang="zh-CN" altLang="zh-CN" sz="2000" dirty="0">
                <a:solidFill>
                  <a:schemeClr val="bg1"/>
                </a:solidFill>
              </a:rPr>
              <a:t>的基础上，</a:t>
            </a:r>
            <a:r>
              <a:rPr lang="zh-CN" altLang="en-US" sz="2000" dirty="0">
                <a:solidFill>
                  <a:schemeClr val="bg1"/>
                </a:solidFill>
              </a:rPr>
              <a:t>把握数值数据中指导计算机进行算数运算的理论基础</a:t>
            </a:r>
            <a:r>
              <a:rPr lang="en-US" altLang="zh-CN" sz="2000" dirty="0">
                <a:solidFill>
                  <a:schemeClr val="bg1"/>
                </a:solidFill>
              </a:rPr>
              <a:t>----</a:t>
            </a:r>
            <a:r>
              <a:rPr lang="zh-CN" altLang="en-US" sz="2000" dirty="0">
                <a:solidFill>
                  <a:schemeClr val="bg1"/>
                </a:solidFill>
              </a:rPr>
              <a:t>进位计数制、小数点的处理以及符号的表示。</a:t>
            </a:r>
            <a:r>
              <a:rPr lang="zh-CN" altLang="zh-CN" sz="2000" dirty="0">
                <a:solidFill>
                  <a:schemeClr val="bg1"/>
                </a:solidFill>
              </a:rPr>
              <a:t>重点要让学生</a:t>
            </a:r>
            <a:r>
              <a:rPr lang="zh-CN" altLang="en-US" sz="2000" dirty="0">
                <a:solidFill>
                  <a:schemeClr val="bg1"/>
                </a:solidFill>
              </a:rPr>
              <a:t>熟练掌握进位计数制、补码及浮点数</a:t>
            </a:r>
            <a:r>
              <a:rPr lang="zh-CN" altLang="zh-CN" sz="20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2C15BD1-137A-4D8E-8835-D2E276FD7F49}"/>
              </a:ext>
            </a:extLst>
          </p:cNvPr>
          <p:cNvSpPr txBox="1"/>
          <p:nvPr/>
        </p:nvSpPr>
        <p:spPr>
          <a:xfrm>
            <a:off x="1652016" y="743733"/>
            <a:ext cx="8887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计算机组成原理</a:t>
            </a:r>
          </a:p>
        </p:txBody>
      </p:sp>
      <p:sp>
        <p:nvSpPr>
          <p:cNvPr id="3" name="动作按钮: 转到结尾 2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xmlns="" id="{59627FDB-2B24-4A52-A9EB-7B3254ED16EB}"/>
              </a:ext>
            </a:extLst>
          </p:cNvPr>
          <p:cNvSpPr/>
          <p:nvPr/>
        </p:nvSpPr>
        <p:spPr>
          <a:xfrm>
            <a:off x="11585359" y="6320901"/>
            <a:ext cx="479511" cy="426128"/>
          </a:xfrm>
          <a:prstGeom prst="actionButtonEn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0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199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6" grpId="0" build="allAtOnce"/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18821" y="1405652"/>
            <a:ext cx="7707476" cy="534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000" baseline="-25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2-9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0.5625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10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8</a:t>
            </a:r>
            <a:r>
              <a:rPr lang="zh-CN" altLang="zh-CN" sz="2400" dirty="0"/>
              <a:t>进制的数</a:t>
            </a:r>
          </a:p>
          <a:p>
            <a:r>
              <a:rPr lang="en-US" altLang="zh-CN" sz="2000" dirty="0"/>
              <a:t>         </a:t>
            </a:r>
            <a:r>
              <a:rPr lang="zh-CN" altLang="zh-CN" sz="2000" dirty="0"/>
              <a:t>余数</a:t>
            </a:r>
          </a:p>
          <a:p>
            <a:r>
              <a:rPr lang="en-US" altLang="zh-CN" sz="2000" dirty="0"/>
              <a:t>       0.5625     </a:t>
            </a:r>
            <a:r>
              <a:rPr lang="zh-CN" altLang="zh-CN" sz="2000" dirty="0"/>
              <a:t>整数</a:t>
            </a:r>
          </a:p>
          <a:p>
            <a:r>
              <a:rPr lang="en-US" altLang="zh-CN" sz="2000" dirty="0"/>
              <a:t>       *        8</a:t>
            </a:r>
            <a:endParaRPr lang="zh-CN" altLang="zh-CN" sz="2000" dirty="0"/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0.5000         4       </a:t>
            </a:r>
            <a:r>
              <a:rPr lang="zh-CN" altLang="zh-CN" sz="2000" b="1" dirty="0">
                <a:solidFill>
                  <a:srgbClr val="FF0000"/>
                </a:solidFill>
              </a:rPr>
              <a:t>高位</a:t>
            </a:r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0.0                4       </a:t>
            </a:r>
            <a:r>
              <a:rPr lang="zh-CN" altLang="zh-CN" sz="2000" b="1" dirty="0">
                <a:solidFill>
                  <a:srgbClr val="FF0000"/>
                </a:solidFill>
              </a:rPr>
              <a:t>低位</a:t>
            </a:r>
          </a:p>
          <a:p>
            <a:r>
              <a:rPr lang="zh-CN" altLang="zh-CN" sz="2000" dirty="0"/>
              <a:t>由此可得（</a:t>
            </a:r>
            <a:r>
              <a:rPr lang="en-US" altLang="zh-CN" sz="2000" dirty="0"/>
              <a:t>0.5625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</a:t>
            </a:r>
            <a:r>
              <a:rPr lang="en-US" altLang="zh-CN" sz="2000" dirty="0"/>
              <a:t> =</a:t>
            </a:r>
            <a:r>
              <a:rPr lang="zh-CN" altLang="zh-CN" sz="2000" dirty="0"/>
              <a:t>（</a:t>
            </a:r>
            <a:r>
              <a:rPr lang="en-US" altLang="zh-CN" sz="2000" dirty="0"/>
              <a:t>0.44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8 </a:t>
            </a:r>
            <a:endParaRPr lang="zh-CN" altLang="zh-CN" sz="2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2-10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0.5625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10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16</a:t>
            </a:r>
            <a:r>
              <a:rPr lang="zh-CN" altLang="zh-CN" sz="2400" dirty="0"/>
              <a:t>进制的数</a:t>
            </a:r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余数</a:t>
            </a:r>
          </a:p>
          <a:p>
            <a:r>
              <a:rPr lang="en-US" altLang="zh-CN" sz="2000" dirty="0"/>
              <a:t>       0.5625     </a:t>
            </a:r>
            <a:r>
              <a:rPr lang="zh-CN" altLang="zh-CN" sz="2000" dirty="0"/>
              <a:t>整数</a:t>
            </a:r>
          </a:p>
          <a:p>
            <a:r>
              <a:rPr lang="en-US" altLang="zh-CN" sz="2000" dirty="0"/>
              <a:t>       *      16</a:t>
            </a:r>
            <a:endParaRPr lang="zh-CN" altLang="zh-CN" sz="2000" dirty="0"/>
          </a:p>
          <a:p>
            <a:r>
              <a:rPr lang="en-US" altLang="zh-CN" sz="2000" dirty="0"/>
              <a:t>   ------------</a:t>
            </a:r>
            <a:endParaRPr lang="zh-CN" altLang="zh-CN" sz="2000" dirty="0"/>
          </a:p>
          <a:p>
            <a:r>
              <a:rPr lang="en-US" altLang="zh-CN" sz="2000" dirty="0"/>
              <a:t>       0.0000         9       </a:t>
            </a:r>
            <a:r>
              <a:rPr lang="zh-CN" altLang="zh-CN" sz="2000" b="1" dirty="0">
                <a:solidFill>
                  <a:srgbClr val="FF0000"/>
                </a:solidFill>
              </a:rPr>
              <a:t>低位</a:t>
            </a:r>
            <a:r>
              <a:rPr lang="en-US" altLang="zh-CN" sz="2000" b="1" dirty="0">
                <a:solidFill>
                  <a:srgbClr val="FF0000"/>
                </a:solidFill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</a:rPr>
              <a:t>高位</a:t>
            </a:r>
          </a:p>
          <a:p>
            <a:r>
              <a:rPr lang="en-US" altLang="zh-CN" sz="2000" dirty="0"/>
              <a:t> </a:t>
            </a:r>
            <a:r>
              <a:rPr lang="zh-CN" altLang="zh-CN" sz="2000" dirty="0"/>
              <a:t>由此可得（</a:t>
            </a:r>
            <a:r>
              <a:rPr lang="en-US" altLang="zh-CN" sz="2000" dirty="0"/>
              <a:t>0.5625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 </a:t>
            </a:r>
            <a:r>
              <a:rPr lang="en-US" altLang="zh-CN" sz="2000" dirty="0"/>
              <a:t>=</a:t>
            </a:r>
            <a:r>
              <a:rPr lang="zh-CN" altLang="zh-CN" sz="2000" dirty="0"/>
              <a:t>（</a:t>
            </a:r>
            <a:r>
              <a:rPr lang="en-US" altLang="zh-CN" sz="2000" dirty="0"/>
              <a:t>0.9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16</a:t>
            </a:r>
            <a:r>
              <a:rPr lang="en-US" altLang="zh-CN" sz="2000" dirty="0"/>
              <a:t> </a:t>
            </a:r>
            <a:endParaRPr lang="zh-CN" altLang="zh-CN" sz="20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8808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4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884550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5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150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18821" y="1373755"/>
            <a:ext cx="7707476" cy="5899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000" baseline="-25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2-11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0.6</a:t>
            </a:r>
            <a:r>
              <a:rPr lang="zh-CN" altLang="zh-CN" sz="2400" dirty="0"/>
              <a:t>）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2</a:t>
            </a:r>
            <a:r>
              <a:rPr lang="zh-CN" altLang="zh-CN" sz="2400" dirty="0"/>
              <a:t>进制的数</a:t>
            </a:r>
          </a:p>
          <a:p>
            <a:r>
              <a:rPr lang="en-US" altLang="zh-CN" sz="2000" dirty="0"/>
              <a:t>	       </a:t>
            </a:r>
            <a:r>
              <a:rPr lang="zh-CN" altLang="zh-CN" sz="2000" dirty="0"/>
              <a:t>余数</a:t>
            </a:r>
          </a:p>
          <a:p>
            <a:r>
              <a:rPr lang="en-US" altLang="zh-CN" sz="2000" dirty="0"/>
              <a:t>	       0.6    </a:t>
            </a:r>
            <a:r>
              <a:rPr lang="zh-CN" altLang="zh-CN" sz="2000" dirty="0"/>
              <a:t>整数</a:t>
            </a:r>
            <a:r>
              <a:rPr lang="en-US" altLang="zh-CN" sz="2000" dirty="0"/>
              <a:t>                      </a:t>
            </a:r>
            <a:endParaRPr lang="zh-CN" altLang="zh-CN" sz="2000" dirty="0"/>
          </a:p>
          <a:p>
            <a:r>
              <a:rPr lang="en-US" altLang="zh-CN" sz="2000" dirty="0"/>
              <a:t>  	     *   2</a:t>
            </a:r>
            <a:endParaRPr lang="zh-CN" altLang="zh-CN" sz="2000" dirty="0"/>
          </a:p>
          <a:p>
            <a:r>
              <a:rPr lang="en-US" altLang="zh-CN" sz="2000" dirty="0"/>
              <a:t>	    -------</a:t>
            </a:r>
            <a:endParaRPr lang="zh-CN" altLang="zh-CN" sz="2000" dirty="0"/>
          </a:p>
          <a:p>
            <a:r>
              <a:rPr lang="en-US" altLang="zh-CN" sz="2000" dirty="0"/>
              <a:t>  	       0.2      1       </a:t>
            </a:r>
            <a:r>
              <a:rPr lang="zh-CN" altLang="zh-CN" sz="2000" b="1" dirty="0">
                <a:solidFill>
                  <a:srgbClr val="FF0000"/>
                </a:solidFill>
              </a:rPr>
              <a:t>高位</a:t>
            </a:r>
          </a:p>
          <a:p>
            <a:r>
              <a:rPr lang="en-US" altLang="zh-CN" sz="2000" dirty="0"/>
              <a:t>  	    -------</a:t>
            </a:r>
            <a:endParaRPr lang="zh-CN" altLang="zh-CN" sz="2000" dirty="0"/>
          </a:p>
          <a:p>
            <a:r>
              <a:rPr lang="en-US" altLang="zh-CN" sz="2000" dirty="0"/>
              <a:t>   	       0.4      0</a:t>
            </a:r>
            <a:endParaRPr lang="zh-CN" altLang="zh-CN" sz="2000" dirty="0"/>
          </a:p>
          <a:p>
            <a:r>
              <a:rPr lang="en-US" altLang="zh-CN" sz="2000" dirty="0"/>
              <a:t>   	    -------</a:t>
            </a:r>
            <a:endParaRPr lang="zh-CN" altLang="zh-CN" sz="2000" dirty="0"/>
          </a:p>
          <a:p>
            <a:r>
              <a:rPr lang="en-US" altLang="zh-CN" sz="2000" dirty="0"/>
              <a:t>   	       0.8      0</a:t>
            </a:r>
            <a:endParaRPr lang="zh-CN" altLang="zh-CN" sz="2000" dirty="0"/>
          </a:p>
          <a:p>
            <a:r>
              <a:rPr lang="en-US" altLang="zh-CN" sz="2000" dirty="0"/>
              <a:t>    	     -------</a:t>
            </a:r>
            <a:endParaRPr lang="zh-CN" altLang="zh-CN" sz="2000" dirty="0"/>
          </a:p>
          <a:p>
            <a:r>
              <a:rPr lang="en-US" altLang="zh-CN" sz="2000" dirty="0"/>
              <a:t>     	       0.6      1       </a:t>
            </a:r>
            <a:endParaRPr lang="zh-CN" altLang="zh-CN" sz="2000" dirty="0"/>
          </a:p>
          <a:p>
            <a:r>
              <a:rPr lang="en-US" altLang="zh-CN" sz="2000" dirty="0"/>
              <a:t>    	     -------</a:t>
            </a:r>
            <a:endParaRPr lang="zh-CN" altLang="zh-CN" sz="2000" dirty="0"/>
          </a:p>
          <a:p>
            <a:r>
              <a:rPr lang="en-US" altLang="zh-CN" sz="2000" dirty="0"/>
              <a:t>      	       0.2      1       </a:t>
            </a:r>
            <a:endParaRPr lang="zh-CN" altLang="zh-CN" sz="2000" dirty="0"/>
          </a:p>
          <a:p>
            <a:r>
              <a:rPr lang="en-US" altLang="zh-CN" sz="2000" dirty="0"/>
              <a:t>    	     -------</a:t>
            </a:r>
            <a:endParaRPr lang="zh-CN" altLang="zh-CN" sz="2000" dirty="0"/>
          </a:p>
          <a:p>
            <a:pPr marL="457200" indent="-457200">
              <a:buFont typeface="+mj-ea"/>
              <a:buAutoNum type="circleNumDbPlain"/>
            </a:pPr>
            <a:r>
              <a:rPr lang="en-US" altLang="zh-CN" sz="2000" dirty="0"/>
              <a:t>     	       0.4      0</a:t>
            </a:r>
            <a:endParaRPr lang="zh-CN" altLang="zh-CN" sz="2000" dirty="0"/>
          </a:p>
          <a:p>
            <a:r>
              <a:rPr lang="en-US" altLang="zh-CN" sz="2000" dirty="0"/>
              <a:t>    	     -------</a:t>
            </a:r>
          </a:p>
          <a:p>
            <a:endParaRPr lang="zh-CN" altLang="zh-CN" sz="20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822073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2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039045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3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24942" y="2121408"/>
            <a:ext cx="4434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	 </a:t>
            </a:r>
            <a:r>
              <a:rPr lang="zh-CN" altLang="en-US" dirty="0"/>
              <a:t>余数  </a:t>
            </a:r>
            <a:endParaRPr lang="en-US" altLang="zh-CN" dirty="0"/>
          </a:p>
          <a:p>
            <a:r>
              <a:rPr lang="en-US" altLang="zh-CN" dirty="0"/>
              <a:t>     	            </a:t>
            </a:r>
            <a:r>
              <a:rPr lang="zh-CN" altLang="en-US" dirty="0"/>
              <a:t>整数</a:t>
            </a:r>
            <a:endParaRPr lang="en-US" altLang="zh-CN" dirty="0"/>
          </a:p>
          <a:p>
            <a:endParaRPr lang="en-US" altLang="zh-CN" dirty="0"/>
          </a:p>
          <a:p>
            <a:pPr marL="457200" indent="-457200">
              <a:buFont typeface="+mj-ea"/>
              <a:buAutoNum type="circleNumDbPlain"/>
            </a:pPr>
            <a:r>
              <a:rPr lang="en-US" altLang="zh-CN" sz="2000" dirty="0"/>
              <a:t>       	 0.8     0</a:t>
            </a:r>
          </a:p>
          <a:p>
            <a:r>
              <a:rPr lang="en-US" altLang="zh-CN" dirty="0"/>
              <a:t> 	 -------</a:t>
            </a:r>
            <a:endParaRPr lang="zh-CN" altLang="zh-CN" dirty="0"/>
          </a:p>
          <a:p>
            <a:r>
              <a:rPr lang="en-US" altLang="zh-CN" dirty="0"/>
              <a:t>	  0.8      0</a:t>
            </a:r>
            <a:endParaRPr lang="zh-CN" altLang="zh-CN" dirty="0"/>
          </a:p>
          <a:p>
            <a:r>
              <a:rPr lang="en-US" altLang="zh-CN" dirty="0"/>
              <a:t> 	 -------</a:t>
            </a:r>
            <a:endParaRPr lang="zh-CN" altLang="zh-CN" dirty="0"/>
          </a:p>
          <a:p>
            <a:r>
              <a:rPr lang="en-US" altLang="zh-CN" dirty="0"/>
              <a:t>       	  0.6      1       </a:t>
            </a:r>
            <a:r>
              <a:rPr lang="zh-CN" altLang="zh-CN" b="1" dirty="0">
                <a:solidFill>
                  <a:srgbClr val="FF0000"/>
                </a:solidFill>
              </a:rPr>
              <a:t>低位</a:t>
            </a:r>
          </a:p>
          <a:p>
            <a:r>
              <a:rPr lang="en-US" altLang="zh-CN" dirty="0"/>
              <a:t>                      .       .       </a:t>
            </a:r>
            <a:endParaRPr lang="zh-CN" altLang="zh-CN" dirty="0"/>
          </a:p>
          <a:p>
            <a:r>
              <a:rPr lang="en-US" altLang="zh-CN" dirty="0"/>
              <a:t>                      .       .       </a:t>
            </a:r>
            <a:endParaRPr lang="zh-CN" altLang="zh-CN" dirty="0"/>
          </a:p>
          <a:p>
            <a:r>
              <a:rPr lang="en-US" altLang="zh-CN" dirty="0"/>
              <a:t>                      .       .       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zh-CN" altLang="zh-CN" dirty="0"/>
              <a:t>由此可得（</a:t>
            </a:r>
            <a:r>
              <a:rPr lang="en-US" altLang="zh-CN" dirty="0"/>
              <a:t>0.6</a:t>
            </a:r>
            <a:r>
              <a:rPr lang="zh-CN" altLang="zh-CN" dirty="0"/>
              <a:t>）</a:t>
            </a:r>
            <a:r>
              <a:rPr lang="en-US" altLang="zh-CN" baseline="-25000" dirty="0"/>
              <a:t>10 </a:t>
            </a:r>
            <a:r>
              <a:rPr lang="en-US" altLang="zh-CN" dirty="0"/>
              <a:t>=</a:t>
            </a:r>
            <a:r>
              <a:rPr lang="zh-CN" altLang="zh-CN" dirty="0"/>
              <a:t>（</a:t>
            </a:r>
            <a:r>
              <a:rPr lang="en-US" altLang="zh-CN" dirty="0"/>
              <a:t>0.10011001</a:t>
            </a:r>
            <a:r>
              <a:rPr lang="zh-CN" altLang="zh-CN" dirty="0"/>
              <a:t>……）</a:t>
            </a:r>
            <a:r>
              <a:rPr lang="en-US" altLang="zh-CN" baseline="-25000" dirty="0"/>
              <a:t>2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4651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177054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8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77810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9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582829" y="1708496"/>
            <a:ext cx="77074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zh-CN" sz="2400" dirty="0"/>
              <a:t>二进制的舍入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400" dirty="0"/>
              <a:t>0</a:t>
            </a:r>
            <a:r>
              <a:rPr lang="zh-CN" altLang="zh-CN" sz="2400" dirty="0"/>
              <a:t>舍</a:t>
            </a:r>
            <a:r>
              <a:rPr lang="en-US" altLang="zh-CN" sz="2400" dirty="0"/>
              <a:t>1</a:t>
            </a:r>
            <a:r>
              <a:rPr lang="zh-CN" altLang="zh-CN" sz="2400" dirty="0"/>
              <a:t>入法</a:t>
            </a:r>
          </a:p>
          <a:p>
            <a:r>
              <a:rPr lang="zh-CN" altLang="zh-CN" sz="2400" dirty="0"/>
              <a:t>被舍去的部分最高位如果为</a:t>
            </a:r>
            <a:r>
              <a:rPr lang="en-US" altLang="zh-CN" sz="2400" dirty="0"/>
              <a:t>1</a:t>
            </a:r>
            <a:r>
              <a:rPr lang="zh-CN" altLang="zh-CN" sz="2400" dirty="0"/>
              <a:t>，就将其加到保留部分的最低位，否则直接舍去。</a:t>
            </a:r>
            <a:endParaRPr lang="en-US" altLang="zh-CN" sz="2400" dirty="0"/>
          </a:p>
          <a:p>
            <a:endParaRPr lang="en-US" altLang="zh-CN" sz="2400" dirty="0"/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zh-CN" sz="2400" dirty="0"/>
              <a:t>恒</a:t>
            </a:r>
            <a:r>
              <a:rPr lang="en-US" altLang="zh-CN" sz="2400" dirty="0"/>
              <a:t>1</a:t>
            </a:r>
            <a:r>
              <a:rPr lang="zh-CN" altLang="zh-CN" sz="2400" dirty="0"/>
              <a:t>法</a:t>
            </a:r>
          </a:p>
          <a:p>
            <a:r>
              <a:rPr lang="zh-CN" altLang="zh-CN" sz="2400" dirty="0"/>
              <a:t>被舍去的部分如果含有真正的有效数位（即</a:t>
            </a:r>
            <a:r>
              <a:rPr lang="en-US" altLang="zh-CN" sz="2400" dirty="0"/>
              <a:t>1</a:t>
            </a:r>
            <a:r>
              <a:rPr lang="zh-CN" altLang="zh-CN" sz="2400" dirty="0"/>
              <a:t>），就使保留的部分的最低位为</a:t>
            </a:r>
            <a:r>
              <a:rPr lang="en-US" altLang="zh-CN" sz="2400" dirty="0"/>
              <a:t>1</a:t>
            </a:r>
            <a:r>
              <a:rPr lang="zh-CN" altLang="zh-CN" sz="2400" dirty="0"/>
              <a:t>（不管其原来是</a:t>
            </a:r>
            <a:r>
              <a:rPr lang="en-US" altLang="zh-CN" sz="2400" dirty="0"/>
              <a:t>0</a:t>
            </a:r>
            <a:r>
              <a:rPr lang="zh-CN" altLang="zh-CN" sz="2400" dirty="0"/>
              <a:t>还是</a:t>
            </a:r>
            <a:r>
              <a:rPr lang="en-US" altLang="zh-CN" sz="2400" dirty="0"/>
              <a:t>1</a:t>
            </a:r>
            <a:r>
              <a:rPr lang="zh-CN" altLang="zh-CN" sz="2400" dirty="0"/>
              <a:t>）。</a:t>
            </a:r>
          </a:p>
          <a:p>
            <a:pPr marL="342900" indent="-34290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400" dirty="0"/>
          </a:p>
          <a:p>
            <a:r>
              <a:rPr lang="zh-CN" altLang="zh-CN" sz="2600" dirty="0"/>
              <a:t>【例</a:t>
            </a:r>
            <a:r>
              <a:rPr lang="en-US" altLang="zh-CN" sz="2600" dirty="0"/>
              <a:t>2-12</a:t>
            </a:r>
            <a:r>
              <a:rPr lang="zh-CN" altLang="zh-CN" sz="2600" dirty="0"/>
              <a:t>】</a:t>
            </a:r>
            <a:r>
              <a:rPr lang="en-US" altLang="zh-CN" sz="2600" dirty="0"/>
              <a:t>  </a:t>
            </a:r>
            <a:r>
              <a:rPr lang="zh-CN" altLang="zh-CN" sz="2600" dirty="0"/>
              <a:t>将</a:t>
            </a:r>
            <a:r>
              <a:rPr lang="en-US" altLang="zh-CN" sz="2600" dirty="0"/>
              <a:t>0.101100101</a:t>
            </a:r>
            <a:r>
              <a:rPr lang="zh-CN" altLang="zh-CN" sz="2600" dirty="0"/>
              <a:t>保留到小数点后</a:t>
            </a:r>
            <a:r>
              <a:rPr lang="en-US" altLang="zh-CN" sz="2600" dirty="0"/>
              <a:t>5</a:t>
            </a:r>
            <a:r>
              <a:rPr lang="zh-CN" altLang="zh-CN" sz="2600" dirty="0"/>
              <a:t>位。</a:t>
            </a:r>
          </a:p>
          <a:p>
            <a:r>
              <a:rPr lang="zh-CN" altLang="zh-CN" sz="2400" dirty="0"/>
              <a:t>解： </a:t>
            </a:r>
          </a:p>
          <a:p>
            <a:r>
              <a:rPr lang="en-US" altLang="zh-CN" sz="2400" dirty="0"/>
              <a:t>        </a:t>
            </a:r>
            <a:r>
              <a:rPr lang="zh-CN" altLang="zh-CN" sz="2400" dirty="0"/>
              <a:t>按</a:t>
            </a:r>
            <a:r>
              <a:rPr lang="en-US" altLang="zh-CN" sz="2400" dirty="0"/>
              <a:t>0</a:t>
            </a:r>
            <a:r>
              <a:rPr lang="zh-CN" altLang="zh-CN" sz="2400" dirty="0"/>
              <a:t>舍</a:t>
            </a:r>
            <a:r>
              <a:rPr lang="en-US" altLang="zh-CN" sz="2400" dirty="0"/>
              <a:t>1</a:t>
            </a:r>
            <a:r>
              <a:rPr lang="zh-CN" altLang="zh-CN" sz="2400" dirty="0"/>
              <a:t>入法保留后的结果为：</a:t>
            </a:r>
            <a:r>
              <a:rPr lang="en-US" altLang="zh-CN" sz="2400" dirty="0"/>
              <a:t>0.10110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/>
              <a:t>        </a:t>
            </a:r>
            <a:r>
              <a:rPr lang="zh-CN" altLang="zh-CN" sz="2400" dirty="0"/>
              <a:t>而按恒</a:t>
            </a:r>
            <a:r>
              <a:rPr lang="en-US" altLang="zh-CN" sz="2400" dirty="0"/>
              <a:t>1</a:t>
            </a:r>
            <a:r>
              <a:rPr lang="zh-CN" altLang="zh-CN" sz="2400" dirty="0"/>
              <a:t>法舍入后的结果为：</a:t>
            </a:r>
            <a:r>
              <a:rPr lang="en-US" altLang="zh-CN" sz="2400" dirty="0"/>
              <a:t>0.10111</a:t>
            </a:r>
            <a:r>
              <a:rPr lang="zh-CN" altLang="zh-CN" sz="2400" dirty="0"/>
              <a:t>。</a:t>
            </a:r>
          </a:p>
          <a:p>
            <a:pPr>
              <a:buClr>
                <a:schemeClr val="bg1"/>
              </a:buClr>
            </a:pPr>
            <a:endParaRPr lang="en-US" altLang="zh-CN" sz="2400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188720" y="1027303"/>
            <a:ext cx="917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8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15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7459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990440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8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220290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9" name="公式" r:id="rId5" imgW="126720" imgH="215640" progId="Equation.3">
                  <p:embed/>
                </p:oleObj>
              </mc:Choice>
              <mc:Fallback>
                <p:oleObj name="公式" r:id="rId5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518821" y="1602355"/>
            <a:ext cx="770747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2-13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</a:t>
            </a:r>
            <a:r>
              <a:rPr lang="en-US" altLang="zh-CN" sz="2400" dirty="0"/>
              <a:t>0.101111101</a:t>
            </a:r>
            <a:r>
              <a:rPr lang="zh-CN" altLang="zh-CN" sz="2400" dirty="0"/>
              <a:t>保留到小数点后</a:t>
            </a:r>
            <a:r>
              <a:rPr lang="en-US" altLang="zh-CN" sz="2400" dirty="0"/>
              <a:t>5</a:t>
            </a:r>
            <a:r>
              <a:rPr lang="zh-CN" altLang="zh-CN" sz="2400" dirty="0"/>
              <a:t>位。</a:t>
            </a:r>
          </a:p>
          <a:p>
            <a:r>
              <a:rPr lang="zh-CN" altLang="zh-CN" sz="2200" dirty="0"/>
              <a:t>解：</a:t>
            </a:r>
          </a:p>
          <a:p>
            <a:r>
              <a:rPr lang="en-US" altLang="zh-CN" sz="2200" dirty="0"/>
              <a:t>          </a:t>
            </a:r>
            <a:r>
              <a:rPr lang="zh-CN" altLang="zh-CN" sz="2200" dirty="0"/>
              <a:t>按</a:t>
            </a:r>
            <a:r>
              <a:rPr lang="en-US" altLang="zh-CN" sz="2200" dirty="0"/>
              <a:t>0</a:t>
            </a:r>
            <a:r>
              <a:rPr lang="zh-CN" altLang="zh-CN" sz="2200" dirty="0"/>
              <a:t>舍</a:t>
            </a:r>
            <a:r>
              <a:rPr lang="en-US" altLang="zh-CN" sz="2200" dirty="0"/>
              <a:t>1</a:t>
            </a:r>
            <a:r>
              <a:rPr lang="zh-CN" altLang="zh-CN" sz="2200" dirty="0"/>
              <a:t>入法保留后的结果为：</a:t>
            </a:r>
            <a:r>
              <a:rPr lang="en-US" altLang="zh-CN" sz="2200" dirty="0"/>
              <a:t>0.11000</a:t>
            </a:r>
            <a:r>
              <a:rPr lang="zh-CN" altLang="zh-CN" sz="2200" dirty="0"/>
              <a:t>。</a:t>
            </a:r>
          </a:p>
          <a:p>
            <a:r>
              <a:rPr lang="en-US" altLang="zh-CN" sz="2200" dirty="0"/>
              <a:t>          </a:t>
            </a:r>
            <a:r>
              <a:rPr lang="zh-CN" altLang="zh-CN" sz="2200" dirty="0"/>
              <a:t>而按恒</a:t>
            </a:r>
            <a:r>
              <a:rPr lang="en-US" altLang="zh-CN" sz="2200" dirty="0"/>
              <a:t>1</a:t>
            </a:r>
            <a:r>
              <a:rPr lang="zh-CN" altLang="zh-CN" sz="2200" dirty="0"/>
              <a:t>法舍入后的结果为：</a:t>
            </a:r>
            <a:r>
              <a:rPr lang="en-US" altLang="zh-CN" sz="2200" dirty="0"/>
              <a:t>0.10111</a:t>
            </a:r>
            <a:r>
              <a:rPr lang="zh-CN" altLang="zh-CN" sz="2200" dirty="0"/>
              <a:t>。</a:t>
            </a:r>
          </a:p>
          <a:p>
            <a:pPr>
              <a:buClr>
                <a:schemeClr val="bg1"/>
              </a:buClr>
            </a:pPr>
            <a:endParaRPr lang="en-US" altLang="zh-CN" sz="2200" dirty="0"/>
          </a:p>
          <a:p>
            <a:pPr>
              <a:buClr>
                <a:schemeClr val="bg1"/>
              </a:buClr>
            </a:pPr>
            <a:r>
              <a:rPr lang="zh-CN" altLang="zh-CN" sz="2200" dirty="0"/>
              <a:t>在实际进行转换时，把一个数的整数部分和小数部分分别转换，再连接起来即可。</a:t>
            </a:r>
          </a:p>
          <a:p>
            <a:pPr>
              <a:buClr>
                <a:schemeClr val="bg1"/>
              </a:buClr>
            </a:pPr>
            <a:endParaRPr lang="en-US" altLang="zh-CN" sz="2200" dirty="0"/>
          </a:p>
          <a:p>
            <a:pPr>
              <a:buClr>
                <a:schemeClr val="bg1"/>
              </a:buClr>
            </a:pPr>
            <a:r>
              <a:rPr lang="zh-CN" altLang="en-US" sz="2200" dirty="0"/>
              <a:t>即：</a:t>
            </a:r>
            <a:endParaRPr lang="en-US" altLang="zh-CN" sz="2200" dirty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58.5625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10 </a:t>
            </a:r>
            <a:r>
              <a:rPr lang="en-US" altLang="zh-CN" sz="2200" dirty="0"/>
              <a:t>=</a:t>
            </a:r>
            <a:r>
              <a:rPr lang="zh-CN" altLang="zh-CN" sz="2200" dirty="0"/>
              <a:t>（</a:t>
            </a:r>
            <a:r>
              <a:rPr lang="en-US" altLang="zh-CN" sz="2200" dirty="0"/>
              <a:t>111010.1001</a:t>
            </a:r>
            <a:r>
              <a:rPr lang="zh-CN" altLang="en-US" sz="2200" dirty="0"/>
              <a:t>）</a:t>
            </a:r>
            <a:r>
              <a:rPr lang="en-US" altLang="zh-CN" sz="2200" baseline="-25000" dirty="0"/>
              <a:t>2</a:t>
            </a:r>
            <a:endParaRPr lang="zh-CN" altLang="zh-CN" sz="2200" baseline="-25000" dirty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58.5625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10</a:t>
            </a:r>
            <a:r>
              <a:rPr lang="en-US" altLang="zh-CN" sz="2200" dirty="0"/>
              <a:t>=</a:t>
            </a:r>
            <a:r>
              <a:rPr lang="zh-CN" altLang="zh-CN" sz="2200" dirty="0"/>
              <a:t>（</a:t>
            </a:r>
            <a:r>
              <a:rPr lang="en-US" altLang="zh-CN" sz="2200" dirty="0"/>
              <a:t>72.44</a:t>
            </a:r>
            <a:r>
              <a:rPr lang="zh-CN" altLang="en-US" sz="2200" dirty="0"/>
              <a:t>）</a:t>
            </a:r>
            <a:r>
              <a:rPr lang="en-US" altLang="zh-CN" sz="2200" baseline="-25000" dirty="0"/>
              <a:t>8 </a:t>
            </a:r>
            <a:endParaRPr lang="zh-CN" altLang="zh-CN" sz="2200" baseline="-25000" dirty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58.5625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10</a:t>
            </a:r>
            <a:r>
              <a:rPr lang="en-US" altLang="zh-CN" sz="2200" dirty="0"/>
              <a:t> =</a:t>
            </a:r>
            <a:r>
              <a:rPr lang="zh-CN" altLang="zh-CN" sz="2200" dirty="0"/>
              <a:t>（</a:t>
            </a:r>
            <a:r>
              <a:rPr lang="en-US" altLang="zh-CN" sz="2200" dirty="0"/>
              <a:t>3A.9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16</a:t>
            </a:r>
            <a:r>
              <a:rPr lang="en-US" altLang="zh-CN" sz="2200" dirty="0"/>
              <a:t> </a:t>
            </a:r>
            <a:endParaRPr lang="zh-CN" altLang="zh-CN" sz="2200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188720" y="1027303"/>
            <a:ext cx="91713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6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16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54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380744" y="1442001"/>
            <a:ext cx="10259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en-US" altLang="zh-CN" sz="2400" dirty="0"/>
              <a:t> </a:t>
            </a:r>
            <a:r>
              <a:rPr lang="en-US" altLang="zh-CN" sz="2400" b="1" dirty="0"/>
              <a:t>R</a:t>
            </a:r>
            <a:r>
              <a:rPr lang="zh-CN" altLang="zh-CN" sz="2400" b="1" dirty="0"/>
              <a:t>进制转换为十进制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endParaRPr lang="zh-CN" altLang="zh-CN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21537" y="1857500"/>
            <a:ext cx="8218575" cy="1754326"/>
          </a:xfrm>
          <a:prstGeom prst="rect">
            <a:avLst/>
          </a:prstGeom>
          <a:noFill/>
          <a:ln>
            <a:solidFill>
              <a:srgbClr val="3BC6D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latin typeface="+mn-ea"/>
              </a:rPr>
              <a:t>按照求值公式：</a:t>
            </a:r>
            <a:endParaRPr lang="pt-BR" altLang="zh-CN" sz="2000" dirty="0">
              <a:solidFill>
                <a:srgbClr val="FFFFFF"/>
              </a:solidFill>
              <a:latin typeface="+mn-ea"/>
            </a:endParaRPr>
          </a:p>
          <a:p>
            <a:pPr lvl="0"/>
            <a:r>
              <a:rPr lang="pt-BR" altLang="zh-CN" sz="2800" dirty="0">
                <a:solidFill>
                  <a:srgbClr val="FFFFFF"/>
                </a:solidFill>
              </a:rPr>
              <a:t>X</a:t>
            </a:r>
            <a:r>
              <a:rPr lang="en-US" altLang="zh-CN" sz="2800" dirty="0">
                <a:solidFill>
                  <a:srgbClr val="FFFFFF"/>
                </a:solidFill>
              </a:rPr>
              <a:t>=</a:t>
            </a:r>
            <a:r>
              <a:rPr lang="pt-BR" altLang="zh-CN" sz="2800" dirty="0">
                <a:solidFill>
                  <a:srgbClr val="FFFFFF"/>
                </a:solidFill>
              </a:rPr>
              <a:t>x </a:t>
            </a:r>
            <a:r>
              <a:rPr lang="en-US" altLang="zh-CN" sz="2800" baseline="-25000" dirty="0">
                <a:solidFill>
                  <a:srgbClr val="FFFFFF"/>
                </a:solidFill>
              </a:rPr>
              <a:t>n-1</a:t>
            </a:r>
            <a:r>
              <a:rPr lang="pt-BR" altLang="zh-CN" sz="2800" dirty="0">
                <a:solidFill>
                  <a:srgbClr val="FFFFFF"/>
                </a:solidFill>
              </a:rPr>
              <a:t>x </a:t>
            </a:r>
            <a:r>
              <a:rPr lang="en-US" altLang="zh-CN" sz="2800" baseline="-25000" dirty="0">
                <a:solidFill>
                  <a:srgbClr val="FFFFFF"/>
                </a:solidFill>
              </a:rPr>
              <a:t>n-2</a:t>
            </a:r>
            <a:r>
              <a:rPr lang="pt-BR" altLang="zh-CN" sz="2800" dirty="0">
                <a:solidFill>
                  <a:srgbClr val="FFFFFF"/>
                </a:solidFill>
              </a:rPr>
              <a:t>…x </a:t>
            </a:r>
            <a:r>
              <a:rPr lang="pt-BR" altLang="zh-CN" sz="2800" baseline="-25000" dirty="0">
                <a:solidFill>
                  <a:srgbClr val="FFFFFF"/>
                </a:solidFill>
              </a:rPr>
              <a:t>i</a:t>
            </a:r>
            <a:r>
              <a:rPr lang="pt-BR" altLang="zh-CN" sz="2800" dirty="0">
                <a:solidFill>
                  <a:srgbClr val="FFFFFF"/>
                </a:solidFill>
              </a:rPr>
              <a:t>…x </a:t>
            </a:r>
            <a:r>
              <a:rPr lang="pt-BR" altLang="zh-CN" sz="2800" baseline="-25000" dirty="0">
                <a:solidFill>
                  <a:srgbClr val="FFFFFF"/>
                </a:solidFill>
              </a:rPr>
              <a:t>1</a:t>
            </a:r>
            <a:r>
              <a:rPr lang="pt-BR" altLang="zh-CN" sz="2800" dirty="0">
                <a:solidFill>
                  <a:srgbClr val="FFFFFF"/>
                </a:solidFill>
              </a:rPr>
              <a:t>x </a:t>
            </a:r>
            <a:r>
              <a:rPr lang="pt-BR" altLang="zh-CN" sz="2800" baseline="-25000" dirty="0">
                <a:solidFill>
                  <a:srgbClr val="FFFFFF"/>
                </a:solidFill>
              </a:rPr>
              <a:t>0</a:t>
            </a:r>
            <a:r>
              <a:rPr lang="pt-BR" altLang="zh-CN" sz="2800" dirty="0">
                <a:solidFill>
                  <a:srgbClr val="FFFFFF"/>
                </a:solidFill>
              </a:rPr>
              <a:t>.x </a:t>
            </a:r>
            <a:r>
              <a:rPr lang="pt-BR" altLang="zh-CN" sz="2800" baseline="-25000" dirty="0">
                <a:solidFill>
                  <a:srgbClr val="FFFFFF"/>
                </a:solidFill>
              </a:rPr>
              <a:t>-1</a:t>
            </a:r>
            <a:r>
              <a:rPr lang="pt-BR" altLang="zh-CN" sz="2800" dirty="0">
                <a:solidFill>
                  <a:srgbClr val="FFFFFF"/>
                </a:solidFill>
              </a:rPr>
              <a:t>x</a:t>
            </a:r>
            <a:r>
              <a:rPr lang="pt-BR" altLang="zh-CN" sz="2800" baseline="-25000" dirty="0">
                <a:solidFill>
                  <a:srgbClr val="FFFFFF"/>
                </a:solidFill>
              </a:rPr>
              <a:t>-2</a:t>
            </a:r>
            <a:r>
              <a:rPr lang="pt-BR" altLang="zh-CN" sz="2800" dirty="0">
                <a:solidFill>
                  <a:srgbClr val="FFFFFF"/>
                </a:solidFill>
              </a:rPr>
              <a:t> …x</a:t>
            </a:r>
            <a:r>
              <a:rPr lang="pt-BR" altLang="zh-CN" sz="2800" baseline="-25000" dirty="0">
                <a:solidFill>
                  <a:srgbClr val="FFFFFF"/>
                </a:solidFill>
              </a:rPr>
              <a:t>-m</a:t>
            </a:r>
          </a:p>
          <a:p>
            <a:pPr>
              <a:buClr>
                <a:schemeClr val="bg1"/>
              </a:buClr>
            </a:pPr>
            <a:r>
              <a:rPr lang="pt-BR" altLang="zh-CN" sz="2800" baseline="-25000" dirty="0">
                <a:solidFill>
                  <a:srgbClr val="FFFFFF"/>
                </a:solidFill>
              </a:rPr>
              <a:t>   </a:t>
            </a:r>
            <a:r>
              <a:rPr lang="en-US" altLang="zh-CN" sz="2800" dirty="0">
                <a:solidFill>
                  <a:srgbClr val="FFFFFF"/>
                </a:solidFill>
              </a:rPr>
              <a:t>=</a:t>
            </a:r>
            <a:r>
              <a:rPr lang="pt-BR" altLang="zh-CN" sz="2800" dirty="0"/>
              <a:t>x </a:t>
            </a:r>
            <a:r>
              <a:rPr lang="pt-BR" altLang="zh-CN" sz="2800" baseline="-25000" dirty="0"/>
              <a:t>n-1</a:t>
            </a:r>
            <a:r>
              <a:rPr lang="pt-BR" altLang="zh-CN" sz="2800" dirty="0"/>
              <a:t>*R </a:t>
            </a:r>
            <a:r>
              <a:rPr lang="pt-BR" altLang="zh-CN" sz="2800" baseline="30000" dirty="0"/>
              <a:t>n-1</a:t>
            </a:r>
            <a:r>
              <a:rPr lang="pt-BR" altLang="zh-CN" sz="2800" dirty="0"/>
              <a:t>+x</a:t>
            </a:r>
            <a:r>
              <a:rPr lang="pt-BR" altLang="zh-CN" sz="2800" baseline="-25000" dirty="0"/>
              <a:t>n-2</a:t>
            </a:r>
            <a:r>
              <a:rPr lang="pt-BR" altLang="zh-CN" sz="2800" dirty="0"/>
              <a:t> *R </a:t>
            </a:r>
            <a:r>
              <a:rPr lang="pt-BR" altLang="zh-CN" sz="2800" baseline="30000" dirty="0"/>
              <a:t>n-2</a:t>
            </a:r>
            <a:r>
              <a:rPr lang="pt-BR" altLang="zh-CN" sz="2800" dirty="0"/>
              <a:t>+…x</a:t>
            </a:r>
            <a:r>
              <a:rPr lang="pt-BR" altLang="zh-CN" sz="2800" baseline="-25000" dirty="0"/>
              <a:t>i </a:t>
            </a:r>
            <a:r>
              <a:rPr lang="pt-BR" altLang="zh-CN" sz="2800" dirty="0"/>
              <a:t>*R</a:t>
            </a:r>
            <a:r>
              <a:rPr lang="pt-BR" altLang="zh-CN" sz="2800" baseline="30000" dirty="0"/>
              <a:t>i</a:t>
            </a:r>
            <a:r>
              <a:rPr lang="pt-BR" altLang="zh-CN" sz="2800" dirty="0"/>
              <a:t> +…x</a:t>
            </a:r>
            <a:r>
              <a:rPr lang="pt-BR" altLang="zh-CN" sz="2800" baseline="-25000" dirty="0"/>
              <a:t>1</a:t>
            </a:r>
            <a:r>
              <a:rPr lang="pt-BR" altLang="zh-CN" sz="2800" dirty="0"/>
              <a:t> *R+x </a:t>
            </a:r>
            <a:r>
              <a:rPr lang="pt-BR" altLang="zh-CN" sz="2800" baseline="-25000" dirty="0"/>
              <a:t>0</a:t>
            </a:r>
            <a:r>
              <a:rPr lang="pt-BR" altLang="zh-CN" sz="2800" dirty="0"/>
              <a:t>* R </a:t>
            </a:r>
            <a:r>
              <a:rPr lang="pt-BR" altLang="zh-CN" sz="2800" baseline="30000" dirty="0"/>
              <a:t>0</a:t>
            </a:r>
          </a:p>
          <a:p>
            <a:pPr>
              <a:buClr>
                <a:schemeClr val="bg1"/>
              </a:buClr>
            </a:pPr>
            <a:r>
              <a:rPr lang="pt-BR" altLang="zh-CN" sz="2800" dirty="0"/>
              <a:t>    +x</a:t>
            </a:r>
            <a:r>
              <a:rPr lang="pt-BR" altLang="zh-CN" sz="2800" baseline="-25000" dirty="0"/>
              <a:t>-1</a:t>
            </a:r>
            <a:r>
              <a:rPr lang="pt-BR" altLang="zh-CN" sz="2800" dirty="0"/>
              <a:t> *R </a:t>
            </a:r>
            <a:r>
              <a:rPr lang="pt-BR" altLang="zh-CN" sz="2800" baseline="30000" dirty="0"/>
              <a:t>-1</a:t>
            </a:r>
            <a:r>
              <a:rPr lang="pt-BR" altLang="zh-CN" sz="2800" dirty="0"/>
              <a:t>+x </a:t>
            </a:r>
            <a:r>
              <a:rPr lang="pt-BR" altLang="zh-CN" sz="2800" baseline="-25000" dirty="0"/>
              <a:t>-2</a:t>
            </a:r>
            <a:r>
              <a:rPr lang="pt-BR" altLang="zh-CN" sz="2800" dirty="0"/>
              <a:t>*R </a:t>
            </a:r>
            <a:r>
              <a:rPr lang="pt-BR" altLang="zh-CN" sz="2800" baseline="30000" dirty="0"/>
              <a:t>-2</a:t>
            </a:r>
            <a:r>
              <a:rPr lang="pt-BR" altLang="zh-CN" sz="2800" dirty="0"/>
              <a:t>+…x </a:t>
            </a:r>
            <a:r>
              <a:rPr lang="pt-BR" altLang="zh-CN" sz="2800" baseline="-25000" dirty="0"/>
              <a:t>-m</a:t>
            </a:r>
            <a:r>
              <a:rPr lang="pt-BR" altLang="zh-CN" sz="2800" dirty="0"/>
              <a:t>*R </a:t>
            </a:r>
            <a:r>
              <a:rPr lang="pt-BR" altLang="zh-CN" sz="2800" baseline="30000" dirty="0"/>
              <a:t>–m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1536" y="3754612"/>
            <a:ext cx="77630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基数为</a:t>
            </a:r>
            <a:r>
              <a:rPr lang="en-US" altLang="zh-CN" dirty="0"/>
              <a:t>R</a:t>
            </a:r>
            <a:r>
              <a:rPr lang="zh-CN" altLang="zh-CN" dirty="0"/>
              <a:t>的数，只要将各位数字与它所在位置的权</a:t>
            </a:r>
            <a:r>
              <a:rPr lang="en-US" altLang="zh-CN" dirty="0"/>
              <a:t>R </a:t>
            </a:r>
            <a:r>
              <a:rPr lang="en-US" altLang="zh-CN" baseline="30000" dirty="0" err="1"/>
              <a:t>i</a:t>
            </a:r>
            <a:r>
              <a:rPr lang="zh-CN" altLang="zh-CN" dirty="0"/>
              <a:t>（</a:t>
            </a:r>
            <a:r>
              <a:rPr lang="en-US" altLang="zh-CN" dirty="0"/>
              <a:t>R </a:t>
            </a:r>
            <a:r>
              <a:rPr lang="zh-CN" altLang="en-US" baseline="30000" dirty="0"/>
              <a:t>位序号</a:t>
            </a:r>
            <a:r>
              <a:rPr lang="zh-CN" altLang="zh-CN" dirty="0"/>
              <a:t>）相乘，其积相加（按逢十进一的原则</a:t>
            </a:r>
            <a:r>
              <a:rPr lang="zh-CN" altLang="en-US" dirty="0"/>
              <a:t>），</a:t>
            </a:r>
            <a:r>
              <a:rPr lang="zh-CN" altLang="zh-CN" dirty="0"/>
              <a:t>和数即为相应的十进制数。在计算过程中采用我们习惯的逢十进一的规则。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2-14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将（</a:t>
            </a:r>
            <a:r>
              <a:rPr lang="en-US" altLang="zh-CN" sz="2000" dirty="0"/>
              <a:t>21A.8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16</a:t>
            </a:r>
            <a:r>
              <a:rPr lang="en-US" altLang="zh-CN" sz="2000" dirty="0"/>
              <a:t> </a:t>
            </a:r>
            <a:r>
              <a:rPr lang="zh-CN" altLang="zh-CN" sz="2000" dirty="0"/>
              <a:t>、（</a:t>
            </a:r>
            <a:r>
              <a:rPr lang="en-US" altLang="zh-CN" sz="2000" dirty="0"/>
              <a:t>3A.9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16</a:t>
            </a:r>
            <a:r>
              <a:rPr lang="en-US" altLang="zh-CN" sz="2000" dirty="0"/>
              <a:t> </a:t>
            </a:r>
            <a:r>
              <a:rPr lang="zh-CN" altLang="zh-CN" sz="2000" dirty="0"/>
              <a:t>转换为</a:t>
            </a:r>
            <a:r>
              <a:rPr lang="en-US" altLang="zh-CN" sz="2000" dirty="0"/>
              <a:t>10</a:t>
            </a:r>
            <a:r>
              <a:rPr lang="zh-CN" altLang="zh-CN" sz="2000" dirty="0"/>
              <a:t>进制的数</a:t>
            </a:r>
            <a:endParaRPr lang="zh-CN" altLang="zh-CN" dirty="0"/>
          </a:p>
          <a:p>
            <a:r>
              <a:rPr lang="zh-CN" altLang="zh-CN" dirty="0"/>
              <a:t>解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V</a:t>
            </a:r>
            <a:r>
              <a:rPr lang="zh-CN" altLang="zh-CN" dirty="0"/>
              <a:t>（（</a:t>
            </a:r>
            <a:r>
              <a:rPr lang="en-US" altLang="zh-CN" dirty="0"/>
              <a:t>21A.8</a:t>
            </a:r>
            <a:r>
              <a:rPr lang="zh-CN" altLang="en-US" dirty="0"/>
              <a:t>）</a:t>
            </a:r>
            <a:r>
              <a:rPr lang="en-US" altLang="zh-CN" baseline="-25000" dirty="0"/>
              <a:t>16</a:t>
            </a:r>
            <a:r>
              <a:rPr lang="en-US" altLang="zh-CN" dirty="0"/>
              <a:t> </a:t>
            </a:r>
            <a:r>
              <a:rPr lang="zh-CN" altLang="zh-CN" dirty="0"/>
              <a:t>）</a:t>
            </a:r>
            <a:r>
              <a:rPr lang="en-US" altLang="zh-CN" dirty="0"/>
              <a:t>=2*16</a:t>
            </a:r>
            <a:r>
              <a:rPr lang="en-US" altLang="zh-CN" baseline="30000" dirty="0"/>
              <a:t>2</a:t>
            </a:r>
            <a:r>
              <a:rPr lang="en-US" altLang="zh-CN" dirty="0"/>
              <a:t> +1*16</a:t>
            </a:r>
            <a:r>
              <a:rPr lang="en-US" altLang="zh-CN" baseline="30000" dirty="0"/>
              <a:t>1</a:t>
            </a:r>
            <a:r>
              <a:rPr lang="en-US" altLang="zh-CN" dirty="0"/>
              <a:t> +10*16</a:t>
            </a:r>
            <a:r>
              <a:rPr lang="en-US" altLang="zh-CN" baseline="30000" dirty="0"/>
              <a:t>0</a:t>
            </a:r>
            <a:r>
              <a:rPr lang="en-US" altLang="zh-CN" dirty="0"/>
              <a:t> +8*16 </a:t>
            </a:r>
            <a:r>
              <a:rPr lang="en-US" altLang="zh-CN" baseline="30000" dirty="0"/>
              <a:t>-1</a:t>
            </a:r>
            <a:endParaRPr lang="zh-CN" altLang="zh-CN" baseline="30000" dirty="0"/>
          </a:p>
          <a:p>
            <a:r>
              <a:rPr lang="en-US" altLang="zh-CN" dirty="0"/>
              <a:t>              	                =2*256+1*16+10*1+8/16=538.5</a:t>
            </a:r>
            <a:endParaRPr lang="zh-CN" altLang="zh-CN" dirty="0"/>
          </a:p>
          <a:p>
            <a:r>
              <a:rPr lang="en-US" altLang="zh-CN" dirty="0"/>
              <a:t>V</a:t>
            </a:r>
            <a:r>
              <a:rPr lang="zh-CN" altLang="zh-CN" dirty="0"/>
              <a:t>（（</a:t>
            </a:r>
            <a:r>
              <a:rPr lang="en-US" altLang="zh-CN" dirty="0"/>
              <a:t>3A.9</a:t>
            </a:r>
            <a:r>
              <a:rPr lang="zh-CN" altLang="en-US" dirty="0"/>
              <a:t>）</a:t>
            </a:r>
            <a:r>
              <a:rPr lang="en-US" altLang="zh-CN" baseline="-25000" dirty="0"/>
              <a:t>16</a:t>
            </a:r>
            <a:r>
              <a:rPr lang="zh-CN" altLang="zh-CN" dirty="0"/>
              <a:t>）</a:t>
            </a:r>
            <a:r>
              <a:rPr lang="en-US" altLang="zh-CN" dirty="0"/>
              <a:t>=3*16</a:t>
            </a:r>
            <a:r>
              <a:rPr lang="en-US" altLang="zh-CN" baseline="30000" dirty="0"/>
              <a:t>1</a:t>
            </a:r>
            <a:r>
              <a:rPr lang="en-US" altLang="zh-CN" dirty="0"/>
              <a:t>+10*16</a:t>
            </a:r>
            <a:r>
              <a:rPr lang="en-US" altLang="zh-CN" baseline="30000" dirty="0"/>
              <a:t>0</a:t>
            </a:r>
            <a:r>
              <a:rPr lang="en-US" altLang="zh-CN" dirty="0"/>
              <a:t> +9*16</a:t>
            </a:r>
            <a:r>
              <a:rPr lang="en-US" altLang="zh-CN" baseline="30000" dirty="0"/>
              <a:t>-1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/>
              <a:t>                               =3*16+10*1+9/16=58.5625</a:t>
            </a:r>
            <a:endParaRPr lang="zh-CN" altLang="zh-CN" dirty="0"/>
          </a:p>
          <a:p>
            <a:r>
              <a:rPr lang="zh-CN" altLang="zh-CN" dirty="0"/>
              <a:t>由此可得（</a:t>
            </a:r>
            <a:r>
              <a:rPr lang="en-US" altLang="zh-CN" dirty="0"/>
              <a:t>21A.8</a:t>
            </a:r>
            <a:r>
              <a:rPr lang="zh-CN" altLang="zh-CN" dirty="0"/>
              <a:t>）</a:t>
            </a:r>
            <a:r>
              <a:rPr lang="en-US" altLang="zh-CN" baseline="-25000" dirty="0"/>
              <a:t>16</a:t>
            </a:r>
            <a:r>
              <a:rPr lang="en-US" altLang="zh-CN" dirty="0"/>
              <a:t> =</a:t>
            </a:r>
            <a:r>
              <a:rPr lang="zh-CN" altLang="zh-CN" dirty="0"/>
              <a:t>（</a:t>
            </a:r>
            <a:r>
              <a:rPr lang="en-US" altLang="zh-CN" dirty="0"/>
              <a:t>538.5</a:t>
            </a:r>
            <a:r>
              <a:rPr lang="zh-CN" altLang="en-US" dirty="0"/>
              <a:t>）</a:t>
            </a:r>
            <a:r>
              <a:rPr lang="en-US" altLang="zh-CN" baseline="-25000" dirty="0"/>
              <a:t>10</a:t>
            </a:r>
            <a:r>
              <a:rPr lang="en-US" altLang="zh-CN" dirty="0"/>
              <a:t> </a:t>
            </a:r>
            <a:r>
              <a:rPr lang="zh-CN" altLang="zh-CN" dirty="0"/>
              <a:t>，（</a:t>
            </a:r>
            <a:r>
              <a:rPr lang="en-US" altLang="zh-CN" dirty="0"/>
              <a:t>3A.9</a:t>
            </a:r>
            <a:r>
              <a:rPr lang="zh-CN" altLang="zh-CN" dirty="0"/>
              <a:t>）</a:t>
            </a:r>
            <a:r>
              <a:rPr lang="en-US" altLang="zh-CN" baseline="-25000" dirty="0"/>
              <a:t>16</a:t>
            </a:r>
            <a:r>
              <a:rPr lang="en-US" altLang="zh-CN" dirty="0"/>
              <a:t> =</a:t>
            </a:r>
            <a:r>
              <a:rPr lang="zh-CN" altLang="zh-CN" dirty="0"/>
              <a:t>（</a:t>
            </a:r>
            <a:r>
              <a:rPr lang="en-US" altLang="zh-CN" dirty="0"/>
              <a:t>58.5625</a:t>
            </a:r>
            <a:r>
              <a:rPr lang="zh-CN" altLang="zh-CN" dirty="0"/>
              <a:t>）</a:t>
            </a:r>
            <a:r>
              <a:rPr lang="en-US" altLang="zh-CN" baseline="-25000" dirty="0"/>
              <a:t>10</a:t>
            </a:r>
            <a:r>
              <a:rPr lang="en-US" altLang="zh-CN" dirty="0"/>
              <a:t> </a:t>
            </a:r>
            <a:endParaRPr lang="zh-CN" altLang="zh-CN" dirty="0"/>
          </a:p>
          <a:p>
            <a:endParaRPr lang="zh-CN" altLang="zh-CN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17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300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821536" y="1690223"/>
            <a:ext cx="776306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2-15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72.44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8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10</a:t>
            </a:r>
            <a:r>
              <a:rPr lang="zh-CN" altLang="zh-CN" sz="2400" dirty="0"/>
              <a:t>进制的数</a:t>
            </a:r>
          </a:p>
          <a:p>
            <a:r>
              <a:rPr lang="zh-CN" altLang="zh-CN" sz="2200" dirty="0"/>
              <a:t>解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r>
              <a:rPr lang="en-US" altLang="zh-CN" sz="2200" dirty="0"/>
              <a:t>V</a:t>
            </a:r>
            <a:r>
              <a:rPr lang="zh-CN" altLang="zh-CN" sz="2200" dirty="0"/>
              <a:t>（（</a:t>
            </a:r>
            <a:r>
              <a:rPr lang="en-US" altLang="zh-CN" sz="2200" dirty="0"/>
              <a:t>72.44</a:t>
            </a:r>
            <a:r>
              <a:rPr lang="zh-CN" altLang="en-US" sz="2200" dirty="0"/>
              <a:t>）</a:t>
            </a:r>
            <a:r>
              <a:rPr lang="en-US" altLang="zh-CN" sz="2200" baseline="-25000" dirty="0"/>
              <a:t>8</a:t>
            </a:r>
            <a:r>
              <a:rPr lang="zh-CN" altLang="en-US" sz="2200" dirty="0"/>
              <a:t>）</a:t>
            </a:r>
            <a:r>
              <a:rPr lang="en-US" altLang="zh-CN" sz="2200" dirty="0"/>
              <a:t>=7*8</a:t>
            </a:r>
            <a:r>
              <a:rPr lang="en-US" altLang="zh-CN" sz="2200" baseline="30000" dirty="0"/>
              <a:t>1</a:t>
            </a:r>
            <a:r>
              <a:rPr lang="en-US" altLang="zh-CN" sz="2200" dirty="0"/>
              <a:t>+2*8</a:t>
            </a:r>
            <a:r>
              <a:rPr lang="en-US" altLang="zh-CN" sz="2200" baseline="30000" dirty="0"/>
              <a:t>0</a:t>
            </a:r>
            <a:r>
              <a:rPr lang="en-US" altLang="zh-CN" sz="2200" dirty="0"/>
              <a:t> +4*8</a:t>
            </a:r>
            <a:r>
              <a:rPr lang="en-US" altLang="zh-CN" sz="2200" baseline="30000" dirty="0"/>
              <a:t>-1</a:t>
            </a:r>
            <a:r>
              <a:rPr lang="en-US" altLang="zh-CN" sz="2200" dirty="0"/>
              <a:t> +4*8</a:t>
            </a:r>
            <a:r>
              <a:rPr lang="en-US" altLang="zh-CN" sz="2200" baseline="30000" dirty="0"/>
              <a:t>-2</a:t>
            </a:r>
            <a:endParaRPr lang="zh-CN" altLang="zh-CN" sz="2200" baseline="30000" dirty="0"/>
          </a:p>
          <a:p>
            <a:r>
              <a:rPr lang="en-US" altLang="zh-CN" sz="2200" dirty="0"/>
              <a:t>               =7*8+2*1+4/8+4/64=58.5625</a:t>
            </a:r>
            <a:endParaRPr lang="zh-CN" altLang="zh-CN" sz="2200" dirty="0"/>
          </a:p>
          <a:p>
            <a:r>
              <a:rPr lang="zh-CN" altLang="zh-CN" sz="2200" dirty="0"/>
              <a:t>由此可得（</a:t>
            </a:r>
            <a:r>
              <a:rPr lang="en-US" altLang="zh-CN" sz="2200" dirty="0"/>
              <a:t>72.44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8</a:t>
            </a:r>
            <a:r>
              <a:rPr lang="en-US" altLang="zh-CN" sz="2200" dirty="0"/>
              <a:t> =</a:t>
            </a:r>
            <a:r>
              <a:rPr lang="zh-CN" altLang="zh-CN" sz="2200" dirty="0"/>
              <a:t>（</a:t>
            </a:r>
            <a:r>
              <a:rPr lang="en-US" altLang="zh-CN" sz="2200" dirty="0"/>
              <a:t>58.5625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10</a:t>
            </a:r>
          </a:p>
          <a:p>
            <a:r>
              <a:rPr lang="en-US" altLang="zh-CN" sz="2000" dirty="0"/>
              <a:t> </a:t>
            </a:r>
            <a:endParaRPr lang="zh-CN" altLang="zh-CN" sz="2000" dirty="0"/>
          </a:p>
          <a:p>
            <a:r>
              <a:rPr lang="zh-CN" altLang="zh-CN" sz="2400" dirty="0"/>
              <a:t>【例</a:t>
            </a:r>
            <a:r>
              <a:rPr lang="en-US" altLang="zh-CN" sz="2400" dirty="0"/>
              <a:t>2-16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将（</a:t>
            </a:r>
            <a:r>
              <a:rPr lang="en-US" altLang="zh-CN" sz="2400" dirty="0"/>
              <a:t>111010.1001</a:t>
            </a:r>
            <a:r>
              <a:rPr lang="zh-CN" altLang="zh-CN" sz="2400" dirty="0"/>
              <a:t>）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 </a:t>
            </a:r>
            <a:r>
              <a:rPr lang="zh-CN" altLang="zh-CN" sz="2400" dirty="0"/>
              <a:t>转换为</a:t>
            </a:r>
            <a:r>
              <a:rPr lang="en-US" altLang="zh-CN" sz="2400" dirty="0"/>
              <a:t>10</a:t>
            </a:r>
            <a:r>
              <a:rPr lang="zh-CN" altLang="zh-CN" sz="2400" dirty="0"/>
              <a:t>进制的数</a:t>
            </a:r>
          </a:p>
          <a:p>
            <a:r>
              <a:rPr lang="zh-CN" altLang="zh-CN" sz="2200" dirty="0"/>
              <a:t>解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r>
              <a:rPr lang="en-US" altLang="zh-CN" sz="2200" dirty="0"/>
              <a:t>V</a:t>
            </a:r>
            <a:r>
              <a:rPr lang="zh-CN" altLang="zh-CN" sz="2200" dirty="0"/>
              <a:t>（（</a:t>
            </a:r>
            <a:r>
              <a:rPr lang="en-US" altLang="zh-CN" sz="2200" dirty="0"/>
              <a:t>111010.1001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2 </a:t>
            </a:r>
            <a:r>
              <a:rPr lang="zh-CN" altLang="zh-CN" sz="2200" dirty="0"/>
              <a:t>）</a:t>
            </a:r>
          </a:p>
          <a:p>
            <a:r>
              <a:rPr lang="en-US" altLang="zh-CN" sz="2200" dirty="0"/>
              <a:t>=1*2</a:t>
            </a:r>
            <a:r>
              <a:rPr lang="en-US" altLang="zh-CN" sz="2200" baseline="30000" dirty="0"/>
              <a:t>5</a:t>
            </a:r>
            <a:r>
              <a:rPr lang="en-US" altLang="zh-CN" sz="2200" dirty="0"/>
              <a:t> +1*2</a:t>
            </a:r>
            <a:r>
              <a:rPr lang="en-US" altLang="zh-CN" sz="2200" baseline="30000" dirty="0"/>
              <a:t>4</a:t>
            </a:r>
            <a:r>
              <a:rPr lang="en-US" altLang="zh-CN" sz="2200" dirty="0"/>
              <a:t> +1*2</a:t>
            </a:r>
            <a:r>
              <a:rPr lang="en-US" altLang="zh-CN" sz="2200" baseline="30000" dirty="0"/>
              <a:t>3</a:t>
            </a:r>
            <a:r>
              <a:rPr lang="en-US" altLang="zh-CN" sz="2200" dirty="0"/>
              <a:t> +0*2</a:t>
            </a:r>
            <a:r>
              <a:rPr lang="en-US" altLang="zh-CN" sz="2200" baseline="30000" dirty="0"/>
              <a:t>2</a:t>
            </a:r>
            <a:r>
              <a:rPr lang="en-US" altLang="zh-CN" sz="2200" dirty="0"/>
              <a:t> +1*2</a:t>
            </a:r>
            <a:r>
              <a:rPr lang="en-US" altLang="zh-CN" sz="2200" baseline="30000" dirty="0"/>
              <a:t>1</a:t>
            </a:r>
            <a:r>
              <a:rPr lang="en-US" altLang="zh-CN" sz="2200" dirty="0"/>
              <a:t> +0*2</a:t>
            </a:r>
            <a:r>
              <a:rPr lang="en-US" altLang="zh-CN" sz="2200" baseline="30000" dirty="0"/>
              <a:t>0</a:t>
            </a:r>
            <a:r>
              <a:rPr lang="en-US" altLang="zh-CN" sz="2200" dirty="0"/>
              <a:t> +1*2</a:t>
            </a:r>
            <a:r>
              <a:rPr lang="en-US" altLang="zh-CN" sz="2200" baseline="30000" dirty="0"/>
              <a:t>-1</a:t>
            </a:r>
            <a:r>
              <a:rPr lang="en-US" altLang="zh-CN" sz="2200" dirty="0"/>
              <a:t> +0*2</a:t>
            </a:r>
            <a:r>
              <a:rPr lang="en-US" altLang="zh-CN" sz="2200" baseline="30000" dirty="0"/>
              <a:t>-2</a:t>
            </a:r>
            <a:r>
              <a:rPr lang="en-US" altLang="zh-CN" sz="2200" dirty="0"/>
              <a:t> +0*2</a:t>
            </a:r>
            <a:r>
              <a:rPr lang="en-US" altLang="zh-CN" sz="2200" baseline="30000" dirty="0"/>
              <a:t>-3</a:t>
            </a:r>
            <a:r>
              <a:rPr lang="en-US" altLang="zh-CN" sz="2200" dirty="0"/>
              <a:t> +1*2</a:t>
            </a:r>
            <a:r>
              <a:rPr lang="en-US" altLang="zh-CN" sz="2200" baseline="30000" dirty="0"/>
              <a:t>-4</a:t>
            </a:r>
            <a:r>
              <a:rPr lang="en-US" altLang="zh-CN" sz="2200" dirty="0"/>
              <a:t>   </a:t>
            </a:r>
            <a:endParaRPr lang="zh-CN" altLang="zh-CN" sz="2200" dirty="0"/>
          </a:p>
          <a:p>
            <a:r>
              <a:rPr lang="en-US" altLang="zh-CN" sz="2200" dirty="0"/>
              <a:t>=32+16+8+2+0.5+0.625=58.625</a:t>
            </a:r>
            <a:endParaRPr lang="zh-CN" altLang="zh-CN" sz="2200" dirty="0"/>
          </a:p>
          <a:p>
            <a:r>
              <a:rPr lang="zh-CN" altLang="zh-CN" sz="2200" dirty="0"/>
              <a:t>由此可得（</a:t>
            </a:r>
            <a:r>
              <a:rPr lang="en-US" altLang="zh-CN" sz="2200" dirty="0"/>
              <a:t>111010.1001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2 </a:t>
            </a:r>
            <a:r>
              <a:rPr lang="en-US" altLang="zh-CN" sz="2200" dirty="0"/>
              <a:t>=</a:t>
            </a:r>
            <a:r>
              <a:rPr lang="zh-CN" altLang="zh-CN" sz="2200" dirty="0"/>
              <a:t>（</a:t>
            </a:r>
            <a:r>
              <a:rPr lang="en-US" altLang="zh-CN" sz="2200" dirty="0"/>
              <a:t>58.5625</a:t>
            </a:r>
            <a:r>
              <a:rPr lang="zh-CN" altLang="zh-CN" sz="2200" dirty="0"/>
              <a:t>）</a:t>
            </a:r>
            <a:r>
              <a:rPr lang="en-US" altLang="zh-CN" sz="2200" baseline="-25000" dirty="0"/>
              <a:t>10</a:t>
            </a:r>
            <a:endParaRPr lang="zh-CN" altLang="zh-CN" sz="2200" baseline="-25000" dirty="0"/>
          </a:p>
        </p:txBody>
      </p:sp>
      <p:sp>
        <p:nvSpPr>
          <p:cNvPr id="17" name="动作按钮: 上一张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58"/>
          <p:cNvSpPr txBox="1"/>
          <p:nvPr/>
        </p:nvSpPr>
        <p:spPr>
          <a:xfrm>
            <a:off x="1188720" y="1027303"/>
            <a:ext cx="91713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6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9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18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553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665125" y="1488968"/>
            <a:ext cx="10259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en-US" altLang="zh-CN" sz="2400" dirty="0"/>
              <a:t> </a:t>
            </a:r>
            <a:r>
              <a:rPr lang="zh-CN" altLang="zh-CN" sz="2400" b="1" dirty="0"/>
              <a:t>二、八、十六进制间的相互转换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endParaRPr lang="zh-CN" altLang="zh-CN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94688" y="1858299"/>
            <a:ext cx="77630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由于</a:t>
            </a:r>
            <a:r>
              <a:rPr lang="en-US" altLang="zh-CN" dirty="0"/>
              <a:t>2</a:t>
            </a:r>
            <a:r>
              <a:rPr lang="en-US" altLang="zh-CN" baseline="30000" dirty="0"/>
              <a:t>4</a:t>
            </a:r>
            <a:r>
              <a:rPr lang="en-US" altLang="zh-CN" dirty="0"/>
              <a:t>=16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en-US" altLang="zh-CN" baseline="30000" dirty="0"/>
              <a:t>3 </a:t>
            </a:r>
            <a:r>
              <a:rPr lang="en-US" altLang="zh-CN" dirty="0"/>
              <a:t>=8</a:t>
            </a:r>
            <a:r>
              <a:rPr lang="zh-CN" altLang="zh-CN" dirty="0"/>
              <a:t>，所以，每一位十六进制数相当于四位二进制数，而每一位八进制数相当于三位二进制数。</a:t>
            </a: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/>
              <a:t>二进制转换为八进制或十六进制</a:t>
            </a:r>
          </a:p>
          <a:p>
            <a:r>
              <a:rPr lang="zh-CN" altLang="zh-CN" dirty="0"/>
              <a:t>可将二进制的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b="1" dirty="0">
                <a:solidFill>
                  <a:srgbClr val="FF0000"/>
                </a:solidFill>
              </a:rPr>
              <a:t>位或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zh-CN" b="1" dirty="0">
                <a:solidFill>
                  <a:srgbClr val="FF0000"/>
                </a:solidFill>
              </a:rPr>
              <a:t>位一组</a:t>
            </a:r>
            <a:r>
              <a:rPr lang="zh-CN" altLang="zh-CN" dirty="0"/>
              <a:t>转换为</a:t>
            </a:r>
            <a:r>
              <a:rPr lang="zh-CN" altLang="zh-CN" b="1" dirty="0">
                <a:solidFill>
                  <a:srgbClr val="FF0000"/>
                </a:solidFill>
              </a:rPr>
              <a:t>一位八进制或十六进制数</a:t>
            </a:r>
            <a:r>
              <a:rPr lang="zh-CN" altLang="zh-CN" dirty="0"/>
              <a:t>。在转换中，位组的划分是以小数点为中心向左右两边延伸的，不足者补齐</a:t>
            </a:r>
            <a:r>
              <a:rPr lang="en-US" altLang="zh-CN" dirty="0"/>
              <a:t>0</a:t>
            </a:r>
            <a:r>
              <a:rPr lang="zh-CN" altLang="zh-CN" dirty="0"/>
              <a:t>。整数部分在高位补</a:t>
            </a:r>
            <a:r>
              <a:rPr lang="en-US" altLang="zh-CN" dirty="0"/>
              <a:t>0</a:t>
            </a:r>
            <a:r>
              <a:rPr lang="zh-CN" altLang="zh-CN" dirty="0"/>
              <a:t>，小数部分在低位补</a:t>
            </a:r>
            <a:r>
              <a:rPr lang="en-US" altLang="zh-CN" dirty="0"/>
              <a:t>0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2-17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将（</a:t>
            </a:r>
            <a:r>
              <a:rPr lang="en-US" altLang="zh-CN" sz="2000" dirty="0"/>
              <a:t>111010.1001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 </a:t>
            </a:r>
            <a:r>
              <a:rPr lang="zh-CN" altLang="zh-CN" sz="2000" dirty="0"/>
              <a:t>转换为</a:t>
            </a:r>
            <a:r>
              <a:rPr lang="en-US" altLang="zh-CN" sz="2000" dirty="0"/>
              <a:t>8</a:t>
            </a:r>
            <a:r>
              <a:rPr lang="zh-CN" altLang="zh-CN" sz="2000" dirty="0"/>
              <a:t>进制的数</a:t>
            </a:r>
          </a:p>
          <a:p>
            <a:r>
              <a:rPr lang="zh-CN" altLang="zh-CN" dirty="0"/>
              <a:t>解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zh-CN" altLang="zh-CN" dirty="0"/>
              <a:t>位组划分：</a:t>
            </a:r>
            <a:r>
              <a:rPr lang="en-US" altLang="zh-CN" dirty="0"/>
              <a:t>  111  010 . 100 100</a:t>
            </a:r>
            <a:endParaRPr lang="zh-CN" altLang="zh-CN" dirty="0"/>
          </a:p>
          <a:p>
            <a:r>
              <a:rPr lang="zh-CN" altLang="zh-CN" dirty="0"/>
              <a:t>八进制数：</a:t>
            </a:r>
            <a:r>
              <a:rPr lang="en-US" altLang="zh-CN" dirty="0"/>
              <a:t>     7      2        4     4</a:t>
            </a:r>
            <a:endParaRPr lang="zh-CN" altLang="zh-CN" dirty="0"/>
          </a:p>
          <a:p>
            <a:r>
              <a:rPr lang="zh-CN" altLang="zh-CN" dirty="0"/>
              <a:t>由此可得（</a:t>
            </a:r>
            <a:r>
              <a:rPr lang="en-US" altLang="zh-CN" dirty="0"/>
              <a:t>111010.1001</a:t>
            </a:r>
            <a:r>
              <a:rPr lang="zh-CN" altLang="zh-CN" dirty="0"/>
              <a:t>）</a:t>
            </a:r>
            <a:r>
              <a:rPr lang="en-US" altLang="zh-CN" baseline="-25000" dirty="0"/>
              <a:t>2</a:t>
            </a:r>
            <a:r>
              <a:rPr lang="en-US" altLang="zh-CN" dirty="0"/>
              <a:t> =</a:t>
            </a:r>
            <a:r>
              <a:rPr lang="zh-CN" altLang="zh-CN" dirty="0"/>
              <a:t>（</a:t>
            </a:r>
            <a:r>
              <a:rPr lang="en-US" altLang="zh-CN" dirty="0"/>
              <a:t>72.44</a:t>
            </a:r>
            <a:r>
              <a:rPr lang="zh-CN" altLang="zh-CN" dirty="0"/>
              <a:t>）</a:t>
            </a:r>
            <a:r>
              <a:rPr lang="en-US" altLang="zh-CN" baseline="-25000" dirty="0"/>
              <a:t>8</a:t>
            </a:r>
          </a:p>
          <a:p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2-18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将（</a:t>
            </a:r>
            <a:r>
              <a:rPr lang="en-US" altLang="zh-CN" sz="2000" dirty="0"/>
              <a:t>111010.1001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2 </a:t>
            </a:r>
            <a:r>
              <a:rPr lang="zh-CN" altLang="zh-CN" sz="2000" dirty="0"/>
              <a:t>转换为</a:t>
            </a:r>
            <a:r>
              <a:rPr lang="en-US" altLang="zh-CN" sz="2000" dirty="0"/>
              <a:t>16</a:t>
            </a:r>
            <a:r>
              <a:rPr lang="zh-CN" altLang="zh-CN" sz="2000" dirty="0"/>
              <a:t>进制的数</a:t>
            </a:r>
          </a:p>
          <a:p>
            <a:r>
              <a:rPr lang="zh-CN" altLang="zh-CN" dirty="0"/>
              <a:t>解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zh-CN" altLang="zh-CN" dirty="0"/>
              <a:t>位组划分：</a:t>
            </a:r>
            <a:r>
              <a:rPr lang="en-US" altLang="zh-CN" dirty="0"/>
              <a:t>  0011  1010 . 1001</a:t>
            </a:r>
            <a:endParaRPr lang="zh-CN" altLang="zh-CN" dirty="0"/>
          </a:p>
          <a:p>
            <a:r>
              <a:rPr lang="zh-CN" altLang="zh-CN" dirty="0"/>
              <a:t>十六进制数：</a:t>
            </a:r>
            <a:r>
              <a:rPr lang="en-US" altLang="zh-CN" dirty="0"/>
              <a:t>  2        A          9</a:t>
            </a:r>
            <a:endParaRPr lang="zh-CN" altLang="zh-CN" dirty="0"/>
          </a:p>
          <a:p>
            <a:r>
              <a:rPr lang="zh-CN" altLang="zh-CN" dirty="0"/>
              <a:t>由此可得（</a:t>
            </a:r>
            <a:r>
              <a:rPr lang="en-US" altLang="zh-CN" dirty="0"/>
              <a:t>111010.1001</a:t>
            </a:r>
            <a:r>
              <a:rPr lang="zh-CN" altLang="zh-CN" dirty="0"/>
              <a:t>）</a:t>
            </a:r>
            <a:r>
              <a:rPr lang="en-US" altLang="zh-CN" baseline="-25000" dirty="0"/>
              <a:t>2 </a:t>
            </a:r>
            <a:r>
              <a:rPr lang="en-US" altLang="zh-CN" dirty="0"/>
              <a:t>=</a:t>
            </a:r>
            <a:r>
              <a:rPr lang="zh-CN" altLang="zh-CN" dirty="0"/>
              <a:t>（</a:t>
            </a:r>
            <a:r>
              <a:rPr lang="en-US" altLang="zh-CN" dirty="0"/>
              <a:t>3A.9</a:t>
            </a:r>
            <a:r>
              <a:rPr lang="zh-CN" altLang="zh-CN" dirty="0"/>
              <a:t>）</a:t>
            </a:r>
            <a:r>
              <a:rPr lang="en-US" altLang="zh-CN" baseline="-25000" dirty="0"/>
              <a:t>16</a:t>
            </a:r>
            <a:r>
              <a:rPr lang="en-US" altLang="zh-CN" dirty="0"/>
              <a:t> </a:t>
            </a:r>
            <a:endParaRPr lang="zh-CN" altLang="zh-CN" dirty="0"/>
          </a:p>
        </p:txBody>
      </p:sp>
      <p:sp>
        <p:nvSpPr>
          <p:cNvPr id="18" name="动作按钮: 上一张 1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0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19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0501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821536" y="1484094"/>
            <a:ext cx="776306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八进制或十六进制转换为二进制</a:t>
            </a:r>
          </a:p>
          <a:p>
            <a:r>
              <a:rPr lang="zh-CN" altLang="zh-CN" sz="2000" dirty="0"/>
              <a:t>每一位八进制或十六进制数化为</a:t>
            </a:r>
            <a:r>
              <a:rPr lang="en-US" altLang="zh-CN" sz="2000" dirty="0"/>
              <a:t>4</a:t>
            </a:r>
            <a:r>
              <a:rPr lang="zh-CN" altLang="zh-CN" sz="2000" dirty="0"/>
              <a:t>为</a:t>
            </a:r>
            <a:r>
              <a:rPr lang="en-US" altLang="zh-CN" sz="2000" dirty="0"/>
              <a:t>3</a:t>
            </a:r>
            <a:r>
              <a:rPr lang="zh-CN" altLang="zh-CN" sz="2000" dirty="0"/>
              <a:t>位或</a:t>
            </a:r>
            <a:r>
              <a:rPr lang="en-US" altLang="zh-CN" sz="2000" dirty="0"/>
              <a:t>4</a:t>
            </a:r>
            <a:r>
              <a:rPr lang="zh-CN" altLang="zh-CN" sz="2000" dirty="0"/>
              <a:t>位的一组二进制数。</a:t>
            </a:r>
          </a:p>
          <a:p>
            <a:endParaRPr lang="en-US" altLang="zh-CN" sz="2000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2-19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将（</a:t>
            </a:r>
            <a:r>
              <a:rPr lang="en-US" altLang="zh-CN" sz="2000" dirty="0"/>
              <a:t>D3A.94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16</a:t>
            </a:r>
            <a:r>
              <a:rPr lang="en-US" altLang="zh-CN" sz="2000" dirty="0"/>
              <a:t> </a:t>
            </a:r>
            <a:r>
              <a:rPr lang="zh-CN" altLang="zh-CN" sz="2000" dirty="0"/>
              <a:t>转换为</a:t>
            </a:r>
            <a:r>
              <a:rPr lang="en-US" altLang="zh-CN" sz="2000" dirty="0"/>
              <a:t>2</a:t>
            </a:r>
            <a:r>
              <a:rPr lang="zh-CN" altLang="zh-CN" sz="2000" dirty="0"/>
              <a:t>进制的数</a:t>
            </a:r>
          </a:p>
          <a:p>
            <a:r>
              <a:rPr lang="zh-CN" altLang="zh-CN" sz="2000" dirty="0"/>
              <a:t>解</a:t>
            </a:r>
            <a:r>
              <a:rPr lang="en-US" altLang="zh-CN" sz="2000" dirty="0"/>
              <a:t>:</a:t>
            </a:r>
            <a:endParaRPr lang="zh-CN" altLang="zh-CN" sz="2000" dirty="0"/>
          </a:p>
          <a:p>
            <a:r>
              <a:rPr lang="zh-CN" altLang="zh-CN" sz="2000" dirty="0"/>
              <a:t>十六进制数：</a:t>
            </a:r>
            <a:r>
              <a:rPr lang="en-US" altLang="zh-CN" sz="2000" dirty="0"/>
              <a:t>         D       3        A   .   9       4</a:t>
            </a:r>
            <a:endParaRPr lang="zh-CN" altLang="zh-CN" sz="2000" dirty="0"/>
          </a:p>
          <a:p>
            <a:r>
              <a:rPr lang="zh-CN" altLang="zh-CN" sz="2000" dirty="0"/>
              <a:t>相应二进制数：</a:t>
            </a:r>
            <a:r>
              <a:rPr lang="en-US" altLang="zh-CN" sz="2000" dirty="0"/>
              <a:t> 1101 0011 1010 1001 0100</a:t>
            </a:r>
            <a:endParaRPr lang="zh-CN" altLang="zh-CN" sz="2000" dirty="0"/>
          </a:p>
          <a:p>
            <a:r>
              <a:rPr lang="zh-CN" altLang="zh-CN" sz="2000" dirty="0"/>
              <a:t>由此可得（</a:t>
            </a:r>
            <a:r>
              <a:rPr lang="en-US" altLang="zh-CN" sz="2000" dirty="0"/>
              <a:t>D3A.94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16 </a:t>
            </a:r>
            <a:r>
              <a:rPr lang="en-US" altLang="zh-CN" sz="2000" dirty="0"/>
              <a:t>=</a:t>
            </a:r>
            <a:r>
              <a:rPr lang="zh-CN" altLang="zh-CN" sz="2000" dirty="0"/>
              <a:t>（</a:t>
            </a:r>
            <a:r>
              <a:rPr lang="en-US" altLang="zh-CN" sz="2000" dirty="0"/>
              <a:t>110100111010.100101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2-20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将（</a:t>
            </a:r>
            <a:r>
              <a:rPr lang="en-US" altLang="zh-CN" sz="2000" dirty="0"/>
              <a:t>376.52</a:t>
            </a:r>
            <a:r>
              <a:rPr lang="zh-CN" altLang="en-US" sz="2000" dirty="0"/>
              <a:t>）</a:t>
            </a:r>
            <a:r>
              <a:rPr lang="en-US" altLang="zh-CN" sz="2000" baseline="-25000" dirty="0"/>
              <a:t>8</a:t>
            </a:r>
            <a:r>
              <a:rPr lang="en-US" altLang="zh-CN" sz="2000" dirty="0"/>
              <a:t> </a:t>
            </a:r>
            <a:r>
              <a:rPr lang="zh-CN" altLang="zh-CN" sz="2000" dirty="0"/>
              <a:t>转换为</a:t>
            </a:r>
            <a:r>
              <a:rPr lang="en-US" altLang="zh-CN" sz="2000" dirty="0"/>
              <a:t>2</a:t>
            </a:r>
            <a:r>
              <a:rPr lang="zh-CN" altLang="zh-CN" sz="2000" dirty="0"/>
              <a:t>进制的数</a:t>
            </a:r>
          </a:p>
          <a:p>
            <a:r>
              <a:rPr lang="zh-CN" altLang="zh-CN" sz="2000" dirty="0"/>
              <a:t>解</a:t>
            </a:r>
            <a:r>
              <a:rPr lang="en-US" altLang="zh-CN" sz="2000" dirty="0"/>
              <a:t>:</a:t>
            </a:r>
            <a:endParaRPr lang="zh-CN" altLang="zh-CN" sz="2000" dirty="0"/>
          </a:p>
          <a:p>
            <a:r>
              <a:rPr lang="en-US" altLang="zh-CN" sz="2000" dirty="0"/>
              <a:t>    </a:t>
            </a:r>
            <a:r>
              <a:rPr lang="zh-CN" altLang="zh-CN" sz="2000" dirty="0"/>
              <a:t>八进制数：</a:t>
            </a:r>
            <a:r>
              <a:rPr lang="en-US" altLang="zh-CN" sz="2000" dirty="0"/>
              <a:t>        3     7      6  .  5     2</a:t>
            </a:r>
            <a:endParaRPr lang="zh-CN" altLang="zh-CN" sz="2000" dirty="0"/>
          </a:p>
          <a:p>
            <a:r>
              <a:rPr lang="zh-CN" altLang="zh-CN" sz="2000" dirty="0"/>
              <a:t>相应二进制数：</a:t>
            </a:r>
            <a:r>
              <a:rPr lang="en-US" altLang="zh-CN" sz="2000" dirty="0"/>
              <a:t> 011 111 110 101 010</a:t>
            </a:r>
            <a:endParaRPr lang="zh-CN" altLang="zh-CN" sz="2000" dirty="0"/>
          </a:p>
          <a:p>
            <a:r>
              <a:rPr lang="zh-CN" altLang="zh-CN" sz="2000" dirty="0"/>
              <a:t>由此可得（</a:t>
            </a:r>
            <a:r>
              <a:rPr lang="en-US" altLang="zh-CN" sz="2000" dirty="0"/>
              <a:t>376.52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8</a:t>
            </a:r>
            <a:r>
              <a:rPr lang="en-US" altLang="zh-CN" sz="2000" dirty="0"/>
              <a:t> =</a:t>
            </a:r>
            <a:r>
              <a:rPr lang="zh-CN" altLang="zh-CN" sz="2000" dirty="0"/>
              <a:t>（</a:t>
            </a:r>
            <a:r>
              <a:rPr lang="en-US" altLang="zh-CN" sz="2000" dirty="0"/>
              <a:t>11111110.10101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2 </a:t>
            </a:r>
            <a:endParaRPr lang="zh-CN" altLang="zh-CN" sz="2000" baseline="-25000" dirty="0"/>
          </a:p>
        </p:txBody>
      </p:sp>
      <p:sp>
        <p:nvSpPr>
          <p:cNvPr id="17" name="动作按钮: 上一张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58"/>
          <p:cNvSpPr txBox="1"/>
          <p:nvPr/>
        </p:nvSpPr>
        <p:spPr>
          <a:xfrm>
            <a:off x="1188720" y="1027303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进制间的相互转换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9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3210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55064" y="2077140"/>
            <a:ext cx="83027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定点表示</a:t>
            </a:r>
            <a:endParaRPr lang="en-US" altLang="zh-CN" sz="2400" dirty="0"/>
          </a:p>
          <a:p>
            <a:r>
              <a:rPr lang="en-US" altLang="zh-CN" sz="2400" dirty="0"/>
              <a:t> 	</a:t>
            </a:r>
            <a:r>
              <a:rPr lang="zh-CN" altLang="zh-CN" sz="2000" dirty="0"/>
              <a:t>所有数的小数点都固定到有效数位间的同一位置</a:t>
            </a:r>
            <a:endParaRPr lang="en-US" altLang="zh-CN" sz="20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浮点表示</a:t>
            </a:r>
            <a:endParaRPr lang="en-US" altLang="zh-CN" sz="2400" dirty="0"/>
          </a:p>
          <a:p>
            <a:r>
              <a:rPr lang="en-US" altLang="zh-CN" sz="2400" dirty="0"/>
              <a:t>	</a:t>
            </a:r>
            <a:r>
              <a:rPr lang="zh-CN" altLang="zh-CN" sz="2000" dirty="0"/>
              <a:t>一个数的小数点可以在有效数位间任意游动。</a:t>
            </a:r>
            <a:endParaRPr lang="en-US" altLang="zh-CN" sz="20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224784" y="2954303"/>
            <a:ext cx="369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0.10	     </a:t>
            </a:r>
            <a:r>
              <a:rPr lang="en-US" altLang="zh-CN" dirty="0">
                <a:sym typeface="Wingdings" panose="05000000000000000000" pitchFamily="2" charset="2"/>
              </a:rPr>
              <a:t>	</a:t>
            </a:r>
            <a:r>
              <a:rPr lang="en-US" altLang="zh-CN" dirty="0"/>
              <a:t>0000.1000</a:t>
            </a:r>
          </a:p>
          <a:p>
            <a:r>
              <a:rPr lang="en-US" altLang="zh-CN" dirty="0"/>
              <a:t>10.101	     </a:t>
            </a:r>
            <a:r>
              <a:rPr lang="en-US" altLang="zh-CN" dirty="0">
                <a:sym typeface="Wingdings" panose="05000000000000000000" pitchFamily="2" charset="2"/>
              </a:rPr>
              <a:t>	</a:t>
            </a:r>
            <a:r>
              <a:rPr lang="en-US" altLang="zh-CN" dirty="0"/>
              <a:t>0010.1010</a:t>
            </a:r>
          </a:p>
          <a:p>
            <a:r>
              <a:rPr lang="en-US" altLang="zh-CN" dirty="0"/>
              <a:t>1011.011      </a:t>
            </a:r>
            <a:r>
              <a:rPr lang="en-US" altLang="zh-CN" dirty="0">
                <a:sym typeface="Wingdings" panose="05000000000000000000" pitchFamily="2" charset="2"/>
              </a:rPr>
              <a:t>	</a:t>
            </a:r>
            <a:r>
              <a:rPr lang="en-US" altLang="zh-CN" dirty="0"/>
              <a:t>1011.0110</a:t>
            </a:r>
            <a:r>
              <a:rPr lang="en-US" altLang="zh-CN" dirty="0">
                <a:sym typeface="Wingdings" panose="05000000000000000000" pitchFamily="2" charset="2"/>
              </a:rPr>
              <a:t>	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224784" y="5178616"/>
            <a:ext cx="5061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0.1011011=0.001011011</a:t>
            </a:r>
            <a:r>
              <a:rPr lang="zh-CN" altLang="en-US" dirty="0"/>
              <a:t>*</a:t>
            </a:r>
            <a:r>
              <a:rPr lang="en-US" altLang="zh-CN" dirty="0"/>
              <a:t>2</a:t>
            </a:r>
            <a:r>
              <a:rPr lang="en-US" altLang="zh-CN" baseline="30000" dirty="0"/>
              <a:t>2</a:t>
            </a:r>
            <a:r>
              <a:rPr lang="en-US" altLang="zh-CN" dirty="0"/>
              <a:t>=101.1011</a:t>
            </a:r>
            <a:r>
              <a:rPr lang="zh-CN" altLang="en-US" dirty="0"/>
              <a:t>*</a:t>
            </a:r>
            <a:r>
              <a:rPr lang="en-US" altLang="zh-CN" dirty="0"/>
              <a:t>2</a:t>
            </a:r>
            <a:r>
              <a:rPr lang="en-US" altLang="zh-CN" baseline="30000" dirty="0"/>
              <a:t>-3</a:t>
            </a:r>
          </a:p>
          <a:p>
            <a:r>
              <a:rPr lang="en-US" altLang="zh-CN" dirty="0">
                <a:sym typeface="Wingdings" panose="05000000000000000000" pitchFamily="2" charset="2"/>
              </a:rPr>
              <a:t>100.10000=0.1001</a:t>
            </a:r>
            <a:r>
              <a:rPr lang="zh-CN" altLang="en-US" dirty="0">
                <a:sym typeface="Wingdings" panose="05000000000000000000" pitchFamily="2" charset="2"/>
              </a:rPr>
              <a:t>*</a:t>
            </a:r>
            <a:r>
              <a:rPr lang="en-US" altLang="zh-CN" dirty="0">
                <a:sym typeface="Wingdings" panose="05000000000000000000" pitchFamily="2" charset="2"/>
              </a:rPr>
              <a:t>2</a:t>
            </a:r>
            <a:r>
              <a:rPr lang="en-US" altLang="zh-CN" baseline="30000" dirty="0">
                <a:sym typeface="Wingdings" panose="05000000000000000000" pitchFamily="2" charset="2"/>
              </a:rPr>
              <a:t>3</a:t>
            </a:r>
            <a:r>
              <a:rPr lang="en-US" altLang="zh-CN" dirty="0">
                <a:sym typeface="Wingdings" panose="05000000000000000000" pitchFamily="2" charset="2"/>
              </a:rPr>
              <a:t>=1001</a:t>
            </a:r>
            <a:r>
              <a:rPr lang="zh-CN" altLang="en-US" dirty="0">
                <a:sym typeface="Wingdings" panose="05000000000000000000" pitchFamily="2" charset="2"/>
              </a:rPr>
              <a:t>*</a:t>
            </a:r>
            <a:r>
              <a:rPr lang="en-US" altLang="zh-CN" dirty="0">
                <a:sym typeface="Wingdings" panose="05000000000000000000" pitchFamily="2" charset="2"/>
              </a:rPr>
              <a:t>2</a:t>
            </a:r>
            <a:r>
              <a:rPr lang="en-US" altLang="zh-CN" baseline="30000" dirty="0">
                <a:sym typeface="Wingdings" panose="05000000000000000000" pitchFamily="2" charset="2"/>
              </a:rPr>
              <a:t>-1</a:t>
            </a:r>
            <a:r>
              <a:rPr lang="en-US" altLang="zh-CN" dirty="0">
                <a:sym typeface="Wingdings" panose="05000000000000000000" pitchFamily="2" charset="2"/>
              </a:rPr>
              <a:t>	</a:t>
            </a:r>
            <a:endParaRPr lang="zh-CN" altLang="en-US" dirty="0"/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4815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700863" y="1780556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定点数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84832" y="2187791"/>
            <a:ext cx="704509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/>
              <a:t>定点整数和定点小数</a:t>
            </a: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dirty="0"/>
              <a:t>定点数的表示范围</a:t>
            </a: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33725" y="2663642"/>
            <a:ext cx="51310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FFFFFF"/>
                </a:solidFill>
              </a:rPr>
              <a:t>纯小数</a:t>
            </a:r>
            <a:r>
              <a:rPr lang="zh-CN" altLang="en-US" dirty="0">
                <a:solidFill>
                  <a:srgbClr val="FFFFFF"/>
                </a:solidFill>
              </a:rPr>
              <a:t>：</a:t>
            </a:r>
            <a:r>
              <a:rPr lang="zh-CN" altLang="zh-CN" dirty="0">
                <a:solidFill>
                  <a:srgbClr val="FFFFFF"/>
                </a:solidFill>
              </a:rPr>
              <a:t>所有数的小数点都固定在最高位</a:t>
            </a:r>
            <a:endParaRPr lang="en-US" altLang="zh-CN" dirty="0">
              <a:solidFill>
                <a:srgbClr val="FFFF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FFFFFF"/>
                </a:solidFill>
              </a:rPr>
              <a:t>纯整数</a:t>
            </a:r>
            <a:r>
              <a:rPr lang="zh-CN" altLang="en-US" dirty="0">
                <a:solidFill>
                  <a:srgbClr val="FFFFFF"/>
                </a:solidFill>
              </a:rPr>
              <a:t>：</a:t>
            </a:r>
            <a:r>
              <a:rPr lang="zh-CN" altLang="zh-CN" dirty="0">
                <a:solidFill>
                  <a:srgbClr val="FFFFFF"/>
                </a:solidFill>
              </a:rPr>
              <a:t>所有数的小数点都固定在最低位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33725" y="3719635"/>
            <a:ext cx="5131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/>
              <a:t>n</a:t>
            </a:r>
            <a:r>
              <a:rPr lang="zh-CN" altLang="zh-CN" dirty="0"/>
              <a:t>位定点小数的表示范围</a:t>
            </a:r>
            <a:endParaRPr lang="en-US" altLang="zh-CN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zh-CN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/>
              <a:t>n</a:t>
            </a:r>
            <a:r>
              <a:rPr lang="zh-CN" altLang="zh-CN" dirty="0"/>
              <a:t>位定点整数的表示范围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30" name="矩形 29"/>
          <p:cNvSpPr/>
          <p:nvPr/>
        </p:nvSpPr>
        <p:spPr>
          <a:xfrm>
            <a:off x="2806652" y="4101357"/>
            <a:ext cx="3575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最大数：</a:t>
            </a:r>
            <a:r>
              <a:rPr lang="en-US" altLang="zh-CN" dirty="0"/>
              <a:t>0.11……11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最小数：</a:t>
            </a:r>
            <a:r>
              <a:rPr lang="en-US" altLang="zh-CN" dirty="0"/>
              <a:t>0.00……01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范围：</a:t>
            </a:r>
            <a:r>
              <a:rPr lang="en-US" altLang="zh-CN" dirty="0"/>
              <a:t>2</a:t>
            </a:r>
            <a:r>
              <a:rPr lang="en-US" altLang="zh-CN" baseline="30000" dirty="0"/>
              <a:t>-n </a:t>
            </a:r>
            <a:r>
              <a:rPr lang="en-US" altLang="zh-CN" dirty="0"/>
              <a:t>≤|x|≤1-2</a:t>
            </a:r>
            <a:r>
              <a:rPr lang="en-US" altLang="zh-CN" baseline="30000" dirty="0"/>
              <a:t>-n </a:t>
            </a:r>
          </a:p>
        </p:txBody>
      </p:sp>
      <p:sp>
        <p:nvSpPr>
          <p:cNvPr id="31" name="矩形 30"/>
          <p:cNvSpPr/>
          <p:nvPr/>
        </p:nvSpPr>
        <p:spPr>
          <a:xfrm>
            <a:off x="2779141" y="5524265"/>
            <a:ext cx="2811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最大数：</a:t>
            </a:r>
            <a:r>
              <a:rPr lang="en-US" altLang="zh-CN" dirty="0"/>
              <a:t>11……11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最小数：</a:t>
            </a:r>
            <a:r>
              <a:rPr lang="en-US" altLang="zh-CN" dirty="0"/>
              <a:t>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范围：</a:t>
            </a:r>
            <a:r>
              <a:rPr lang="en-US" altLang="zh-CN" dirty="0"/>
              <a:t>0≤|x|≤2</a:t>
            </a:r>
            <a:r>
              <a:rPr lang="en-US" altLang="zh-CN" baseline="30000" dirty="0"/>
              <a:t>n</a:t>
            </a:r>
            <a:r>
              <a:rPr lang="en-US" altLang="zh-CN" dirty="0"/>
              <a:t> -1</a:t>
            </a:r>
          </a:p>
        </p:txBody>
      </p:sp>
      <p:sp>
        <p:nvSpPr>
          <p:cNvPr id="33" name="动作按钮: 上一张 3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6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659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5597" y="670970"/>
            <a:ext cx="660692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4400" dirty="0"/>
              <a:t>计算机中的信息</a:t>
            </a:r>
            <a:endParaRPr lang="en-US" altLang="zh-CN" sz="4400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4400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4400" dirty="0"/>
          </a:p>
          <a:p>
            <a:endParaRPr lang="en-US" altLang="zh-CN" sz="3600" u="sng" dirty="0">
              <a:uFill>
                <a:solidFill>
                  <a:schemeClr val="accent1"/>
                </a:solidFill>
              </a:uFill>
            </a:endParaRPr>
          </a:p>
          <a:p>
            <a:endParaRPr lang="en-US" altLang="zh-CN" sz="3600" dirty="0"/>
          </a:p>
          <a:p>
            <a:endParaRPr lang="zh-CN" altLang="en-US" sz="2800" dirty="0"/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4747CF7B-FB61-4679-918C-136F046D39C1}"/>
              </a:ext>
            </a:extLst>
          </p:cNvPr>
          <p:cNvSpPr/>
          <p:nvPr/>
        </p:nvSpPr>
        <p:spPr>
          <a:xfrm>
            <a:off x="11034944" y="6320901"/>
            <a:ext cx="470516" cy="452761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动作按钮: 转到主页 6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xmlns="" id="{C5D307D9-FBD8-414E-BD9A-8080651DD92B}"/>
              </a:ext>
            </a:extLst>
          </p:cNvPr>
          <p:cNvSpPr/>
          <p:nvPr/>
        </p:nvSpPr>
        <p:spPr>
          <a:xfrm>
            <a:off x="11629748" y="6320901"/>
            <a:ext cx="470516" cy="452761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7792" y="1638759"/>
            <a:ext cx="357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n"/>
            </a:pPr>
            <a:r>
              <a:rPr lang="zh-CN" altLang="en-US" sz="3600" dirty="0"/>
              <a:t>控制信息</a:t>
            </a:r>
            <a:endParaRPr lang="en-US" altLang="zh-CN" sz="3600" dirty="0"/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zh-CN" altLang="en-US" sz="3600" dirty="0"/>
              <a:t>数据信息</a:t>
            </a:r>
            <a:r>
              <a:rPr lang="en-US" altLang="zh-CN" sz="3600" dirty="0"/>
              <a:t>  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307080" y="2832523"/>
            <a:ext cx="3575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chemeClr val="accent4"/>
                  </a:solidFill>
                </a:uFill>
              </a:rPr>
              <a:t>数值数据</a:t>
            </a:r>
            <a:endParaRPr lang="en-US" altLang="zh-CN" sz="3200" b="1" dirty="0">
              <a:solidFill>
                <a:srgbClr val="FF0000"/>
              </a:solidFill>
              <a:uFill>
                <a:solidFill>
                  <a:schemeClr val="accent4"/>
                </a:solidFill>
              </a:u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200" dirty="0"/>
              <a:t>非数值数据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64686" y="3909741"/>
            <a:ext cx="357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dirty="0"/>
              <a:t>逻辑数据</a:t>
            </a:r>
            <a:endParaRPr lang="en-US" altLang="zh-CN" sz="28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dirty="0"/>
              <a:t>字符数据</a:t>
            </a:r>
            <a:r>
              <a:rPr lang="en-US" altLang="zh-CN" sz="2800" dirty="0"/>
              <a:t>  </a:t>
            </a:r>
            <a:endParaRPr lang="zh-CN" altLang="en-US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569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084832" y="1785235"/>
            <a:ext cx="704509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比例因子及其选取原则</a:t>
            </a:r>
            <a:endParaRPr lang="en-US" altLang="zh-CN" sz="2400" dirty="0"/>
          </a:p>
          <a:p>
            <a:endParaRPr lang="zh-CN" altLang="zh-CN" sz="2400" dirty="0"/>
          </a:p>
          <a:p>
            <a:r>
              <a:rPr lang="zh-CN" altLang="en-US" sz="2000" dirty="0"/>
              <a:t>当所表示的数不在表示范围内时，可选择适当</a:t>
            </a:r>
            <a:r>
              <a:rPr lang="zh-CN" altLang="en-US" sz="2000" u="heavy" dirty="0">
                <a:uFill>
                  <a:solidFill>
                    <a:schemeClr val="accent2"/>
                  </a:solidFill>
                </a:uFill>
              </a:rPr>
              <a:t>比例因子</a:t>
            </a:r>
            <a:r>
              <a:rPr lang="zh-CN" altLang="en-US" sz="2000" dirty="0"/>
              <a:t>与该数相乘，将其缩小为定点小数或扩大为定点整数，输出时再作反调整。</a:t>
            </a:r>
          </a:p>
          <a:p>
            <a:r>
              <a:rPr lang="zh-CN" altLang="en-US" sz="2000" dirty="0"/>
              <a:t>比例因子的选取原则</a:t>
            </a:r>
            <a:r>
              <a:rPr lang="en-US" altLang="zh-CN" sz="2000" dirty="0"/>
              <a:t>:</a:t>
            </a:r>
            <a:r>
              <a:rPr lang="zh-CN" altLang="en-US" sz="2000" dirty="0"/>
              <a:t>应使初始数据、预期的中间结果及最后结果都在定点数的表示范围之内。</a:t>
            </a:r>
          </a:p>
          <a:p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定点数的优缺点</a:t>
            </a:r>
            <a:endParaRPr lang="en-US" altLang="zh-CN" sz="24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</p:txBody>
      </p:sp>
      <p:sp>
        <p:nvSpPr>
          <p:cNvPr id="10" name="矩形 9"/>
          <p:cNvSpPr/>
          <p:nvPr/>
        </p:nvSpPr>
        <p:spPr>
          <a:xfrm>
            <a:off x="2455307" y="4812155"/>
            <a:ext cx="51310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FFFFFF"/>
                </a:solidFill>
              </a:rPr>
              <a:t>优点：</a:t>
            </a:r>
            <a:r>
              <a:rPr lang="zh-CN" altLang="zh-CN" sz="2000" dirty="0"/>
              <a:t>表示简单</a:t>
            </a:r>
            <a:r>
              <a:rPr lang="zh-CN" altLang="en-US" sz="2000" dirty="0"/>
              <a:t>，</a:t>
            </a:r>
            <a:r>
              <a:rPr lang="zh-CN" altLang="zh-CN" sz="2000" dirty="0"/>
              <a:t>电路实现容易，速度快</a:t>
            </a:r>
            <a:endParaRPr lang="en-US" altLang="zh-CN" sz="2000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FFFFFF"/>
                </a:solidFill>
              </a:rPr>
              <a:t>缺点：易出错，</a:t>
            </a:r>
            <a:r>
              <a:rPr lang="zh-CN" altLang="zh-CN" sz="2000" dirty="0"/>
              <a:t>表示范围有限</a:t>
            </a:r>
            <a:endParaRPr lang="en-US" altLang="zh-CN" sz="2000" dirty="0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97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55064" y="1780556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sz="2400" b="1" dirty="0"/>
              <a:t>浮点数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084832" y="2281997"/>
            <a:ext cx="704509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/>
              <a:t>浮点数的两部分</a:t>
            </a: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r>
              <a:rPr lang="zh-CN" altLang="zh-CN" dirty="0"/>
              <a:t>浮点数</a:t>
            </a:r>
            <a:r>
              <a:rPr lang="zh-CN" altLang="en-US" dirty="0"/>
              <a:t>的</a:t>
            </a:r>
            <a:r>
              <a:rPr lang="zh-CN" altLang="zh-CN" dirty="0"/>
              <a:t>阶符、阶码、尾符、尾码的顺序与位置，不同的机器也许会有所不同，但必须完整表示这四部分。</a:t>
            </a: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/>
              <a:t>浮点数的表示范围</a:t>
            </a:r>
          </a:p>
          <a:p>
            <a:r>
              <a:rPr lang="en-US" altLang="zh-CN" sz="2000" dirty="0"/>
              <a:t>      </a:t>
            </a:r>
            <a:r>
              <a:rPr lang="en-US" altLang="zh-CN" dirty="0"/>
              <a:t>n</a:t>
            </a:r>
            <a:r>
              <a:rPr lang="zh-CN" altLang="en-US" dirty="0"/>
              <a:t>位尾数，</a:t>
            </a:r>
            <a:r>
              <a:rPr lang="en-US" altLang="zh-CN" dirty="0"/>
              <a:t>l</a:t>
            </a:r>
            <a:r>
              <a:rPr lang="zh-CN" altLang="en-US" dirty="0"/>
              <a:t>位阶</a:t>
            </a: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我们可以看出，浮点数的表示范围要远远超过定点数的表示范围。</a:t>
            </a:r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dirty="0"/>
              <a:t>浮点数的优缺点</a:t>
            </a:r>
          </a:p>
          <a:p>
            <a:r>
              <a:rPr lang="zh-CN" altLang="zh-CN" dirty="0"/>
              <a:t>表示一个浮点数，其电路要比定点数的复杂，因而速度也会有所下降；但它的表示范围和数的精度要远远高于定点数。</a:t>
            </a:r>
          </a:p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40762" y="2721788"/>
            <a:ext cx="51310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F0000"/>
                </a:solidFill>
              </a:rPr>
              <a:t>尾</a:t>
            </a:r>
            <a:r>
              <a:rPr lang="zh-CN" altLang="zh-CN" b="1" dirty="0">
                <a:solidFill>
                  <a:srgbClr val="FF0000"/>
                </a:solidFill>
              </a:rPr>
              <a:t>数</a:t>
            </a:r>
            <a:r>
              <a:rPr lang="zh-CN" altLang="en-US" dirty="0">
                <a:solidFill>
                  <a:srgbClr val="FFFFFF"/>
                </a:solidFill>
              </a:rPr>
              <a:t>：</a:t>
            </a:r>
            <a:r>
              <a:rPr lang="zh-CN" altLang="zh-CN" dirty="0">
                <a:solidFill>
                  <a:srgbClr val="FFFFFF"/>
                </a:solidFill>
              </a:rPr>
              <a:t>数的</a:t>
            </a:r>
            <a:r>
              <a:rPr lang="zh-CN" altLang="en-US" dirty="0">
                <a:solidFill>
                  <a:srgbClr val="FFFFFF"/>
                </a:solidFill>
              </a:rPr>
              <a:t>符号及有效数位，要求必为纯小数</a:t>
            </a:r>
            <a:endParaRPr lang="en-US" altLang="zh-CN" dirty="0">
              <a:solidFill>
                <a:srgbClr val="FFFFFF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F0000"/>
                </a:solidFill>
              </a:rPr>
              <a:t>阶</a:t>
            </a:r>
            <a:r>
              <a:rPr lang="zh-CN" altLang="en-US" dirty="0">
                <a:solidFill>
                  <a:srgbClr val="FFFFFF"/>
                </a:solidFill>
              </a:rPr>
              <a:t>：</a:t>
            </a:r>
            <a:r>
              <a:rPr lang="zh-CN" altLang="zh-CN" dirty="0">
                <a:solidFill>
                  <a:srgbClr val="FFFFFF"/>
                </a:solidFill>
              </a:rPr>
              <a:t>小数点</a:t>
            </a:r>
            <a:r>
              <a:rPr lang="zh-CN" altLang="en-US" dirty="0">
                <a:solidFill>
                  <a:srgbClr val="FFFFFF"/>
                </a:solidFill>
              </a:rPr>
              <a:t>的浮动位置，为纯整数</a:t>
            </a:r>
            <a:endParaRPr lang="en-US" altLang="zh-CN" dirty="0">
              <a:solidFill>
                <a:srgbClr val="FFFF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zh-CN" dirty="0"/>
              <a:t>例如：</a:t>
            </a:r>
            <a:r>
              <a:rPr lang="en-US" altLang="zh-CN" dirty="0"/>
              <a:t>-0.101100*2</a:t>
            </a:r>
            <a:r>
              <a:rPr lang="en-US" altLang="zh-CN" baseline="30000" dirty="0"/>
              <a:t>+1011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21" name="动作按钮: 上一张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41" y="4779152"/>
            <a:ext cx="4698045" cy="6365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3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8171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55064" y="1725537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sz="2400" b="1" dirty="0"/>
              <a:t>浮点数的规格化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9" name="TextBox 8"/>
          <p:cNvSpPr txBox="1"/>
          <p:nvPr/>
        </p:nvSpPr>
        <p:spPr>
          <a:xfrm>
            <a:off x="1755648" y="2187202"/>
            <a:ext cx="74432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200" dirty="0"/>
              <a:t>一个数所能保留的有效数位越多，其精度也就越高。</a:t>
            </a:r>
            <a:endParaRPr lang="en-US" altLang="zh-CN" sz="2200" dirty="0"/>
          </a:p>
          <a:p>
            <a:endParaRPr lang="en-US" altLang="zh-CN" sz="2200" dirty="0"/>
          </a:p>
          <a:p>
            <a:endParaRPr lang="en-US" altLang="zh-CN" sz="2200" dirty="0"/>
          </a:p>
          <a:p>
            <a:endParaRPr lang="en-US" altLang="zh-CN" sz="2200" dirty="0"/>
          </a:p>
          <a:p>
            <a:endParaRPr lang="en-US" altLang="zh-CN" sz="2200" dirty="0"/>
          </a:p>
          <a:p>
            <a:r>
              <a:rPr lang="zh-CN" altLang="en-US" sz="2200" dirty="0"/>
              <a:t>为了提高精度，我们应尽可能利用有限的空间保留尽可能多的有效数位。</a:t>
            </a:r>
            <a:endParaRPr lang="en-US" altLang="zh-CN" sz="2200" dirty="0"/>
          </a:p>
          <a:p>
            <a:endParaRPr lang="en-US" altLang="zh-CN" sz="2200" dirty="0"/>
          </a:p>
          <a:p>
            <a:r>
              <a:rPr lang="zh-CN" altLang="zh-CN" sz="2200" dirty="0"/>
              <a:t>浮点数的规格化是指：在保证浮点数值不变的前提下，适当调整它的阶，以使它的尾数部分最高位为</a:t>
            </a:r>
            <a:r>
              <a:rPr lang="en-US" altLang="zh-CN" sz="2200" dirty="0"/>
              <a:t>1</a:t>
            </a:r>
            <a:r>
              <a:rPr lang="zh-CN" altLang="zh-CN" sz="2200" dirty="0"/>
              <a:t>。</a:t>
            </a:r>
            <a:endParaRPr lang="en-US" altLang="zh-CN" sz="2200" dirty="0"/>
          </a:p>
          <a:p>
            <a:endParaRPr lang="en-US" altLang="zh-CN" sz="2200" dirty="0"/>
          </a:p>
          <a:p>
            <a:r>
              <a:rPr lang="zh-CN" altLang="zh-CN" sz="2200" dirty="0"/>
              <a:t>规格化浮点数尾数部分的数值特征为：</a:t>
            </a:r>
            <a:r>
              <a:rPr lang="en-US" altLang="zh-CN" sz="2200" dirty="0"/>
              <a:t>0.1X</a:t>
            </a:r>
            <a:r>
              <a:rPr lang="zh-CN" altLang="zh-CN" sz="2200" dirty="0"/>
              <a:t>……</a:t>
            </a:r>
            <a:r>
              <a:rPr lang="en-US" altLang="zh-CN" sz="2200" dirty="0"/>
              <a:t>XX</a:t>
            </a:r>
            <a:r>
              <a:rPr lang="zh-CN" altLang="zh-CN" sz="2200" dirty="0"/>
              <a:t>，即</a:t>
            </a:r>
            <a:r>
              <a:rPr lang="en-US" altLang="zh-CN" sz="2200" dirty="0"/>
              <a:t> 1/2</a:t>
            </a:r>
            <a:r>
              <a:rPr lang="zh-CN" altLang="zh-CN" sz="2200" dirty="0"/>
              <a:t>≤</a:t>
            </a:r>
            <a:r>
              <a:rPr lang="en-US" altLang="zh-CN" sz="2200" dirty="0"/>
              <a:t>|m|</a:t>
            </a:r>
            <a:r>
              <a:rPr lang="zh-CN" altLang="zh-CN" sz="2200" dirty="0"/>
              <a:t>﹤</a:t>
            </a:r>
            <a:r>
              <a:rPr lang="en-US" altLang="zh-CN" sz="2200" dirty="0"/>
              <a:t>1</a:t>
            </a:r>
            <a:r>
              <a:rPr lang="zh-CN" altLang="zh-CN" sz="2200" dirty="0"/>
              <a:t>。</a:t>
            </a:r>
          </a:p>
          <a:p>
            <a:endParaRPr lang="zh-CN" altLang="zh-CN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2231136" y="2694885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A=0.001011*2</a:t>
            </a:r>
            <a:r>
              <a:rPr lang="en-US" altLang="zh-CN" sz="2000" baseline="30000" dirty="0"/>
              <a:t>00</a:t>
            </a:r>
            <a:r>
              <a:rPr lang="en-US" altLang="zh-CN" sz="2000" dirty="0"/>
              <a:t> </a:t>
            </a:r>
          </a:p>
          <a:p>
            <a:r>
              <a:rPr lang="en-US" altLang="zh-CN" sz="2000" dirty="0"/>
              <a:t>B=0.1011*2 </a:t>
            </a:r>
            <a:r>
              <a:rPr lang="en-US" altLang="zh-CN" sz="2000" baseline="30000" dirty="0"/>
              <a:t>-10</a:t>
            </a:r>
          </a:p>
          <a:p>
            <a:r>
              <a:rPr lang="en-US" altLang="zh-CN" sz="2000" dirty="0"/>
              <a:t>C=0.00001011*2</a:t>
            </a:r>
            <a:r>
              <a:rPr lang="en-US" altLang="zh-CN" sz="2000" baseline="30000" dirty="0"/>
              <a:t>+10</a:t>
            </a:r>
            <a:r>
              <a:rPr lang="en-US" altLang="zh-CN" sz="2000" dirty="0"/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63925" y="2694885"/>
            <a:ext cx="2377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A=0.0010*2 </a:t>
            </a:r>
            <a:r>
              <a:rPr lang="en-US" altLang="zh-CN" sz="2000" baseline="30000" dirty="0"/>
              <a:t>00</a:t>
            </a:r>
            <a:endParaRPr lang="zh-CN" altLang="zh-CN" sz="2000" baseline="30000" dirty="0"/>
          </a:p>
          <a:p>
            <a:r>
              <a:rPr lang="en-US" altLang="zh-CN" sz="2000" dirty="0"/>
              <a:t>B=0.1011*2 </a:t>
            </a:r>
            <a:r>
              <a:rPr lang="en-US" altLang="zh-CN" sz="2000" baseline="30000" dirty="0"/>
              <a:t>-10</a:t>
            </a:r>
            <a:endParaRPr lang="zh-CN" altLang="zh-CN" sz="2000" baseline="30000" dirty="0"/>
          </a:p>
          <a:p>
            <a:r>
              <a:rPr lang="en-US" altLang="zh-CN" sz="2000" dirty="0"/>
              <a:t>C=0.0000*2 </a:t>
            </a:r>
            <a:r>
              <a:rPr lang="en-US" altLang="zh-CN" sz="2000" baseline="30000" dirty="0"/>
              <a:t>+10</a:t>
            </a:r>
            <a:endParaRPr lang="zh-CN" altLang="zh-CN" sz="2000" baseline="30000" dirty="0"/>
          </a:p>
        </p:txBody>
      </p:sp>
      <p:sp>
        <p:nvSpPr>
          <p:cNvPr id="21" name="动作按钮: 上一张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25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364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55064" y="2025472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sz="2400" b="1" dirty="0"/>
              <a:t>定点数与浮点数的比较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454104"/>
              </p:ext>
            </p:extLst>
          </p:nvPr>
        </p:nvGraphicFramePr>
        <p:xfrm>
          <a:off x="3429762" y="2889504"/>
          <a:ext cx="5295900" cy="3411506"/>
        </p:xfrm>
        <a:graphic>
          <a:graphicData uri="http://schemas.openxmlformats.org/drawingml/2006/table">
            <a:tbl>
              <a:tblPr/>
              <a:tblGrid>
                <a:gridCol w="1765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35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　</a:t>
                      </a:r>
                      <a:endParaRPr lang="zh-CN" sz="1100" b="1" i="0" u="none" strike="noStrike" dirty="0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定点表示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浮点表示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表示范围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较小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比定点范围大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精度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决定于数的位数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规格化时比定点高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运算规则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简单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运算步骤多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运算速度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快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慢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控制电路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简单、易于维护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复杂，难于维护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成本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高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程序编制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选比例因子，不方便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方便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溢出处理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由数值部分决定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宋体"/>
                        </a:rPr>
                        <a:t>由阶码大小判断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26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2629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33662" y="1780556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 </a:t>
            </a:r>
            <a:r>
              <a:rPr lang="zh-CN" altLang="zh-CN" sz="2400" b="1" dirty="0"/>
              <a:t>小结</a:t>
            </a:r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9" name="TextBox 8"/>
          <p:cNvSpPr txBox="1"/>
          <p:nvPr/>
        </p:nvSpPr>
        <p:spPr>
          <a:xfrm>
            <a:off x="1769654" y="2396617"/>
            <a:ext cx="866965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200" dirty="0"/>
              <a:t>定点数无论在数的表示范围、数的精度还是溢出处理方面，都不及浮点数。</a:t>
            </a:r>
            <a:endParaRPr lang="en-US" altLang="zh-CN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200" dirty="0"/>
              <a:t>浮点数的线路复杂，速度低。</a:t>
            </a:r>
            <a:endParaRPr lang="en-US" altLang="zh-CN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200" dirty="0"/>
              <a:t>一台机器可以是采用定点表示，也可以是采用浮点表示；但同时只能采用一种。相应地，机器被称为定点机或浮点机。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200" dirty="0"/>
              <a:t>注：</a:t>
            </a:r>
            <a:endParaRPr lang="en-US" altLang="zh-CN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2194560" y="5516765"/>
            <a:ext cx="5157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en-US" sz="2000" dirty="0"/>
              <a:t>溢出：数据大小超出机器所能表示的范围</a:t>
            </a: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en-US" sz="2000" dirty="0"/>
              <a:t>上溢</a:t>
            </a:r>
            <a:r>
              <a:rPr lang="en-US" altLang="zh-CN" sz="2000" dirty="0"/>
              <a:t>:   </a:t>
            </a:r>
            <a:r>
              <a:rPr lang="zh-CN" altLang="en-US" sz="2000" dirty="0"/>
              <a:t>数据大于机器所能表示的最大数</a:t>
            </a: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en-US" sz="2000" dirty="0"/>
              <a:t>下溢</a:t>
            </a:r>
            <a:r>
              <a:rPr lang="en-US" altLang="zh-CN" sz="2000" dirty="0"/>
              <a:t>:   </a:t>
            </a:r>
            <a:r>
              <a:rPr lang="zh-CN" altLang="en-US" sz="2000" dirty="0"/>
              <a:t>数据小于机器所能表示的最小数</a:t>
            </a:r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566982" y="1318891"/>
            <a:ext cx="917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定点数与浮点数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27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1251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18821" y="1920240"/>
            <a:ext cx="83027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1. </a:t>
            </a:r>
            <a:r>
              <a:rPr lang="zh-CN" altLang="zh-CN" sz="2400" b="1" dirty="0"/>
              <a:t>机器数与真值</a:t>
            </a:r>
            <a:endParaRPr lang="en-US" altLang="zh-CN" sz="24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4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4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4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400" b="1" dirty="0"/>
          </a:p>
          <a:p>
            <a:endParaRPr lang="en-US" altLang="zh-CN" sz="24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b="1" dirty="0"/>
              <a:t>2. </a:t>
            </a:r>
            <a:r>
              <a:rPr lang="zh-CN" altLang="zh-CN" sz="2400" b="1" dirty="0"/>
              <a:t>原码表示法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7" name="TextBox 6"/>
          <p:cNvSpPr txBox="1"/>
          <p:nvPr/>
        </p:nvSpPr>
        <p:spPr>
          <a:xfrm>
            <a:off x="1956816" y="2428071"/>
            <a:ext cx="63295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真值</a:t>
            </a:r>
            <a:r>
              <a:rPr lang="en-US" altLang="zh-CN" sz="2000" dirty="0"/>
              <a:t>----</a:t>
            </a:r>
            <a:r>
              <a:rPr lang="zh-CN" altLang="zh-CN" sz="2000" dirty="0"/>
              <a:t>数的符号以通常的习惯用“</a:t>
            </a:r>
            <a:r>
              <a:rPr lang="en-US" altLang="zh-CN" sz="2000" dirty="0"/>
              <a:t>+</a:t>
            </a:r>
            <a:r>
              <a:rPr lang="zh-CN" altLang="zh-CN" sz="2000" dirty="0"/>
              <a:t>”、“</a:t>
            </a:r>
            <a:r>
              <a:rPr lang="en-US" altLang="zh-CN" sz="2000" dirty="0"/>
              <a:t>-</a:t>
            </a:r>
            <a:r>
              <a:rPr lang="zh-CN" altLang="zh-CN" sz="2000" dirty="0"/>
              <a:t>”表示。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机器数</a:t>
            </a:r>
            <a:r>
              <a:rPr lang="en-US" altLang="zh-CN" sz="2000" dirty="0"/>
              <a:t>----</a:t>
            </a:r>
            <a:r>
              <a:rPr lang="zh-CN" altLang="zh-CN" sz="2000" dirty="0"/>
              <a:t>数的符号数字化后用“</a:t>
            </a:r>
            <a:r>
              <a:rPr lang="en-US" altLang="zh-CN" sz="2000" dirty="0"/>
              <a:t>0</a:t>
            </a:r>
            <a:r>
              <a:rPr lang="zh-CN" altLang="zh-CN" sz="2000" dirty="0"/>
              <a:t>”、“</a:t>
            </a:r>
            <a:r>
              <a:rPr lang="en-US" altLang="zh-CN" sz="2000" dirty="0"/>
              <a:t>1</a:t>
            </a:r>
            <a:r>
              <a:rPr lang="zh-CN" altLang="zh-CN" sz="2000" dirty="0"/>
              <a:t>”表示。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56816" y="4600908"/>
            <a:ext cx="42885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【</a:t>
            </a:r>
            <a:r>
              <a:rPr lang="zh-CN" altLang="en-US" sz="2000" dirty="0"/>
              <a:t>例</a:t>
            </a:r>
            <a:r>
              <a:rPr lang="en-US" altLang="zh-CN" sz="2000" dirty="0"/>
              <a:t>2-21】  </a:t>
            </a:r>
          </a:p>
          <a:p>
            <a:r>
              <a:rPr lang="en-US" altLang="zh-CN" sz="2000" dirty="0"/>
              <a:t>         [+1010110] 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=01010110</a:t>
            </a:r>
          </a:p>
          <a:p>
            <a:r>
              <a:rPr lang="en-US" altLang="zh-CN" sz="2000" dirty="0"/>
              <a:t>         [- 1010110]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=11010110</a:t>
            </a:r>
          </a:p>
          <a:p>
            <a:r>
              <a:rPr lang="en-US" altLang="zh-CN" sz="2000" dirty="0"/>
              <a:t>         [+0.1010110]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=0.1010110</a:t>
            </a:r>
          </a:p>
          <a:p>
            <a:r>
              <a:rPr lang="en-US" altLang="zh-CN" sz="2000" dirty="0"/>
              <a:t>         [- 0.1010110]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=1.1010110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103456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动作按钮: 上一张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28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49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1990344" y="1675110"/>
            <a:ext cx="4288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/>
              <a:t>原码的数学定义</a:t>
            </a:r>
            <a:endParaRPr lang="en-US" altLang="zh-CN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2362200" y="1975175"/>
            <a:ext cx="42885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n</a:t>
            </a:r>
            <a:r>
              <a:rPr lang="zh-CN" altLang="zh-CN" kern="100" dirty="0">
                <a:latin typeface="Times New Roman"/>
              </a:rPr>
              <a:t>字长定点整数（</a:t>
            </a:r>
            <a:r>
              <a:rPr lang="en-US" altLang="zh-CN" kern="100" dirty="0">
                <a:latin typeface="Times New Roman"/>
              </a:rPr>
              <a:t>1</a:t>
            </a:r>
            <a:r>
              <a:rPr lang="zh-CN" altLang="zh-CN" kern="100" dirty="0">
                <a:latin typeface="Times New Roman"/>
              </a:rPr>
              <a:t>为符号位，</a:t>
            </a:r>
            <a:r>
              <a:rPr lang="en-US" altLang="zh-CN" kern="100" dirty="0">
                <a:latin typeface="Times New Roman"/>
              </a:rPr>
              <a:t>n-1</a:t>
            </a:r>
            <a:r>
              <a:rPr lang="zh-CN" altLang="zh-CN" kern="100" dirty="0">
                <a:latin typeface="Times New Roman"/>
              </a:rPr>
              <a:t>位数值位）的原码数学定义为：</a:t>
            </a:r>
            <a:endParaRPr lang="en-US" altLang="zh-CN" kern="100" dirty="0">
              <a:latin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                 x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[x]</a:t>
            </a:r>
            <a:r>
              <a:rPr lang="zh-CN" altLang="en-US" kern="100" baseline="-25000" dirty="0">
                <a:latin typeface="Times New Roman"/>
              </a:rPr>
              <a:t>原</a:t>
            </a:r>
            <a:r>
              <a:rPr lang="en-US" altLang="zh-CN" kern="100" dirty="0">
                <a:latin typeface="Times New Roman"/>
              </a:rPr>
              <a:t>=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	     2</a:t>
            </a:r>
            <a:r>
              <a:rPr lang="en-US" altLang="zh-CN" kern="100" baseline="30000" dirty="0">
                <a:latin typeface="Times New Roman"/>
              </a:rPr>
              <a:t>n-1</a:t>
            </a:r>
            <a:r>
              <a:rPr lang="en-US" altLang="zh-CN" kern="100" dirty="0">
                <a:latin typeface="Times New Roman"/>
              </a:rPr>
              <a:t>+|x|</a:t>
            </a: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latin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n</a:t>
            </a:r>
            <a:r>
              <a:rPr lang="zh-CN" altLang="zh-CN" kern="100" dirty="0">
                <a:latin typeface="Times New Roman"/>
              </a:rPr>
              <a:t>字长定点小数的原码数学定义为：</a:t>
            </a:r>
            <a:endParaRPr lang="en-US" altLang="zh-CN" kern="100" dirty="0">
              <a:latin typeface="Times New Roman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                  x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[x]</a:t>
            </a:r>
            <a:r>
              <a:rPr lang="zh-CN" altLang="en-US" kern="100" baseline="-25000" dirty="0">
                <a:latin typeface="Times New Roman"/>
              </a:rPr>
              <a:t>原</a:t>
            </a:r>
            <a:r>
              <a:rPr lang="en-US" altLang="zh-CN" kern="100" dirty="0">
                <a:latin typeface="Times New Roman"/>
              </a:rPr>
              <a:t>=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</a:rPr>
              <a:t>	       1+|x|</a:t>
            </a:r>
            <a:endParaRPr lang="zh-CN" altLang="zh-CN" kern="100" dirty="0">
              <a:latin typeface="Times New Roman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302031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2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左大括号 9"/>
          <p:cNvSpPr/>
          <p:nvPr/>
        </p:nvSpPr>
        <p:spPr>
          <a:xfrm>
            <a:off x="3438525" y="2645644"/>
            <a:ext cx="46482" cy="818885"/>
          </a:xfrm>
          <a:prstGeom prst="leftBrac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左大括号 30"/>
          <p:cNvSpPr/>
          <p:nvPr/>
        </p:nvSpPr>
        <p:spPr>
          <a:xfrm>
            <a:off x="3384042" y="4013336"/>
            <a:ext cx="155448" cy="777862"/>
          </a:xfrm>
          <a:prstGeom prst="leftBrac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990344" y="4837497"/>
            <a:ext cx="749198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【例</a:t>
            </a:r>
            <a:r>
              <a:rPr lang="en-US" altLang="zh-CN" sz="2000" dirty="0"/>
              <a:t>2-22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求在</a:t>
            </a:r>
            <a:r>
              <a:rPr lang="en-US" altLang="zh-CN" sz="2000" dirty="0"/>
              <a:t>16</a:t>
            </a:r>
            <a:r>
              <a:rPr lang="zh-CN" altLang="zh-CN" sz="2000" dirty="0"/>
              <a:t>位字长的机器中，</a:t>
            </a:r>
            <a:r>
              <a:rPr lang="en-US" altLang="zh-CN" sz="2000" dirty="0"/>
              <a:t>+1010110</a:t>
            </a:r>
            <a:r>
              <a:rPr lang="zh-CN" altLang="zh-CN" sz="2000" dirty="0"/>
              <a:t>、</a:t>
            </a:r>
            <a:r>
              <a:rPr lang="en-US" altLang="zh-CN" sz="2000" dirty="0"/>
              <a:t>-1010110</a:t>
            </a:r>
            <a:r>
              <a:rPr lang="zh-CN" altLang="zh-CN" sz="2000" dirty="0"/>
              <a:t>和</a:t>
            </a:r>
            <a:r>
              <a:rPr lang="en-US" altLang="zh-CN" sz="2000" dirty="0"/>
              <a:t>+0.1010110</a:t>
            </a:r>
            <a:r>
              <a:rPr lang="zh-CN" altLang="zh-CN" sz="2000" dirty="0"/>
              <a:t>、</a:t>
            </a:r>
            <a:r>
              <a:rPr lang="en-US" altLang="zh-CN" sz="2000" dirty="0"/>
              <a:t>-0.1010110</a:t>
            </a:r>
            <a:r>
              <a:rPr lang="zh-CN" altLang="zh-CN" sz="2000" dirty="0"/>
              <a:t>的原码。</a:t>
            </a:r>
          </a:p>
          <a:p>
            <a:r>
              <a:rPr lang="zh-CN" altLang="zh-CN" dirty="0"/>
              <a:t>解：</a:t>
            </a:r>
            <a:r>
              <a:rPr lang="en-US" altLang="zh-CN" dirty="0"/>
              <a:t>[+000000001010110] </a:t>
            </a:r>
            <a:r>
              <a:rPr lang="zh-CN" altLang="en-US" baseline="-25000" dirty="0"/>
              <a:t>原</a:t>
            </a:r>
            <a:r>
              <a:rPr lang="en-US" altLang="zh-CN" dirty="0"/>
              <a:t>=0000000001010110</a:t>
            </a:r>
            <a:endParaRPr lang="zh-CN" altLang="zh-CN" dirty="0"/>
          </a:p>
          <a:p>
            <a:r>
              <a:rPr lang="en-US" altLang="zh-CN" dirty="0"/>
              <a:t>[-000000001010110]</a:t>
            </a:r>
            <a:r>
              <a:rPr lang="zh-CN" altLang="en-US" baseline="-25000" dirty="0"/>
              <a:t>原</a:t>
            </a:r>
            <a:r>
              <a:rPr lang="en-US" altLang="zh-CN" dirty="0"/>
              <a:t>=1000000001010110</a:t>
            </a:r>
            <a:endParaRPr lang="zh-CN" altLang="zh-CN" dirty="0"/>
          </a:p>
          <a:p>
            <a:r>
              <a:rPr lang="en-US" altLang="zh-CN" dirty="0"/>
              <a:t>[+0.101011000000000]</a:t>
            </a:r>
            <a:r>
              <a:rPr lang="zh-CN" altLang="en-US" baseline="-25000" dirty="0"/>
              <a:t>原</a:t>
            </a:r>
            <a:r>
              <a:rPr lang="en-US" altLang="zh-CN" dirty="0"/>
              <a:t>=0.101011000000000</a:t>
            </a:r>
            <a:endParaRPr lang="zh-CN" altLang="zh-CN" dirty="0"/>
          </a:p>
          <a:p>
            <a:r>
              <a:rPr lang="en-US" altLang="zh-CN" dirty="0"/>
              <a:t>[-0.101011000000000]</a:t>
            </a:r>
            <a:r>
              <a:rPr lang="zh-CN" altLang="en-US" baseline="-25000" dirty="0"/>
              <a:t>原</a:t>
            </a:r>
            <a:r>
              <a:rPr lang="en-US" altLang="zh-CN" dirty="0"/>
              <a:t>=1.101011000000000</a:t>
            </a:r>
            <a:endParaRPr lang="zh-CN" altLang="zh-CN" dirty="0"/>
          </a:p>
          <a:p>
            <a:r>
              <a:rPr lang="zh-CN" altLang="zh-CN" dirty="0"/>
              <a:t>数值部分不足</a:t>
            </a:r>
            <a:r>
              <a:rPr lang="en-US" altLang="zh-CN" dirty="0"/>
              <a:t>n-1</a:t>
            </a:r>
            <a:r>
              <a:rPr lang="zh-CN" altLang="zh-CN" dirty="0"/>
              <a:t>位的时候，要在整数数值位前面和小数数值位后面补足</a:t>
            </a:r>
            <a:r>
              <a:rPr lang="en-US" altLang="zh-CN" dirty="0"/>
              <a:t>0</a:t>
            </a:r>
            <a:r>
              <a:rPr lang="zh-CN" altLang="zh-CN" dirty="0"/>
              <a:t>。</a:t>
            </a:r>
          </a:p>
        </p:txBody>
      </p:sp>
      <p:sp>
        <p:nvSpPr>
          <p:cNvPr id="33" name="动作按钮: 上一张 3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6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29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0619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1990343" y="1784345"/>
            <a:ext cx="846239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关于零的原码</a:t>
            </a:r>
            <a:endParaRPr lang="en-US" altLang="zh-CN" sz="2400" dirty="0"/>
          </a:p>
          <a:p>
            <a:r>
              <a:rPr lang="en-US" altLang="zh-CN" dirty="0"/>
              <a:t>      </a:t>
            </a:r>
            <a:r>
              <a:rPr lang="zh-CN" altLang="zh-CN" sz="2000" b="1" dirty="0">
                <a:solidFill>
                  <a:srgbClr val="FF0000"/>
                </a:solidFill>
              </a:rPr>
              <a:t>对于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来讲，正负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的原码是不同的。</a:t>
            </a:r>
          </a:p>
          <a:p>
            <a:r>
              <a:rPr lang="en-US" altLang="zh-CN" sz="2000" dirty="0"/>
              <a:t>      [+00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00]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 =000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</a:t>
            </a:r>
            <a:endParaRPr lang="zh-CN" altLang="zh-CN" sz="2000" dirty="0"/>
          </a:p>
          <a:p>
            <a:r>
              <a:rPr lang="en-US" altLang="zh-CN" sz="2000" dirty="0"/>
              <a:t>      [-00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00]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=100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</a:t>
            </a:r>
          </a:p>
          <a:p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已知原码求真值</a:t>
            </a:r>
            <a:endParaRPr lang="en-US" altLang="zh-CN" sz="2400" dirty="0"/>
          </a:p>
          <a:p>
            <a:r>
              <a:rPr lang="en-US" altLang="zh-CN" dirty="0"/>
              <a:t>     </a:t>
            </a:r>
            <a:r>
              <a:rPr lang="zh-CN" altLang="zh-CN" sz="2000" dirty="0"/>
              <a:t>可以按照公式</a:t>
            </a:r>
            <a:endParaRPr lang="en-US" altLang="zh-CN" sz="2000" dirty="0"/>
          </a:p>
          <a:p>
            <a:endParaRPr lang="zh-CN" altLang="zh-CN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2-23</a:t>
            </a:r>
            <a:r>
              <a:rPr lang="zh-CN" altLang="zh-CN" sz="2000" dirty="0"/>
              <a:t>】</a:t>
            </a:r>
          </a:p>
          <a:p>
            <a:r>
              <a:rPr lang="en-US" altLang="zh-CN" sz="2000" dirty="0"/>
              <a:t>     </a:t>
            </a:r>
            <a:r>
              <a:rPr lang="zh-CN" altLang="zh-CN" sz="2000" dirty="0"/>
              <a:t>原码</a:t>
            </a:r>
            <a:r>
              <a:rPr lang="en-US" altLang="zh-CN" sz="2000" dirty="0"/>
              <a:t>10101100</a:t>
            </a:r>
            <a:r>
              <a:rPr lang="zh-CN" altLang="zh-CN" sz="2000" dirty="0"/>
              <a:t>的真值为：</a:t>
            </a:r>
          </a:p>
          <a:p>
            <a:r>
              <a:rPr lang="en-US" altLang="zh-CN" sz="2000" dirty="0"/>
              <a:t>      -</a:t>
            </a:r>
            <a:r>
              <a:rPr lang="zh-CN" altLang="zh-CN" sz="2000" dirty="0"/>
              <a:t>（</a:t>
            </a:r>
            <a:r>
              <a:rPr lang="en-US" altLang="zh-CN" sz="2000" dirty="0"/>
              <a:t>10101100-2 </a:t>
            </a:r>
            <a:r>
              <a:rPr lang="en-US" altLang="zh-CN" sz="2000" baseline="30000" dirty="0"/>
              <a:t>8-1</a:t>
            </a:r>
            <a:r>
              <a:rPr lang="zh-CN" altLang="zh-CN" sz="2000" dirty="0"/>
              <a:t>）</a:t>
            </a:r>
            <a:r>
              <a:rPr lang="en-US" altLang="zh-CN" sz="2000" dirty="0"/>
              <a:t>=-</a:t>
            </a:r>
            <a:r>
              <a:rPr lang="zh-CN" altLang="zh-CN" sz="2000" dirty="0"/>
              <a:t>（</a:t>
            </a:r>
            <a:r>
              <a:rPr lang="en-US" altLang="zh-CN" sz="2000" dirty="0"/>
              <a:t>10101100-10000000</a:t>
            </a:r>
            <a:r>
              <a:rPr lang="zh-CN" altLang="zh-CN" sz="2000" dirty="0"/>
              <a:t>）</a:t>
            </a:r>
            <a:r>
              <a:rPr lang="en-US" altLang="zh-CN" sz="2000" dirty="0"/>
              <a:t>=-0101100 </a:t>
            </a:r>
            <a:r>
              <a:rPr lang="zh-CN" altLang="zh-CN" sz="2000" dirty="0"/>
              <a:t>；</a:t>
            </a:r>
          </a:p>
          <a:p>
            <a:r>
              <a:rPr lang="en-US" altLang="zh-CN" sz="2000" dirty="0"/>
              <a:t>     </a:t>
            </a:r>
            <a:r>
              <a:rPr lang="zh-CN" altLang="zh-CN" sz="2000" dirty="0"/>
              <a:t>原码</a:t>
            </a:r>
            <a:r>
              <a:rPr lang="en-US" altLang="zh-CN" sz="2000" dirty="0"/>
              <a:t>1.101011000000000</a:t>
            </a:r>
            <a:r>
              <a:rPr lang="zh-CN" altLang="zh-CN" sz="2000" dirty="0"/>
              <a:t>的真值为：</a:t>
            </a:r>
          </a:p>
          <a:p>
            <a:r>
              <a:rPr lang="en-US" altLang="zh-CN" sz="2000" dirty="0"/>
              <a:t>      -</a:t>
            </a:r>
            <a:r>
              <a:rPr lang="zh-CN" altLang="zh-CN" sz="2000" dirty="0"/>
              <a:t>（</a:t>
            </a:r>
            <a:r>
              <a:rPr lang="en-US" altLang="zh-CN" sz="2000" dirty="0"/>
              <a:t>1.101011000000000-1</a:t>
            </a:r>
            <a:r>
              <a:rPr lang="zh-CN" altLang="zh-CN" sz="2000" dirty="0"/>
              <a:t>）</a:t>
            </a:r>
            <a:r>
              <a:rPr lang="en-US" altLang="zh-CN" sz="2000" dirty="0"/>
              <a:t>=-0.101011000000000 </a:t>
            </a:r>
            <a:r>
              <a:rPr lang="zh-CN" altLang="zh-CN" sz="2000" dirty="0"/>
              <a:t>；</a:t>
            </a:r>
          </a:p>
          <a:p>
            <a:r>
              <a:rPr lang="en-US" altLang="zh-CN" sz="2000" dirty="0"/>
              <a:t>     </a:t>
            </a:r>
            <a:r>
              <a:rPr lang="zh-CN" altLang="zh-CN" sz="2000" dirty="0"/>
              <a:t>原码</a:t>
            </a:r>
            <a:r>
              <a:rPr lang="en-US" altLang="zh-CN" sz="2000" dirty="0"/>
              <a:t>00101100</a:t>
            </a:r>
            <a:r>
              <a:rPr lang="zh-CN" altLang="zh-CN" sz="2000" dirty="0"/>
              <a:t>的真值为</a:t>
            </a:r>
            <a:r>
              <a:rPr lang="en-US" altLang="zh-CN" sz="2000" dirty="0"/>
              <a:t>+0101100</a:t>
            </a:r>
            <a:r>
              <a:rPr lang="zh-CN" altLang="zh-CN" sz="2000" dirty="0"/>
              <a:t>，原码</a:t>
            </a:r>
            <a:r>
              <a:rPr lang="en-US" altLang="zh-CN" sz="2000" dirty="0"/>
              <a:t>0.101011000000000</a:t>
            </a:r>
            <a:r>
              <a:rPr lang="zh-CN" altLang="zh-CN" sz="2000" dirty="0"/>
              <a:t>的真值</a:t>
            </a:r>
            <a:endParaRPr lang="en-US" altLang="zh-CN" sz="2000" dirty="0"/>
          </a:p>
          <a:p>
            <a:r>
              <a:rPr lang="en-US" altLang="zh-CN" sz="2000" dirty="0"/>
              <a:t>     </a:t>
            </a:r>
            <a:r>
              <a:rPr lang="zh-CN" altLang="en-US" sz="2000" dirty="0"/>
              <a:t>为</a:t>
            </a:r>
            <a:r>
              <a:rPr lang="en-US" altLang="zh-CN" sz="2000" dirty="0"/>
              <a:t>+0.101011000000000</a:t>
            </a:r>
            <a:r>
              <a:rPr lang="zh-CN" altLang="zh-CN" sz="2000" dirty="0"/>
              <a:t>。</a:t>
            </a:r>
          </a:p>
          <a:p>
            <a:r>
              <a:rPr lang="zh-CN" altLang="en-US" sz="2000" dirty="0"/>
              <a:t>     可以</a:t>
            </a:r>
            <a:r>
              <a:rPr lang="zh-CN" altLang="zh-CN" sz="2000" dirty="0"/>
              <a:t>把原码的符号位的“</a:t>
            </a:r>
            <a:r>
              <a:rPr lang="en-US" altLang="zh-CN" sz="2000" dirty="0"/>
              <a:t>1</a:t>
            </a:r>
            <a:r>
              <a:rPr lang="zh-CN" altLang="zh-CN" sz="2000" dirty="0"/>
              <a:t>”改为“</a:t>
            </a:r>
            <a:r>
              <a:rPr lang="en-US" altLang="zh-CN" sz="2000" dirty="0"/>
              <a:t>-</a:t>
            </a:r>
            <a:r>
              <a:rPr lang="zh-CN" altLang="zh-CN" sz="2000" dirty="0"/>
              <a:t>”、把“</a:t>
            </a:r>
            <a:r>
              <a:rPr lang="en-US" altLang="zh-CN" sz="2000" dirty="0"/>
              <a:t>0</a:t>
            </a:r>
            <a:r>
              <a:rPr lang="zh-CN" altLang="zh-CN" sz="2000" dirty="0"/>
              <a:t>”改为“</a:t>
            </a:r>
            <a:r>
              <a:rPr lang="en-US" altLang="zh-CN" sz="2000" dirty="0"/>
              <a:t>+</a:t>
            </a:r>
            <a:r>
              <a:rPr lang="zh-CN" altLang="zh-CN" sz="2000" dirty="0"/>
              <a:t>”而求得真值。</a:t>
            </a:r>
          </a:p>
          <a:p>
            <a:endParaRPr lang="en-US" altLang="zh-CN" sz="20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177637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30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8011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00087" y="1735643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3. </a:t>
            </a:r>
            <a:r>
              <a:rPr lang="zh-CN" altLang="zh-CN" sz="2400" b="1" dirty="0"/>
              <a:t>补码表示法</a:t>
            </a: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035896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5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013204" y="2625357"/>
            <a:ext cx="2020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3+6=9   (mod12)</a:t>
            </a:r>
          </a:p>
          <a:p>
            <a:r>
              <a:rPr lang="en-US" altLang="zh-CN" dirty="0"/>
              <a:t>3-6=9    (mod12)</a:t>
            </a:r>
          </a:p>
          <a:p>
            <a:r>
              <a:rPr lang="en-US" altLang="zh-CN" dirty="0"/>
              <a:t>3+6≡3-6(mod12)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00863" y="2258117"/>
            <a:ext cx="839592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200" dirty="0"/>
              <a:t>补的概念及模的含义</a:t>
            </a:r>
            <a:endParaRPr lang="en-US" altLang="zh-CN" sz="22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2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r>
              <a:rPr lang="zh-CN" altLang="zh-CN" sz="2000" b="1" dirty="0"/>
              <a:t>模</a:t>
            </a:r>
            <a:r>
              <a:rPr lang="zh-CN" altLang="zh-CN" sz="2000" dirty="0"/>
              <a:t>就是指一个计量系统的量程或它所能表示的最多数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电子计算机系统是一种有限字长的数字系统。因此，它所有的运算都是有模运算。在运算过程中超过模的部分都会自然丢失。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补码的设计就是利用了有模运算的这种溢出特点，把减法变成了加法。从而使计算机中的运算变得简单明了起来。</a:t>
            </a:r>
            <a:endParaRPr lang="en-US" altLang="zh-CN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4306824" y="2625357"/>
            <a:ext cx="3648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1011-1011=0000            (mod2</a:t>
            </a:r>
            <a:r>
              <a:rPr lang="en-US" altLang="zh-CN" baseline="30000" dirty="0"/>
              <a:t>4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1011+0101=0000           (mod2</a:t>
            </a:r>
            <a:r>
              <a:rPr lang="en-US" altLang="zh-CN" baseline="30000" dirty="0"/>
              <a:t>4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1011-1011</a:t>
            </a:r>
            <a:r>
              <a:rPr lang="zh-CN" altLang="zh-CN" dirty="0"/>
              <a:t>≡</a:t>
            </a:r>
            <a:r>
              <a:rPr lang="en-US" altLang="zh-CN" dirty="0"/>
              <a:t>1011+0101 (mod2</a:t>
            </a:r>
            <a:r>
              <a:rPr lang="en-US" altLang="zh-CN" baseline="30000" dirty="0"/>
              <a:t>4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760376" y="2625357"/>
            <a:ext cx="3648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+7</a:t>
            </a:r>
            <a:r>
              <a:rPr lang="zh-CN" altLang="zh-CN" dirty="0"/>
              <a:t>≡</a:t>
            </a:r>
            <a:r>
              <a:rPr lang="en-US" altLang="zh-CN" dirty="0"/>
              <a:t>-5	     </a:t>
            </a:r>
            <a:r>
              <a:rPr lang="zh-CN" altLang="zh-CN" dirty="0"/>
              <a:t>（</a:t>
            </a:r>
            <a:r>
              <a:rPr lang="en-US" altLang="zh-CN" dirty="0"/>
              <a:t>mod 12</a:t>
            </a:r>
            <a:r>
              <a:rPr lang="zh-CN" altLang="zh-CN" dirty="0"/>
              <a:t>）</a:t>
            </a:r>
          </a:p>
          <a:p>
            <a:r>
              <a:rPr lang="en-US" altLang="zh-CN" dirty="0"/>
              <a:t>-1011</a:t>
            </a:r>
            <a:r>
              <a:rPr lang="zh-CN" altLang="zh-CN" dirty="0"/>
              <a:t>≡</a:t>
            </a:r>
            <a:r>
              <a:rPr lang="en-US" altLang="zh-CN" dirty="0"/>
              <a:t>+0101</a:t>
            </a:r>
            <a:r>
              <a:rPr lang="zh-CN" altLang="zh-CN" dirty="0"/>
              <a:t>（</a:t>
            </a:r>
            <a:r>
              <a:rPr lang="en-US" altLang="zh-CN" dirty="0"/>
              <a:t>mod 2</a:t>
            </a:r>
            <a:r>
              <a:rPr lang="en-US" altLang="zh-CN" baseline="30000" dirty="0"/>
              <a:t>4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en-US" altLang="zh-CN" dirty="0"/>
              <a:t>+7</a:t>
            </a:r>
            <a:r>
              <a:rPr lang="zh-CN" altLang="zh-CN" dirty="0"/>
              <a:t>≡</a:t>
            </a:r>
            <a:r>
              <a:rPr lang="en-US" altLang="zh-CN" dirty="0"/>
              <a:t>-93	     </a:t>
            </a:r>
            <a:r>
              <a:rPr lang="zh-CN" altLang="zh-CN" dirty="0"/>
              <a:t>（</a:t>
            </a:r>
            <a:r>
              <a:rPr lang="en-US" altLang="zh-CN" dirty="0"/>
              <a:t>mod 100</a:t>
            </a:r>
            <a:r>
              <a:rPr lang="zh-CN" altLang="zh-CN" dirty="0"/>
              <a:t>）</a:t>
            </a:r>
          </a:p>
        </p:txBody>
      </p:sp>
      <p:sp>
        <p:nvSpPr>
          <p:cNvPr id="3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动作按钮: 上一张 3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5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2211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1990343" y="1811841"/>
            <a:ext cx="7729729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正数的补码和负数的补码</a:t>
            </a:r>
            <a:endParaRPr lang="en-US" altLang="zh-CN" sz="2400" dirty="0"/>
          </a:p>
          <a:p>
            <a:r>
              <a:rPr lang="zh-CN" altLang="zh-CN" sz="2000" dirty="0"/>
              <a:t>补码定义</a:t>
            </a:r>
            <a:endParaRPr lang="en-US" altLang="zh-CN" sz="2000" dirty="0"/>
          </a:p>
          <a:p>
            <a:r>
              <a:rPr lang="en-US" altLang="zh-CN" sz="2000" dirty="0"/>
              <a:t>	                 x 	  ,x≥0 </a:t>
            </a:r>
          </a:p>
          <a:p>
            <a:r>
              <a:rPr lang="en-US" altLang="zh-CN" sz="2000" dirty="0"/>
              <a:t>	[x]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 </a:t>
            </a:r>
          </a:p>
          <a:p>
            <a:r>
              <a:rPr lang="en-US" altLang="zh-CN" sz="2000" dirty="0"/>
              <a:t>		x</a:t>
            </a:r>
            <a:r>
              <a:rPr lang="zh-CN" altLang="en-US" sz="2000" dirty="0"/>
              <a:t>的正补数</a:t>
            </a:r>
            <a:r>
              <a:rPr lang="en-US" altLang="zh-CN" sz="2000" dirty="0"/>
              <a:t>,x≤0</a:t>
            </a:r>
          </a:p>
          <a:p>
            <a:r>
              <a:rPr lang="zh-CN" altLang="zh-CN" sz="2000" dirty="0"/>
              <a:t>考虑到互为补数的两个数的绝对值之和为记数系统的模，又可将补码进一步定义为：</a:t>
            </a:r>
          </a:p>
          <a:p>
            <a:r>
              <a:rPr lang="en-US" altLang="zh-CN" sz="2000" dirty="0"/>
              <a:t>      		x	,x≥0 </a:t>
            </a:r>
          </a:p>
          <a:p>
            <a:r>
              <a:rPr lang="en-US" altLang="zh-CN" sz="2000" dirty="0"/>
              <a:t>                  [x]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 </a:t>
            </a:r>
          </a:p>
          <a:p>
            <a:r>
              <a:rPr lang="en-US" altLang="zh-CN" sz="2000" dirty="0"/>
              <a:t>		</a:t>
            </a:r>
            <a:r>
              <a:rPr lang="zh-CN" altLang="en-US" sz="2000" dirty="0"/>
              <a:t>模</a:t>
            </a:r>
            <a:r>
              <a:rPr lang="en-US" altLang="zh-CN" sz="2000" dirty="0"/>
              <a:t>-|x|	</a:t>
            </a:r>
            <a:r>
              <a:rPr lang="zh-CN" altLang="en-US" sz="2000" dirty="0"/>
              <a:t> </a:t>
            </a:r>
            <a:r>
              <a:rPr lang="en-US" altLang="zh-CN" sz="2000" dirty="0"/>
              <a:t>,x≤0</a:t>
            </a:r>
          </a:p>
          <a:p>
            <a:endParaRPr lang="en-US" altLang="zh-CN" sz="2000" dirty="0"/>
          </a:p>
          <a:p>
            <a:r>
              <a:rPr lang="zh-CN" altLang="zh-CN" sz="2000" dirty="0"/>
              <a:t>对于用二进制表示信息的计算机系统来讲，如果不考虑符号位，</a:t>
            </a:r>
            <a:r>
              <a:rPr lang="en-US" altLang="zh-CN" sz="2000" dirty="0"/>
              <a:t>n</a:t>
            </a:r>
            <a:r>
              <a:rPr lang="zh-CN" altLang="zh-CN" sz="2000" dirty="0"/>
              <a:t>位二进制数可表示的数从</a:t>
            </a:r>
            <a:r>
              <a:rPr lang="en-US" altLang="zh-CN" sz="2000" dirty="0"/>
              <a:t>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</a:t>
            </a:r>
            <a:r>
              <a:rPr lang="zh-CN" altLang="zh-CN" sz="2000" dirty="0"/>
              <a:t>到</a:t>
            </a:r>
            <a:r>
              <a:rPr lang="en-US" altLang="zh-CN" sz="2000" dirty="0"/>
              <a:t>11</a:t>
            </a:r>
            <a:r>
              <a:rPr lang="zh-CN" altLang="zh-CN" sz="2000" dirty="0"/>
              <a:t>……</a:t>
            </a:r>
            <a:r>
              <a:rPr lang="en-US" altLang="zh-CN" sz="2000" dirty="0"/>
              <a:t>11</a:t>
            </a:r>
            <a:r>
              <a:rPr lang="zh-CN" altLang="zh-CN" sz="2000" dirty="0"/>
              <a:t>共</a:t>
            </a:r>
            <a:r>
              <a:rPr lang="en-US" altLang="zh-CN" sz="2000" dirty="0"/>
              <a:t>2 </a:t>
            </a:r>
            <a:r>
              <a:rPr lang="en-US" altLang="zh-CN" sz="2000" baseline="30000" dirty="0"/>
              <a:t>n</a:t>
            </a:r>
            <a:r>
              <a:rPr lang="zh-CN" altLang="zh-CN" sz="2000" dirty="0"/>
              <a:t>个数，其模即为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n</a:t>
            </a:r>
            <a:r>
              <a:rPr lang="en-US" altLang="zh-CN" sz="2000" dirty="0"/>
              <a:t> </a:t>
            </a:r>
            <a:r>
              <a:rPr lang="zh-CN" altLang="zh-CN" sz="2000" dirty="0"/>
              <a:t>。我们把上面定义中的模改为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n</a:t>
            </a:r>
            <a:r>
              <a:rPr lang="en-US" altLang="zh-CN" sz="2000" dirty="0"/>
              <a:t> </a:t>
            </a:r>
            <a:r>
              <a:rPr lang="zh-CN" altLang="zh-CN" sz="2000" dirty="0"/>
              <a:t>即可。</a:t>
            </a:r>
          </a:p>
          <a:p>
            <a:endParaRPr lang="en-US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739859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7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左大括号 6"/>
          <p:cNvSpPr/>
          <p:nvPr/>
        </p:nvSpPr>
        <p:spPr>
          <a:xfrm>
            <a:off x="3712464" y="2609280"/>
            <a:ext cx="155448" cy="76416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3712464" y="4181720"/>
            <a:ext cx="155448" cy="76416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动作按钮: 上一张 2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1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276" y="179706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794611" y="734893"/>
            <a:ext cx="57431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</a:rPr>
              <a:t>本章内容与重点</a:t>
            </a:r>
            <a:endParaRPr lang="zh-CN" altLang="zh-CN" sz="4400" b="1" dirty="0">
              <a:solidFill>
                <a:srgbClr val="FFC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4B2CC83-F23D-453A-AE51-3F4E4B99E6DF}"/>
              </a:ext>
            </a:extLst>
          </p:cNvPr>
          <p:cNvSpPr txBox="1"/>
          <p:nvPr/>
        </p:nvSpPr>
        <p:spPr>
          <a:xfrm>
            <a:off x="1170432" y="2169375"/>
            <a:ext cx="42793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chemeClr val="bg1"/>
                </a:solidFill>
              </a:rPr>
              <a:t>内容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/>
            <a:endParaRPr lang="zh-CN" altLang="zh-CN" sz="2800" b="1" dirty="0">
              <a:solidFill>
                <a:schemeClr val="bg1"/>
              </a:solidFill>
            </a:endParaRPr>
          </a:p>
          <a:p>
            <a:pPr indent="720000"/>
            <a:r>
              <a:rPr lang="zh-CN" altLang="en-US" sz="2800" dirty="0">
                <a:solidFill>
                  <a:schemeClr val="bg1"/>
                </a:solidFill>
              </a:rPr>
              <a:t>计算机内数值数据和非数值数据的组织格式和编码规则；指导计算机进行算数运算的理论基础</a:t>
            </a:r>
            <a:r>
              <a:rPr lang="en-US" altLang="zh-CN" sz="2800" dirty="0">
                <a:solidFill>
                  <a:schemeClr val="bg1"/>
                </a:solidFill>
              </a:rPr>
              <a:t>----</a:t>
            </a:r>
            <a:r>
              <a:rPr lang="zh-CN" altLang="en-US" sz="2800" dirty="0">
                <a:solidFill>
                  <a:schemeClr val="bg1"/>
                </a:solidFill>
              </a:rPr>
              <a:t>进位计数制、小数点的处理以及符号的表示；字符数据、逻辑数据、多媒体数据以及数据校验码。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31A5606-09FF-4E1D-A971-7C404092C19D}"/>
              </a:ext>
            </a:extLst>
          </p:cNvPr>
          <p:cNvSpPr txBox="1"/>
          <p:nvPr/>
        </p:nvSpPr>
        <p:spPr>
          <a:xfrm>
            <a:off x="6096000" y="2169375"/>
            <a:ext cx="3926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chemeClr val="bg1"/>
                </a:solidFill>
              </a:rPr>
              <a:t>重点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/>
            <a:endParaRPr lang="zh-CN" altLang="zh-CN" sz="2800" b="1" dirty="0">
              <a:solidFill>
                <a:schemeClr val="bg1"/>
              </a:solidFill>
            </a:endParaRPr>
          </a:p>
          <a:p>
            <a:pPr indent="720000"/>
            <a:r>
              <a:rPr lang="zh-CN" altLang="en-US" sz="2800" dirty="0">
                <a:solidFill>
                  <a:schemeClr val="bg1"/>
                </a:solidFill>
              </a:rPr>
              <a:t>数值数据中指导计算机进行算数运算的理论基础</a:t>
            </a:r>
            <a:r>
              <a:rPr lang="en-US" altLang="zh-CN" sz="2800" dirty="0">
                <a:solidFill>
                  <a:schemeClr val="bg1"/>
                </a:solidFill>
              </a:rPr>
              <a:t>----</a:t>
            </a:r>
            <a:r>
              <a:rPr lang="zh-CN" altLang="en-US" sz="2800" dirty="0">
                <a:solidFill>
                  <a:schemeClr val="bg1"/>
                </a:solidFill>
              </a:rPr>
              <a:t>进制、补码、浮点数。</a:t>
            </a:r>
          </a:p>
        </p:txBody>
      </p:sp>
      <p:sp>
        <p:nvSpPr>
          <p:cNvPr id="6" name="动作按钮: 上一张 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4747CF7B-FB61-4679-918C-136F046D39C1}"/>
              </a:ext>
            </a:extLst>
          </p:cNvPr>
          <p:cNvSpPr/>
          <p:nvPr/>
        </p:nvSpPr>
        <p:spPr>
          <a:xfrm>
            <a:off x="11034944" y="6320901"/>
            <a:ext cx="470516" cy="452761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动作按钮: 转到主页 6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xmlns="" id="{C5D307D9-FBD8-414E-BD9A-8080651DD92B}"/>
              </a:ext>
            </a:extLst>
          </p:cNvPr>
          <p:cNvSpPr/>
          <p:nvPr/>
        </p:nvSpPr>
        <p:spPr>
          <a:xfrm>
            <a:off x="11629748" y="6320901"/>
            <a:ext cx="470516" cy="452761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494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1981197" y="1780556"/>
            <a:ext cx="7729729" cy="51090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/>
              <a:t>补码的数学定义</a:t>
            </a:r>
            <a:endParaRPr lang="en-US" altLang="zh-CN" sz="2000" dirty="0"/>
          </a:p>
          <a:p>
            <a:r>
              <a:rPr lang="en-US" altLang="zh-CN" dirty="0"/>
              <a:t>n</a:t>
            </a:r>
            <a:r>
              <a:rPr lang="zh-CN" altLang="zh-CN" dirty="0"/>
              <a:t>字长定点整数（</a:t>
            </a:r>
            <a:r>
              <a:rPr lang="en-US" altLang="zh-CN" dirty="0"/>
              <a:t>1</a:t>
            </a:r>
            <a:r>
              <a:rPr lang="zh-CN" altLang="zh-CN" dirty="0"/>
              <a:t>为符号位，</a:t>
            </a:r>
            <a:r>
              <a:rPr lang="en-US" altLang="zh-CN" dirty="0"/>
              <a:t>n-1</a:t>
            </a:r>
            <a:r>
              <a:rPr lang="zh-CN" altLang="zh-CN" dirty="0"/>
              <a:t>位数值位）的补码数学定义为：</a:t>
            </a:r>
            <a:endParaRPr lang="en-US" altLang="zh-CN" dirty="0"/>
          </a:p>
          <a:p>
            <a:r>
              <a:rPr lang="en-US" altLang="zh-CN" dirty="0"/>
              <a:t>	                 x 	  ,0≤x&lt;2</a:t>
            </a:r>
            <a:r>
              <a:rPr lang="en-US" altLang="zh-CN" baseline="30000" dirty="0"/>
              <a:t>n-1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	[x]</a:t>
            </a:r>
            <a:r>
              <a:rPr lang="zh-CN" altLang="en-US" baseline="-25000" dirty="0"/>
              <a:t>补</a:t>
            </a:r>
            <a:r>
              <a:rPr lang="en-US" altLang="zh-CN" dirty="0"/>
              <a:t>=                                                       mod  2</a:t>
            </a:r>
            <a:r>
              <a:rPr lang="en-US" altLang="zh-CN" baseline="30000" dirty="0"/>
              <a:t>n</a:t>
            </a:r>
          </a:p>
          <a:p>
            <a:r>
              <a:rPr lang="en-US" altLang="zh-CN" dirty="0"/>
              <a:t>		2</a:t>
            </a:r>
            <a:r>
              <a:rPr lang="en-US" altLang="zh-CN" baseline="30000" dirty="0"/>
              <a:t>n</a:t>
            </a:r>
            <a:r>
              <a:rPr lang="en-US" altLang="zh-CN" dirty="0"/>
              <a:t>-|x|	  ,-2</a:t>
            </a:r>
            <a:r>
              <a:rPr lang="en-US" altLang="zh-CN" baseline="30000" dirty="0"/>
              <a:t>n-1</a:t>
            </a:r>
            <a:r>
              <a:rPr lang="en-US" altLang="zh-CN" dirty="0"/>
              <a:t>≤x&lt;0</a:t>
            </a:r>
          </a:p>
          <a:p>
            <a:r>
              <a:rPr lang="en-US" altLang="zh-CN" dirty="0"/>
              <a:t>n</a:t>
            </a:r>
            <a:r>
              <a:rPr lang="zh-CN" altLang="zh-CN" dirty="0"/>
              <a:t>字长定点小数的补码数学定义为：</a:t>
            </a:r>
          </a:p>
          <a:p>
            <a:r>
              <a:rPr lang="en-US" altLang="zh-CN" dirty="0"/>
              <a:t>      		x	,0≤x&lt;1</a:t>
            </a:r>
          </a:p>
          <a:p>
            <a:r>
              <a:rPr lang="en-US" altLang="zh-CN" dirty="0"/>
              <a:t>                  [x]</a:t>
            </a:r>
            <a:r>
              <a:rPr lang="zh-CN" altLang="en-US" baseline="-25000" dirty="0"/>
              <a:t>补</a:t>
            </a:r>
            <a:r>
              <a:rPr lang="en-US" altLang="zh-CN" dirty="0"/>
              <a:t>= 			            mod  2</a:t>
            </a:r>
          </a:p>
          <a:p>
            <a:r>
              <a:rPr lang="en-US" altLang="zh-CN" dirty="0"/>
              <a:t>		2-|x|	</a:t>
            </a:r>
            <a:r>
              <a:rPr lang="zh-CN" altLang="en-US" dirty="0"/>
              <a:t> </a:t>
            </a:r>
            <a:r>
              <a:rPr lang="en-US" altLang="zh-CN" dirty="0"/>
              <a:t>,-1≤x&lt;0</a:t>
            </a:r>
          </a:p>
          <a:p>
            <a:r>
              <a:rPr lang="zh-CN" altLang="en-US" dirty="0"/>
              <a:t>关于模的说明</a:t>
            </a:r>
            <a:r>
              <a:rPr lang="en-US" altLang="zh-CN" dirty="0"/>
              <a:t>: (</a:t>
            </a:r>
            <a:r>
              <a:rPr lang="zh-CN" altLang="en-US" dirty="0"/>
              <a:t>模拓宽</a:t>
            </a:r>
            <a:r>
              <a:rPr lang="en-US" altLang="zh-CN" dirty="0"/>
              <a:t>2</a:t>
            </a:r>
            <a:r>
              <a:rPr lang="zh-CN" altLang="en-US" dirty="0"/>
              <a:t>倍， 将正负数的标记加到补码的最高位</a:t>
            </a:r>
            <a:r>
              <a:rPr lang="en-US" altLang="zh-CN" dirty="0"/>
              <a:t>)</a:t>
            </a:r>
          </a:p>
          <a:p>
            <a:r>
              <a:rPr lang="zh-CN" altLang="en-US" sz="2000" dirty="0"/>
              <a:t>例</a:t>
            </a:r>
            <a:r>
              <a:rPr lang="en-US" altLang="zh-CN" sz="2000" dirty="0"/>
              <a:t>: 4</a:t>
            </a:r>
            <a:r>
              <a:rPr lang="zh-CN" altLang="en-US" sz="2000" dirty="0"/>
              <a:t>位二进制，</a:t>
            </a:r>
            <a:r>
              <a:rPr lang="en-US" altLang="zh-CN" sz="2000" dirty="0"/>
              <a:t>-101 </a:t>
            </a:r>
            <a:r>
              <a:rPr lang="zh-CN" altLang="en-US" sz="2000" dirty="0"/>
              <a:t>的补数</a:t>
            </a:r>
            <a:r>
              <a:rPr lang="en-US" altLang="zh-CN" sz="2000" dirty="0"/>
              <a:t>:</a:t>
            </a:r>
          </a:p>
          <a:p>
            <a:r>
              <a:rPr lang="en-US" altLang="zh-CN" dirty="0"/>
              <a:t>        </a:t>
            </a:r>
            <a:r>
              <a:rPr lang="zh-CN" altLang="en-US" dirty="0"/>
              <a:t>模为  </a:t>
            </a:r>
            <a:r>
              <a:rPr lang="en-US" altLang="zh-CN" b="1" dirty="0">
                <a:solidFill>
                  <a:srgbClr val="FF0000"/>
                </a:solidFill>
                <a:uFill>
                  <a:solidFill>
                    <a:schemeClr val="accent2"/>
                  </a:solidFill>
                </a:uFill>
              </a:rPr>
              <a:t>2</a:t>
            </a:r>
            <a:r>
              <a:rPr lang="en-US" altLang="zh-CN" b="1" baseline="30000" dirty="0">
                <a:solidFill>
                  <a:srgbClr val="FF0000"/>
                </a:solidFill>
                <a:uFill>
                  <a:solidFill>
                    <a:schemeClr val="accent2"/>
                  </a:solidFill>
                </a:uFill>
              </a:rPr>
              <a:t>3</a:t>
            </a:r>
            <a:r>
              <a:rPr lang="en-US" altLang="zh-CN" dirty="0">
                <a:uFill>
                  <a:solidFill>
                    <a:schemeClr val="accent2"/>
                  </a:solidFill>
                </a:uFill>
              </a:rPr>
              <a:t> </a:t>
            </a:r>
            <a:r>
              <a:rPr lang="zh-CN" altLang="en-US" dirty="0"/>
              <a:t>时</a:t>
            </a:r>
            <a:r>
              <a:rPr lang="en-US" altLang="zh-CN" dirty="0"/>
              <a:t>		           </a:t>
            </a:r>
            <a:r>
              <a:rPr lang="zh-CN" altLang="en-US" dirty="0"/>
              <a:t>模为  </a:t>
            </a:r>
            <a:r>
              <a:rPr lang="en-US" altLang="zh-CN" b="1" dirty="0">
                <a:solidFill>
                  <a:srgbClr val="FF0000"/>
                </a:solidFill>
                <a:uFill>
                  <a:solidFill>
                    <a:schemeClr val="accent2"/>
                  </a:solidFill>
                </a:uFill>
              </a:rPr>
              <a:t>2</a:t>
            </a:r>
            <a:r>
              <a:rPr lang="en-US" altLang="zh-CN" b="1" baseline="30000" dirty="0">
                <a:solidFill>
                  <a:srgbClr val="FF0000"/>
                </a:solidFill>
                <a:uFill>
                  <a:solidFill>
                    <a:schemeClr val="accent2"/>
                  </a:solidFill>
                </a:uFill>
              </a:rPr>
              <a:t>4</a:t>
            </a:r>
            <a:r>
              <a:rPr lang="en-US" altLang="zh-CN" b="1" dirty="0">
                <a:solidFill>
                  <a:srgbClr val="FF0000"/>
                </a:solidFill>
                <a:uFill>
                  <a:solidFill>
                    <a:schemeClr val="accent2"/>
                  </a:solidFill>
                </a:uFill>
              </a:rPr>
              <a:t> </a:t>
            </a:r>
            <a:r>
              <a:rPr lang="en-US" altLang="zh-CN" dirty="0"/>
              <a:t> </a:t>
            </a:r>
            <a:r>
              <a:rPr lang="zh-CN" altLang="en-US" dirty="0"/>
              <a:t>时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用</a:t>
            </a:r>
            <a:r>
              <a:rPr lang="en-US" altLang="zh-CN" dirty="0"/>
              <a:t>2</a:t>
            </a:r>
            <a:r>
              <a:rPr lang="en-US" altLang="zh-CN" baseline="30000" dirty="0"/>
              <a:t>n</a:t>
            </a:r>
            <a:r>
              <a:rPr lang="en-US" altLang="zh-CN" dirty="0"/>
              <a:t> </a:t>
            </a:r>
            <a:r>
              <a:rPr lang="zh-CN" altLang="zh-CN" dirty="0"/>
              <a:t>做模求出来的负数的补数在最高位带出了特征位“</a:t>
            </a:r>
            <a:r>
              <a:rPr lang="en-US" altLang="zh-CN" dirty="0"/>
              <a:t>1</a:t>
            </a:r>
            <a:r>
              <a:rPr lang="zh-CN" altLang="zh-CN" dirty="0"/>
              <a:t>”</a:t>
            </a:r>
            <a:endParaRPr lang="en-US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861368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3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左大括号 6"/>
          <p:cNvSpPr/>
          <p:nvPr/>
        </p:nvSpPr>
        <p:spPr>
          <a:xfrm>
            <a:off x="3625596" y="2480714"/>
            <a:ext cx="155448" cy="76416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3616452" y="3562924"/>
            <a:ext cx="155448" cy="76416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551175" y="5173232"/>
            <a:ext cx="1383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1000</a:t>
            </a:r>
          </a:p>
          <a:p>
            <a:r>
              <a:rPr lang="en-US" altLang="zh-CN" dirty="0"/>
              <a:t>   -    101</a:t>
            </a:r>
          </a:p>
          <a:p>
            <a:r>
              <a:rPr lang="en-US" altLang="zh-CN" dirty="0"/>
              <a:t>      --------</a:t>
            </a:r>
          </a:p>
          <a:p>
            <a:r>
              <a:rPr lang="en-US" altLang="zh-CN" dirty="0"/>
              <a:t>       0011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453200" y="5173231"/>
            <a:ext cx="1383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10000</a:t>
            </a:r>
          </a:p>
          <a:p>
            <a:r>
              <a:rPr lang="en-US" altLang="zh-CN" dirty="0"/>
              <a:t>   -    101</a:t>
            </a:r>
          </a:p>
          <a:p>
            <a:r>
              <a:rPr lang="en-US" altLang="zh-CN" dirty="0"/>
              <a:t>      --------</a:t>
            </a:r>
          </a:p>
          <a:p>
            <a:r>
              <a:rPr lang="en-US" altLang="zh-CN" dirty="0"/>
              <a:t>      1011</a:t>
            </a:r>
            <a:endParaRPr lang="zh-CN" altLang="en-US" dirty="0"/>
          </a:p>
        </p:txBody>
      </p:sp>
      <p:sp>
        <p:nvSpPr>
          <p:cNvPr id="3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动作按钮: 上一张 3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5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1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2073110" y="1849767"/>
            <a:ext cx="824132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【例</a:t>
            </a:r>
            <a:r>
              <a:rPr lang="en-US" altLang="zh-CN" sz="2000" dirty="0"/>
              <a:t>2-24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endParaRPr lang="zh-CN" altLang="zh-CN" sz="2000" dirty="0"/>
          </a:p>
          <a:p>
            <a:r>
              <a:rPr lang="en-US" altLang="zh-CN" sz="2000" dirty="0"/>
              <a:t>[+1010110]</a:t>
            </a:r>
            <a:r>
              <a:rPr lang="zh-CN" altLang="en-US" sz="2000" baseline="-25000" dirty="0"/>
              <a:t>补</a:t>
            </a:r>
            <a:r>
              <a:rPr lang="en-US" altLang="zh-CN" sz="2000" baseline="-25000" dirty="0"/>
              <a:t> </a:t>
            </a:r>
            <a:r>
              <a:rPr lang="en-US" altLang="zh-CN" sz="2000" dirty="0"/>
              <a:t> =01010110 </a:t>
            </a:r>
            <a:r>
              <a:rPr lang="zh-CN" altLang="zh-CN" sz="2000" dirty="0"/>
              <a:t>（</a:t>
            </a:r>
            <a:r>
              <a:rPr lang="en-US" altLang="zh-CN" sz="2000" dirty="0"/>
              <a:t>mod 2</a:t>
            </a:r>
            <a:r>
              <a:rPr lang="en-US" altLang="zh-CN" sz="2000" baseline="30000" dirty="0"/>
              <a:t>8</a:t>
            </a:r>
            <a:r>
              <a:rPr lang="zh-CN" altLang="zh-CN" sz="2000" dirty="0"/>
              <a:t>）</a:t>
            </a:r>
            <a:r>
              <a:rPr lang="en-US" altLang="zh-CN" sz="2000" dirty="0"/>
              <a:t>[- 1010110]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=10101010 </a:t>
            </a:r>
            <a:r>
              <a:rPr lang="zh-CN" altLang="zh-CN" sz="2000" dirty="0"/>
              <a:t>（</a:t>
            </a:r>
            <a:r>
              <a:rPr lang="en-US" altLang="zh-CN" sz="2000" dirty="0"/>
              <a:t>mod 2</a:t>
            </a:r>
            <a:r>
              <a:rPr lang="en-US" altLang="zh-CN" sz="2000" baseline="30000" dirty="0"/>
              <a:t>8</a:t>
            </a:r>
            <a:r>
              <a:rPr lang="zh-CN" altLang="zh-CN" sz="2000" dirty="0"/>
              <a:t>）</a:t>
            </a:r>
          </a:p>
          <a:p>
            <a:r>
              <a:rPr lang="en-US" altLang="zh-CN" sz="2000" dirty="0"/>
              <a:t>[+0.1110010]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=0.1110010 </a:t>
            </a:r>
            <a:r>
              <a:rPr lang="zh-CN" altLang="zh-CN" sz="2000" dirty="0"/>
              <a:t>（</a:t>
            </a:r>
            <a:r>
              <a:rPr lang="en-US" altLang="zh-CN" sz="2000" dirty="0"/>
              <a:t>mod 2</a:t>
            </a:r>
            <a:r>
              <a:rPr lang="zh-CN" altLang="zh-CN" sz="2000" dirty="0"/>
              <a:t>）</a:t>
            </a:r>
            <a:r>
              <a:rPr lang="en-US" altLang="zh-CN" sz="2000" dirty="0"/>
              <a:t>[- 0.1110010]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=1.0001110 </a:t>
            </a:r>
            <a:r>
              <a:rPr lang="zh-CN" altLang="zh-CN" sz="2000" dirty="0"/>
              <a:t>（</a:t>
            </a:r>
            <a:r>
              <a:rPr lang="en-US" altLang="zh-CN" sz="2000" dirty="0"/>
              <a:t>mod 2</a:t>
            </a:r>
            <a:r>
              <a:rPr lang="zh-CN" altLang="zh-CN" sz="2000" dirty="0"/>
              <a:t>）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075975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4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73110" y="2933883"/>
            <a:ext cx="94145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求补码的方法</a:t>
            </a:r>
          </a:p>
          <a:p>
            <a:r>
              <a:rPr lang="zh-CN" altLang="zh-CN" sz="2000" dirty="0"/>
              <a:t>方法一：按补码的数学定义求。</a:t>
            </a:r>
          </a:p>
          <a:p>
            <a:r>
              <a:rPr lang="zh-CN" altLang="zh-CN" sz="2000" dirty="0"/>
              <a:t>方法二：从真值低位向高位检查，遇到</a:t>
            </a:r>
            <a:r>
              <a:rPr lang="en-US" altLang="zh-CN" sz="2000" dirty="0"/>
              <a:t>0</a:t>
            </a:r>
            <a:r>
              <a:rPr lang="zh-CN" altLang="zh-CN" sz="2000" dirty="0"/>
              <a:t>的时候照写下来，直到遇到第一个</a:t>
            </a:r>
            <a:r>
              <a:rPr lang="en-US" altLang="zh-CN" sz="2000" dirty="0"/>
              <a:t>1</a:t>
            </a:r>
            <a:r>
              <a:rPr lang="zh-CN" altLang="zh-CN" sz="2000" dirty="0"/>
              <a:t>，也照写下来；第一个</a:t>
            </a:r>
            <a:r>
              <a:rPr lang="en-US" altLang="zh-CN" sz="2000" dirty="0"/>
              <a:t>1</a:t>
            </a:r>
            <a:r>
              <a:rPr lang="zh-CN" altLang="zh-CN" sz="2000" dirty="0"/>
              <a:t>前面的各位按位取反（</a:t>
            </a:r>
            <a:r>
              <a:rPr lang="en-US" altLang="zh-CN" sz="2000" dirty="0"/>
              <a:t>0</a:t>
            </a:r>
            <a:r>
              <a:rPr lang="zh-CN" altLang="zh-CN" sz="2000" dirty="0"/>
              <a:t>变成</a:t>
            </a:r>
            <a:r>
              <a:rPr lang="en-US" altLang="zh-CN" sz="2000" dirty="0"/>
              <a:t>1</a:t>
            </a:r>
            <a:r>
              <a:rPr lang="zh-CN" altLang="zh-CN" sz="2000" dirty="0"/>
              <a:t>，</a:t>
            </a:r>
            <a:r>
              <a:rPr lang="en-US" altLang="zh-CN" sz="2000" dirty="0"/>
              <a:t>1</a:t>
            </a:r>
            <a:r>
              <a:rPr lang="zh-CN" altLang="zh-CN" sz="2000" dirty="0"/>
              <a:t>变成</a:t>
            </a:r>
            <a:r>
              <a:rPr lang="en-US" altLang="zh-CN" sz="2000" dirty="0"/>
              <a:t>0</a:t>
            </a:r>
            <a:r>
              <a:rPr lang="zh-CN" altLang="zh-CN" sz="2000" dirty="0"/>
              <a:t>），符号位填</a:t>
            </a:r>
            <a:r>
              <a:rPr lang="en-US" altLang="zh-CN" sz="2000" dirty="0"/>
              <a:t>1</a:t>
            </a:r>
            <a:r>
              <a:rPr lang="zh-CN" altLang="zh-CN" sz="2000" dirty="0"/>
              <a:t>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73109" y="4318878"/>
            <a:ext cx="7729729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【例</a:t>
            </a:r>
            <a:r>
              <a:rPr lang="en-US" altLang="zh-CN" sz="2000" dirty="0"/>
              <a:t>2-25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已知：</a:t>
            </a:r>
            <a:r>
              <a:rPr lang="en-US" altLang="zh-CN" sz="2000" dirty="0"/>
              <a:t>X=-1101100</a:t>
            </a:r>
            <a:r>
              <a:rPr lang="zh-CN" altLang="zh-CN" sz="2000" dirty="0"/>
              <a:t>，求：</a:t>
            </a:r>
            <a:r>
              <a:rPr lang="en-US" altLang="zh-CN" sz="2000" dirty="0"/>
              <a:t>X</a:t>
            </a:r>
            <a:r>
              <a:rPr lang="zh-CN" altLang="zh-CN" sz="2000" dirty="0"/>
              <a:t>在</a:t>
            </a:r>
            <a:r>
              <a:rPr lang="en-US" altLang="zh-CN" sz="2000" dirty="0"/>
              <a:t>8</a:t>
            </a:r>
            <a:r>
              <a:rPr lang="zh-CN" altLang="zh-CN" sz="2000" dirty="0"/>
              <a:t>位机中的补码</a:t>
            </a:r>
          </a:p>
          <a:p>
            <a:r>
              <a:rPr lang="zh-CN" altLang="zh-CN" dirty="0"/>
              <a:t>解：补码求法示意如下：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真值：</a:t>
            </a:r>
            <a:r>
              <a:rPr lang="en-US" altLang="zh-CN" dirty="0"/>
              <a:t>- 1 1 0 1 1 0 0   </a:t>
            </a:r>
            <a:endParaRPr lang="zh-CN" altLang="zh-CN" dirty="0"/>
          </a:p>
          <a:p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               	     </a:t>
            </a:r>
            <a:r>
              <a:rPr lang="zh-CN" altLang="zh-CN" dirty="0"/>
              <a:t>变</a:t>
            </a:r>
            <a:r>
              <a:rPr lang="en-US" altLang="zh-CN" dirty="0"/>
              <a:t>        </a:t>
            </a:r>
            <a:r>
              <a:rPr lang="zh-CN" altLang="zh-CN" dirty="0"/>
              <a:t>不</a:t>
            </a:r>
          </a:p>
          <a:p>
            <a:r>
              <a:rPr lang="en-US" altLang="zh-CN" dirty="0"/>
              <a:t>                      </a:t>
            </a:r>
            <a:r>
              <a:rPr lang="zh-CN" altLang="zh-CN" dirty="0"/>
              <a:t>反</a:t>
            </a:r>
            <a:r>
              <a:rPr lang="en-US" altLang="zh-CN" dirty="0"/>
              <a:t>        </a:t>
            </a:r>
            <a:r>
              <a:rPr lang="zh-CN" altLang="zh-CN" dirty="0"/>
              <a:t>变</a:t>
            </a:r>
          </a:p>
          <a:p>
            <a:r>
              <a:rPr lang="en-US" altLang="zh-CN" dirty="0"/>
              <a:t>    </a:t>
            </a:r>
            <a:r>
              <a:rPr lang="zh-CN" altLang="zh-CN" dirty="0"/>
              <a:t>补码</a:t>
            </a:r>
            <a:r>
              <a:rPr lang="zh-CN" altLang="en-US" dirty="0"/>
              <a:t>：</a:t>
            </a:r>
            <a:r>
              <a:rPr lang="en-US" altLang="zh-CN" dirty="0"/>
              <a:t>1 0 0 1 0 1 0 0</a:t>
            </a:r>
            <a:endParaRPr lang="zh-CN" altLang="zh-CN" dirty="0"/>
          </a:p>
          <a:p>
            <a:r>
              <a:rPr lang="en-US" altLang="zh-CN" dirty="0"/>
              <a:t>[-1101100]</a:t>
            </a:r>
            <a:r>
              <a:rPr lang="zh-CN" altLang="en-US" baseline="-25000" dirty="0"/>
              <a:t>补</a:t>
            </a:r>
            <a:r>
              <a:rPr lang="en-US" altLang="zh-CN" baseline="-25000" dirty="0"/>
              <a:t> </a:t>
            </a:r>
            <a:r>
              <a:rPr lang="en-US" altLang="zh-CN" dirty="0"/>
              <a:t>=10010100 </a:t>
            </a:r>
            <a:r>
              <a:rPr lang="zh-CN" altLang="zh-CN" dirty="0"/>
              <a:t>（</a:t>
            </a:r>
            <a:r>
              <a:rPr lang="en-US" altLang="zh-CN" dirty="0"/>
              <a:t>mod 2</a:t>
            </a:r>
            <a:r>
              <a:rPr lang="en-US" altLang="zh-CN" baseline="30000" dirty="0"/>
              <a:t>8</a:t>
            </a:r>
            <a:r>
              <a:rPr lang="en-US" altLang="zh-CN" dirty="0"/>
              <a:t> </a:t>
            </a:r>
            <a:r>
              <a:rPr lang="zh-CN" altLang="zh-CN" dirty="0"/>
              <a:t>）</a:t>
            </a:r>
            <a:r>
              <a:rPr lang="en-US" altLang="zh-CN" dirty="0"/>
              <a:t>      </a:t>
            </a:r>
            <a:endParaRPr lang="zh-CN" altLang="zh-CN" dirty="0"/>
          </a:p>
        </p:txBody>
      </p:sp>
      <p:sp>
        <p:nvSpPr>
          <p:cNvPr id="11" name="左大括号 10"/>
          <p:cNvSpPr/>
          <p:nvPr/>
        </p:nvSpPr>
        <p:spPr>
          <a:xfrm rot="16200000">
            <a:off x="3399282" y="5204888"/>
            <a:ext cx="155448" cy="635508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左大括号 32"/>
          <p:cNvSpPr/>
          <p:nvPr/>
        </p:nvSpPr>
        <p:spPr>
          <a:xfrm rot="16200000">
            <a:off x="4005834" y="5374939"/>
            <a:ext cx="155448" cy="317754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3273552" y="5790649"/>
            <a:ext cx="9144" cy="5486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3159252" y="5790649"/>
            <a:ext cx="9144" cy="5486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3940302" y="5790649"/>
            <a:ext cx="9144" cy="5486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动作按钮: 上一张 3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8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874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894866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7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93975" y="1516281"/>
            <a:ext cx="10041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求补码的方法</a:t>
            </a:r>
          </a:p>
          <a:p>
            <a:r>
              <a:rPr lang="zh-CN" altLang="zh-CN" sz="2000" dirty="0"/>
              <a:t>方法三：对其数值位各位按位取反末位加</a:t>
            </a:r>
            <a:r>
              <a:rPr lang="en-US" altLang="zh-CN" sz="2000" dirty="0"/>
              <a:t>1</a:t>
            </a:r>
            <a:r>
              <a:rPr lang="zh-CN" altLang="zh-CN" sz="2000" dirty="0"/>
              <a:t>符号位填</a:t>
            </a:r>
            <a:r>
              <a:rPr lang="en-US" altLang="zh-CN" sz="2000" dirty="0"/>
              <a:t>1</a:t>
            </a:r>
            <a:r>
              <a:rPr lang="zh-CN" altLang="zh-CN" sz="2000" dirty="0"/>
              <a:t>。</a:t>
            </a:r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2-26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已知：</a:t>
            </a:r>
            <a:r>
              <a:rPr lang="en-US" altLang="zh-CN" sz="2000" dirty="0"/>
              <a:t>X=-0.1010100     </a:t>
            </a:r>
            <a:r>
              <a:rPr lang="zh-CN" altLang="zh-CN" sz="2000" dirty="0"/>
              <a:t>求：</a:t>
            </a:r>
            <a:r>
              <a:rPr lang="en-US" altLang="zh-CN" sz="2000" dirty="0"/>
              <a:t>X</a:t>
            </a:r>
            <a:r>
              <a:rPr lang="zh-CN" altLang="zh-CN" sz="2000" dirty="0"/>
              <a:t>在</a:t>
            </a:r>
            <a:r>
              <a:rPr lang="en-US" altLang="zh-CN" sz="2000" dirty="0"/>
              <a:t>8</a:t>
            </a:r>
            <a:r>
              <a:rPr lang="zh-CN" altLang="zh-CN" sz="2000" dirty="0"/>
              <a:t>位机中的补码</a:t>
            </a:r>
          </a:p>
          <a:p>
            <a:r>
              <a:rPr lang="zh-CN" altLang="zh-CN" dirty="0"/>
              <a:t>解：</a:t>
            </a:r>
          </a:p>
          <a:p>
            <a:r>
              <a:rPr lang="zh-CN" altLang="zh-CN" dirty="0"/>
              <a:t>真值：</a:t>
            </a:r>
            <a:r>
              <a:rPr lang="en-US" altLang="zh-CN" dirty="0"/>
              <a:t>  - 0 .1 0 1 0 1 0 0   </a:t>
            </a:r>
            <a:endParaRPr lang="zh-CN" altLang="zh-CN" dirty="0"/>
          </a:p>
          <a:p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                             </a:t>
            </a:r>
            <a:r>
              <a:rPr lang="zh-CN" altLang="zh-CN" dirty="0"/>
              <a:t>变</a:t>
            </a:r>
          </a:p>
          <a:p>
            <a:r>
              <a:rPr lang="en-US" altLang="zh-CN" dirty="0"/>
              <a:t>                             </a:t>
            </a:r>
            <a:r>
              <a:rPr lang="zh-CN" altLang="zh-CN" dirty="0"/>
              <a:t>反</a:t>
            </a:r>
          </a:p>
          <a:p>
            <a:r>
              <a:rPr lang="en-US" altLang="zh-CN" dirty="0"/>
              <a:t>               	  . 0 1 0 1 0 1 1</a:t>
            </a:r>
            <a:endParaRPr lang="zh-CN" altLang="zh-CN" dirty="0"/>
          </a:p>
          <a:p>
            <a:r>
              <a:rPr lang="en-US" altLang="zh-CN" dirty="0"/>
              <a:t>                          </a:t>
            </a:r>
            <a:r>
              <a:rPr lang="en-US" altLang="zh-CN" u="sng" dirty="0"/>
              <a:t>+             1</a:t>
            </a:r>
            <a:endParaRPr lang="zh-CN" altLang="zh-CN" dirty="0"/>
          </a:p>
          <a:p>
            <a:r>
              <a:rPr lang="zh-CN" altLang="zh-CN" dirty="0"/>
              <a:t>符号填</a:t>
            </a:r>
            <a:r>
              <a:rPr lang="en-US" altLang="zh-CN" dirty="0"/>
              <a:t>  1  . 0 1 0 1 1 0 0</a:t>
            </a:r>
            <a:endParaRPr lang="zh-CN" altLang="zh-CN" dirty="0"/>
          </a:p>
          <a:p>
            <a:r>
              <a:rPr lang="en-US" altLang="zh-CN" dirty="0"/>
              <a:t>        [-0.1010100]</a:t>
            </a:r>
            <a:r>
              <a:rPr lang="zh-CN" altLang="en-US" baseline="-25000" dirty="0"/>
              <a:t>补</a:t>
            </a:r>
            <a:r>
              <a:rPr lang="en-US" altLang="zh-CN" dirty="0"/>
              <a:t> =1.0101100(mod 2)	         </a:t>
            </a:r>
            <a:r>
              <a:rPr lang="zh-CN" altLang="zh-CN" dirty="0"/>
              <a:t>用同样的方法可以求得：</a:t>
            </a:r>
            <a:r>
              <a:rPr lang="en-US" altLang="zh-CN" dirty="0"/>
              <a:t>[-1101100] =10010100 </a:t>
            </a:r>
            <a:r>
              <a:rPr lang="zh-CN" altLang="zh-CN" dirty="0"/>
              <a:t>（</a:t>
            </a:r>
            <a:r>
              <a:rPr lang="en-US" altLang="zh-CN" dirty="0"/>
              <a:t>mod 2</a:t>
            </a:r>
            <a:r>
              <a:rPr lang="en-US" altLang="zh-CN" baseline="30000" dirty="0"/>
              <a:t>8</a:t>
            </a:r>
            <a:r>
              <a:rPr lang="en-US" altLang="zh-CN" dirty="0"/>
              <a:t> 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计算机中常采用此种方法求补码。</a:t>
            </a:r>
            <a:endParaRPr lang="en-US" altLang="zh-CN" dirty="0"/>
          </a:p>
          <a:p>
            <a:endParaRPr lang="en-US" altLang="zh-CN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关于零的补码</a:t>
            </a:r>
            <a:endParaRPr lang="en-US" altLang="zh-CN" sz="2400" dirty="0"/>
          </a:p>
          <a:p>
            <a:r>
              <a:rPr lang="zh-CN" altLang="zh-CN" sz="2000" b="1" dirty="0">
                <a:solidFill>
                  <a:srgbClr val="FF0000"/>
                </a:solidFill>
              </a:rPr>
              <a:t>对于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来讲，正负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的补码是相同的。</a:t>
            </a:r>
          </a:p>
          <a:p>
            <a:r>
              <a:rPr lang="en-US" altLang="zh-CN" dirty="0"/>
              <a:t>[+00</a:t>
            </a:r>
            <a:r>
              <a:rPr lang="zh-CN" altLang="zh-CN" dirty="0"/>
              <a:t>……</a:t>
            </a:r>
            <a:r>
              <a:rPr lang="en-US" altLang="zh-CN" dirty="0"/>
              <a:t>00]</a:t>
            </a:r>
            <a:r>
              <a:rPr lang="zh-CN" altLang="en-US" baseline="-25000" dirty="0"/>
              <a:t>补</a:t>
            </a:r>
            <a:r>
              <a:rPr lang="en-US" altLang="zh-CN" dirty="0"/>
              <a:t> =000</a:t>
            </a:r>
            <a:r>
              <a:rPr lang="zh-CN" altLang="zh-CN" dirty="0"/>
              <a:t>……</a:t>
            </a:r>
            <a:r>
              <a:rPr lang="en-US" altLang="zh-CN" dirty="0"/>
              <a:t>00</a:t>
            </a:r>
            <a:endParaRPr lang="zh-CN" altLang="zh-CN" dirty="0"/>
          </a:p>
          <a:p>
            <a:r>
              <a:rPr lang="en-US" altLang="zh-CN" dirty="0"/>
              <a:t>[-00</a:t>
            </a:r>
            <a:r>
              <a:rPr lang="zh-CN" altLang="zh-CN" dirty="0"/>
              <a:t>……</a:t>
            </a:r>
            <a:r>
              <a:rPr lang="en-US" altLang="zh-CN" dirty="0"/>
              <a:t>00] </a:t>
            </a:r>
            <a:r>
              <a:rPr lang="zh-CN" altLang="en-US" baseline="-25000" dirty="0"/>
              <a:t>补</a:t>
            </a:r>
            <a:r>
              <a:rPr lang="en-US" altLang="zh-CN" dirty="0"/>
              <a:t>=000</a:t>
            </a:r>
            <a:r>
              <a:rPr lang="zh-CN" altLang="zh-CN" dirty="0"/>
              <a:t>……</a:t>
            </a:r>
            <a:r>
              <a:rPr lang="en-US" altLang="zh-CN" dirty="0"/>
              <a:t>00</a:t>
            </a:r>
            <a:endParaRPr lang="zh-CN" altLang="zh-CN" dirty="0"/>
          </a:p>
        </p:txBody>
      </p:sp>
      <p:sp>
        <p:nvSpPr>
          <p:cNvPr id="11" name="左大括号 10"/>
          <p:cNvSpPr/>
          <p:nvPr/>
        </p:nvSpPr>
        <p:spPr>
          <a:xfrm rot="16200000">
            <a:off x="3752935" y="2663869"/>
            <a:ext cx="240622" cy="101346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3602736" y="3290910"/>
            <a:ext cx="9144" cy="5486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动作按钮: 上一张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011848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35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3912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397732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3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93976" y="1769566"/>
            <a:ext cx="7808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已知补码求真值</a:t>
            </a:r>
            <a:endParaRPr lang="en-US" altLang="zh-CN" sz="24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zh-CN" altLang="zh-CN" sz="2400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2-27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已知：</a:t>
            </a:r>
            <a:r>
              <a:rPr lang="en-US" altLang="zh-CN" sz="2000" dirty="0"/>
              <a:t>[X] 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=10110110</a:t>
            </a:r>
            <a:r>
              <a:rPr lang="zh-CN" altLang="zh-CN" sz="2000" dirty="0"/>
              <a:t>，</a:t>
            </a:r>
            <a:r>
              <a:rPr lang="en-US" altLang="zh-CN" sz="2000" dirty="0"/>
              <a:t>[Y]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=0.0101011</a:t>
            </a:r>
            <a:r>
              <a:rPr lang="zh-CN" altLang="zh-CN" sz="2000" dirty="0"/>
              <a:t>，求：</a:t>
            </a:r>
            <a:r>
              <a:rPr lang="en-US" altLang="zh-CN" sz="2000" dirty="0"/>
              <a:t>X</a:t>
            </a:r>
            <a:r>
              <a:rPr lang="zh-CN" altLang="zh-CN" sz="2000" dirty="0"/>
              <a:t>，</a:t>
            </a:r>
            <a:r>
              <a:rPr lang="en-US" altLang="zh-CN" sz="2000" dirty="0"/>
              <a:t>Y</a:t>
            </a:r>
          </a:p>
          <a:p>
            <a:endParaRPr lang="zh-CN" altLang="zh-CN" sz="2000" dirty="0"/>
          </a:p>
          <a:p>
            <a:r>
              <a:rPr lang="zh-CN" altLang="zh-CN" sz="2000" dirty="0"/>
              <a:t>解：</a:t>
            </a:r>
            <a:r>
              <a:rPr lang="en-US" altLang="zh-CN" sz="2000" dirty="0"/>
              <a:t>[X]</a:t>
            </a:r>
            <a:r>
              <a:rPr lang="zh-CN" altLang="en-US" sz="2000" baseline="-25000" dirty="0"/>
              <a:t>补</a:t>
            </a:r>
            <a:r>
              <a:rPr lang="zh-CN" altLang="zh-CN" sz="2000" dirty="0"/>
              <a:t>最高位为</a:t>
            </a:r>
            <a:r>
              <a:rPr lang="en-US" altLang="zh-CN" sz="2000" dirty="0"/>
              <a:t>1</a:t>
            </a:r>
            <a:r>
              <a:rPr lang="zh-CN" altLang="zh-CN" sz="2000" dirty="0"/>
              <a:t>，所以</a:t>
            </a:r>
            <a:r>
              <a:rPr lang="en-US" altLang="zh-CN" sz="2000" dirty="0"/>
              <a:t>X</a:t>
            </a:r>
            <a:r>
              <a:rPr lang="zh-CN" altLang="zh-CN" sz="2000" dirty="0"/>
              <a:t>为负数。数值部分按求补的方法变换后为</a:t>
            </a:r>
            <a:r>
              <a:rPr lang="en-US" altLang="zh-CN" sz="2000" dirty="0"/>
              <a:t>1001010</a:t>
            </a:r>
            <a:r>
              <a:rPr lang="zh-CN" altLang="zh-CN" sz="2000" dirty="0"/>
              <a:t>，因此，</a:t>
            </a:r>
            <a:r>
              <a:rPr lang="en-US" altLang="zh-CN" sz="2000" dirty="0"/>
              <a:t>X=-1001010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[Y]</a:t>
            </a:r>
            <a:r>
              <a:rPr lang="zh-CN" altLang="en-US" sz="2000" baseline="-25000" dirty="0"/>
              <a:t>补</a:t>
            </a:r>
            <a:r>
              <a:rPr lang="zh-CN" altLang="zh-CN" sz="2000" dirty="0"/>
              <a:t>最高位为</a:t>
            </a:r>
            <a:r>
              <a:rPr lang="en-US" altLang="zh-CN" sz="2000" dirty="0"/>
              <a:t>0</a:t>
            </a:r>
            <a:r>
              <a:rPr lang="zh-CN" altLang="zh-CN" sz="2000" dirty="0"/>
              <a:t>，所以</a:t>
            </a:r>
            <a:r>
              <a:rPr lang="en-US" altLang="zh-CN" sz="2000" dirty="0"/>
              <a:t>Y</a:t>
            </a:r>
            <a:r>
              <a:rPr lang="zh-CN" altLang="zh-CN" sz="2000" dirty="0"/>
              <a:t>为整数，数值部分不变。</a:t>
            </a:r>
            <a:r>
              <a:rPr lang="en-US" altLang="zh-CN" sz="2000" dirty="0"/>
              <a:t>Y=+0.0101011</a:t>
            </a:r>
            <a:r>
              <a:rPr lang="zh-CN" altLang="zh-CN" sz="2000" dirty="0"/>
              <a:t>。</a:t>
            </a:r>
          </a:p>
          <a:p>
            <a:endParaRPr lang="zh-CN" altLang="zh-CN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2093976" y="4363845"/>
            <a:ext cx="78089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补码的数学性质</a:t>
            </a:r>
          </a:p>
          <a:p>
            <a:r>
              <a:rPr lang="zh-CN" altLang="zh-CN" sz="2000" dirty="0"/>
              <a:t>假设：</a:t>
            </a:r>
          </a:p>
          <a:p>
            <a:r>
              <a:rPr lang="en-US" altLang="zh-CN" sz="2400" dirty="0"/>
              <a:t>[x]</a:t>
            </a:r>
            <a:r>
              <a:rPr lang="zh-CN" altLang="en-US" sz="2400" baseline="-25000" dirty="0"/>
              <a:t>补</a:t>
            </a:r>
            <a:r>
              <a:rPr lang="en-US" altLang="zh-CN" sz="2400" dirty="0"/>
              <a:t> =x</a:t>
            </a:r>
            <a:r>
              <a:rPr lang="en-US" altLang="zh-CN" sz="2400" baseline="-25000" dirty="0"/>
              <a:t>n-1</a:t>
            </a:r>
            <a:r>
              <a:rPr lang="en-US" altLang="zh-CN" sz="2400" dirty="0"/>
              <a:t> x</a:t>
            </a:r>
            <a:r>
              <a:rPr lang="en-US" altLang="zh-CN" sz="2400" baseline="-25000" dirty="0"/>
              <a:t>n-2</a:t>
            </a:r>
            <a:r>
              <a:rPr lang="en-US" altLang="zh-CN" sz="2400" dirty="0"/>
              <a:t> </a:t>
            </a:r>
            <a:r>
              <a:rPr lang="zh-CN" altLang="zh-CN" sz="2400" dirty="0"/>
              <a:t>……</a:t>
            </a:r>
            <a:r>
              <a:rPr lang="en-US" altLang="zh-CN" sz="2400" dirty="0"/>
              <a:t>x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x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 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</a:t>
            </a:r>
            <a:endParaRPr lang="zh-CN" altLang="zh-CN" dirty="0"/>
          </a:p>
        </p:txBody>
      </p:sp>
      <p:sp>
        <p:nvSpPr>
          <p:cNvPr id="14" name="TextBox 13"/>
          <p:cNvSpPr txBox="1"/>
          <p:nvPr/>
        </p:nvSpPr>
        <p:spPr>
          <a:xfrm>
            <a:off x="2093976" y="5487230"/>
            <a:ext cx="4389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</a:t>
            </a:r>
            <a:r>
              <a:rPr lang="zh-CN" altLang="en-US" sz="2000" dirty="0"/>
              <a:t>）</a:t>
            </a:r>
            <a:r>
              <a:rPr lang="en-US" altLang="zh-CN" sz="2000" dirty="0"/>
              <a:t>    </a:t>
            </a:r>
            <a:r>
              <a:rPr lang="zh-CN" altLang="zh-CN" sz="2000" dirty="0"/>
              <a:t>当</a:t>
            </a:r>
            <a:r>
              <a:rPr lang="en-US" altLang="zh-CN" sz="2000" dirty="0"/>
              <a:t>x</a:t>
            </a:r>
            <a:r>
              <a:rPr lang="en-US" altLang="zh-CN" sz="2000" baseline="-25000" dirty="0"/>
              <a:t>n-1</a:t>
            </a:r>
            <a:r>
              <a:rPr lang="en-US" altLang="zh-CN" sz="2000" dirty="0"/>
              <a:t> =0</a:t>
            </a:r>
            <a:r>
              <a:rPr lang="zh-CN" altLang="zh-CN" sz="2000" dirty="0"/>
              <a:t>时，</a:t>
            </a:r>
            <a:r>
              <a:rPr lang="en-US" altLang="zh-CN" sz="2000" dirty="0"/>
              <a:t>[x]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</a:t>
            </a:r>
            <a:r>
              <a:rPr lang="zh-CN" altLang="zh-CN" sz="2000" dirty="0"/>
              <a:t>的原来值为正；</a:t>
            </a:r>
          </a:p>
          <a:p>
            <a:r>
              <a:rPr lang="en-US" altLang="zh-CN" sz="2000" dirty="0"/>
              <a:t>           </a:t>
            </a:r>
            <a:r>
              <a:rPr lang="zh-CN" altLang="zh-CN" sz="2000" dirty="0"/>
              <a:t>当</a:t>
            </a:r>
            <a:r>
              <a:rPr lang="en-US" altLang="zh-CN" sz="2000" dirty="0"/>
              <a:t>x</a:t>
            </a:r>
            <a:r>
              <a:rPr lang="en-US" altLang="zh-CN" sz="2000" baseline="-25000" dirty="0"/>
              <a:t>n-1</a:t>
            </a:r>
            <a:r>
              <a:rPr lang="en-US" altLang="zh-CN" sz="2000" dirty="0"/>
              <a:t> =1</a:t>
            </a:r>
            <a:r>
              <a:rPr lang="zh-CN" altLang="zh-CN" sz="2000" dirty="0"/>
              <a:t>时，</a:t>
            </a:r>
            <a:r>
              <a:rPr lang="en-US" altLang="zh-CN" sz="2000" dirty="0"/>
              <a:t>[x]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</a:t>
            </a:r>
            <a:r>
              <a:rPr lang="zh-CN" altLang="zh-CN" sz="2000" dirty="0"/>
              <a:t>的原来值为负；</a:t>
            </a:r>
            <a:endParaRPr lang="en-US" altLang="zh-CN" sz="2000" dirty="0"/>
          </a:p>
          <a:p>
            <a:endParaRPr lang="zh-CN" altLang="en-US" sz="2000" dirty="0"/>
          </a:p>
        </p:txBody>
      </p:sp>
      <p:sp>
        <p:nvSpPr>
          <p:cNvPr id="22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动作按钮: 上一张 2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36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5072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480312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8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027280" y="1965663"/>
            <a:ext cx="7808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补码的数学性</a:t>
            </a:r>
            <a:r>
              <a:rPr lang="en-US" altLang="zh-CN" sz="2400" dirty="0"/>
              <a:t> </a:t>
            </a:r>
            <a:endParaRPr lang="en-US" altLang="zh-CN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002" y="2761191"/>
            <a:ext cx="2414588" cy="5254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105177" y="2492848"/>
            <a:ext cx="36941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         </a:t>
            </a:r>
          </a:p>
          <a:p>
            <a:endParaRPr lang="en-US" altLang="zh-CN" dirty="0"/>
          </a:p>
          <a:p>
            <a:r>
              <a:rPr lang="zh-CN" altLang="en-US" sz="2000" dirty="0"/>
              <a:t>证明：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sz="2400" dirty="0"/>
              <a:t>[x]</a:t>
            </a:r>
            <a:r>
              <a:rPr lang="zh-CN" altLang="en-US" sz="2400" baseline="-25000" dirty="0"/>
              <a:t>补</a:t>
            </a:r>
            <a:r>
              <a:rPr lang="en-US" altLang="zh-CN" sz="2400" dirty="0"/>
              <a:t> =x</a:t>
            </a:r>
            <a:r>
              <a:rPr lang="en-US" altLang="zh-CN" sz="2400" baseline="-25000" dirty="0"/>
              <a:t>n-1</a:t>
            </a:r>
            <a:r>
              <a:rPr lang="en-US" altLang="zh-CN" sz="2400" dirty="0"/>
              <a:t> x</a:t>
            </a:r>
            <a:r>
              <a:rPr lang="en-US" altLang="zh-CN" sz="2400" baseline="-25000" dirty="0"/>
              <a:t>n-2</a:t>
            </a:r>
            <a:r>
              <a:rPr lang="en-US" altLang="zh-CN" sz="2400" dirty="0"/>
              <a:t> </a:t>
            </a:r>
            <a:r>
              <a:rPr lang="zh-CN" altLang="zh-CN" sz="2400" dirty="0"/>
              <a:t>……</a:t>
            </a:r>
            <a:r>
              <a:rPr lang="en-US" altLang="zh-CN" sz="2400" dirty="0"/>
              <a:t>x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x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      </a:t>
            </a:r>
            <a:r>
              <a:rPr lang="zh-CN" altLang="zh-CN" dirty="0"/>
              <a:t>那么：当</a:t>
            </a:r>
            <a:r>
              <a:rPr lang="en-US" altLang="zh-CN" dirty="0"/>
              <a:t>x</a:t>
            </a:r>
            <a:r>
              <a:rPr lang="en-US" altLang="zh-CN" baseline="-25000" dirty="0"/>
              <a:t>n-1</a:t>
            </a:r>
            <a:r>
              <a:rPr lang="en-US" altLang="zh-CN" dirty="0"/>
              <a:t> =0</a:t>
            </a:r>
            <a:r>
              <a:rPr lang="zh-CN" altLang="zh-CN" dirty="0"/>
              <a:t>时，</a:t>
            </a:r>
            <a:r>
              <a:rPr lang="en-US" altLang="zh-CN" dirty="0"/>
              <a:t>x= x</a:t>
            </a:r>
            <a:r>
              <a:rPr lang="en-US" altLang="zh-CN" baseline="-25000" dirty="0"/>
              <a:t>n-2</a:t>
            </a:r>
            <a:r>
              <a:rPr lang="en-US" altLang="zh-CN" dirty="0"/>
              <a:t> </a:t>
            </a:r>
            <a:r>
              <a:rPr lang="zh-CN" altLang="zh-CN" dirty="0"/>
              <a:t>……</a:t>
            </a:r>
            <a:r>
              <a:rPr lang="en-US" altLang="zh-CN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 x</a:t>
            </a:r>
            <a:r>
              <a:rPr lang="en-US" altLang="zh-CN" baseline="-25000" dirty="0"/>
              <a:t>0</a:t>
            </a:r>
            <a:r>
              <a:rPr lang="en-US" altLang="zh-CN" dirty="0"/>
              <a:t> ;</a:t>
            </a:r>
            <a:endParaRPr lang="zh-CN" altLang="zh-CN" dirty="0"/>
          </a:p>
          <a:p>
            <a:r>
              <a:rPr lang="en-US" altLang="zh-CN" dirty="0"/>
              <a:t>          </a:t>
            </a:r>
            <a:r>
              <a:rPr lang="zh-CN" altLang="zh-CN" dirty="0"/>
              <a:t>当</a:t>
            </a:r>
            <a:r>
              <a:rPr lang="en-US" altLang="zh-CN" dirty="0"/>
              <a:t>x</a:t>
            </a:r>
            <a:r>
              <a:rPr lang="en-US" altLang="zh-CN" baseline="-25000" dirty="0"/>
              <a:t>n-1</a:t>
            </a:r>
            <a:r>
              <a:rPr lang="en-US" altLang="zh-CN" dirty="0"/>
              <a:t> =1</a:t>
            </a:r>
            <a:r>
              <a:rPr lang="zh-CN" altLang="zh-CN" dirty="0"/>
              <a:t>时，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002" y="3812389"/>
            <a:ext cx="2543175" cy="1400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353" y="4840087"/>
            <a:ext cx="2276475" cy="19335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31" name="动作按钮: 转到主页 4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动作按钮: 上一张 3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37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9297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656580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6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93976" y="1969848"/>
            <a:ext cx="78089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变形补码</a:t>
            </a:r>
            <a:endParaRPr lang="en-US" altLang="zh-CN" dirty="0"/>
          </a:p>
          <a:p>
            <a:r>
              <a:rPr lang="zh-CN" altLang="zh-CN" sz="2000" dirty="0"/>
              <a:t>为了在补码的运算过程中方便地判断溢出，我们引进变形补码的概念。 </a:t>
            </a:r>
            <a:br>
              <a:rPr lang="zh-CN" altLang="zh-CN" sz="2000" dirty="0"/>
            </a:br>
            <a:r>
              <a:rPr lang="zh-CN" altLang="zh-CN" sz="2000" dirty="0"/>
              <a:t>变形补码即在补码的符号位前面再加一位符号位。</a:t>
            </a:r>
            <a:r>
              <a:rPr lang="zh-CN" altLang="zh-CN" sz="2000" b="1" dirty="0">
                <a:solidFill>
                  <a:srgbClr val="FF0000"/>
                </a:solidFill>
              </a:rPr>
              <a:t>正数的补码前加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，负数的补码前加</a:t>
            </a:r>
            <a:r>
              <a:rPr lang="en-US" altLang="zh-CN" sz="2000" b="1" dirty="0">
                <a:solidFill>
                  <a:srgbClr val="FF0000"/>
                </a:solidFill>
              </a:rPr>
              <a:t>1</a:t>
            </a:r>
            <a:r>
              <a:rPr lang="zh-CN" altLang="zh-CN" sz="2000" b="1" dirty="0">
                <a:solidFill>
                  <a:srgbClr val="FF0000"/>
                </a:solidFill>
              </a:rPr>
              <a:t>。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2-28</a:t>
            </a:r>
            <a:r>
              <a:rPr lang="zh-CN" altLang="zh-CN" sz="2000" dirty="0"/>
              <a:t>】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sz="2000" dirty="0"/>
              <a:t>变形补码的数学定义（</a:t>
            </a:r>
            <a:r>
              <a:rPr lang="en-US" altLang="zh-CN" sz="2000" dirty="0"/>
              <a:t>N-1</a:t>
            </a:r>
            <a:r>
              <a:rPr lang="zh-CN" altLang="zh-CN" sz="2000" dirty="0"/>
              <a:t>为数值位）如下：</a:t>
            </a:r>
          </a:p>
          <a:p>
            <a:r>
              <a:rPr lang="zh-CN" altLang="zh-CN" sz="2000" dirty="0"/>
              <a:t>整数：</a:t>
            </a:r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小数：</a:t>
            </a:r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447" y="3880837"/>
            <a:ext cx="1496565" cy="756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986" y="3880837"/>
            <a:ext cx="1527750" cy="756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642" y="3880837"/>
            <a:ext cx="1527750" cy="756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066" y="5272850"/>
            <a:ext cx="2374240" cy="576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066" y="6197662"/>
            <a:ext cx="2257296" cy="576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30" name="动作按钮: 上一张 2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动作按钮: 转到主页 4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3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38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653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0896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9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03120" y="1870150"/>
            <a:ext cx="78089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补码的运算</a:t>
            </a:r>
            <a:endParaRPr lang="en-US" altLang="zh-CN" sz="2400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2-29</a:t>
            </a:r>
            <a:r>
              <a:rPr lang="zh-CN" altLang="zh-CN" sz="2000" dirty="0"/>
              <a:t>】 （假设字长为</a:t>
            </a:r>
            <a:r>
              <a:rPr lang="en-US" altLang="zh-CN" sz="2000" dirty="0"/>
              <a:t>4</a:t>
            </a:r>
            <a:r>
              <a:rPr lang="zh-CN" altLang="zh-CN" sz="2000" dirty="0"/>
              <a:t>）：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sz="2000" dirty="0"/>
              <a:t>在利用补码做加法运算的时候，只需把两个数先求补码，再把补码相加就可得到和的补码；做减法的时候，只需把被减数求补码，减数取负之后再求补码，相加后即可得差的补码。无论加法还是减法，都是用加法来实现的。补码的设计，为计算机的加减法带来了极大的方便。</a:t>
            </a:r>
            <a:endParaRPr lang="en-US" altLang="zh-CN" sz="20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589" y="2863055"/>
            <a:ext cx="603185" cy="226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157" y="2863055"/>
            <a:ext cx="651441" cy="226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639" y="2863055"/>
            <a:ext cx="639384" cy="226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272" y="2863055"/>
            <a:ext cx="687640" cy="226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30" name="动作按钮: 上一张 2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动作按钮: 转到主页 4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3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39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7538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00087" y="1752383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4. </a:t>
            </a:r>
            <a:r>
              <a:rPr lang="zh-CN" altLang="zh-CN" sz="2400" b="1" dirty="0"/>
              <a:t>反码表示法</a:t>
            </a: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677474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2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3" y="2331816"/>
            <a:ext cx="653611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求负数的补码时用到了减法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上式中的</a:t>
            </a:r>
            <a:r>
              <a:rPr lang="en-US" altLang="zh-CN" sz="2000" dirty="0"/>
              <a:t>                                       </a:t>
            </a:r>
            <a:r>
              <a:rPr lang="zh-CN" altLang="zh-CN" sz="2000" dirty="0"/>
              <a:t>即</a:t>
            </a:r>
            <a:r>
              <a:rPr lang="en-US" altLang="zh-CN" sz="2000" dirty="0"/>
              <a:t>    </a:t>
            </a:r>
            <a:r>
              <a:rPr lang="zh-CN" altLang="zh-CN" sz="2000" dirty="0"/>
              <a:t>为负数</a:t>
            </a:r>
            <a:r>
              <a:rPr lang="en-US" altLang="zh-CN" sz="2000" dirty="0"/>
              <a:t>X</a:t>
            </a:r>
            <a:r>
              <a:rPr lang="zh-CN" altLang="zh-CN" sz="2000" dirty="0"/>
              <a:t>的反码。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一个负数的反码即为对其原码除符号位以外的各位按位取反，或补码减去末位的</a:t>
            </a:r>
            <a:r>
              <a:rPr lang="en-US" altLang="zh-CN" sz="2000" dirty="0"/>
              <a:t>1</a:t>
            </a:r>
            <a:r>
              <a:rPr lang="zh-CN" altLang="zh-CN" sz="2000" dirty="0"/>
              <a:t>。</a:t>
            </a:r>
          </a:p>
          <a:p>
            <a:endParaRPr lang="en-US" altLang="zh-CN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97" y="2953055"/>
            <a:ext cx="3138399" cy="208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258" y="5376312"/>
            <a:ext cx="2112000" cy="396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22" name="动作按钮: 上一张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动作按钮: 转到主页 4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40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221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00533" y="1667383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4. </a:t>
            </a:r>
            <a:r>
              <a:rPr lang="zh-CN" altLang="zh-CN" sz="2400" b="1" dirty="0"/>
              <a:t>反码表示法</a:t>
            </a: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310602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6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3" y="2101616"/>
            <a:ext cx="1013653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000" dirty="0"/>
              <a:t>反码的数学定义</a:t>
            </a:r>
            <a:endParaRPr lang="en-US" altLang="zh-CN" sz="2000" dirty="0"/>
          </a:p>
          <a:p>
            <a:r>
              <a:rPr lang="en-US" altLang="zh-CN" dirty="0"/>
              <a:t>n</a:t>
            </a:r>
            <a:r>
              <a:rPr lang="zh-CN" altLang="zh-CN" dirty="0"/>
              <a:t>字长定点整数（</a:t>
            </a:r>
            <a:r>
              <a:rPr lang="en-US" altLang="zh-CN" dirty="0"/>
              <a:t>1</a:t>
            </a:r>
            <a:r>
              <a:rPr lang="zh-CN" altLang="zh-CN" dirty="0"/>
              <a:t>为符号位，</a:t>
            </a:r>
            <a:r>
              <a:rPr lang="en-US" altLang="zh-CN" dirty="0"/>
              <a:t>n-1</a:t>
            </a:r>
            <a:r>
              <a:rPr lang="zh-CN" altLang="zh-CN" dirty="0"/>
              <a:t>位数值位）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n</a:t>
            </a:r>
            <a:r>
              <a:rPr lang="zh-CN" altLang="zh-CN" dirty="0"/>
              <a:t>字长定点小数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反码又被称做“</a:t>
            </a:r>
            <a:r>
              <a:rPr lang="en-US" altLang="zh-CN" dirty="0"/>
              <a:t>1</a:t>
            </a:r>
            <a:r>
              <a:rPr lang="zh-CN" altLang="zh-CN" dirty="0"/>
              <a:t>”补码。</a:t>
            </a:r>
            <a:endParaRPr lang="en-US" altLang="zh-CN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2-30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求</a:t>
            </a:r>
            <a:r>
              <a:rPr lang="en-US" altLang="zh-CN" sz="2000" dirty="0"/>
              <a:t>16</a:t>
            </a:r>
            <a:r>
              <a:rPr lang="zh-CN" altLang="zh-CN" sz="2000" dirty="0"/>
              <a:t>位字长的机器中，</a:t>
            </a:r>
            <a:r>
              <a:rPr lang="en-US" altLang="zh-CN" sz="2000" dirty="0"/>
              <a:t>+1010110</a:t>
            </a:r>
            <a:r>
              <a:rPr lang="zh-CN" altLang="zh-CN" sz="2000" dirty="0"/>
              <a:t>、</a:t>
            </a:r>
            <a:r>
              <a:rPr lang="en-US" altLang="zh-CN" sz="2000" dirty="0"/>
              <a:t>-1010110</a:t>
            </a:r>
            <a:r>
              <a:rPr lang="zh-CN" altLang="zh-CN" sz="2000" dirty="0"/>
              <a:t>和</a:t>
            </a:r>
            <a:r>
              <a:rPr lang="en-US" altLang="zh-CN" sz="2000" dirty="0"/>
              <a:t>+0.1010110</a:t>
            </a:r>
            <a:r>
              <a:rPr lang="zh-CN" altLang="zh-CN" sz="2000" dirty="0"/>
              <a:t>、</a:t>
            </a:r>
            <a:r>
              <a:rPr lang="en-US" altLang="zh-CN" sz="2000" dirty="0"/>
              <a:t>-0.1010110</a:t>
            </a:r>
            <a:r>
              <a:rPr lang="zh-CN" altLang="zh-CN" sz="2000" dirty="0"/>
              <a:t>的反码。</a:t>
            </a:r>
          </a:p>
          <a:p>
            <a:r>
              <a:rPr lang="zh-CN" altLang="zh-CN" dirty="0"/>
              <a:t>解：</a:t>
            </a:r>
          </a:p>
          <a:p>
            <a:r>
              <a:rPr lang="en-US" altLang="zh-CN" dirty="0"/>
              <a:t>[+000000001010110]</a:t>
            </a:r>
            <a:r>
              <a:rPr lang="zh-CN" altLang="en-US" baseline="-25000" dirty="0"/>
              <a:t>反</a:t>
            </a:r>
            <a:r>
              <a:rPr lang="en-US" altLang="zh-CN" dirty="0"/>
              <a:t> =0000000001010110	[-000000001010110]</a:t>
            </a:r>
            <a:r>
              <a:rPr lang="zh-CN" altLang="en-US" baseline="-25000" dirty="0"/>
              <a:t>反</a:t>
            </a:r>
            <a:r>
              <a:rPr lang="en-US" altLang="zh-CN" dirty="0"/>
              <a:t>=1111111110101001</a:t>
            </a:r>
            <a:endParaRPr lang="zh-CN" altLang="zh-CN" dirty="0"/>
          </a:p>
          <a:p>
            <a:r>
              <a:rPr lang="en-US" altLang="zh-CN" dirty="0"/>
              <a:t>[+0.101011000000000]</a:t>
            </a:r>
            <a:r>
              <a:rPr lang="zh-CN" altLang="en-US" baseline="-25000" dirty="0"/>
              <a:t>反</a:t>
            </a:r>
            <a:r>
              <a:rPr lang="en-US" altLang="zh-CN" dirty="0"/>
              <a:t>=0.101011000000000	[-0.101011000000000]</a:t>
            </a:r>
            <a:r>
              <a:rPr lang="zh-CN" altLang="en-US" baseline="-25000" dirty="0"/>
              <a:t>反</a:t>
            </a:r>
            <a:r>
              <a:rPr lang="en-US" altLang="zh-CN" dirty="0"/>
              <a:t>=1.010100111111111</a:t>
            </a:r>
            <a:endParaRPr lang="zh-CN" altLang="zh-CN" dirty="0"/>
          </a:p>
          <a:p>
            <a:r>
              <a:rPr lang="zh-CN" altLang="zh-CN" dirty="0"/>
              <a:t>数值部分不足</a:t>
            </a:r>
            <a:r>
              <a:rPr lang="en-US" altLang="zh-CN" dirty="0"/>
              <a:t>n-1</a:t>
            </a:r>
            <a:r>
              <a:rPr lang="zh-CN" altLang="zh-CN" dirty="0"/>
              <a:t>位的时候，要在整数数值位前面和小数数值位后面补足</a:t>
            </a:r>
            <a:r>
              <a:rPr lang="en-US" altLang="zh-CN" dirty="0"/>
              <a:t>0</a:t>
            </a:r>
            <a:r>
              <a:rPr lang="zh-CN" altLang="zh-CN" dirty="0"/>
              <a:t>。</a:t>
            </a:r>
          </a:p>
          <a:p>
            <a:endParaRPr lang="en-US" altLang="zh-CN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6" y="2857512"/>
            <a:ext cx="3247491" cy="46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6" y="3997055"/>
            <a:ext cx="4820595" cy="46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sp>
        <p:nvSpPr>
          <p:cNvPr id="22" name="动作按钮: 上一张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动作按钮: 转到主页 4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9925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622275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7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3" y="1780556"/>
            <a:ext cx="812763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400" dirty="0"/>
              <a:t>关于零的反码</a:t>
            </a:r>
            <a:endParaRPr lang="en-US" altLang="zh-CN" sz="2400" dirty="0"/>
          </a:p>
          <a:p>
            <a:r>
              <a:rPr lang="zh-CN" altLang="zh-CN" sz="2000" b="1" dirty="0">
                <a:solidFill>
                  <a:srgbClr val="FF0000"/>
                </a:solidFill>
              </a:rPr>
              <a:t>对于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来讲，正负</a:t>
            </a:r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的反码是不同的。</a:t>
            </a:r>
          </a:p>
          <a:p>
            <a:r>
              <a:rPr lang="en-US" altLang="zh-CN" sz="2000" dirty="0"/>
              <a:t>[+00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00]</a:t>
            </a:r>
            <a:r>
              <a:rPr lang="zh-CN" altLang="en-US" sz="2000" baseline="-25000" dirty="0"/>
              <a:t>反</a:t>
            </a:r>
            <a:r>
              <a:rPr lang="en-US" altLang="zh-CN" sz="2000" dirty="0"/>
              <a:t> =000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</a:t>
            </a:r>
            <a:endParaRPr lang="zh-CN" altLang="zh-CN" sz="2000" dirty="0"/>
          </a:p>
          <a:p>
            <a:r>
              <a:rPr lang="en-US" altLang="zh-CN" sz="2000" dirty="0"/>
              <a:t>[-00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00]</a:t>
            </a:r>
            <a:r>
              <a:rPr lang="zh-CN" altLang="en-US" sz="2000" baseline="-25000" dirty="0"/>
              <a:t>反</a:t>
            </a:r>
            <a:r>
              <a:rPr lang="en-US" altLang="zh-CN" sz="2000" dirty="0"/>
              <a:t>=111</a:t>
            </a:r>
            <a:r>
              <a:rPr lang="zh-CN" altLang="zh-CN" sz="2000" dirty="0"/>
              <a:t>……</a:t>
            </a:r>
            <a:r>
              <a:rPr lang="en-US" altLang="zh-CN" sz="2000" dirty="0"/>
              <a:t>11</a:t>
            </a:r>
          </a:p>
          <a:p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400" dirty="0"/>
              <a:t>已知反码求真值</a:t>
            </a:r>
          </a:p>
          <a:p>
            <a:r>
              <a:rPr lang="zh-CN" altLang="zh-CN" sz="2000" dirty="0"/>
              <a:t>可以按照公式</a:t>
            </a:r>
            <a:endParaRPr lang="en-US" altLang="zh-CN" sz="2000" dirty="0"/>
          </a:p>
          <a:p>
            <a:r>
              <a:rPr lang="zh-CN" altLang="zh-CN" sz="2000" dirty="0"/>
              <a:t>【例</a:t>
            </a:r>
            <a:r>
              <a:rPr lang="en-US" altLang="zh-CN" sz="2000" dirty="0"/>
              <a:t>2-31</a:t>
            </a:r>
            <a:r>
              <a:rPr lang="zh-CN" altLang="zh-CN" sz="2000" dirty="0"/>
              <a:t>】</a:t>
            </a:r>
          </a:p>
          <a:p>
            <a:r>
              <a:rPr lang="zh-CN" altLang="zh-CN" sz="2000" dirty="0"/>
              <a:t>反码</a:t>
            </a:r>
            <a:r>
              <a:rPr lang="en-US" altLang="zh-CN" sz="2000" dirty="0"/>
              <a:t>10101100</a:t>
            </a:r>
            <a:r>
              <a:rPr lang="zh-CN" altLang="zh-CN" sz="2000" dirty="0"/>
              <a:t>的真值为：</a:t>
            </a:r>
          </a:p>
          <a:p>
            <a:r>
              <a:rPr lang="en-US" altLang="zh-CN" sz="2000" dirty="0"/>
              <a:t>-</a:t>
            </a:r>
            <a:r>
              <a:rPr lang="zh-CN" altLang="zh-CN" sz="2000" dirty="0"/>
              <a:t>（</a:t>
            </a:r>
            <a:r>
              <a:rPr lang="en-US" altLang="zh-CN" sz="2000" dirty="0"/>
              <a:t>11111111-10101100</a:t>
            </a:r>
            <a:r>
              <a:rPr lang="zh-CN" altLang="zh-CN" sz="2000" dirty="0"/>
              <a:t>）</a:t>
            </a:r>
            <a:r>
              <a:rPr lang="en-US" altLang="zh-CN" sz="2000" dirty="0"/>
              <a:t>=- 1010011</a:t>
            </a:r>
            <a:endParaRPr lang="zh-CN" altLang="zh-CN" sz="2000" dirty="0"/>
          </a:p>
          <a:p>
            <a:r>
              <a:rPr lang="zh-CN" altLang="zh-CN" sz="2000" dirty="0"/>
              <a:t>反码</a:t>
            </a:r>
            <a:r>
              <a:rPr lang="en-US" altLang="zh-CN" sz="2000" dirty="0"/>
              <a:t>1.101011000000000</a:t>
            </a:r>
            <a:r>
              <a:rPr lang="zh-CN" altLang="zh-CN" sz="2000" dirty="0"/>
              <a:t>的真值为：</a:t>
            </a:r>
          </a:p>
          <a:p>
            <a:r>
              <a:rPr lang="en-US" altLang="zh-CN" sz="2000" dirty="0"/>
              <a:t>-</a:t>
            </a:r>
            <a:r>
              <a:rPr lang="zh-CN" altLang="zh-CN" sz="2000" dirty="0"/>
              <a:t>（</a:t>
            </a:r>
            <a:r>
              <a:rPr lang="en-US" altLang="zh-CN" sz="2000" dirty="0"/>
              <a:t>1.111111111111111- 1.101011000000000</a:t>
            </a:r>
            <a:r>
              <a:rPr lang="zh-CN" altLang="zh-CN" sz="2000" dirty="0"/>
              <a:t>）</a:t>
            </a:r>
            <a:r>
              <a:rPr lang="en-US" altLang="zh-CN" sz="2000" dirty="0"/>
              <a:t>=- 0.010100111111111</a:t>
            </a:r>
            <a:endParaRPr lang="zh-CN" altLang="zh-CN" sz="2000" dirty="0"/>
          </a:p>
          <a:p>
            <a:r>
              <a:rPr lang="zh-CN" altLang="zh-CN" sz="2000" dirty="0"/>
              <a:t>反码</a:t>
            </a:r>
            <a:r>
              <a:rPr lang="en-US" altLang="zh-CN" sz="2000" dirty="0"/>
              <a:t>00101100</a:t>
            </a:r>
            <a:r>
              <a:rPr lang="zh-CN" altLang="zh-CN" sz="2000" dirty="0"/>
              <a:t>的真值为</a:t>
            </a:r>
            <a:r>
              <a:rPr lang="en-US" altLang="zh-CN" sz="2000" dirty="0"/>
              <a:t>+0101100</a:t>
            </a:r>
            <a:r>
              <a:rPr lang="zh-CN" altLang="zh-CN" sz="2000" dirty="0"/>
              <a:t>，反码</a:t>
            </a:r>
            <a:r>
              <a:rPr lang="en-US" altLang="zh-CN" sz="2000" dirty="0"/>
              <a:t>0.101011000000000</a:t>
            </a:r>
            <a:r>
              <a:rPr lang="zh-CN" altLang="zh-CN" sz="2000" dirty="0"/>
              <a:t>的真值为</a:t>
            </a:r>
            <a:r>
              <a:rPr lang="en-US" altLang="zh-CN" sz="2000" dirty="0"/>
              <a:t>+0.101011000000000</a:t>
            </a:r>
            <a:r>
              <a:rPr lang="zh-CN" altLang="zh-CN" sz="2000" dirty="0"/>
              <a:t>。</a:t>
            </a:r>
          </a:p>
          <a:p>
            <a:r>
              <a:rPr lang="zh-CN" altLang="zh-CN" sz="2000" dirty="0"/>
              <a:t>可以通过简单地把负数反码的符号位的“</a:t>
            </a:r>
            <a:r>
              <a:rPr lang="en-US" altLang="zh-CN" sz="2000" dirty="0"/>
              <a:t>1</a:t>
            </a:r>
            <a:r>
              <a:rPr lang="zh-CN" altLang="zh-CN" sz="2000" dirty="0"/>
              <a:t>”改为“</a:t>
            </a:r>
            <a:r>
              <a:rPr lang="en-US" altLang="zh-CN" sz="2000" dirty="0"/>
              <a:t>-</a:t>
            </a:r>
            <a:r>
              <a:rPr lang="zh-CN" altLang="zh-CN" sz="2000" dirty="0"/>
              <a:t>”、把数值部分各位按位取反来求得真值。</a:t>
            </a:r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883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26" y="33716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295" y="1166137"/>
            <a:ext cx="3538227" cy="88843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29532" y="622661"/>
            <a:ext cx="224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noProof="1">
                <a:solidFill>
                  <a:srgbClr val="FFC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概述</a:t>
            </a:r>
            <a:endParaRPr lang="zh-CN" altLang="en-US" sz="5400" dirty="0">
              <a:solidFill>
                <a:srgbClr val="FFC000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4323490" y="2647220"/>
            <a:ext cx="2507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sym typeface="Calibri" pitchFamily="34" charset="0"/>
              </a:rPr>
              <a:t>非数值数据</a:t>
            </a:r>
            <a:endParaRPr lang="en-US" altLang="zh-CN" sz="2800" b="1" dirty="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4323490" y="3619692"/>
            <a:ext cx="2400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本章小结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sp>
        <p:nvSpPr>
          <p:cNvPr id="78" name="文本框 8"/>
          <p:cNvSpPr txBox="1"/>
          <p:nvPr/>
        </p:nvSpPr>
        <p:spPr>
          <a:xfrm>
            <a:off x="4323490" y="4597639"/>
            <a:ext cx="3706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sym typeface="Calibri" pitchFamily="34" charset="0"/>
              </a:rPr>
              <a:t>习题</a:t>
            </a:r>
            <a:endParaRPr lang="en-US" altLang="zh-CN" sz="2800" b="1" dirty="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672" name="矩形 671">
            <a:extLst>
              <a:ext uri="{FF2B5EF4-FFF2-40B4-BE49-F238E27FC236}">
                <a16:creationId xmlns:a16="http://schemas.microsoft.com/office/drawing/2014/main" xmlns="" id="{34D1E811-273E-4997-A2FA-FCC3A256A77A}"/>
              </a:ext>
            </a:extLst>
          </p:cNvPr>
          <p:cNvSpPr/>
          <p:nvPr/>
        </p:nvSpPr>
        <p:spPr>
          <a:xfrm>
            <a:off x="4323490" y="1669273"/>
            <a:ext cx="3000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数值数据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sp>
        <p:nvSpPr>
          <p:cNvPr id="3" name="动作按钮: 转到结尾 2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xmlns="" id="{0E44EF2E-9690-4AFF-8C09-49EB5193045F}"/>
              </a:ext>
            </a:extLst>
          </p:cNvPr>
          <p:cNvSpPr/>
          <p:nvPr/>
        </p:nvSpPr>
        <p:spPr>
          <a:xfrm>
            <a:off x="11409286" y="6226461"/>
            <a:ext cx="692458" cy="538323"/>
          </a:xfrm>
          <a:prstGeom prst="actionButtonEn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796EAE3B-834C-4FFD-914E-3AAB478DF0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98" y="6019123"/>
            <a:ext cx="1054286" cy="264725"/>
          </a:xfrm>
          <a:prstGeom prst="rect">
            <a:avLst/>
          </a:prstGeom>
        </p:spPr>
      </p:pic>
      <p:sp>
        <p:nvSpPr>
          <p:cNvPr id="2" name="动作按钮: 前进或下一项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62F182D0-86C6-4826-9289-334544C7E280}"/>
              </a:ext>
            </a:extLst>
          </p:cNvPr>
          <p:cNvSpPr/>
          <p:nvPr/>
        </p:nvSpPr>
        <p:spPr>
          <a:xfrm>
            <a:off x="3635582" y="1734688"/>
            <a:ext cx="458973" cy="392390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endParaRPr lang="zh-CN" altLang="en-US" dirty="0">
              <a:effectLst>
                <a:glow rad="101600">
                  <a:schemeClr val="accent1">
                    <a:lumMod val="60000"/>
                    <a:lumOff val="40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动作按钮: 前进或下一项 1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62F182D0-86C6-4826-9289-334544C7E280}"/>
              </a:ext>
            </a:extLst>
          </p:cNvPr>
          <p:cNvSpPr/>
          <p:nvPr/>
        </p:nvSpPr>
        <p:spPr>
          <a:xfrm>
            <a:off x="3630098" y="2712635"/>
            <a:ext cx="458973" cy="392390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endParaRPr lang="zh-CN" altLang="en-US" dirty="0">
              <a:effectLst>
                <a:glow rad="101600">
                  <a:schemeClr val="accent1">
                    <a:lumMod val="60000"/>
                    <a:lumOff val="40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动作按钮: 前进或下一项 19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xmlns="" id="{62F182D0-86C6-4826-9289-334544C7E280}"/>
              </a:ext>
            </a:extLst>
          </p:cNvPr>
          <p:cNvSpPr/>
          <p:nvPr/>
        </p:nvSpPr>
        <p:spPr>
          <a:xfrm>
            <a:off x="3630098" y="3685107"/>
            <a:ext cx="458973" cy="392390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endParaRPr lang="zh-CN" altLang="en-US" dirty="0">
              <a:effectLst>
                <a:glow rad="101600">
                  <a:schemeClr val="accent1">
                    <a:lumMod val="60000"/>
                    <a:lumOff val="40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动作按钮: 前进或下一项 20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xmlns="" id="{62F182D0-86C6-4826-9289-334544C7E280}"/>
              </a:ext>
            </a:extLst>
          </p:cNvPr>
          <p:cNvSpPr/>
          <p:nvPr/>
        </p:nvSpPr>
        <p:spPr>
          <a:xfrm>
            <a:off x="3630097" y="4663054"/>
            <a:ext cx="458973" cy="392390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endParaRPr lang="zh-CN" altLang="en-US" dirty="0">
              <a:effectLst>
                <a:glow rad="101600">
                  <a:schemeClr val="accent1">
                    <a:lumMod val="60000"/>
                    <a:lumOff val="40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动作按钮: 前进或下一项 14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xmlns="" id="{62F182D0-86C6-4826-9289-334544C7E280}"/>
              </a:ext>
            </a:extLst>
          </p:cNvPr>
          <p:cNvSpPr/>
          <p:nvPr/>
        </p:nvSpPr>
        <p:spPr>
          <a:xfrm>
            <a:off x="3639697" y="5587749"/>
            <a:ext cx="458973" cy="392390"/>
          </a:xfrm>
          <a:prstGeom prst="actionButtonForwardNex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endParaRPr lang="zh-CN" altLang="en-US" dirty="0">
              <a:effectLst>
                <a:glow rad="101600">
                  <a:schemeClr val="accent1">
                    <a:lumMod val="60000"/>
                    <a:lumOff val="40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23490" y="5522334"/>
            <a:ext cx="301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参考答案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3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941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236296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0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55042" y="1878748"/>
            <a:ext cx="89976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【例</a:t>
            </a:r>
            <a:r>
              <a:rPr lang="en-US" altLang="zh-CN" sz="2000" dirty="0"/>
              <a:t>2-32</a:t>
            </a:r>
            <a:r>
              <a:rPr lang="zh-CN" altLang="zh-CN" sz="2000" dirty="0"/>
              <a:t>】</a:t>
            </a:r>
            <a:endParaRPr lang="en-US" altLang="zh-CN" sz="2000" dirty="0"/>
          </a:p>
          <a:p>
            <a:r>
              <a:rPr lang="zh-CN" altLang="en-US" sz="2000" dirty="0"/>
              <a:t>反码：   </a:t>
            </a:r>
            <a:r>
              <a:rPr lang="en-US" altLang="zh-CN" sz="2000" dirty="0"/>
              <a:t>1 .1 0 1 0 1 0 0   </a:t>
            </a:r>
          </a:p>
          <a:p>
            <a:r>
              <a:rPr lang="en-US" altLang="zh-CN" sz="2000" dirty="0"/>
              <a:t>    </a:t>
            </a:r>
          </a:p>
          <a:p>
            <a:r>
              <a:rPr lang="en-US" altLang="zh-CN" sz="2000" dirty="0"/>
              <a:t>                                </a:t>
            </a:r>
            <a:r>
              <a:rPr lang="zh-CN" altLang="en-US" sz="2000" dirty="0"/>
              <a:t>变</a:t>
            </a:r>
          </a:p>
          <a:p>
            <a:r>
              <a:rPr lang="zh-CN" altLang="en-US" sz="2000" dirty="0"/>
              <a:t>                                反</a:t>
            </a:r>
          </a:p>
          <a:p>
            <a:r>
              <a:rPr lang="zh-CN" altLang="en-US" sz="2000" dirty="0"/>
              <a:t> 真值： </a:t>
            </a:r>
            <a:r>
              <a:rPr lang="en-US" altLang="zh-CN" sz="2000" dirty="0"/>
              <a:t>-0 .0 1 0 1 0 1 1</a:t>
            </a:r>
          </a:p>
          <a:p>
            <a:endParaRPr lang="en-US" altLang="zh-CN" sz="2000" dirty="0"/>
          </a:p>
          <a:p>
            <a:r>
              <a:rPr lang="zh-CN" altLang="en-US" sz="2000" dirty="0"/>
              <a:t>反码：   </a:t>
            </a:r>
            <a:r>
              <a:rPr lang="en-US" altLang="zh-CN" sz="2000" dirty="0"/>
              <a:t>1 1 0 1 0 0 1 0  </a:t>
            </a:r>
          </a:p>
          <a:p>
            <a:r>
              <a:rPr lang="en-US" altLang="zh-CN" sz="2000" dirty="0"/>
              <a:t>    </a:t>
            </a:r>
          </a:p>
          <a:p>
            <a:r>
              <a:rPr lang="en-US" altLang="zh-CN" sz="2000" dirty="0"/>
              <a:t>                                 </a:t>
            </a:r>
            <a:r>
              <a:rPr lang="zh-CN" altLang="en-US" sz="2000" dirty="0"/>
              <a:t>变</a:t>
            </a:r>
          </a:p>
          <a:p>
            <a:r>
              <a:rPr lang="zh-CN" altLang="en-US" sz="2000" dirty="0"/>
              <a:t>                                 反</a:t>
            </a:r>
          </a:p>
          <a:p>
            <a:r>
              <a:rPr lang="zh-CN" altLang="en-US" sz="2000" dirty="0"/>
              <a:t> 真值：  </a:t>
            </a:r>
            <a:r>
              <a:rPr lang="en-US" altLang="zh-CN" sz="2000" dirty="0"/>
              <a:t>-  0 1 0 1 1 0 1</a:t>
            </a:r>
          </a:p>
          <a:p>
            <a:endParaRPr lang="en-US" altLang="zh-CN" sz="2000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400" dirty="0"/>
              <a:t>反码的运算</a:t>
            </a:r>
            <a:endParaRPr lang="en-US" altLang="zh-CN" sz="2400" dirty="0"/>
          </a:p>
          <a:p>
            <a:r>
              <a:rPr lang="zh-CN" altLang="zh-CN" sz="2000" dirty="0"/>
              <a:t>反码在运算的时候，符号和数值部分一起参加运算。关于反码运算方法，我们将会在运算方法和运算器一章讨论。</a:t>
            </a:r>
          </a:p>
        </p:txBody>
      </p:sp>
      <p:sp>
        <p:nvSpPr>
          <p:cNvPr id="9" name="左大括号 8"/>
          <p:cNvSpPr/>
          <p:nvPr/>
        </p:nvSpPr>
        <p:spPr>
          <a:xfrm rot="16200000" flipV="1">
            <a:off x="3288030" y="2077974"/>
            <a:ext cx="155448" cy="1037844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309366" y="2880360"/>
            <a:ext cx="0" cy="50292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左大括号 29"/>
          <p:cNvSpPr/>
          <p:nvPr/>
        </p:nvSpPr>
        <p:spPr>
          <a:xfrm rot="16200000" flipV="1">
            <a:off x="3231642" y="3964146"/>
            <a:ext cx="155448" cy="1037844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箭头连接符 30"/>
          <p:cNvCxnSpPr/>
          <p:nvPr/>
        </p:nvCxnSpPr>
        <p:spPr>
          <a:xfrm>
            <a:off x="3309366" y="4721217"/>
            <a:ext cx="0" cy="50292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动作按钮: 上一张 3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6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4575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00087" y="2147013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5. </a:t>
            </a:r>
            <a:r>
              <a:rPr lang="zh-CN" altLang="zh-CN" sz="2400" b="1" dirty="0"/>
              <a:t>原码、补码、反码三种机器数的比较</a:t>
            </a: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723695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7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3" y="2712470"/>
            <a:ext cx="653611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000" dirty="0"/>
              <a:t>定义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zh-CN" sz="2000" dirty="0"/>
          </a:p>
          <a:p>
            <a:r>
              <a:rPr lang="en-US" altLang="zh-CN" sz="2000" dirty="0"/>
              <a:t>     </a:t>
            </a:r>
            <a:r>
              <a:rPr lang="zh-CN" altLang="zh-CN" sz="2000" dirty="0"/>
              <a:t>整数：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52" y="3812389"/>
            <a:ext cx="2897455" cy="576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52" y="4682968"/>
            <a:ext cx="3892366" cy="576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52" y="5656124"/>
            <a:ext cx="4747634" cy="576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sp>
        <p:nvSpPr>
          <p:cNvPr id="30" name="动作按钮: 上一张 2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动作按钮: 转到主页 4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3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6204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103540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3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3" y="1780556"/>
            <a:ext cx="653611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小</a:t>
            </a:r>
            <a:r>
              <a:rPr lang="zh-CN" altLang="zh-CN" sz="2000" dirty="0"/>
              <a:t>数：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89" y="2268992"/>
            <a:ext cx="2025936" cy="432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89" y="3022079"/>
            <a:ext cx="2815452" cy="432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89" y="3749721"/>
            <a:ext cx="4305600" cy="432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1675203" y="4446297"/>
            <a:ext cx="65361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400" dirty="0"/>
              <a:t>正数与负数的不同码制</a:t>
            </a: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sp>
        <p:nvSpPr>
          <p:cNvPr id="10" name="TextBox 9"/>
          <p:cNvSpPr txBox="1"/>
          <p:nvPr/>
        </p:nvSpPr>
        <p:spPr>
          <a:xfrm>
            <a:off x="1975086" y="4919008"/>
            <a:ext cx="72694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zh-CN" sz="2000" dirty="0"/>
              <a:t>三种码制最高位均为符号位。</a:t>
            </a:r>
            <a:endParaRPr lang="en-US" altLang="zh-CN" sz="2000" dirty="0"/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zh-CN" sz="2000" dirty="0"/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zh-CN" sz="2000" dirty="0"/>
              <a:t>真值为正时：三种码制相同。符号位为</a:t>
            </a:r>
            <a:r>
              <a:rPr lang="en-US" altLang="zh-CN" sz="2000" dirty="0"/>
              <a:t>0</a:t>
            </a:r>
            <a:r>
              <a:rPr lang="zh-CN" altLang="zh-CN" sz="2000" dirty="0"/>
              <a:t>，数值部分与真值同。</a:t>
            </a:r>
            <a:endParaRPr lang="en-US" altLang="zh-CN" sz="2000" dirty="0"/>
          </a:p>
          <a:p>
            <a:endParaRPr lang="zh-CN" altLang="zh-CN" sz="2000" dirty="0"/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zh-CN" sz="2000" b="1" dirty="0">
                <a:solidFill>
                  <a:srgbClr val="FF0000"/>
                </a:solidFill>
              </a:rPr>
              <a:t>真值为负时：符号位均为</a:t>
            </a:r>
            <a:r>
              <a:rPr lang="en-US" altLang="zh-CN" sz="2000" b="1" dirty="0">
                <a:solidFill>
                  <a:srgbClr val="FF0000"/>
                </a:solidFill>
              </a:rPr>
              <a:t>1</a:t>
            </a:r>
            <a:r>
              <a:rPr lang="zh-CN" altLang="zh-CN" sz="2000" b="1" dirty="0">
                <a:solidFill>
                  <a:srgbClr val="FF0000"/>
                </a:solidFill>
              </a:rPr>
              <a:t>。原码的数值部分与真值同，反码为原码的各位按位取反，补码为反码的末位加</a:t>
            </a:r>
            <a:r>
              <a:rPr lang="en-US" altLang="zh-CN" sz="2000" b="1" dirty="0">
                <a:solidFill>
                  <a:srgbClr val="FF0000"/>
                </a:solidFill>
              </a:rPr>
              <a:t>1</a:t>
            </a:r>
            <a:r>
              <a:rPr lang="zh-CN" altLang="zh-CN" sz="2000" b="1" dirty="0">
                <a:solidFill>
                  <a:srgbClr val="FF0000"/>
                </a:solidFill>
              </a:rPr>
              <a:t>。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31" name="动作按钮: 上一张 3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动作按钮: 转到主页 4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35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45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125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44757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675202" y="1970734"/>
            <a:ext cx="74547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400" dirty="0"/>
              <a:t>数的范围</a:t>
            </a:r>
            <a:endParaRPr lang="en-US" altLang="zh-CN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0</a:t>
            </a:r>
            <a:r>
              <a:rPr lang="zh-CN" altLang="zh-CN" sz="2000" b="1" dirty="0">
                <a:solidFill>
                  <a:srgbClr val="FF0000"/>
                </a:solidFill>
              </a:rPr>
              <a:t>的表示原、反码各有两种，补码只有一种。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zh-CN" altLang="zh-CN" sz="2000" dirty="0"/>
              <a:t>原、反码表示的正、负数范围相对于</a:t>
            </a:r>
            <a:r>
              <a:rPr lang="en-US" altLang="zh-CN" sz="2000" dirty="0"/>
              <a:t>0</a:t>
            </a:r>
            <a:r>
              <a:rPr lang="zh-CN" altLang="zh-CN" sz="2000" dirty="0"/>
              <a:t>对称：</a:t>
            </a:r>
          </a:p>
          <a:p>
            <a:r>
              <a:rPr lang="en-US" altLang="zh-CN" sz="2000" dirty="0"/>
              <a:t>	</a:t>
            </a:r>
            <a:r>
              <a:rPr lang="zh-CN" altLang="zh-CN" sz="2000" dirty="0"/>
              <a:t>对于整数：</a:t>
            </a:r>
            <a:r>
              <a:rPr lang="en-US" altLang="zh-CN" sz="2000" dirty="0"/>
              <a:t>-2</a:t>
            </a:r>
            <a:r>
              <a:rPr lang="en-US" altLang="zh-CN" sz="2000" baseline="30000" dirty="0"/>
              <a:t>n-1</a:t>
            </a:r>
            <a:r>
              <a:rPr lang="en-US" altLang="zh-CN" sz="2000" dirty="0"/>
              <a:t> &lt;X&lt;+2</a:t>
            </a:r>
            <a:r>
              <a:rPr lang="en-US" altLang="zh-CN" sz="2000" baseline="30000" dirty="0"/>
              <a:t>n-1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r>
              <a:rPr lang="en-US" altLang="zh-CN" sz="2000" dirty="0"/>
              <a:t>	</a:t>
            </a:r>
            <a:r>
              <a:rPr lang="zh-CN" altLang="zh-CN" sz="2000" dirty="0"/>
              <a:t>对于小数：</a:t>
            </a:r>
            <a:r>
              <a:rPr lang="en-US" altLang="zh-CN" sz="2000" dirty="0"/>
              <a:t>-1&lt;X&lt;+1</a:t>
            </a:r>
          </a:p>
          <a:p>
            <a:endParaRPr lang="zh-CN" altLang="zh-CN" sz="2000" dirty="0"/>
          </a:p>
          <a:p>
            <a:r>
              <a:rPr lang="zh-CN" altLang="zh-CN" sz="2000" dirty="0"/>
              <a:t>补码表示的负数范围较正数范围为宽，多表示一个最小负数</a:t>
            </a:r>
            <a:r>
              <a:rPr lang="en-US" altLang="zh-CN" sz="2000" dirty="0"/>
              <a:t>100</a:t>
            </a:r>
            <a:r>
              <a:rPr lang="zh-CN" altLang="zh-CN" sz="2000" dirty="0"/>
              <a:t>……</a:t>
            </a:r>
            <a:r>
              <a:rPr lang="en-US" altLang="zh-CN" sz="2000" dirty="0"/>
              <a:t>00</a:t>
            </a:r>
            <a:r>
              <a:rPr lang="zh-CN" altLang="zh-CN" sz="2000" dirty="0"/>
              <a:t>，值为</a:t>
            </a:r>
            <a:r>
              <a:rPr lang="en-US" altLang="zh-CN" sz="2000" dirty="0"/>
              <a:t>-2 </a:t>
            </a:r>
            <a:r>
              <a:rPr lang="zh-CN" altLang="zh-CN" sz="2000" dirty="0"/>
              <a:t>或</a:t>
            </a:r>
            <a:r>
              <a:rPr lang="en-US" altLang="zh-CN" sz="2000" dirty="0"/>
              <a:t>-1</a:t>
            </a:r>
            <a:r>
              <a:rPr lang="zh-CN" altLang="zh-CN" sz="2000" dirty="0"/>
              <a:t>，无可被表示的最大正数与之对应：</a:t>
            </a:r>
          </a:p>
          <a:p>
            <a:r>
              <a:rPr lang="en-US" altLang="zh-CN" sz="2000" dirty="0"/>
              <a:t>	</a:t>
            </a:r>
            <a:r>
              <a:rPr lang="zh-CN" altLang="zh-CN" sz="2000" dirty="0"/>
              <a:t>对于整数：</a:t>
            </a:r>
            <a:r>
              <a:rPr lang="en-US" altLang="zh-CN" sz="2000" dirty="0"/>
              <a:t>-2</a:t>
            </a:r>
            <a:r>
              <a:rPr lang="en-US" altLang="zh-CN" sz="2000" baseline="30000" dirty="0"/>
              <a:t>n-1</a:t>
            </a:r>
            <a:r>
              <a:rPr lang="en-US" altLang="zh-CN" sz="2000" dirty="0"/>
              <a:t> ≤X&lt;+2</a:t>
            </a:r>
            <a:r>
              <a:rPr lang="en-US" altLang="zh-CN" sz="2000" baseline="30000" dirty="0"/>
              <a:t>n-1</a:t>
            </a:r>
            <a:endParaRPr lang="zh-CN" altLang="zh-CN" sz="2000" baseline="30000" dirty="0"/>
          </a:p>
          <a:p>
            <a:r>
              <a:rPr lang="en-US" altLang="zh-CN" sz="2000" dirty="0"/>
              <a:t>	</a:t>
            </a:r>
            <a:r>
              <a:rPr lang="zh-CN" altLang="zh-CN" sz="2000" dirty="0"/>
              <a:t>对于小数：</a:t>
            </a:r>
            <a:r>
              <a:rPr lang="en-US" altLang="zh-CN" sz="2000" dirty="0"/>
              <a:t>-1 ≤X&lt;+1</a:t>
            </a:r>
            <a:endParaRPr lang="zh-CN" altLang="zh-CN" sz="2000" dirty="0"/>
          </a:p>
          <a:p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400" dirty="0"/>
              <a:t>运算规则</a:t>
            </a:r>
            <a:endParaRPr lang="en-US" altLang="zh-CN" sz="2400" dirty="0"/>
          </a:p>
          <a:p>
            <a:r>
              <a:rPr lang="zh-CN" altLang="zh-CN" sz="2000" dirty="0"/>
              <a:t>补码、反码的符号位与数值位一起参加运算，原码符号位与数值位分开处理。</a:t>
            </a:r>
            <a:endParaRPr lang="en-US" altLang="zh-CN" sz="2000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46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65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860633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8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675202" y="1800141"/>
            <a:ext cx="798727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400" dirty="0"/>
              <a:t>右移规则不同</a:t>
            </a:r>
            <a:endParaRPr lang="en-US" altLang="zh-CN" sz="2400" dirty="0"/>
          </a:p>
          <a:p>
            <a:r>
              <a:rPr lang="zh-CN" altLang="zh-CN" sz="2200" dirty="0"/>
              <a:t>原码：符号位固定在最高位，右移后空出的位填“</a:t>
            </a:r>
            <a:r>
              <a:rPr lang="en-US" altLang="zh-CN" sz="2200" dirty="0"/>
              <a:t>0</a:t>
            </a:r>
            <a:r>
              <a:rPr lang="zh-CN" altLang="zh-CN" sz="2200" dirty="0"/>
              <a:t>”。</a:t>
            </a:r>
          </a:p>
          <a:p>
            <a:r>
              <a:rPr lang="zh-CN" altLang="zh-CN" sz="2200" dirty="0"/>
              <a:t>补码、反码：符号位固定在最高位，右移后空出的位填符号位。</a:t>
            </a:r>
            <a:endParaRPr lang="en-US" altLang="zh-CN" sz="2200" dirty="0"/>
          </a:p>
          <a:p>
            <a:endParaRPr lang="en-US" altLang="zh-CN" sz="2200" dirty="0"/>
          </a:p>
          <a:p>
            <a:r>
              <a:rPr lang="zh-CN" altLang="zh-CN" sz="2200" dirty="0"/>
              <a:t>例：将</a:t>
            </a:r>
            <a:r>
              <a:rPr lang="en-US" altLang="zh-CN" sz="2200" dirty="0"/>
              <a:t>01101010</a:t>
            </a:r>
            <a:r>
              <a:rPr lang="zh-CN" altLang="zh-CN" sz="2200" dirty="0"/>
              <a:t>分别按原码、补码、反码规则移位。</a:t>
            </a:r>
          </a:p>
          <a:p>
            <a:r>
              <a:rPr lang="zh-CN" altLang="zh-CN" sz="2200" dirty="0"/>
              <a:t>按原码移位后结果为：</a:t>
            </a:r>
            <a:r>
              <a:rPr lang="en-US" altLang="zh-CN" sz="2200" dirty="0"/>
              <a:t>  0</a:t>
            </a:r>
            <a:r>
              <a:rPr lang="en-US" altLang="zh-CN" sz="2200" b="1" dirty="0"/>
              <a:t>0</a:t>
            </a:r>
            <a:r>
              <a:rPr lang="en-US" altLang="zh-CN" sz="2200" dirty="0"/>
              <a:t>110101 </a:t>
            </a:r>
            <a:r>
              <a:rPr lang="zh-CN" altLang="zh-CN" sz="2200" dirty="0"/>
              <a:t>；</a:t>
            </a:r>
          </a:p>
          <a:p>
            <a:r>
              <a:rPr lang="zh-CN" altLang="zh-CN" sz="2200" dirty="0"/>
              <a:t>按补码或反码移位后为：</a:t>
            </a:r>
            <a:r>
              <a:rPr lang="en-US" altLang="zh-CN" sz="2200" dirty="0"/>
              <a:t>0</a:t>
            </a:r>
            <a:r>
              <a:rPr lang="en-US" altLang="zh-CN" sz="2200" b="1" dirty="0"/>
              <a:t>0</a:t>
            </a:r>
            <a:r>
              <a:rPr lang="en-US" altLang="zh-CN" sz="2200" dirty="0"/>
              <a:t>110101 </a:t>
            </a:r>
            <a:r>
              <a:rPr lang="zh-CN" altLang="zh-CN" sz="2200" dirty="0"/>
              <a:t>。</a:t>
            </a:r>
          </a:p>
          <a:p>
            <a:r>
              <a:rPr lang="en-US" altLang="zh-CN" sz="2200" dirty="0"/>
              <a:t> </a:t>
            </a:r>
            <a:endParaRPr lang="zh-CN" altLang="zh-CN" sz="2200" dirty="0"/>
          </a:p>
          <a:p>
            <a:r>
              <a:rPr lang="zh-CN" altLang="zh-CN" sz="2200" dirty="0"/>
              <a:t>另例：将</a:t>
            </a:r>
            <a:r>
              <a:rPr lang="en-US" altLang="zh-CN" sz="2200" dirty="0"/>
              <a:t>11011010</a:t>
            </a:r>
            <a:r>
              <a:rPr lang="zh-CN" altLang="zh-CN" sz="2200" dirty="0"/>
              <a:t>分别按原码、补码、反码规则移位。</a:t>
            </a:r>
          </a:p>
          <a:p>
            <a:r>
              <a:rPr lang="en-US" altLang="zh-CN" sz="2200" dirty="0"/>
              <a:t>    </a:t>
            </a:r>
            <a:r>
              <a:rPr lang="zh-CN" altLang="zh-CN" sz="2200" dirty="0"/>
              <a:t>按原码移位后结果为</a:t>
            </a:r>
            <a:r>
              <a:rPr lang="en-US" altLang="zh-CN" sz="2200" dirty="0"/>
              <a:t>:    1</a:t>
            </a:r>
            <a:r>
              <a:rPr lang="en-US" altLang="zh-CN" sz="2200" b="1" dirty="0"/>
              <a:t>0</a:t>
            </a:r>
            <a:r>
              <a:rPr lang="en-US" altLang="zh-CN" sz="2200" dirty="0"/>
              <a:t>101101</a:t>
            </a:r>
            <a:r>
              <a:rPr lang="zh-CN" altLang="zh-CN" sz="2200" dirty="0"/>
              <a:t>；</a:t>
            </a:r>
          </a:p>
          <a:p>
            <a:r>
              <a:rPr lang="en-US" altLang="zh-CN" sz="2200" dirty="0"/>
              <a:t>    </a:t>
            </a:r>
            <a:r>
              <a:rPr lang="zh-CN" altLang="zh-CN" sz="2200" dirty="0"/>
              <a:t>按补码或反码移位后为：</a:t>
            </a:r>
            <a:r>
              <a:rPr lang="en-US" altLang="zh-CN" sz="2200" dirty="0"/>
              <a:t>1</a:t>
            </a:r>
            <a:r>
              <a:rPr lang="en-US" altLang="zh-CN" sz="2200" b="1" dirty="0"/>
              <a:t>1</a:t>
            </a:r>
            <a:r>
              <a:rPr lang="en-US" altLang="zh-CN" sz="2200" dirty="0"/>
              <a:t>101101</a:t>
            </a:r>
            <a:r>
              <a:rPr lang="zh-CN" altLang="zh-CN" sz="2200" dirty="0"/>
              <a:t>。</a:t>
            </a:r>
          </a:p>
          <a:p>
            <a:endParaRPr lang="zh-CN" altLang="zh-CN" sz="2200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47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3478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18821" y="2171902"/>
            <a:ext cx="83027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600" dirty="0"/>
              <a:t>6. </a:t>
            </a:r>
            <a:r>
              <a:rPr lang="zh-CN" altLang="en-US" sz="2600" dirty="0"/>
              <a:t>阶的移码表示</a:t>
            </a:r>
            <a:endParaRPr lang="en-US" altLang="zh-CN" sz="26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006333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1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3" y="3191352"/>
            <a:ext cx="653611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n</a:t>
            </a:r>
            <a:r>
              <a:rPr lang="zh-CN" altLang="zh-CN" sz="2400" dirty="0"/>
              <a:t>字长定点整数移码的数学定义</a:t>
            </a:r>
            <a:endParaRPr lang="en-US" altLang="zh-CN" sz="2400" dirty="0"/>
          </a:p>
          <a:p>
            <a:r>
              <a:rPr lang="en-US" altLang="zh-CN" sz="2400" dirty="0"/>
              <a:t>       </a:t>
            </a:r>
            <a:r>
              <a:rPr lang="en-US" altLang="zh-CN" sz="2800" dirty="0"/>
              <a:t>[e]</a:t>
            </a:r>
            <a:r>
              <a:rPr lang="zh-CN" altLang="en-US" sz="2800" baseline="-25000" dirty="0"/>
              <a:t>移</a:t>
            </a:r>
            <a:r>
              <a:rPr lang="en-US" altLang="zh-CN" sz="2800" dirty="0"/>
              <a:t> = 2</a:t>
            </a:r>
            <a:r>
              <a:rPr lang="en-US" altLang="zh-CN" sz="2800" baseline="30000" dirty="0"/>
              <a:t>n-1</a:t>
            </a:r>
            <a:r>
              <a:rPr lang="en-US" altLang="zh-CN" sz="2800" dirty="0"/>
              <a:t>+e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zh-CN" sz="2400" dirty="0"/>
              <a:t>例：</a:t>
            </a:r>
          </a:p>
          <a:p>
            <a:r>
              <a:rPr lang="en-US" altLang="zh-CN" sz="2400" dirty="0"/>
              <a:t>[+0001011]</a:t>
            </a:r>
            <a:r>
              <a:rPr lang="zh-CN" altLang="en-US" sz="2400" baseline="-25000" dirty="0"/>
              <a:t>移</a:t>
            </a:r>
            <a:r>
              <a:rPr lang="en-US" altLang="zh-CN" sz="2400" dirty="0"/>
              <a:t>=2 </a:t>
            </a:r>
            <a:r>
              <a:rPr lang="en-US" altLang="zh-CN" sz="2400" baseline="30000" dirty="0"/>
              <a:t>7</a:t>
            </a:r>
            <a:r>
              <a:rPr lang="en-US" altLang="zh-CN" sz="2400" dirty="0"/>
              <a:t>+0001011=10001011</a:t>
            </a:r>
            <a:endParaRPr lang="zh-CN" altLang="zh-CN" sz="2400" dirty="0"/>
          </a:p>
          <a:p>
            <a:r>
              <a:rPr lang="en-US" altLang="zh-CN" sz="2400" dirty="0"/>
              <a:t>[-0001011]</a:t>
            </a:r>
            <a:r>
              <a:rPr lang="zh-CN" altLang="en-US" sz="2400" baseline="-25000" dirty="0"/>
              <a:t>移</a:t>
            </a:r>
            <a:r>
              <a:rPr lang="en-US" altLang="zh-CN" sz="2400" dirty="0"/>
              <a:t>=2 </a:t>
            </a:r>
            <a:r>
              <a:rPr lang="en-US" altLang="zh-CN" sz="2400" baseline="30000" dirty="0"/>
              <a:t>7</a:t>
            </a:r>
            <a:r>
              <a:rPr lang="en-US" altLang="zh-CN" sz="2400" dirty="0"/>
              <a:t>-0001011=011110101</a:t>
            </a:r>
            <a:endParaRPr lang="zh-CN" altLang="zh-CN" sz="2400" dirty="0"/>
          </a:p>
          <a:p>
            <a:endParaRPr lang="en-US" altLang="zh-CN" sz="2400" dirty="0"/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48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6931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500087" y="1700807"/>
            <a:ext cx="8302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400" dirty="0"/>
              <a:t>7. </a:t>
            </a:r>
            <a:r>
              <a:rPr lang="zh-CN" altLang="en-US" sz="2400" dirty="0"/>
              <a:t>综合例题</a:t>
            </a: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480382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4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2685" y="2162550"/>
            <a:ext cx="76845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【例</a:t>
            </a:r>
            <a:r>
              <a:rPr lang="en-US" altLang="zh-CN" sz="2000" dirty="0"/>
              <a:t>2-33</a:t>
            </a:r>
            <a:r>
              <a:rPr lang="zh-CN" altLang="zh-CN" sz="2000" dirty="0"/>
              <a:t>】</a:t>
            </a:r>
            <a:r>
              <a:rPr lang="en-US" altLang="zh-CN" sz="2000" dirty="0"/>
              <a:t>  </a:t>
            </a:r>
            <a:r>
              <a:rPr lang="zh-CN" altLang="zh-CN" sz="2000" dirty="0"/>
              <a:t>已知</a:t>
            </a:r>
            <a:r>
              <a:rPr lang="en-US" altLang="zh-CN" sz="2000" dirty="0"/>
              <a:t>X=+13/128</a:t>
            </a:r>
            <a:r>
              <a:rPr lang="zh-CN" altLang="zh-CN" sz="2000" dirty="0"/>
              <a:t>，试用二进制表示成定点数和浮点数（尾数数值部分取</a:t>
            </a:r>
            <a:r>
              <a:rPr lang="en-US" altLang="zh-CN" sz="2000" dirty="0"/>
              <a:t>7</a:t>
            </a:r>
            <a:r>
              <a:rPr lang="zh-CN" altLang="zh-CN" sz="2000" dirty="0"/>
              <a:t>位，阶码部分取</a:t>
            </a:r>
            <a:r>
              <a:rPr lang="en-US" altLang="zh-CN" sz="2000" dirty="0"/>
              <a:t>3</a:t>
            </a:r>
            <a:r>
              <a:rPr lang="zh-CN" altLang="zh-CN" sz="2000" dirty="0"/>
              <a:t>位，阶符、尾符各占</a:t>
            </a:r>
            <a:r>
              <a:rPr lang="en-US" altLang="zh-CN" sz="2000" dirty="0"/>
              <a:t>1</a:t>
            </a:r>
            <a:r>
              <a:rPr lang="zh-CN" altLang="zh-CN" sz="2000" dirty="0"/>
              <a:t>位），并写出它们在定点机和浮点机中的机器数形式。</a:t>
            </a:r>
            <a:endParaRPr lang="en-US" altLang="zh-CN" dirty="0"/>
          </a:p>
          <a:p>
            <a:r>
              <a:rPr lang="zh-CN" altLang="zh-CN" dirty="0"/>
              <a:t>解：</a:t>
            </a:r>
            <a:r>
              <a:rPr lang="en-US" altLang="zh-CN" dirty="0"/>
              <a:t>	x=+1101/2</a:t>
            </a:r>
            <a:r>
              <a:rPr lang="en-US" altLang="zh-CN" baseline="30000" dirty="0"/>
              <a:t>7</a:t>
            </a:r>
            <a:r>
              <a:rPr lang="en-US" altLang="zh-CN" dirty="0"/>
              <a:t> =+0.0001101</a:t>
            </a:r>
            <a:endParaRPr lang="zh-CN" altLang="zh-CN" dirty="0"/>
          </a:p>
          <a:p>
            <a:r>
              <a:rPr lang="en-US" altLang="zh-CN" dirty="0"/>
              <a:t>	</a:t>
            </a:r>
            <a:r>
              <a:rPr lang="zh-CN" altLang="zh-CN" dirty="0"/>
              <a:t>定点：</a:t>
            </a:r>
            <a:r>
              <a:rPr lang="en-US" altLang="zh-CN" dirty="0"/>
              <a:t>x=+0.0001101</a:t>
            </a:r>
            <a:endParaRPr lang="zh-CN" altLang="zh-CN" dirty="0"/>
          </a:p>
          <a:p>
            <a:r>
              <a:rPr lang="en-US" altLang="zh-CN" dirty="0"/>
              <a:t>	</a:t>
            </a:r>
            <a:r>
              <a:rPr lang="zh-CN" altLang="zh-CN" dirty="0"/>
              <a:t>规格化浮点：</a:t>
            </a:r>
            <a:r>
              <a:rPr lang="en-US" altLang="zh-CN" dirty="0"/>
              <a:t>x=+0.1101000*2</a:t>
            </a:r>
            <a:r>
              <a:rPr lang="en-US" altLang="zh-CN" baseline="30000" dirty="0"/>
              <a:t>-011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/>
              <a:t>	</a:t>
            </a:r>
            <a:r>
              <a:rPr lang="zh-CN" altLang="zh-CN" dirty="0"/>
              <a:t>定点机中：</a:t>
            </a:r>
          </a:p>
          <a:p>
            <a:r>
              <a:rPr lang="en-US" altLang="zh-CN" dirty="0"/>
              <a:t>	[x]</a:t>
            </a:r>
            <a:r>
              <a:rPr lang="zh-CN" altLang="en-US" baseline="-25000" dirty="0"/>
              <a:t>原</a:t>
            </a:r>
            <a:r>
              <a:rPr lang="en-US" altLang="zh-CN" dirty="0"/>
              <a:t> =[x]</a:t>
            </a:r>
            <a:r>
              <a:rPr lang="zh-CN" altLang="en-US" baseline="-25000" dirty="0"/>
              <a:t>补</a:t>
            </a:r>
            <a:r>
              <a:rPr lang="en-US" altLang="zh-CN" dirty="0"/>
              <a:t> =[x]</a:t>
            </a:r>
            <a:r>
              <a:rPr lang="zh-CN" altLang="en-US" baseline="-25000" dirty="0"/>
              <a:t>补</a:t>
            </a:r>
            <a:r>
              <a:rPr lang="en-US" altLang="zh-CN" dirty="0"/>
              <a:t>=0.0001101</a:t>
            </a:r>
            <a:endParaRPr lang="zh-CN" altLang="zh-CN" dirty="0"/>
          </a:p>
          <a:p>
            <a:r>
              <a:rPr lang="en-US" altLang="zh-CN" dirty="0"/>
              <a:t>	</a:t>
            </a:r>
            <a:r>
              <a:rPr lang="zh-CN" altLang="zh-CN" dirty="0"/>
              <a:t>浮点机中：</a:t>
            </a:r>
          </a:p>
          <a:p>
            <a:r>
              <a:rPr lang="en-US" altLang="zh-CN" dirty="0"/>
              <a:t>	[x]</a:t>
            </a:r>
            <a:r>
              <a:rPr lang="zh-CN" altLang="en-US" baseline="-25000" dirty="0"/>
              <a:t>原</a:t>
            </a:r>
            <a:r>
              <a:rPr lang="en-US" altLang="zh-CN" dirty="0"/>
              <a:t>=1011  01101000</a:t>
            </a:r>
            <a:endParaRPr lang="zh-CN" altLang="zh-CN" dirty="0"/>
          </a:p>
          <a:p>
            <a:r>
              <a:rPr lang="en-US" altLang="zh-CN" dirty="0"/>
              <a:t>	[x]</a:t>
            </a:r>
            <a:r>
              <a:rPr lang="zh-CN" altLang="en-US" baseline="-25000" dirty="0"/>
              <a:t>补</a:t>
            </a:r>
            <a:r>
              <a:rPr lang="en-US" altLang="zh-CN" dirty="0"/>
              <a:t>=1101  01101000</a:t>
            </a:r>
            <a:endParaRPr lang="zh-CN" altLang="zh-CN" dirty="0"/>
          </a:p>
          <a:p>
            <a:r>
              <a:rPr lang="en-US" altLang="zh-CN" dirty="0"/>
              <a:t>	[x]</a:t>
            </a:r>
            <a:r>
              <a:rPr lang="zh-CN" altLang="en-US" baseline="-25000" dirty="0"/>
              <a:t>补</a:t>
            </a:r>
            <a:r>
              <a:rPr lang="en-US" altLang="zh-CN" dirty="0"/>
              <a:t>=1100  01101000</a:t>
            </a:r>
            <a:endParaRPr lang="zh-CN" altLang="zh-CN" dirty="0"/>
          </a:p>
          <a:p>
            <a:r>
              <a:rPr lang="en-US" altLang="zh-CN" dirty="0"/>
              <a:t>	[x]</a:t>
            </a:r>
            <a:r>
              <a:rPr lang="zh-CN" altLang="en-US" baseline="-25000" dirty="0"/>
              <a:t>移</a:t>
            </a:r>
            <a:r>
              <a:rPr lang="en-US" altLang="zh-CN" dirty="0"/>
              <a:t> =0101</a:t>
            </a:r>
          </a:p>
          <a:p>
            <a:r>
              <a:rPr lang="zh-CN" altLang="zh-CN" sz="2000" dirty="0"/>
              <a:t>注：因小数点可以在有效数位间任意位置，一个数的浮点可以有很多种。另外：在机器中，浮点数的阶、尾两部分不见得都用同一种码制表示。</a:t>
            </a:r>
            <a:endParaRPr lang="en-US" altLang="zh-CN" sz="2000" dirty="0"/>
          </a:p>
        </p:txBody>
      </p:sp>
      <p:sp>
        <p:nvSpPr>
          <p:cNvPr id="20" name="动作按钮: 上一张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49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204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969786" y="38123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zh-CN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61113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675202" y="1827230"/>
            <a:ext cx="857188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2-34</a:t>
            </a:r>
            <a:r>
              <a:rPr lang="zh-CN" altLang="zh-CN" sz="2400" dirty="0"/>
              <a:t>】</a:t>
            </a:r>
            <a:r>
              <a:rPr lang="en-US" altLang="zh-CN" sz="2400" dirty="0"/>
              <a:t>  </a:t>
            </a:r>
            <a:r>
              <a:rPr lang="zh-CN" altLang="zh-CN" sz="2400" dirty="0"/>
              <a:t>已知</a:t>
            </a:r>
            <a:r>
              <a:rPr lang="en-US" altLang="zh-CN" sz="2400" dirty="0"/>
              <a:t>X=-17/64</a:t>
            </a:r>
            <a:r>
              <a:rPr lang="zh-CN" altLang="zh-CN" sz="2400" dirty="0"/>
              <a:t>，试用二进制表示成定点数和浮点数，要求同上例。</a:t>
            </a:r>
            <a:endParaRPr lang="en-US" altLang="zh-CN" sz="2400" dirty="0"/>
          </a:p>
          <a:p>
            <a:r>
              <a:rPr lang="zh-CN" altLang="zh-CN" dirty="0"/>
              <a:t>解：</a:t>
            </a:r>
            <a:r>
              <a:rPr lang="en-US" altLang="zh-CN" dirty="0"/>
              <a:t>	</a:t>
            </a:r>
            <a:r>
              <a:rPr lang="en-US" altLang="zh-CN" sz="2200" dirty="0"/>
              <a:t>x=-10001/2</a:t>
            </a:r>
            <a:r>
              <a:rPr lang="en-US" altLang="zh-CN" sz="2200" baseline="30000" dirty="0"/>
              <a:t>6</a:t>
            </a:r>
            <a:r>
              <a:rPr lang="en-US" altLang="zh-CN" sz="2200" dirty="0"/>
              <a:t> =-0.010001</a:t>
            </a:r>
            <a:endParaRPr lang="zh-CN" altLang="zh-CN" sz="2200" dirty="0"/>
          </a:p>
          <a:p>
            <a:r>
              <a:rPr lang="en-US" altLang="zh-CN" sz="2200" dirty="0"/>
              <a:t>	</a:t>
            </a:r>
            <a:r>
              <a:rPr lang="zh-CN" altLang="zh-CN" sz="2200" dirty="0"/>
              <a:t>定点：</a:t>
            </a:r>
            <a:r>
              <a:rPr lang="en-US" altLang="zh-CN" sz="2200" dirty="0"/>
              <a:t>x=-0.0100010</a:t>
            </a:r>
            <a:endParaRPr lang="zh-CN" altLang="zh-CN" sz="2200" dirty="0"/>
          </a:p>
          <a:p>
            <a:r>
              <a:rPr lang="en-US" altLang="zh-CN" sz="2200" dirty="0"/>
              <a:t>	</a:t>
            </a:r>
            <a:r>
              <a:rPr lang="zh-CN" altLang="zh-CN" sz="2200" dirty="0"/>
              <a:t>规格化浮点：</a:t>
            </a:r>
            <a:r>
              <a:rPr lang="en-US" altLang="zh-CN" sz="2200" dirty="0"/>
              <a:t>x=-0.1000100*2 </a:t>
            </a:r>
            <a:r>
              <a:rPr lang="en-US" altLang="zh-CN" sz="2200" baseline="30000" dirty="0"/>
              <a:t>-001</a:t>
            </a:r>
            <a:endParaRPr lang="zh-CN" altLang="zh-CN" sz="2200" baseline="30000" dirty="0"/>
          </a:p>
          <a:p>
            <a:r>
              <a:rPr lang="en-US" altLang="zh-CN" sz="2200" dirty="0"/>
              <a:t>	</a:t>
            </a:r>
            <a:r>
              <a:rPr lang="zh-CN" altLang="zh-CN" sz="2200" dirty="0"/>
              <a:t>定点机中：</a:t>
            </a:r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原</a:t>
            </a:r>
            <a:r>
              <a:rPr lang="en-US" altLang="zh-CN" sz="2200" dirty="0"/>
              <a:t> =1.0100010</a:t>
            </a:r>
            <a:endParaRPr lang="zh-CN" altLang="zh-CN" sz="2200" dirty="0"/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补</a:t>
            </a:r>
            <a:r>
              <a:rPr lang="en-US" altLang="zh-CN" sz="2200" dirty="0"/>
              <a:t> =1.1011110</a:t>
            </a:r>
            <a:endParaRPr lang="zh-CN" altLang="zh-CN" sz="2200" dirty="0"/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反</a:t>
            </a:r>
            <a:r>
              <a:rPr lang="en-US" altLang="zh-CN" sz="2200" dirty="0"/>
              <a:t>=1.1011101</a:t>
            </a:r>
            <a:endParaRPr lang="zh-CN" altLang="zh-CN" sz="2200" dirty="0"/>
          </a:p>
          <a:p>
            <a:r>
              <a:rPr lang="en-US" altLang="zh-CN" sz="2200" dirty="0"/>
              <a:t>	</a:t>
            </a:r>
            <a:r>
              <a:rPr lang="zh-CN" altLang="zh-CN" sz="2200" dirty="0"/>
              <a:t>浮点机中：</a:t>
            </a:r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原</a:t>
            </a:r>
            <a:r>
              <a:rPr lang="en-US" altLang="zh-CN" sz="2200" dirty="0"/>
              <a:t>=1001  11000100</a:t>
            </a:r>
            <a:endParaRPr lang="zh-CN" altLang="zh-CN" sz="2200" dirty="0"/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补</a:t>
            </a:r>
            <a:r>
              <a:rPr lang="en-US" altLang="zh-CN" sz="2200" dirty="0"/>
              <a:t>=1111  10111100</a:t>
            </a:r>
            <a:endParaRPr lang="zh-CN" altLang="zh-CN" sz="2200" dirty="0"/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反</a:t>
            </a:r>
            <a:r>
              <a:rPr lang="en-US" altLang="zh-CN" sz="2200" dirty="0"/>
              <a:t>=1110  10111011</a:t>
            </a:r>
            <a:endParaRPr lang="zh-CN" altLang="zh-CN" sz="2200" dirty="0"/>
          </a:p>
          <a:p>
            <a:r>
              <a:rPr lang="en-US" altLang="zh-CN" sz="2200" dirty="0"/>
              <a:t>	[x]</a:t>
            </a:r>
            <a:r>
              <a:rPr lang="zh-CN" altLang="en-US" sz="2200" baseline="-25000" dirty="0"/>
              <a:t>移</a:t>
            </a:r>
            <a:r>
              <a:rPr lang="en-US" altLang="zh-CN" sz="2200" dirty="0"/>
              <a:t>=0111</a:t>
            </a:r>
            <a:endParaRPr lang="zh-CN" altLang="zh-CN" sz="2200" dirty="0"/>
          </a:p>
        </p:txBody>
      </p:sp>
      <p:sp>
        <p:nvSpPr>
          <p:cNvPr id="19" name="动作按钮: 上一张 1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8"/>
          <p:cNvSpPr txBox="1"/>
          <p:nvPr/>
        </p:nvSpPr>
        <p:spPr>
          <a:xfrm>
            <a:off x="1316735" y="1318891"/>
            <a:ext cx="1067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4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兰亭黑_GBK" pitchFamily="2" charset="-122"/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数的符号表示</a:t>
            </a:r>
            <a:r>
              <a:rPr lang="en-US" altLang="zh-CN" sz="2400" b="1" dirty="0">
                <a:solidFill>
                  <a:schemeClr val="bg1"/>
                </a:solidFill>
              </a:rPr>
              <a:t>----</a:t>
            </a:r>
            <a:r>
              <a:rPr lang="zh-CN" altLang="zh-CN" sz="2400" b="1" dirty="0">
                <a:solidFill>
                  <a:schemeClr val="bg1"/>
                </a:solidFill>
              </a:rPr>
              <a:t>原码、补码、反码及阶的移码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兰亭黑_GBK" pitchFamily="2" charset="-122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20777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50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60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073247" y="437191"/>
            <a:ext cx="8284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二 节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非数值数据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5" y="1908375"/>
            <a:ext cx="9829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600" dirty="0"/>
              <a:t>非数值数据是指不能进行算术运算的数据。</a:t>
            </a:r>
            <a:endParaRPr lang="en-US" altLang="zh-CN" sz="2600" dirty="0"/>
          </a:p>
          <a:p>
            <a:endParaRPr lang="zh-CN" altLang="en-US" sz="2600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en-US" sz="2600" dirty="0"/>
              <a:t>非数值数据用二进制代码串表示</a:t>
            </a:r>
            <a:endParaRPr lang="en-US" altLang="zh-CN" sz="26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600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en-US" sz="2600" dirty="0"/>
              <a:t>非结构化，与进位、小数点、符号无关</a:t>
            </a:r>
            <a:endParaRPr lang="en-US" altLang="zh-CN" sz="2600" dirty="0"/>
          </a:p>
          <a:p>
            <a:pPr marL="285750" indent="-285750">
              <a:buFont typeface="Calibri" panose="020F0502020204030204" pitchFamily="34" charset="0"/>
              <a:buChar char="−"/>
            </a:pPr>
            <a:endParaRPr lang="en-US" altLang="zh-CN" sz="2600" dirty="0"/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en-US" sz="2600" dirty="0"/>
              <a:t>包括</a:t>
            </a:r>
            <a:r>
              <a:rPr lang="zh-CN" altLang="zh-CN" sz="2600" dirty="0"/>
              <a:t>逻辑数据、字符数据</a:t>
            </a:r>
            <a:endParaRPr lang="en-US" altLang="zh-CN" sz="2600" dirty="0"/>
          </a:p>
        </p:txBody>
      </p:sp>
      <p:grpSp>
        <p:nvGrpSpPr>
          <p:cNvPr id="9" name="组合 8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0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743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33096" y="1736925"/>
            <a:ext cx="89035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）逻辑数据</a:t>
            </a:r>
            <a:endParaRPr lang="zh-CN" altLang="zh-CN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5" y="2520261"/>
            <a:ext cx="9829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200" dirty="0"/>
              <a:t>逻辑数据是用二进制代码串表示的参加逻辑运算的数据。</a:t>
            </a:r>
            <a:endParaRPr lang="en-US" altLang="zh-CN" sz="2200" dirty="0"/>
          </a:p>
          <a:p>
            <a:r>
              <a:rPr lang="zh-CN" altLang="en-US" sz="2200" dirty="0"/>
              <a:t>如：</a:t>
            </a:r>
            <a:r>
              <a:rPr lang="en-US" altLang="zh-CN" sz="2200" dirty="0"/>
              <a:t>10110001010</a:t>
            </a:r>
          </a:p>
          <a:p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/>
              <a:t>无符号二进制代码串</a:t>
            </a:r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/>
              <a:t>位间没有内在联系，</a:t>
            </a:r>
            <a:r>
              <a:rPr lang="zh-CN" altLang="en-US" sz="2200" dirty="0"/>
              <a:t>各</a:t>
            </a:r>
            <a:r>
              <a:rPr lang="zh-CN" altLang="zh-CN" sz="2200" dirty="0"/>
              <a:t>位只有逻辑值</a:t>
            </a:r>
            <a:r>
              <a:rPr lang="en-US" altLang="zh-CN" sz="2200" dirty="0"/>
              <a:t>--</a:t>
            </a:r>
            <a:r>
              <a:rPr lang="zh-CN" altLang="zh-CN" sz="2200" dirty="0"/>
              <a:t>“真”或“假”。</a:t>
            </a:r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/>
              <a:t>由指令来识别是否为逻辑数据</a:t>
            </a:r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/>
              <a:t>只能参加逻辑运算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22"/>
          <p:cNvSpPr txBox="1"/>
          <p:nvPr/>
        </p:nvSpPr>
        <p:spPr>
          <a:xfrm>
            <a:off x="1433097" y="429396"/>
            <a:ext cx="850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非数值数据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04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99275" y="365517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第一节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	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11AFFE0-A5CE-4542-8920-8DC826A224FF}"/>
              </a:ext>
            </a:extLst>
          </p:cNvPr>
          <p:cNvSpPr txBox="1"/>
          <p:nvPr/>
        </p:nvSpPr>
        <p:spPr>
          <a:xfrm>
            <a:off x="2140998" y="1419786"/>
            <a:ext cx="79100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zh-CN" sz="2400" dirty="0"/>
              <a:t>数值数据是指具有确定的数值、能表示其大小、在数轴上能够找到对应点的数据。</a:t>
            </a:r>
            <a:endParaRPr lang="en-US" altLang="zh-CN" sz="2400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endParaRPr lang="en-US" altLang="zh-CN" sz="2400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/>
              <a:t>数值数据三要素</a:t>
            </a:r>
            <a:r>
              <a:rPr lang="en-US" altLang="zh-CN" sz="2400" dirty="0"/>
              <a:t>----1.</a:t>
            </a:r>
            <a:r>
              <a:rPr lang="zh-CN" altLang="en-US" sz="2400" dirty="0"/>
              <a:t>进制  </a:t>
            </a:r>
            <a:r>
              <a:rPr lang="en-US" altLang="zh-CN" sz="2400" dirty="0"/>
              <a:t>2.</a:t>
            </a:r>
            <a:r>
              <a:rPr lang="zh-CN" altLang="en-US" sz="2400" dirty="0"/>
              <a:t>小数点    </a:t>
            </a:r>
            <a:r>
              <a:rPr lang="en-US" altLang="zh-CN" sz="2400" dirty="0"/>
              <a:t>3.</a:t>
            </a:r>
            <a:r>
              <a:rPr lang="zh-CN" altLang="en-US" sz="2400" dirty="0"/>
              <a:t>符号</a:t>
            </a:r>
            <a:endParaRPr lang="en-US" altLang="zh-CN" sz="2400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endParaRPr lang="zh-CN" altLang="zh-CN" sz="2400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/>
                </a:solidFill>
              </a:rPr>
              <a:t>计算机采用二进制的理由：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endParaRPr lang="en-US" altLang="zh-CN" sz="2400" dirty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</a:pPr>
            <a:endParaRPr lang="en-US" altLang="zh-CN" sz="2400" dirty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	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/>
                </a:solidFill>
              </a:rPr>
              <a:t>二进制缺点</a:t>
            </a:r>
            <a:r>
              <a:rPr lang="en-US" altLang="zh-CN" sz="2400" dirty="0">
                <a:solidFill>
                  <a:schemeClr val="bg1"/>
                </a:solidFill>
              </a:rPr>
              <a:t>----</a:t>
            </a:r>
            <a:r>
              <a:rPr lang="zh-CN" altLang="en-US" sz="2400" dirty="0">
                <a:solidFill>
                  <a:schemeClr val="bg1"/>
                </a:solidFill>
              </a:rPr>
              <a:t>容量小（固定位数所表示数的个数）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209573" y="4005544"/>
            <a:ext cx="55220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Calibri" panose="020F0502020204030204" pitchFamily="34" charset="0"/>
              <a:buChar char="−"/>
            </a:pPr>
            <a:r>
              <a:rPr lang="zh-CN" altLang="zh-CN" sz="2000" dirty="0">
                <a:solidFill>
                  <a:schemeClr val="tx2"/>
                </a:solidFill>
              </a:rPr>
              <a:t>便于物理实现</a:t>
            </a:r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>
                <a:solidFill>
                  <a:schemeClr val="tx2"/>
                </a:solidFill>
              </a:rPr>
              <a:t>运算简单</a:t>
            </a:r>
            <a:endParaRPr lang="en-US" altLang="zh-CN" sz="2000" dirty="0">
              <a:solidFill>
                <a:schemeClr val="tx2"/>
              </a:solidFill>
            </a:endParaRPr>
          </a:p>
          <a:p>
            <a:pPr marL="285750" lvl="0" indent="-285750">
              <a:buFont typeface="Calibri" panose="020F0502020204030204" pitchFamily="34" charset="0"/>
              <a:buChar char="−"/>
            </a:pPr>
            <a:r>
              <a:rPr lang="zh-CN" altLang="zh-CN" sz="2000" dirty="0">
                <a:solidFill>
                  <a:schemeClr val="tx2"/>
                </a:solidFill>
              </a:rPr>
              <a:t>工作可靠</a:t>
            </a:r>
          </a:p>
          <a:p>
            <a:pPr marL="285750" indent="-285750">
              <a:buFont typeface="Calibri" panose="020F0502020204030204" pitchFamily="34" charset="0"/>
              <a:buChar char="−"/>
            </a:pPr>
            <a:r>
              <a:rPr lang="zh-CN" altLang="zh-CN" sz="2000" dirty="0">
                <a:solidFill>
                  <a:schemeClr val="tx2"/>
                </a:solidFill>
              </a:rPr>
              <a:t>便于逻辑判断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842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14046" y="1251765"/>
            <a:ext cx="890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字符数据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5" y="1929711"/>
            <a:ext cx="98298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字符数据是指用二进制代码序列表示的字母、数字、符号等等的序列。</a:t>
            </a:r>
            <a:endParaRPr lang="en-US" altLang="zh-CN" sz="2000" dirty="0"/>
          </a:p>
          <a:p>
            <a:r>
              <a:rPr lang="zh-CN" altLang="zh-CN" sz="2000" dirty="0"/>
              <a:t>也是一种编码。编码最早源于电报的明码。例如，北京为</a:t>
            </a:r>
            <a:r>
              <a:rPr lang="en-US" altLang="zh-CN" sz="2000" dirty="0"/>
              <a:t> 0554 0019</a:t>
            </a:r>
          </a:p>
          <a:p>
            <a:endParaRPr lang="en-US" altLang="zh-CN" sz="2000" dirty="0"/>
          </a:p>
          <a:p>
            <a:r>
              <a:rPr lang="zh-CN" altLang="zh-CN" sz="2000" dirty="0"/>
              <a:t>在计算机中，关于字符数据的编码包括表示最基本字符的</a:t>
            </a:r>
            <a:r>
              <a:rPr lang="en-US" altLang="zh-CN" sz="2000" dirty="0"/>
              <a:t>ASCII</a:t>
            </a:r>
            <a:r>
              <a:rPr lang="zh-CN" altLang="zh-CN" sz="2000" dirty="0"/>
              <a:t>字符编码、汉字编码等。数字化处理后的数据即为字符数据。</a:t>
            </a:r>
          </a:p>
          <a:p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000" dirty="0"/>
              <a:t>字符数据</a:t>
            </a:r>
            <a:r>
              <a:rPr lang="zh-CN" altLang="en-US" sz="2000" dirty="0"/>
              <a:t>的作用：</a:t>
            </a:r>
            <a:endParaRPr lang="en-US" altLang="zh-CN" sz="2000" dirty="0"/>
          </a:p>
          <a:p>
            <a:r>
              <a:rPr lang="en-US" altLang="zh-CN" sz="2000" dirty="0"/>
              <a:t>	</a:t>
            </a:r>
            <a:r>
              <a:rPr lang="zh-CN" altLang="zh-CN" sz="2000" b="1" dirty="0">
                <a:solidFill>
                  <a:srgbClr val="FF0000"/>
                </a:solidFill>
              </a:rPr>
              <a:t>主要用于主机与外设间进行信息交换。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r>
              <a:rPr lang="en-US" altLang="zh-CN" sz="2000" b="1" dirty="0"/>
              <a:t>	   </a:t>
            </a:r>
            <a:r>
              <a:rPr lang="zh-CN" altLang="zh-CN" sz="2000" b="1" dirty="0"/>
              <a:t>字符数据</a:t>
            </a:r>
            <a:r>
              <a:rPr lang="en-US" altLang="zh-CN" sz="2000" b="1" dirty="0"/>
              <a:t>		  </a:t>
            </a:r>
            <a:r>
              <a:rPr lang="zh-CN" altLang="zh-CN" sz="2000" b="1" dirty="0"/>
              <a:t>字符数据</a:t>
            </a:r>
            <a:endParaRPr lang="zh-CN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2400" dirty="0"/>
          </a:p>
        </p:txBody>
      </p:sp>
      <p:sp>
        <p:nvSpPr>
          <p:cNvPr id="2" name="矩形 1"/>
          <p:cNvSpPr/>
          <p:nvPr/>
        </p:nvSpPr>
        <p:spPr>
          <a:xfrm>
            <a:off x="2103120" y="5061692"/>
            <a:ext cx="548640" cy="11704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ID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6912" y="5032355"/>
            <a:ext cx="997584" cy="11704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HOST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0687" y="5032355"/>
            <a:ext cx="496824" cy="11704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OD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651760" y="5617571"/>
            <a:ext cx="1585152" cy="0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5303424" y="5620555"/>
            <a:ext cx="1585152" cy="0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9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文本框 22"/>
          <p:cNvSpPr txBox="1"/>
          <p:nvPr/>
        </p:nvSpPr>
        <p:spPr>
          <a:xfrm>
            <a:off x="993019" y="380972"/>
            <a:ext cx="813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非数值数据（续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1625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3" y="1637920"/>
            <a:ext cx="58364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en-US" altLang="zh-CN" sz="2200" b="1" dirty="0"/>
              <a:t>ASCII</a:t>
            </a:r>
            <a:r>
              <a:rPr lang="zh-CN" altLang="zh-CN" sz="2200" b="1" dirty="0"/>
              <a:t>字符编码</a:t>
            </a:r>
            <a:endParaRPr lang="en-US" altLang="zh-CN" sz="2200" b="1" dirty="0"/>
          </a:p>
          <a:p>
            <a:r>
              <a:rPr lang="zh-CN" altLang="zh-CN" sz="2200" dirty="0"/>
              <a:t>目前国际上广泛使用的字符表示是美国信息标准码，简称</a:t>
            </a:r>
            <a:r>
              <a:rPr lang="en-US" altLang="zh-CN" sz="2200" dirty="0"/>
              <a:t>ASCII</a:t>
            </a:r>
            <a:r>
              <a:rPr lang="zh-CN" altLang="zh-CN" sz="2200" dirty="0"/>
              <a:t>码。</a:t>
            </a:r>
            <a:endParaRPr lang="zh-CN" altLang="zh-CN" sz="2200" b="1" dirty="0"/>
          </a:p>
          <a:p>
            <a:r>
              <a:rPr lang="en-US" altLang="zh-CN" sz="2200" dirty="0"/>
              <a:t>95</a:t>
            </a:r>
            <a:r>
              <a:rPr lang="zh-CN" altLang="zh-CN" sz="2200" dirty="0"/>
              <a:t>种可打印字符</a:t>
            </a:r>
            <a:endParaRPr lang="en-US" altLang="zh-CN" sz="2200" dirty="0"/>
          </a:p>
          <a:p>
            <a:r>
              <a:rPr lang="zh-CN" altLang="zh-CN" sz="2200" dirty="0"/>
              <a:t>和</a:t>
            </a:r>
            <a:r>
              <a:rPr lang="en-US" altLang="zh-CN" sz="2200" dirty="0"/>
              <a:t>32</a:t>
            </a:r>
            <a:r>
              <a:rPr lang="zh-CN" altLang="zh-CN" sz="2200" dirty="0"/>
              <a:t>种控制字符</a:t>
            </a:r>
            <a:endParaRPr lang="en-US" altLang="zh-CN" sz="2200" dirty="0"/>
          </a:p>
          <a:p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zh-CN" sz="2200" b="1" dirty="0"/>
              <a:t>汉字编码</a:t>
            </a: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4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820" y="2398580"/>
            <a:ext cx="5734050" cy="44799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 rot="16200000">
            <a:off x="2933463" y="4634726"/>
            <a:ext cx="523220" cy="2507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ASCII</a:t>
            </a:r>
            <a:r>
              <a:rPr lang="zh-CN" altLang="zh-CN" sz="2200" dirty="0">
                <a:solidFill>
                  <a:schemeClr val="bg1"/>
                </a:solidFill>
              </a:rPr>
              <a:t>码字符表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41228" y="3995743"/>
            <a:ext cx="2450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2000" dirty="0"/>
              <a:t>整字大键盘输入</a:t>
            </a:r>
            <a:endParaRPr lang="en-US" altLang="zh-CN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2000" dirty="0"/>
              <a:t>手写输入</a:t>
            </a:r>
            <a:endParaRPr lang="en-US" altLang="zh-CN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2000" dirty="0"/>
              <a:t>语音输入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2000" dirty="0"/>
              <a:t>小键盘输</a:t>
            </a:r>
            <a:r>
              <a:rPr lang="zh-CN" altLang="en-US" sz="2000" dirty="0"/>
              <a:t>入</a:t>
            </a:r>
            <a:endParaRPr lang="zh-CN" altLang="zh-CN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sz="20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2"/>
          <p:cNvSpPr txBox="1"/>
          <p:nvPr/>
        </p:nvSpPr>
        <p:spPr>
          <a:xfrm>
            <a:off x="1414046" y="1251765"/>
            <a:ext cx="890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zh-CN" altLang="zh-CN" sz="2400" b="1" dirty="0">
                <a:solidFill>
                  <a:schemeClr val="bg1"/>
                </a:solidFill>
              </a:rPr>
              <a:t>字符数据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文本框 22"/>
          <p:cNvSpPr txBox="1"/>
          <p:nvPr/>
        </p:nvSpPr>
        <p:spPr>
          <a:xfrm>
            <a:off x="993019" y="380972"/>
            <a:ext cx="813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非数值数据（续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011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52146" y="1337473"/>
            <a:ext cx="890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</a:rPr>
              <a:t>多媒体数据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5" y="2181140"/>
            <a:ext cx="982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zh-CN" sz="2200" b="1" dirty="0"/>
              <a:t>声音编码</a:t>
            </a: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2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zh-CN" sz="2200" b="1" dirty="0"/>
              <a:t>图形与图像编码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0824" y="2625356"/>
            <a:ext cx="5029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zh-CN" sz="2000" dirty="0"/>
              <a:t>音调、音强和音色</a:t>
            </a:r>
            <a:endParaRPr lang="en-US" altLang="zh-CN" sz="2000" dirty="0"/>
          </a:p>
          <a:p>
            <a:pPr marL="342900" indent="-342900">
              <a:buFont typeface="+mj-ea"/>
              <a:buAutoNum type="circleNumDbPlain"/>
            </a:pPr>
            <a:endParaRPr lang="en-US" altLang="zh-CN" sz="2000" dirty="0"/>
          </a:p>
          <a:p>
            <a:pPr marL="342900" indent="-342900">
              <a:buFont typeface="+mj-ea"/>
              <a:buAutoNum type="circleNumDbPlain"/>
            </a:pPr>
            <a:r>
              <a:rPr lang="zh-CN" altLang="zh-CN" sz="2000" dirty="0"/>
              <a:t>波形采样量化</a:t>
            </a:r>
            <a:endParaRPr lang="en-US" altLang="zh-CN" sz="2000" dirty="0"/>
          </a:p>
          <a:p>
            <a:pPr marL="342900" indent="-342900">
              <a:buFont typeface="+mj-ea"/>
              <a:buAutoNum type="circleNumDbPlain"/>
            </a:pPr>
            <a:endParaRPr lang="en-US" altLang="zh-CN" sz="2000" dirty="0"/>
          </a:p>
          <a:p>
            <a:pPr marL="342900" indent="-342900">
              <a:buFont typeface="+mj-ea"/>
              <a:buAutoNum type="circleNumDbPlain"/>
            </a:pPr>
            <a:r>
              <a:rPr lang="zh-CN" altLang="zh-CN" sz="2000" dirty="0"/>
              <a:t>采样量化的技术参数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03400" y="4256572"/>
            <a:ext cx="502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/>
              <a:t>一个数字声音的质量，决定于下列技术参数</a:t>
            </a:r>
            <a:endParaRPr lang="en-US" altLang="zh-CN" sz="2000" dirty="0"/>
          </a:p>
          <a:p>
            <a:pPr marL="342900" indent="-342900">
              <a:buFont typeface="+mj-lt"/>
              <a:buAutoNum type="alphaLcParenR"/>
            </a:pPr>
            <a:r>
              <a:rPr lang="zh-CN" altLang="zh-CN" sz="2000" dirty="0"/>
              <a:t>采样频率</a:t>
            </a:r>
            <a:endParaRPr lang="en-US" altLang="zh-CN" sz="2000" dirty="0"/>
          </a:p>
          <a:p>
            <a:pPr marL="342900" indent="-342900">
              <a:buFont typeface="+mj-lt"/>
              <a:buAutoNum type="alphaLcParenR"/>
            </a:pPr>
            <a:r>
              <a:rPr lang="zh-CN" altLang="zh-CN" sz="2000" dirty="0"/>
              <a:t>测量精度</a:t>
            </a:r>
            <a:endParaRPr lang="en-US" altLang="zh-CN" sz="2000" dirty="0"/>
          </a:p>
          <a:p>
            <a:pPr marL="342900" indent="-342900">
              <a:buFont typeface="+mj-lt"/>
              <a:buAutoNum type="alphaLcParenR"/>
            </a:pPr>
            <a:r>
              <a:rPr lang="zh-CN" altLang="zh-CN" sz="2000" dirty="0"/>
              <a:t>声道数</a:t>
            </a:r>
          </a:p>
          <a:p>
            <a:endParaRPr lang="zh-CN" altLang="zh-CN" dirty="0"/>
          </a:p>
        </p:txBody>
      </p:sp>
      <p:grpSp>
        <p:nvGrpSpPr>
          <p:cNvPr id="11" name="组合 10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6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文本框 22"/>
          <p:cNvSpPr txBox="1"/>
          <p:nvPr/>
        </p:nvSpPr>
        <p:spPr>
          <a:xfrm>
            <a:off x="993019" y="380972"/>
            <a:ext cx="813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非数值数据（续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7235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518821" y="1203121"/>
            <a:ext cx="890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</a:rPr>
              <a:t>十进制数的编码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5" y="1760920"/>
            <a:ext cx="982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/>
              <a:t>用一组</a:t>
            </a:r>
            <a:r>
              <a:rPr lang="zh-CN" altLang="zh-CN" sz="2000" dirty="0"/>
              <a:t>二进制</a:t>
            </a:r>
            <a:r>
              <a:rPr lang="zh-CN" altLang="en-US" sz="2000" dirty="0"/>
              <a:t>数代</a:t>
            </a:r>
            <a:r>
              <a:rPr lang="zh-CN" altLang="zh-CN" sz="2000" dirty="0"/>
              <a:t>表</a:t>
            </a:r>
            <a:r>
              <a:rPr lang="zh-CN" altLang="en-US" sz="2000" dirty="0"/>
              <a:t>一位</a:t>
            </a:r>
            <a:r>
              <a:rPr lang="zh-CN" altLang="zh-CN" sz="2000" dirty="0"/>
              <a:t>十进制数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000" b="1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/>
              <a:t>二</a:t>
            </a:r>
            <a:r>
              <a:rPr lang="en-US" altLang="zh-CN" sz="2000" b="1" dirty="0"/>
              <a:t>--</a:t>
            </a:r>
            <a:r>
              <a:rPr lang="zh-CN" altLang="en-US" sz="2000" b="1" dirty="0"/>
              <a:t>十进制编码</a:t>
            </a:r>
            <a:endParaRPr lang="en-US" altLang="zh-CN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985165" y="2842859"/>
            <a:ext cx="871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根据四位进制数代码中，每一位是否有确定的位权来分，分为有权码和无权码两类。</a:t>
            </a:r>
          </a:p>
          <a:p>
            <a:pPr marL="342900" indent="-342900">
              <a:buFont typeface="+mj-lt"/>
              <a:buAutoNum type="alphaLcParenR"/>
            </a:pPr>
            <a:r>
              <a:rPr lang="zh-CN" altLang="zh-CN" dirty="0"/>
              <a:t>有权码用的最普遍的是</a:t>
            </a:r>
            <a:r>
              <a:rPr lang="en-US" altLang="zh-CN" dirty="0"/>
              <a:t>8421</a:t>
            </a:r>
            <a:r>
              <a:rPr lang="zh-CN" altLang="zh-CN" dirty="0"/>
              <a:t>码</a:t>
            </a:r>
            <a:endParaRPr lang="en-US" altLang="zh-CN" dirty="0"/>
          </a:p>
          <a:p>
            <a:pPr marL="342900" indent="-342900">
              <a:buFont typeface="+mj-lt"/>
              <a:buAutoNum type="alphaLcParenR"/>
            </a:pPr>
            <a:r>
              <a:rPr lang="zh-CN" altLang="zh-CN" dirty="0"/>
              <a:t>无权码中用的较多的是余</a:t>
            </a:r>
            <a:r>
              <a:rPr lang="en-US" altLang="zh-CN" dirty="0"/>
              <a:t>3</a:t>
            </a:r>
            <a:r>
              <a:rPr lang="zh-CN" altLang="zh-CN" dirty="0"/>
              <a:t>码和格雷码。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379" y="3924099"/>
            <a:ext cx="5430838" cy="28495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grpSp>
        <p:nvGrpSpPr>
          <p:cNvPr id="11" name="组合 10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6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文本框 22"/>
          <p:cNvSpPr txBox="1"/>
          <p:nvPr/>
        </p:nvSpPr>
        <p:spPr>
          <a:xfrm>
            <a:off x="993019" y="380972"/>
            <a:ext cx="813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非数值数据（续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9337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905" y="2032933"/>
            <a:ext cx="9829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【</a:t>
            </a:r>
            <a:r>
              <a:rPr lang="zh-CN" altLang="en-US" sz="2400" dirty="0"/>
              <a:t>例</a:t>
            </a:r>
            <a:r>
              <a:rPr lang="en-US" altLang="zh-CN" sz="2400" dirty="0"/>
              <a:t>2-35】</a:t>
            </a:r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1945.628</a:t>
            </a:r>
            <a:r>
              <a:rPr lang="zh-CN" altLang="en-US" sz="2400" dirty="0"/>
              <a:t>）</a:t>
            </a:r>
            <a:r>
              <a:rPr lang="en-US" altLang="zh-CN" sz="2400" baseline="-25000" dirty="0"/>
              <a:t>10</a:t>
            </a:r>
            <a:r>
              <a:rPr lang="en-US" altLang="zh-CN" sz="2400" dirty="0"/>
              <a:t>  =</a:t>
            </a:r>
            <a:r>
              <a:rPr lang="zh-CN" altLang="en-US" sz="2400" dirty="0"/>
              <a:t>（</a:t>
            </a:r>
            <a:r>
              <a:rPr lang="en-US" altLang="zh-CN" sz="2400" dirty="0"/>
              <a:t>0001100101000101.011000101000</a:t>
            </a:r>
            <a:r>
              <a:rPr lang="zh-CN" altLang="en-US" sz="2400" dirty="0"/>
              <a:t>）</a:t>
            </a:r>
            <a:r>
              <a:rPr lang="en-US" altLang="zh-CN" sz="2400" baseline="-25000" dirty="0"/>
              <a:t>8421</a:t>
            </a:r>
            <a:r>
              <a:rPr lang="zh-CN" altLang="en-US" sz="2400" dirty="0"/>
              <a:t> 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en-US" altLang="zh-CN" sz="2400" dirty="0"/>
              <a:t>	     	    =</a:t>
            </a:r>
            <a:r>
              <a:rPr lang="zh-CN" altLang="en-US" sz="2400" dirty="0"/>
              <a:t>（</a:t>
            </a:r>
            <a:r>
              <a:rPr lang="en-US" altLang="zh-CN" sz="2400" dirty="0"/>
              <a:t>0100110001111000.100101011011</a:t>
            </a:r>
            <a:r>
              <a:rPr lang="zh-CN" altLang="en-US" sz="2400" dirty="0"/>
              <a:t>）</a:t>
            </a:r>
            <a:r>
              <a:rPr lang="zh-CN" altLang="en-US" sz="2400" baseline="-25000" dirty="0"/>
              <a:t>余</a:t>
            </a:r>
            <a:r>
              <a:rPr lang="en-US" altLang="zh-CN" sz="2400" baseline="-25000" dirty="0"/>
              <a:t>3</a:t>
            </a:r>
            <a:r>
              <a:rPr lang="zh-CN" altLang="en-US" sz="2400" baseline="-25000" dirty="0"/>
              <a:t>码</a:t>
            </a:r>
            <a:endParaRPr lang="en-US" altLang="zh-CN" sz="2400" baseline="-25000" dirty="0"/>
          </a:p>
          <a:p>
            <a:endParaRPr lang="zh-CN" altLang="en-US" sz="2400" baseline="-25000" dirty="0"/>
          </a:p>
          <a:p>
            <a:r>
              <a:rPr lang="en-US" altLang="zh-CN" sz="2400" dirty="0"/>
              <a:t>	  	    =</a:t>
            </a:r>
            <a:r>
              <a:rPr lang="zh-CN" altLang="en-US" sz="2400" dirty="0"/>
              <a:t>（</a:t>
            </a:r>
            <a:r>
              <a:rPr lang="en-US" altLang="zh-CN" sz="2400" dirty="0"/>
              <a:t>0001110101100111.010100111100</a:t>
            </a:r>
            <a:r>
              <a:rPr lang="zh-CN" altLang="en-US" sz="2400" dirty="0"/>
              <a:t>）</a:t>
            </a:r>
            <a:r>
              <a:rPr lang="zh-CN" altLang="en-US" sz="2400" baseline="-25000" dirty="0"/>
              <a:t>格雷码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22"/>
          <p:cNvSpPr txBox="1"/>
          <p:nvPr/>
        </p:nvSpPr>
        <p:spPr>
          <a:xfrm>
            <a:off x="1518821" y="1203121"/>
            <a:ext cx="890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2400" b="1" dirty="0">
                <a:solidFill>
                  <a:schemeClr val="bg1"/>
                </a:solidFill>
              </a:rPr>
              <a:t>十进制数的编码</a:t>
            </a:r>
            <a:endParaRPr lang="zh-CN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3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2"/>
          <p:cNvSpPr txBox="1"/>
          <p:nvPr/>
        </p:nvSpPr>
        <p:spPr>
          <a:xfrm>
            <a:off x="993019" y="380972"/>
            <a:ext cx="813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非数值数据（续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5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98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57476" y="1870175"/>
            <a:ext cx="98298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zh-CN" sz="2200" dirty="0"/>
              <a:t>抗干扰码，即数据校验码。</a:t>
            </a: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200" dirty="0"/>
              <a:t>数据校验抗干扰码可分为检错码和纠错码。</a:t>
            </a: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200" dirty="0"/>
              <a:t>检错码是指能自动发现差错的码。最简单的检错码是奇偶校验码</a:t>
            </a:r>
            <a:r>
              <a:rPr lang="zh-CN" altLang="en-US" sz="2200" dirty="0"/>
              <a:t>。</a:t>
            </a: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200" dirty="0"/>
              <a:t>纠错码是指不仅能发现差错而且能自动纠正差错的码。</a:t>
            </a: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200" dirty="0"/>
              <a:t>抗干扰码的编码原则是在不增加硬件开销的情况下，用最小的校验码组，发现、纠正更多的错误。一般情况下，检验码组越长，其发现、纠正错误的能力越强。</a:t>
            </a: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endParaRPr lang="en-US" altLang="zh-CN" sz="2200" dirty="0"/>
          </a:p>
          <a:p>
            <a:pPr marL="457200" indent="-457200">
              <a:buFont typeface="+mj-lt"/>
              <a:buAutoNum type="arabicPeriod"/>
            </a:pPr>
            <a:r>
              <a:rPr lang="zh-CN" altLang="zh-CN" sz="2200" dirty="0"/>
              <a:t>循环冗余检验码就是一种能力相当强的检错、纠错码。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22"/>
          <p:cNvSpPr txBox="1"/>
          <p:nvPr/>
        </p:nvSpPr>
        <p:spPr>
          <a:xfrm>
            <a:off x="1518821" y="1203121"/>
            <a:ext cx="8903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）数据校验码</a:t>
            </a: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文本框 22"/>
          <p:cNvSpPr txBox="1"/>
          <p:nvPr/>
        </p:nvSpPr>
        <p:spPr>
          <a:xfrm>
            <a:off x="993019" y="380972"/>
            <a:ext cx="813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非数值数据（续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6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9549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99275" y="404886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第三节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本章小结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818000" y="2009404"/>
            <a:ext cx="5879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 </a:t>
            </a:r>
            <a:r>
              <a:rPr lang="zh-CN" altLang="zh-CN" sz="2400" dirty="0"/>
              <a:t>本章从进制转换、小数点处理、符号表示几方面系统介绍了计算机内数值数据的表示方法。有关非数值数据的组织格式和编码规则，也大致作了介绍。在学习中，学生要重点把握进制、补码以及浮点数。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688" y="1568740"/>
            <a:ext cx="3462815" cy="318965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487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11986" y="937867"/>
            <a:ext cx="908560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一、选择题</a:t>
            </a:r>
          </a:p>
          <a:p>
            <a:r>
              <a:rPr lang="en-US" altLang="zh-CN" sz="2000" dirty="0"/>
              <a:t>1</a:t>
            </a:r>
            <a:r>
              <a:rPr lang="zh-CN" altLang="en-US" sz="2000" dirty="0"/>
              <a:t>．下列数中，最小的数是    。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A</a:t>
            </a:r>
            <a:r>
              <a:rPr lang="zh-CN" altLang="en-US" sz="2000" dirty="0"/>
              <a:t>．</a:t>
            </a:r>
            <a:r>
              <a:rPr lang="en-US" altLang="zh-CN" sz="2000" dirty="0"/>
              <a:t>(101001) 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　  </a:t>
            </a:r>
            <a:r>
              <a:rPr lang="en-US" altLang="zh-CN" sz="2000" dirty="0"/>
              <a:t>B</a:t>
            </a:r>
            <a:r>
              <a:rPr lang="zh-CN" altLang="en-US" sz="2000" dirty="0"/>
              <a:t>．</a:t>
            </a:r>
            <a:r>
              <a:rPr lang="en-US" altLang="zh-CN" sz="2000" dirty="0"/>
              <a:t>(52) </a:t>
            </a:r>
            <a:r>
              <a:rPr lang="en-US" altLang="zh-CN" sz="2000" baseline="-25000" dirty="0"/>
              <a:t>8</a:t>
            </a:r>
            <a:r>
              <a:rPr lang="zh-CN" altLang="en-US" sz="2000" dirty="0"/>
              <a:t>　     　</a:t>
            </a:r>
            <a:r>
              <a:rPr lang="en-US" altLang="zh-CN" sz="2000" dirty="0"/>
              <a:t>C</a:t>
            </a:r>
            <a:r>
              <a:rPr lang="zh-CN" altLang="en-US" sz="2000" dirty="0"/>
              <a:t>．</a:t>
            </a:r>
            <a:r>
              <a:rPr lang="en-US" altLang="zh-CN" sz="2000" dirty="0"/>
              <a:t>(2B) </a:t>
            </a:r>
            <a:r>
              <a:rPr lang="en-US" altLang="zh-CN" sz="2000" baseline="-25000" dirty="0"/>
              <a:t>H</a:t>
            </a:r>
            <a:r>
              <a:rPr lang="zh-CN" altLang="en-US" sz="2000" dirty="0"/>
              <a:t>　　　  </a:t>
            </a:r>
            <a:r>
              <a:rPr lang="en-US" altLang="zh-CN" sz="2000" dirty="0"/>
              <a:t>D</a:t>
            </a:r>
            <a:r>
              <a:rPr lang="zh-CN" altLang="en-US" sz="2000" dirty="0"/>
              <a:t>．</a:t>
            </a:r>
            <a:r>
              <a:rPr lang="en-US" altLang="zh-CN" sz="2000" dirty="0"/>
              <a:t>45 </a:t>
            </a:r>
          </a:p>
          <a:p>
            <a:endParaRPr lang="en-US" altLang="zh-CN" sz="2000" dirty="0"/>
          </a:p>
          <a:p>
            <a:r>
              <a:rPr lang="en-US" altLang="zh-CN" sz="2000" dirty="0"/>
              <a:t>2</a:t>
            </a:r>
            <a:r>
              <a:rPr lang="zh-CN" altLang="en-US" sz="2000" dirty="0"/>
              <a:t>．下列数中，最大的数是    。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A</a:t>
            </a:r>
            <a:r>
              <a:rPr lang="zh-CN" altLang="en-US" sz="2000" dirty="0"/>
              <a:t>．</a:t>
            </a:r>
            <a:r>
              <a:rPr lang="en-US" altLang="zh-CN" sz="2000" dirty="0"/>
              <a:t>(101001) </a:t>
            </a:r>
            <a:r>
              <a:rPr lang="en-US" altLang="zh-CN" sz="2000" baseline="-25000" dirty="0"/>
              <a:t>2</a:t>
            </a:r>
            <a:r>
              <a:rPr lang="zh-CN" altLang="en-US" sz="2000" dirty="0"/>
              <a:t>　   </a:t>
            </a:r>
            <a:r>
              <a:rPr lang="en-US" altLang="zh-CN" sz="2000" dirty="0"/>
              <a:t>B</a:t>
            </a:r>
            <a:r>
              <a:rPr lang="zh-CN" altLang="en-US" sz="2000" dirty="0"/>
              <a:t>．</a:t>
            </a:r>
            <a:r>
              <a:rPr lang="en-US" altLang="zh-CN" sz="2000" dirty="0"/>
              <a:t>(52)</a:t>
            </a:r>
            <a:r>
              <a:rPr lang="en-US" altLang="zh-CN" sz="2000" baseline="-25000" dirty="0"/>
              <a:t>8</a:t>
            </a:r>
            <a:r>
              <a:rPr lang="en-US" altLang="zh-CN" sz="2000" dirty="0"/>
              <a:t> </a:t>
            </a:r>
            <a:r>
              <a:rPr lang="zh-CN" altLang="en-US" sz="2000" dirty="0"/>
              <a:t>　　    </a:t>
            </a:r>
            <a:r>
              <a:rPr lang="en-US" altLang="zh-CN" sz="2000" dirty="0"/>
              <a:t>C</a:t>
            </a:r>
            <a:r>
              <a:rPr lang="zh-CN" altLang="en-US" sz="2000" dirty="0"/>
              <a:t>．</a:t>
            </a:r>
            <a:r>
              <a:rPr lang="en-US" altLang="zh-CN" sz="2000" dirty="0"/>
              <a:t>(2B) </a:t>
            </a:r>
            <a:r>
              <a:rPr lang="en-US" altLang="zh-CN" sz="2000" baseline="-25000" dirty="0"/>
              <a:t>H</a:t>
            </a:r>
            <a:r>
              <a:rPr lang="zh-CN" altLang="en-US" sz="2000" dirty="0"/>
              <a:t>　　　  </a:t>
            </a:r>
            <a:r>
              <a:rPr lang="en-US" altLang="zh-CN" sz="2000" dirty="0"/>
              <a:t>D</a:t>
            </a:r>
            <a:r>
              <a:rPr lang="zh-CN" altLang="en-US" sz="2000" dirty="0"/>
              <a:t>．</a:t>
            </a:r>
            <a:r>
              <a:rPr lang="en-US" altLang="zh-CN" sz="2000" dirty="0"/>
              <a:t>45 </a:t>
            </a:r>
          </a:p>
          <a:p>
            <a:endParaRPr lang="en-US" altLang="zh-CN" sz="2000" dirty="0"/>
          </a:p>
          <a:p>
            <a:r>
              <a:rPr lang="en-US" altLang="zh-CN" sz="2000" dirty="0"/>
              <a:t>3</a:t>
            </a:r>
            <a:r>
              <a:rPr lang="zh-CN" altLang="en-US" sz="2000" dirty="0"/>
              <a:t>．只针对浮点数的阶的部分而言的码制是</a:t>
            </a:r>
            <a:r>
              <a:rPr lang="en-US" altLang="zh-CN" sz="2000" dirty="0"/>
              <a:t>____</a:t>
            </a:r>
            <a:r>
              <a:rPr lang="zh-CN" altLang="en-US" sz="2000" dirty="0"/>
              <a:t>。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A</a:t>
            </a:r>
            <a:r>
              <a:rPr lang="zh-CN" altLang="en-US" sz="2000" dirty="0"/>
              <a:t>．原码          </a:t>
            </a:r>
            <a:r>
              <a:rPr lang="en-US" altLang="zh-CN" sz="2000" dirty="0"/>
              <a:t>B</a:t>
            </a:r>
            <a:r>
              <a:rPr lang="zh-CN" altLang="en-US" sz="2000" dirty="0"/>
              <a:t>．补码     	 </a:t>
            </a:r>
            <a:r>
              <a:rPr lang="en-US" altLang="zh-CN" sz="2000" dirty="0"/>
              <a:t>C</a:t>
            </a:r>
            <a:r>
              <a:rPr lang="zh-CN" altLang="en-US" sz="2000" dirty="0"/>
              <a:t>．反码        　</a:t>
            </a:r>
            <a:r>
              <a:rPr lang="en-US" altLang="zh-CN" sz="2000" dirty="0"/>
              <a:t>D</a:t>
            </a:r>
            <a:r>
              <a:rPr lang="zh-CN" altLang="en-US" sz="2000" dirty="0"/>
              <a:t>．移码</a:t>
            </a:r>
            <a:endParaRPr lang="en-US" altLang="zh-CN" sz="2000" dirty="0"/>
          </a:p>
          <a:p>
            <a:endParaRPr lang="zh-CN" altLang="en-US" sz="2000" dirty="0"/>
          </a:p>
          <a:p>
            <a:r>
              <a:rPr lang="en-US" altLang="zh-CN" sz="2000" dirty="0"/>
              <a:t>4</a:t>
            </a:r>
            <a:r>
              <a:rPr lang="zh-CN" altLang="en-US" sz="2000" dirty="0"/>
              <a:t>．字长</a:t>
            </a:r>
            <a:r>
              <a:rPr lang="en-US" altLang="zh-CN" sz="2000" dirty="0"/>
              <a:t>16</a:t>
            </a:r>
            <a:r>
              <a:rPr lang="zh-CN" altLang="en-US" sz="2000" dirty="0"/>
              <a:t>位，用定点补码小数表示时，一个字能表示的范围是</a:t>
            </a:r>
            <a:r>
              <a:rPr lang="en-US" altLang="zh-CN" sz="2000" dirty="0"/>
              <a:t>____</a:t>
            </a:r>
            <a:r>
              <a:rPr lang="zh-CN" altLang="en-US" sz="2000" dirty="0"/>
              <a:t>。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A</a:t>
            </a:r>
            <a:r>
              <a:rPr lang="zh-CN" altLang="en-US" sz="2000" dirty="0"/>
              <a:t>．</a:t>
            </a:r>
            <a:r>
              <a:rPr lang="en-US" altLang="zh-CN" sz="2000" dirty="0"/>
              <a:t>-1</a:t>
            </a:r>
            <a:r>
              <a:rPr lang="zh-CN" altLang="en-US" sz="2000" dirty="0"/>
              <a:t>～（</a:t>
            </a:r>
            <a:r>
              <a:rPr lang="en-US" altLang="zh-CN" sz="2000" dirty="0"/>
              <a:t>1-2</a:t>
            </a:r>
            <a:r>
              <a:rPr lang="en-US" altLang="zh-CN" sz="2000" baseline="30000" dirty="0"/>
              <a:t>-15</a:t>
            </a:r>
            <a:r>
              <a:rPr lang="zh-CN" altLang="en-US" sz="2000" dirty="0"/>
              <a:t>） 	                 </a:t>
            </a:r>
            <a:r>
              <a:rPr lang="en-US" altLang="zh-CN" sz="2000" dirty="0"/>
              <a:t>B</a:t>
            </a:r>
            <a:r>
              <a:rPr lang="zh-CN" altLang="en-US" sz="2000" dirty="0"/>
              <a:t>．</a:t>
            </a:r>
            <a:r>
              <a:rPr lang="en-US" altLang="zh-CN" sz="2000" dirty="0"/>
              <a:t>0</a:t>
            </a:r>
            <a:r>
              <a:rPr lang="zh-CN" altLang="en-US" sz="2000" dirty="0"/>
              <a:t>～（</a:t>
            </a:r>
            <a:r>
              <a:rPr lang="en-US" altLang="zh-CN" sz="2000" dirty="0"/>
              <a:t>1-2</a:t>
            </a:r>
            <a:r>
              <a:rPr lang="en-US" altLang="zh-CN" sz="2000" baseline="30000" dirty="0"/>
              <a:t>-15</a:t>
            </a:r>
            <a:r>
              <a:rPr lang="zh-CN" altLang="en-US" sz="2000" dirty="0"/>
              <a:t>） 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C</a:t>
            </a:r>
            <a:r>
              <a:rPr lang="zh-CN" altLang="en-US" sz="2000" dirty="0"/>
              <a:t>．</a:t>
            </a:r>
            <a:r>
              <a:rPr lang="en-US" altLang="zh-CN" sz="2000" dirty="0"/>
              <a:t>-1</a:t>
            </a:r>
            <a:r>
              <a:rPr lang="zh-CN" altLang="en-US" sz="2000" dirty="0"/>
              <a:t>～</a:t>
            </a:r>
            <a:r>
              <a:rPr lang="en-US" altLang="zh-CN" sz="2000" dirty="0"/>
              <a:t>+1	                                 D</a:t>
            </a:r>
            <a:r>
              <a:rPr lang="zh-CN" altLang="en-US" sz="2000" dirty="0"/>
              <a:t>．</a:t>
            </a:r>
            <a:r>
              <a:rPr lang="en-US" altLang="zh-CN" sz="2000" dirty="0"/>
              <a:t>-</a:t>
            </a:r>
            <a:r>
              <a:rPr lang="zh-CN" altLang="en-US" sz="2000" dirty="0"/>
              <a:t>（</a:t>
            </a:r>
            <a:r>
              <a:rPr lang="en-US" altLang="zh-CN" sz="2000" dirty="0"/>
              <a:t>1-2</a:t>
            </a:r>
            <a:r>
              <a:rPr lang="en-US" altLang="zh-CN" sz="2000" baseline="30000" dirty="0"/>
              <a:t>-15</a:t>
            </a:r>
            <a:r>
              <a:rPr lang="zh-CN" altLang="en-US" sz="2000" dirty="0"/>
              <a:t>）～（</a:t>
            </a:r>
            <a:r>
              <a:rPr lang="en-US" altLang="zh-CN" sz="2000" dirty="0"/>
              <a:t>1-2</a:t>
            </a:r>
            <a:r>
              <a:rPr lang="en-US" altLang="zh-CN" sz="2000" baseline="30000" dirty="0"/>
              <a:t>-15</a:t>
            </a:r>
            <a:r>
              <a:rPr lang="zh-CN" altLang="en-US" sz="2000" dirty="0"/>
              <a:t>）</a:t>
            </a:r>
            <a:endParaRPr lang="en-US" altLang="zh-CN" sz="2000" dirty="0"/>
          </a:p>
          <a:p>
            <a:endParaRPr lang="zh-CN" altLang="en-US" sz="2000" dirty="0"/>
          </a:p>
          <a:p>
            <a:r>
              <a:rPr lang="en-US" altLang="zh-CN" sz="2000" dirty="0"/>
              <a:t>5</a:t>
            </a:r>
            <a:r>
              <a:rPr lang="zh-CN" altLang="en-US" sz="2000" dirty="0"/>
              <a:t>．若</a:t>
            </a:r>
            <a:r>
              <a:rPr lang="en-US" altLang="zh-CN" sz="2000" dirty="0"/>
              <a:t>[X]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 =10000000</a:t>
            </a:r>
            <a:r>
              <a:rPr lang="zh-CN" altLang="en-US" sz="2000" dirty="0"/>
              <a:t>，则十进制真值为</a:t>
            </a:r>
            <a:r>
              <a:rPr lang="en-US" altLang="zh-CN" sz="2000" dirty="0"/>
              <a:t>_____</a:t>
            </a:r>
            <a:r>
              <a:rPr lang="zh-CN" altLang="en-US" sz="2000" dirty="0"/>
              <a:t>。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A</a:t>
            </a:r>
            <a:r>
              <a:rPr lang="zh-CN" altLang="en-US" sz="2000" dirty="0"/>
              <a:t>．</a:t>
            </a:r>
            <a:r>
              <a:rPr lang="en-US" altLang="zh-CN" sz="2000" dirty="0"/>
              <a:t>-0	            B</a:t>
            </a:r>
            <a:r>
              <a:rPr lang="zh-CN" altLang="en-US" sz="2000" dirty="0"/>
              <a:t>．</a:t>
            </a:r>
            <a:r>
              <a:rPr lang="en-US" altLang="zh-CN" sz="2000" dirty="0"/>
              <a:t>-127          C</a:t>
            </a:r>
            <a:r>
              <a:rPr lang="zh-CN" altLang="en-US" sz="2000" dirty="0"/>
              <a:t>．</a:t>
            </a:r>
            <a:r>
              <a:rPr lang="en-US" altLang="zh-CN" sz="2000" dirty="0"/>
              <a:t>-128    	  D</a:t>
            </a:r>
            <a:r>
              <a:rPr lang="zh-CN" altLang="en-US" sz="2000" dirty="0"/>
              <a:t>．</a:t>
            </a:r>
            <a:r>
              <a:rPr lang="en-US" altLang="zh-CN" sz="2000" dirty="0"/>
              <a:t>-1</a:t>
            </a:r>
          </a:p>
          <a:p>
            <a:endParaRPr lang="en-US" altLang="zh-CN" sz="2000" dirty="0"/>
          </a:p>
          <a:p>
            <a:r>
              <a:rPr lang="en-US" altLang="zh-CN" sz="2000" dirty="0"/>
              <a:t>6</a:t>
            </a:r>
            <a:r>
              <a:rPr lang="zh-CN" altLang="en-US" sz="2000" dirty="0"/>
              <a:t>．定点整数</a:t>
            </a:r>
            <a:r>
              <a:rPr lang="en-US" altLang="zh-CN" sz="2000" dirty="0"/>
              <a:t>16</a:t>
            </a:r>
            <a:r>
              <a:rPr lang="zh-CN" altLang="en-US" sz="2000" dirty="0"/>
              <a:t>位，含</a:t>
            </a:r>
            <a:r>
              <a:rPr lang="en-US" altLang="zh-CN" sz="2000" dirty="0"/>
              <a:t>1</a:t>
            </a:r>
            <a:r>
              <a:rPr lang="zh-CN" altLang="en-US" sz="2000" dirty="0"/>
              <a:t>位符号位，原码表示，则最大正数为</a:t>
            </a:r>
            <a:r>
              <a:rPr lang="en-US" altLang="zh-CN" sz="2000" dirty="0"/>
              <a:t>_____</a:t>
            </a:r>
            <a:r>
              <a:rPr lang="zh-CN" altLang="en-US" sz="2000" dirty="0"/>
              <a:t>。</a:t>
            </a:r>
          </a:p>
          <a:p>
            <a:r>
              <a:rPr lang="zh-CN" altLang="en-US" sz="2000" dirty="0"/>
              <a:t>   </a:t>
            </a:r>
            <a:r>
              <a:rPr lang="en-US" altLang="zh-CN" sz="2000" dirty="0"/>
              <a:t>A</a:t>
            </a:r>
            <a:r>
              <a:rPr lang="zh-CN" altLang="en-US" sz="2000" dirty="0"/>
              <a:t>．</a:t>
            </a:r>
            <a:r>
              <a:rPr lang="en-US" altLang="zh-CN" sz="2000" dirty="0"/>
              <a:t>2 </a:t>
            </a:r>
            <a:r>
              <a:rPr lang="en-US" altLang="zh-CN" sz="2000" baseline="30000" dirty="0"/>
              <a:t>16</a:t>
            </a:r>
            <a:r>
              <a:rPr lang="en-US" altLang="zh-CN" sz="2000" dirty="0"/>
              <a:t>		    B</a:t>
            </a:r>
            <a:r>
              <a:rPr lang="zh-CN" altLang="en-US" sz="2000" dirty="0"/>
              <a:t>．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15</a:t>
            </a:r>
            <a:r>
              <a:rPr lang="en-US" altLang="zh-CN" sz="2000" dirty="0"/>
              <a:t>            C</a:t>
            </a:r>
            <a:r>
              <a:rPr lang="zh-CN" altLang="en-US" sz="2000" dirty="0"/>
              <a:t>．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15</a:t>
            </a:r>
            <a:r>
              <a:rPr lang="en-US" altLang="zh-CN" sz="2000" dirty="0"/>
              <a:t> -1		  D</a:t>
            </a:r>
            <a:r>
              <a:rPr lang="zh-CN" altLang="en-US" sz="2000" dirty="0"/>
              <a:t>．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16</a:t>
            </a:r>
            <a:r>
              <a:rPr lang="en-US" altLang="zh-CN" sz="2000" dirty="0"/>
              <a:t> -1</a:t>
            </a:r>
          </a:p>
        </p:txBody>
      </p:sp>
      <p:sp>
        <p:nvSpPr>
          <p:cNvPr id="9" name="文本框 22"/>
          <p:cNvSpPr txBox="1"/>
          <p:nvPr/>
        </p:nvSpPr>
        <p:spPr>
          <a:xfrm>
            <a:off x="1279773" y="297376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第四节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589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11986" y="965855"/>
            <a:ext cx="908560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</a:t>
            </a:r>
            <a:r>
              <a:rPr lang="zh-CN" altLang="zh-CN" sz="2000" dirty="0"/>
              <a:t>当</a:t>
            </a:r>
            <a:r>
              <a:rPr lang="en-US" altLang="zh-CN" sz="2000" dirty="0"/>
              <a:t>-1&lt;x&lt;0</a:t>
            </a:r>
            <a:r>
              <a:rPr lang="zh-CN" altLang="zh-CN" sz="2000" dirty="0"/>
              <a:t>时，</a:t>
            </a:r>
            <a:r>
              <a:rPr lang="en-US" altLang="zh-CN" sz="2000" dirty="0"/>
              <a:t>[x]</a:t>
            </a:r>
            <a:r>
              <a:rPr lang="zh-CN" altLang="en-US" sz="2000" baseline="-25000" dirty="0"/>
              <a:t>原</a:t>
            </a:r>
            <a:r>
              <a:rPr lang="en-US" altLang="zh-CN" sz="2000" dirty="0"/>
              <a:t>  =_____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</a:t>
            </a:r>
            <a:r>
              <a:rPr lang="en-US" altLang="zh-CN" sz="2000" dirty="0"/>
              <a:t>x             B</a:t>
            </a:r>
            <a:r>
              <a:rPr lang="zh-CN" altLang="zh-CN" sz="2000" dirty="0"/>
              <a:t>．</a:t>
            </a:r>
            <a:r>
              <a:rPr lang="en-US" altLang="zh-CN" sz="2000" dirty="0"/>
              <a:t>1-x           C</a:t>
            </a:r>
            <a:r>
              <a:rPr lang="zh-CN" altLang="zh-CN" sz="2000" dirty="0"/>
              <a:t>．</a:t>
            </a:r>
            <a:r>
              <a:rPr lang="en-US" altLang="zh-CN" sz="2000" dirty="0"/>
              <a:t>4+x           D</a:t>
            </a:r>
            <a:r>
              <a:rPr lang="zh-CN" altLang="zh-CN" sz="2000" dirty="0"/>
              <a:t>．</a:t>
            </a:r>
            <a:r>
              <a:rPr lang="en-US" altLang="zh-CN" sz="2000" dirty="0"/>
              <a:t>(2-2</a:t>
            </a:r>
            <a:r>
              <a:rPr lang="en-US" altLang="zh-CN" sz="2000" baseline="30000" dirty="0"/>
              <a:t>n</a:t>
            </a:r>
            <a:r>
              <a:rPr lang="en-US" altLang="zh-CN" sz="2000" dirty="0"/>
              <a:t> )-1*1</a:t>
            </a:r>
          </a:p>
          <a:p>
            <a:endParaRPr lang="zh-CN" altLang="zh-CN" sz="2000" dirty="0"/>
          </a:p>
          <a:p>
            <a:r>
              <a:rPr lang="en-US" altLang="zh-CN" sz="2000" dirty="0"/>
              <a:t>8</a:t>
            </a:r>
            <a:r>
              <a:rPr lang="zh-CN" altLang="zh-CN" sz="2000" dirty="0"/>
              <a:t>．</a:t>
            </a:r>
            <a:r>
              <a:rPr lang="en-US" altLang="zh-CN" sz="2000" dirty="0"/>
              <a:t>8</a:t>
            </a:r>
            <a:r>
              <a:rPr lang="zh-CN" altLang="zh-CN" sz="2000" dirty="0"/>
              <a:t>位反码表示数的最小值为</a:t>
            </a:r>
            <a:r>
              <a:rPr lang="en-US" altLang="zh-CN" sz="2000" dirty="0"/>
              <a:t>_____</a:t>
            </a:r>
            <a:r>
              <a:rPr lang="zh-CN" altLang="zh-CN" sz="2000" dirty="0"/>
              <a:t>，最大值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</a:t>
            </a:r>
            <a:r>
              <a:rPr lang="en-US" altLang="zh-CN" sz="2000" dirty="0"/>
              <a:t>-127          B. +255          C. +127          D</a:t>
            </a:r>
            <a:r>
              <a:rPr lang="zh-CN" altLang="zh-CN" sz="2000" dirty="0"/>
              <a:t>．</a:t>
            </a:r>
            <a:r>
              <a:rPr lang="en-US" altLang="zh-CN" sz="2000" dirty="0"/>
              <a:t>-255</a:t>
            </a:r>
          </a:p>
          <a:p>
            <a:endParaRPr lang="zh-CN" altLang="zh-CN" sz="2000" dirty="0"/>
          </a:p>
          <a:p>
            <a:r>
              <a:rPr lang="en-US" altLang="zh-CN" sz="2000" dirty="0"/>
              <a:t>9</a:t>
            </a:r>
            <a:r>
              <a:rPr lang="zh-CN" altLang="zh-CN" sz="2000" dirty="0"/>
              <a:t>．</a:t>
            </a:r>
            <a:r>
              <a:rPr lang="en-US" altLang="zh-CN" sz="2000" dirty="0"/>
              <a:t>N+1</a:t>
            </a:r>
            <a:r>
              <a:rPr lang="zh-CN" altLang="zh-CN" sz="2000" dirty="0"/>
              <a:t>位二进制正整数的取值范围是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</a:t>
            </a:r>
            <a:r>
              <a:rPr lang="en-US" altLang="zh-CN" sz="2000" dirty="0"/>
              <a:t>0</a:t>
            </a:r>
            <a:r>
              <a:rPr lang="zh-CN" altLang="zh-CN" sz="2000" dirty="0"/>
              <a:t>～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n</a:t>
            </a:r>
            <a:r>
              <a:rPr lang="en-US" altLang="zh-CN" sz="2000" dirty="0"/>
              <a:t>-1        B</a:t>
            </a:r>
            <a:r>
              <a:rPr lang="zh-CN" altLang="zh-CN" sz="2000" dirty="0"/>
              <a:t>．</a:t>
            </a:r>
            <a:r>
              <a:rPr lang="en-US" altLang="zh-CN" sz="2000" dirty="0"/>
              <a:t>1</a:t>
            </a:r>
            <a:r>
              <a:rPr lang="zh-CN" altLang="zh-CN" sz="2000" dirty="0"/>
              <a:t>～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n</a:t>
            </a:r>
            <a:r>
              <a:rPr lang="en-US" altLang="zh-CN" sz="2000" dirty="0"/>
              <a:t>-1       C</a:t>
            </a:r>
            <a:r>
              <a:rPr lang="zh-CN" altLang="zh-CN" sz="2000" dirty="0"/>
              <a:t>．</a:t>
            </a:r>
            <a:r>
              <a:rPr lang="en-US" altLang="zh-CN" sz="2000" dirty="0"/>
              <a:t>0</a:t>
            </a:r>
            <a:r>
              <a:rPr lang="zh-CN" altLang="zh-CN" sz="2000" dirty="0"/>
              <a:t>～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n+1</a:t>
            </a:r>
            <a:r>
              <a:rPr lang="en-US" altLang="zh-CN" sz="2000" dirty="0"/>
              <a:t>-1       D</a:t>
            </a:r>
            <a:r>
              <a:rPr lang="zh-CN" altLang="zh-CN" sz="2000" dirty="0"/>
              <a:t>．</a:t>
            </a:r>
            <a:r>
              <a:rPr lang="en-US" altLang="zh-CN" sz="2000" dirty="0"/>
              <a:t>1</a:t>
            </a:r>
            <a:r>
              <a:rPr lang="zh-CN" altLang="zh-CN" sz="2000" dirty="0"/>
              <a:t> ～ </a:t>
            </a:r>
            <a:r>
              <a:rPr lang="en-US" altLang="zh-CN" sz="2000" dirty="0"/>
              <a:t>2</a:t>
            </a:r>
            <a:r>
              <a:rPr lang="en-US" altLang="zh-CN" sz="2000" baseline="30000" dirty="0"/>
              <a:t>n+1</a:t>
            </a:r>
            <a:r>
              <a:rPr lang="en-US" altLang="zh-CN" sz="2000" dirty="0"/>
              <a:t>-1</a:t>
            </a:r>
            <a:endParaRPr lang="zh-CN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10</a:t>
            </a:r>
            <a:r>
              <a:rPr lang="zh-CN" altLang="zh-CN" sz="2000" dirty="0"/>
              <a:t>．浮点数的表示范围和精度取决于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．阶码的位数和尾数的位数 </a:t>
            </a:r>
            <a:r>
              <a:rPr lang="en-US" altLang="zh-CN" sz="2000" dirty="0"/>
              <a:t>	               B</a:t>
            </a:r>
            <a:r>
              <a:rPr lang="zh-CN" altLang="zh-CN" sz="2000" dirty="0"/>
              <a:t>．阶码的位数和尾数采用的编码</a:t>
            </a:r>
          </a:p>
          <a:p>
            <a:r>
              <a:rPr lang="en-US" altLang="zh-CN" sz="2000" dirty="0"/>
              <a:t>   C</a:t>
            </a:r>
            <a:r>
              <a:rPr lang="zh-CN" altLang="zh-CN" sz="2000" dirty="0"/>
              <a:t>．阶码采用的编码和尾数采用的编码</a:t>
            </a:r>
            <a:r>
              <a:rPr lang="en-US" altLang="zh-CN" sz="2000" dirty="0"/>
              <a:t>  D</a:t>
            </a:r>
            <a:r>
              <a:rPr lang="zh-CN" altLang="zh-CN" sz="2000" dirty="0"/>
              <a:t>．阶码采用的编码和尾数的位数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11.</a:t>
            </a:r>
            <a:r>
              <a:rPr lang="zh-CN" altLang="zh-CN" sz="2000" dirty="0"/>
              <a:t>在浮点数编码表示中，</a:t>
            </a:r>
            <a:r>
              <a:rPr lang="en-US" altLang="zh-CN" sz="2000" dirty="0"/>
              <a:t>_____</a:t>
            </a:r>
            <a:r>
              <a:rPr lang="zh-CN" altLang="zh-CN" sz="2000" dirty="0"/>
              <a:t>在机器数中不出现，是隐含的。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．尾数</a:t>
            </a:r>
            <a:r>
              <a:rPr lang="en-US" altLang="zh-CN" sz="2000" dirty="0"/>
              <a:t>          B</a:t>
            </a:r>
            <a:r>
              <a:rPr lang="zh-CN" altLang="zh-CN" sz="2000" dirty="0"/>
              <a:t>．符号</a:t>
            </a:r>
            <a:r>
              <a:rPr lang="en-US" altLang="zh-CN" sz="2000" dirty="0"/>
              <a:t>          C</a:t>
            </a:r>
            <a:r>
              <a:rPr lang="zh-CN" altLang="zh-CN" sz="2000" dirty="0"/>
              <a:t>．基数</a:t>
            </a:r>
            <a:r>
              <a:rPr lang="en-US" altLang="zh-CN" sz="2000" dirty="0"/>
              <a:t>          D</a:t>
            </a:r>
            <a:r>
              <a:rPr lang="zh-CN" altLang="zh-CN" sz="2000" dirty="0"/>
              <a:t>．阶码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12. </a:t>
            </a:r>
            <a:r>
              <a:rPr lang="zh-CN" altLang="zh-CN" sz="2000" dirty="0"/>
              <a:t>若用</a:t>
            </a:r>
            <a:r>
              <a:rPr lang="en-US" altLang="zh-CN" sz="2000" dirty="0"/>
              <a:t>8421BCD</a:t>
            </a:r>
            <a:r>
              <a:rPr lang="zh-CN" altLang="zh-CN" sz="2000" dirty="0"/>
              <a:t>码表示十进制的</a:t>
            </a:r>
            <a:r>
              <a:rPr lang="en-US" altLang="zh-CN" sz="2000" dirty="0"/>
              <a:t>16</a:t>
            </a:r>
            <a:r>
              <a:rPr lang="zh-CN" altLang="zh-CN" sz="2000" dirty="0"/>
              <a:t>，应该是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</a:t>
            </a:r>
            <a:r>
              <a:rPr lang="en-US" altLang="zh-CN" sz="2000" dirty="0"/>
              <a:t>10000         B</a:t>
            </a:r>
            <a:r>
              <a:rPr lang="zh-CN" altLang="zh-CN" sz="2000" dirty="0"/>
              <a:t>．</a:t>
            </a:r>
            <a:r>
              <a:rPr lang="en-US" altLang="zh-CN" sz="2000" dirty="0"/>
              <a:t>00010110      C</a:t>
            </a:r>
            <a:r>
              <a:rPr lang="zh-CN" altLang="zh-CN" sz="2000" dirty="0"/>
              <a:t>．</a:t>
            </a:r>
            <a:r>
              <a:rPr lang="en-US" altLang="zh-CN" sz="2000" dirty="0"/>
              <a:t>11            D</a:t>
            </a:r>
            <a:r>
              <a:rPr lang="zh-CN" altLang="zh-CN" sz="2000" dirty="0"/>
              <a:t>．</a:t>
            </a:r>
            <a:r>
              <a:rPr lang="en-US" altLang="zh-CN" sz="2000" dirty="0"/>
              <a:t>10110</a:t>
            </a:r>
          </a:p>
          <a:p>
            <a:endParaRPr lang="zh-CN" altLang="zh-CN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2"/>
          <p:cNvSpPr txBox="1"/>
          <p:nvPr/>
        </p:nvSpPr>
        <p:spPr>
          <a:xfrm>
            <a:off x="1466850" y="306525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4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905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18821" y="937868"/>
            <a:ext cx="908560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13</a:t>
            </a:r>
            <a:r>
              <a:rPr lang="zh-CN" altLang="zh-CN" sz="2000" dirty="0"/>
              <a:t>．正</a:t>
            </a:r>
            <a:r>
              <a:rPr lang="en-US" altLang="zh-CN" sz="2000" dirty="0"/>
              <a:t>0</a:t>
            </a:r>
            <a:r>
              <a:rPr lang="zh-CN" altLang="zh-CN" sz="2000" dirty="0"/>
              <a:t>和负</a:t>
            </a:r>
            <a:r>
              <a:rPr lang="en-US" altLang="zh-CN" sz="2000" dirty="0"/>
              <a:t>0</a:t>
            </a:r>
            <a:r>
              <a:rPr lang="zh-CN" altLang="zh-CN" sz="2000" dirty="0"/>
              <a:t>的机器数相同的是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．原码</a:t>
            </a:r>
            <a:r>
              <a:rPr lang="en-US" altLang="zh-CN" sz="2000" dirty="0"/>
              <a:t>          B</a:t>
            </a:r>
            <a:r>
              <a:rPr lang="zh-CN" altLang="zh-CN" sz="2000" dirty="0"/>
              <a:t>．真值</a:t>
            </a:r>
            <a:r>
              <a:rPr lang="en-US" altLang="zh-CN" sz="2000" dirty="0"/>
              <a:t>          C</a:t>
            </a:r>
            <a:r>
              <a:rPr lang="zh-CN" altLang="zh-CN" sz="2000" dirty="0"/>
              <a:t>．反码</a:t>
            </a:r>
            <a:r>
              <a:rPr lang="en-US" altLang="zh-CN" sz="2000" dirty="0"/>
              <a:t>          D</a:t>
            </a:r>
            <a:r>
              <a:rPr lang="zh-CN" altLang="zh-CN" sz="2000" dirty="0"/>
              <a:t>．补码 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14</a:t>
            </a:r>
            <a:r>
              <a:rPr lang="zh-CN" altLang="zh-CN" sz="2000" dirty="0"/>
              <a:t>．不区分正数和负数的机器数是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．原码</a:t>
            </a:r>
            <a:r>
              <a:rPr lang="en-US" altLang="zh-CN" sz="2000" dirty="0"/>
              <a:t>          B</a:t>
            </a:r>
            <a:r>
              <a:rPr lang="zh-CN" altLang="zh-CN" sz="2000" dirty="0"/>
              <a:t>．移码</a:t>
            </a:r>
            <a:r>
              <a:rPr lang="en-US" altLang="zh-CN" sz="2000" dirty="0"/>
              <a:t>          C</a:t>
            </a:r>
            <a:r>
              <a:rPr lang="zh-CN" altLang="zh-CN" sz="2000" dirty="0"/>
              <a:t>．反码</a:t>
            </a:r>
            <a:r>
              <a:rPr lang="en-US" altLang="zh-CN" sz="2000" dirty="0"/>
              <a:t>          D</a:t>
            </a:r>
            <a:r>
              <a:rPr lang="zh-CN" altLang="zh-CN" sz="2000" dirty="0"/>
              <a:t>．补码</a:t>
            </a:r>
            <a:endParaRPr lang="en-US" altLang="zh-CN" sz="2000" dirty="0"/>
          </a:p>
          <a:p>
            <a:r>
              <a:rPr lang="zh-CN" altLang="zh-CN" sz="2000" dirty="0"/>
              <a:t> </a:t>
            </a:r>
          </a:p>
          <a:p>
            <a:r>
              <a:rPr lang="en-US" altLang="zh-CN" sz="2000" dirty="0"/>
              <a:t>15</a:t>
            </a:r>
            <a:r>
              <a:rPr lang="zh-CN" altLang="zh-CN" sz="2000" dirty="0"/>
              <a:t>．</a:t>
            </a:r>
            <a:r>
              <a:rPr lang="en-US" altLang="zh-CN" sz="2000" dirty="0"/>
              <a:t>ASCII</a:t>
            </a:r>
            <a:r>
              <a:rPr lang="zh-CN" altLang="zh-CN" sz="2000" dirty="0"/>
              <a:t>码是对</a:t>
            </a:r>
            <a:r>
              <a:rPr lang="en-US" altLang="zh-CN" sz="2000" dirty="0"/>
              <a:t>_____</a:t>
            </a:r>
            <a:r>
              <a:rPr lang="zh-CN" altLang="zh-CN" sz="2000" dirty="0"/>
              <a:t>进行编码的一种方案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．字符、数字、符号</a:t>
            </a:r>
            <a:r>
              <a:rPr lang="en-US" altLang="zh-CN" sz="2000" dirty="0"/>
              <a:t>               B</a:t>
            </a:r>
            <a:r>
              <a:rPr lang="zh-CN" altLang="zh-CN" sz="2000" dirty="0"/>
              <a:t>．汉字</a:t>
            </a:r>
          </a:p>
          <a:p>
            <a:r>
              <a:rPr lang="en-US" altLang="zh-CN" sz="2000" dirty="0"/>
              <a:t>   C</a:t>
            </a:r>
            <a:r>
              <a:rPr lang="zh-CN" altLang="zh-CN" sz="2000" dirty="0"/>
              <a:t>．多媒体</a:t>
            </a:r>
            <a:r>
              <a:rPr lang="en-US" altLang="zh-CN" sz="2000" dirty="0"/>
              <a:t>                         D</a:t>
            </a:r>
            <a:r>
              <a:rPr lang="zh-CN" altLang="zh-CN" sz="2000" dirty="0"/>
              <a:t>．声音</a:t>
            </a:r>
          </a:p>
          <a:p>
            <a:endParaRPr lang="en-US" altLang="zh-CN" sz="2000" dirty="0"/>
          </a:p>
          <a:p>
            <a:pPr lvl="0"/>
            <a:r>
              <a:rPr lang="en-US" altLang="zh-CN" sz="2000" dirty="0"/>
              <a:t>16.    </a:t>
            </a:r>
            <a:r>
              <a:rPr lang="zh-CN" altLang="zh-CN" sz="2000" dirty="0"/>
              <a:t>最适合做乘法运算的码制是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．原码</a:t>
            </a:r>
            <a:r>
              <a:rPr lang="en-US" altLang="zh-CN" sz="2000" dirty="0"/>
              <a:t>          B</a:t>
            </a:r>
            <a:r>
              <a:rPr lang="zh-CN" altLang="zh-CN" sz="2000" dirty="0"/>
              <a:t>．移码</a:t>
            </a:r>
            <a:r>
              <a:rPr lang="en-US" altLang="zh-CN" sz="2000" dirty="0"/>
              <a:t>          C</a:t>
            </a:r>
            <a:r>
              <a:rPr lang="zh-CN" altLang="zh-CN" sz="2000" dirty="0"/>
              <a:t>．反码</a:t>
            </a:r>
            <a:r>
              <a:rPr lang="en-US" altLang="zh-CN" sz="2000" dirty="0"/>
              <a:t>          D</a:t>
            </a:r>
            <a:r>
              <a:rPr lang="zh-CN" altLang="zh-CN" sz="2000" dirty="0"/>
              <a:t>．补码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17</a:t>
            </a:r>
            <a:r>
              <a:rPr lang="zh-CN" altLang="zh-CN" sz="2000" dirty="0"/>
              <a:t>．做加减法运算最方便的码制是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．原码</a:t>
            </a:r>
            <a:r>
              <a:rPr lang="en-US" altLang="zh-CN" sz="2000" dirty="0"/>
              <a:t>          B</a:t>
            </a:r>
            <a:r>
              <a:rPr lang="zh-CN" altLang="zh-CN" sz="2000" dirty="0"/>
              <a:t>．移码</a:t>
            </a:r>
            <a:r>
              <a:rPr lang="en-US" altLang="zh-CN" sz="2000" dirty="0"/>
              <a:t>          C</a:t>
            </a:r>
            <a:r>
              <a:rPr lang="zh-CN" altLang="zh-CN" sz="2000" dirty="0"/>
              <a:t>．反码</a:t>
            </a:r>
            <a:r>
              <a:rPr lang="en-US" altLang="zh-CN" sz="2000" dirty="0"/>
              <a:t>          D</a:t>
            </a:r>
            <a:r>
              <a:rPr lang="zh-CN" altLang="zh-CN" sz="2000" dirty="0"/>
              <a:t>．补码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18</a:t>
            </a:r>
            <a:r>
              <a:rPr lang="zh-CN" altLang="zh-CN" sz="2000" dirty="0"/>
              <a:t>．最简单的检验法是</a:t>
            </a:r>
            <a:r>
              <a:rPr lang="en-US" altLang="zh-CN" sz="2000" dirty="0"/>
              <a:t>_____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  A</a:t>
            </a:r>
            <a:r>
              <a:rPr lang="zh-CN" altLang="zh-CN" sz="2000" dirty="0"/>
              <a:t>．奇偶校验法</a:t>
            </a:r>
            <a:r>
              <a:rPr lang="en-US" altLang="zh-CN" sz="2000" dirty="0"/>
              <a:t>    B</a:t>
            </a:r>
            <a:r>
              <a:rPr lang="zh-CN" altLang="zh-CN" sz="2000" dirty="0"/>
              <a:t>．海明码校验 </a:t>
            </a:r>
            <a:r>
              <a:rPr lang="en-US" altLang="zh-CN" sz="2000" dirty="0"/>
              <a:t>   C</a:t>
            </a:r>
            <a:r>
              <a:rPr lang="zh-CN" altLang="zh-CN" sz="2000" dirty="0"/>
              <a:t>．判别校验</a:t>
            </a:r>
            <a:r>
              <a:rPr lang="en-US" altLang="zh-CN" sz="2000" dirty="0"/>
              <a:t>      D</a:t>
            </a:r>
            <a:r>
              <a:rPr lang="zh-CN" altLang="zh-CN" sz="2000" dirty="0"/>
              <a:t>．奇偶校验码</a:t>
            </a:r>
          </a:p>
          <a:p>
            <a:endParaRPr lang="en-US" altLang="zh-CN" sz="20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2"/>
          <p:cNvSpPr txBox="1"/>
          <p:nvPr/>
        </p:nvSpPr>
        <p:spPr>
          <a:xfrm>
            <a:off x="1466850" y="306525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3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820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35608" y="2139696"/>
            <a:ext cx="9153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35608" y="1724197"/>
            <a:ext cx="6766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en-US" sz="2400" dirty="0"/>
              <a:t>十进制表示规则：逢十进一</a:t>
            </a:r>
            <a:endParaRPr lang="en-US" altLang="zh-CN" sz="2400" dirty="0"/>
          </a:p>
          <a:p>
            <a:pPr>
              <a:buClr>
                <a:schemeClr val="bg1"/>
              </a:buClr>
            </a:pPr>
            <a:r>
              <a:rPr lang="en-US" altLang="zh-CN" sz="2400" dirty="0"/>
              <a:t> 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518822" y="2313035"/>
            <a:ext cx="52751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en-US" altLang="zh-CN" sz="2000" dirty="0"/>
              <a:t>0-9</a:t>
            </a:r>
            <a:r>
              <a:rPr lang="zh-CN" altLang="en-US" sz="2000" dirty="0"/>
              <a:t>数字符号代表</a:t>
            </a:r>
            <a:r>
              <a:rPr lang="en-US" altLang="zh-CN" sz="2000" dirty="0"/>
              <a:t>0-9</a:t>
            </a:r>
            <a:r>
              <a:rPr lang="zh-CN" altLang="en-US" sz="2000" dirty="0"/>
              <a:t>数值</a:t>
            </a: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000" dirty="0"/>
              <a:t>大于</a:t>
            </a:r>
            <a:r>
              <a:rPr lang="en-US" altLang="zh-CN" sz="2000" dirty="0"/>
              <a:t>9</a:t>
            </a:r>
            <a:r>
              <a:rPr lang="zh-CN" altLang="en-US" sz="2000" dirty="0"/>
              <a:t>时数字符号排列规则为</a:t>
            </a: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>
              <a:buClr>
                <a:schemeClr val="bg1"/>
              </a:buClr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000" dirty="0"/>
              <a:t>一个数的实际值为各位上的实际值总和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endParaRPr lang="zh-CN" alt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1883664" y="3411898"/>
            <a:ext cx="667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数字符号本身具有确定的值 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不同位置的值由数字符号本身的值乘以一定的系数表示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系数为以 </a:t>
            </a:r>
            <a:r>
              <a:rPr lang="en-US" altLang="zh-CN" dirty="0"/>
              <a:t>10 </a:t>
            </a:r>
            <a:r>
              <a:rPr lang="zh-CN" altLang="en-US" dirty="0"/>
              <a:t>为底的指数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18822" y="5068054"/>
            <a:ext cx="9994392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1966298.735</a:t>
            </a:r>
          </a:p>
          <a:p>
            <a:r>
              <a:rPr lang="en-US" altLang="zh-CN" sz="2400" dirty="0"/>
              <a:t>=1*10</a:t>
            </a:r>
            <a:r>
              <a:rPr lang="en-US" altLang="zh-CN" sz="2400" baseline="30000" dirty="0"/>
              <a:t>6</a:t>
            </a:r>
            <a:r>
              <a:rPr lang="en-US" altLang="zh-CN" sz="2400" dirty="0"/>
              <a:t>+9*10</a:t>
            </a:r>
            <a:r>
              <a:rPr lang="en-US" altLang="zh-CN" sz="2400" baseline="30000" dirty="0"/>
              <a:t>5</a:t>
            </a:r>
            <a:r>
              <a:rPr lang="en-US" altLang="zh-CN" sz="2400" dirty="0"/>
              <a:t>+6*10</a:t>
            </a:r>
            <a:r>
              <a:rPr lang="en-US" altLang="zh-CN" sz="2400" baseline="30000" dirty="0"/>
              <a:t>4</a:t>
            </a:r>
            <a:r>
              <a:rPr lang="en-US" altLang="zh-CN" sz="2400" dirty="0"/>
              <a:t> +6*10</a:t>
            </a:r>
            <a:r>
              <a:rPr lang="en-US" altLang="zh-CN" sz="2400" baseline="30000" dirty="0"/>
              <a:t>3</a:t>
            </a:r>
            <a:r>
              <a:rPr lang="en-US" altLang="zh-CN" sz="2400" dirty="0"/>
              <a:t>+2*10</a:t>
            </a:r>
            <a:r>
              <a:rPr lang="en-US" altLang="zh-CN" sz="2400" baseline="30000" dirty="0"/>
              <a:t>2</a:t>
            </a:r>
            <a:r>
              <a:rPr lang="en-US" altLang="zh-CN" sz="2400" dirty="0"/>
              <a:t> +9*10</a:t>
            </a:r>
            <a:r>
              <a:rPr lang="en-US" altLang="zh-CN" sz="2400" baseline="30000" dirty="0"/>
              <a:t>1</a:t>
            </a:r>
            <a:r>
              <a:rPr lang="en-US" altLang="zh-CN" sz="2400" dirty="0"/>
              <a:t>+8*10</a:t>
            </a:r>
            <a:r>
              <a:rPr lang="en-US" altLang="zh-CN" sz="2400" baseline="30000" dirty="0"/>
              <a:t>0</a:t>
            </a:r>
            <a:r>
              <a:rPr lang="en-US" altLang="zh-CN" sz="2400" dirty="0"/>
              <a:t>+7*10</a:t>
            </a:r>
            <a:r>
              <a:rPr lang="en-US" altLang="zh-CN" sz="2400" baseline="30000" dirty="0"/>
              <a:t>-1</a:t>
            </a:r>
            <a:r>
              <a:rPr lang="en-US" altLang="zh-CN" sz="2400" dirty="0"/>
              <a:t> +3*10</a:t>
            </a:r>
            <a:r>
              <a:rPr lang="en-US" altLang="zh-CN" sz="2400" baseline="30000" dirty="0"/>
              <a:t>-2</a:t>
            </a:r>
            <a:r>
              <a:rPr lang="en-US" altLang="zh-CN" sz="2400" dirty="0"/>
              <a:t> +5*10</a:t>
            </a:r>
            <a:r>
              <a:rPr lang="en-US" altLang="zh-CN" sz="2400" baseline="30000" dirty="0"/>
              <a:t>-3</a:t>
            </a:r>
            <a:r>
              <a:rPr lang="en-US" altLang="zh-CN" dirty="0"/>
              <a:t></a:t>
            </a:r>
          </a:p>
        </p:txBody>
      </p:sp>
      <p:sp>
        <p:nvSpPr>
          <p:cNvPr id="22" name="动作按钮: 上一张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58"/>
          <p:cNvSpPr txBox="1"/>
          <p:nvPr/>
        </p:nvSpPr>
        <p:spPr>
          <a:xfrm>
            <a:off x="1115568" y="1195008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7315" y="324436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069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7" grpId="0"/>
      <p:bldP spid="1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200150" y="833574"/>
            <a:ext cx="108585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二、填空题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．二进制中的基数为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，十进制中的基数为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，八进制中的基数为</a:t>
            </a:r>
            <a:r>
              <a:rPr lang="en-US" altLang="zh-CN" sz="2000" b="1" u="sng" dirty="0"/>
              <a:t>    </a:t>
            </a:r>
            <a:r>
              <a:rPr lang="en-US" altLang="zh-CN" sz="2000" b="1" dirty="0"/>
              <a:t> </a:t>
            </a:r>
            <a:r>
              <a:rPr lang="zh-CN" altLang="zh-CN" sz="2000" dirty="0"/>
              <a:t>，十六进制中的基数为</a:t>
            </a:r>
            <a:r>
              <a:rPr lang="en-US" altLang="zh-CN" sz="2000" b="1" u="sng" dirty="0"/>
              <a:t>    </a:t>
            </a:r>
            <a:r>
              <a:rPr lang="en-US" altLang="zh-CN" sz="2000" dirty="0"/>
              <a:t>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．（</a:t>
            </a:r>
            <a:r>
              <a:rPr lang="en-US" altLang="zh-CN" sz="2000" dirty="0"/>
              <a:t>27</a:t>
            </a:r>
            <a:r>
              <a:rPr lang="zh-CN" altLang="zh-CN" sz="2000" dirty="0"/>
              <a:t>．</a:t>
            </a:r>
            <a:r>
              <a:rPr lang="en-US" altLang="zh-CN" sz="2000" dirty="0"/>
              <a:t>25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</a:t>
            </a:r>
            <a:r>
              <a:rPr lang="zh-CN" altLang="zh-CN" sz="2000" dirty="0"/>
              <a:t>转换成十六进制数为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．（</a:t>
            </a:r>
            <a:r>
              <a:rPr lang="en-US" altLang="zh-CN" sz="2000" dirty="0"/>
              <a:t>0</a:t>
            </a:r>
            <a:r>
              <a:rPr lang="zh-CN" altLang="zh-CN" sz="2000" dirty="0"/>
              <a:t>．</a:t>
            </a:r>
            <a:r>
              <a:rPr lang="en-US" altLang="zh-CN" sz="2000" dirty="0"/>
              <a:t>65625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10</a:t>
            </a:r>
            <a:r>
              <a:rPr lang="zh-CN" altLang="zh-CN" sz="2000" dirty="0"/>
              <a:t>转换成二进制数为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．在原码、反码、补码三种编码中，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数的表示范围最大。</a:t>
            </a:r>
            <a:endParaRPr lang="en-US" altLang="zh-CN" sz="2000" dirty="0"/>
          </a:p>
          <a:p>
            <a:r>
              <a:rPr lang="zh-CN" altLang="zh-CN" sz="2000" dirty="0"/>
              <a:t> </a:t>
            </a:r>
          </a:p>
          <a:p>
            <a:r>
              <a:rPr lang="en-US" altLang="zh-CN" sz="2000" dirty="0"/>
              <a:t>5</a:t>
            </a:r>
            <a:r>
              <a:rPr lang="zh-CN" altLang="zh-CN" sz="2000" dirty="0"/>
              <a:t>．在原码、反码、补码三种编码中，符号位为</a:t>
            </a:r>
            <a:r>
              <a:rPr lang="en-US" altLang="zh-CN" sz="2000" dirty="0"/>
              <a:t>0</a:t>
            </a:r>
            <a:r>
              <a:rPr lang="zh-CN" altLang="zh-CN" sz="2000" dirty="0"/>
              <a:t>，表示数是</a:t>
            </a:r>
            <a:r>
              <a:rPr lang="en-US" altLang="zh-CN" sz="2000" b="1" u="sng" dirty="0"/>
              <a:t>    </a:t>
            </a:r>
            <a:r>
              <a:rPr lang="en-US" altLang="zh-CN" sz="2000" dirty="0"/>
              <a:t> </a:t>
            </a:r>
            <a:r>
              <a:rPr lang="zh-CN" altLang="zh-CN" sz="2000" dirty="0"/>
              <a:t>。符号位为</a:t>
            </a:r>
            <a:r>
              <a:rPr lang="en-US" altLang="zh-CN" sz="2000" dirty="0"/>
              <a:t>1</a:t>
            </a:r>
            <a:r>
              <a:rPr lang="zh-CN" altLang="zh-CN" sz="2000" dirty="0"/>
              <a:t>，表示数是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．</a:t>
            </a:r>
            <a:r>
              <a:rPr lang="en-US" altLang="zh-CN" sz="2000" dirty="0"/>
              <a:t>0</a:t>
            </a:r>
            <a:r>
              <a:rPr lang="zh-CN" altLang="zh-CN" sz="2000" dirty="0"/>
              <a:t>的原码为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；</a:t>
            </a:r>
            <a:r>
              <a:rPr lang="en-US" altLang="zh-CN" sz="2000" dirty="0"/>
              <a:t>0</a:t>
            </a:r>
            <a:r>
              <a:rPr lang="zh-CN" altLang="zh-CN" sz="2000" dirty="0"/>
              <a:t>的补码为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r>
              <a:rPr lang="en-US" altLang="zh-CN" sz="2000" dirty="0"/>
              <a:t>0</a:t>
            </a:r>
            <a:r>
              <a:rPr lang="zh-CN" altLang="zh-CN" sz="2000" dirty="0"/>
              <a:t>的反码为</a:t>
            </a:r>
            <a:r>
              <a:rPr lang="en-US" altLang="zh-CN" sz="2000" b="1" u="sng" dirty="0"/>
              <a:t> 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7. </a:t>
            </a:r>
            <a:r>
              <a:rPr lang="zh-CN" altLang="zh-CN" sz="2000" dirty="0"/>
              <a:t>在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表示的机器数中，零的表示形式是唯一的。</a:t>
            </a:r>
            <a:endParaRPr lang="en-US" altLang="zh-CN" sz="2000" dirty="0"/>
          </a:p>
          <a:p>
            <a:r>
              <a:rPr lang="zh-CN" altLang="zh-CN" sz="2000" dirty="0"/>
              <a:t> </a:t>
            </a:r>
          </a:p>
          <a:p>
            <a:r>
              <a:rPr lang="en-US" altLang="zh-CN" sz="2000" dirty="0"/>
              <a:t>8</a:t>
            </a:r>
            <a:r>
              <a:rPr lang="zh-CN" altLang="zh-CN" sz="2000" dirty="0"/>
              <a:t>．</a:t>
            </a:r>
            <a:r>
              <a:rPr lang="en-US" altLang="zh-CN" sz="2000" dirty="0"/>
              <a:t>8</a:t>
            </a:r>
            <a:r>
              <a:rPr lang="zh-CN" altLang="zh-CN" sz="2000" dirty="0"/>
              <a:t>字长的机器中，</a:t>
            </a:r>
            <a:r>
              <a:rPr lang="en-US" altLang="zh-CN" sz="2000" dirty="0"/>
              <a:t>-1011011</a:t>
            </a:r>
            <a:r>
              <a:rPr lang="zh-CN" altLang="zh-CN" sz="2000" dirty="0"/>
              <a:t>的补码为</a:t>
            </a:r>
            <a:r>
              <a:rPr lang="en-US" altLang="zh-CN" sz="2000" b="1" u="sng" dirty="0"/>
              <a:t>     </a:t>
            </a:r>
            <a:r>
              <a:rPr lang="zh-CN" altLang="zh-CN" sz="2000" dirty="0"/>
              <a:t>，原码为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，反码为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9</a:t>
            </a:r>
            <a:r>
              <a:rPr lang="zh-CN" altLang="zh-CN" sz="2000" dirty="0"/>
              <a:t>．</a:t>
            </a:r>
            <a:r>
              <a:rPr lang="en-US" altLang="zh-CN" sz="2000" dirty="0"/>
              <a:t>8</a:t>
            </a:r>
            <a:r>
              <a:rPr lang="zh-CN" altLang="zh-CN" sz="2000" dirty="0"/>
              <a:t>字长的机器中，</a:t>
            </a:r>
            <a:r>
              <a:rPr lang="en-US" altLang="zh-CN" sz="2000" dirty="0"/>
              <a:t>+1001010</a:t>
            </a:r>
            <a:r>
              <a:rPr lang="zh-CN" altLang="zh-CN" sz="2000" dirty="0"/>
              <a:t>的补码为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，原码为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，反码为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r>
              <a:rPr lang="zh-CN" altLang="zh-CN" sz="2000" dirty="0"/>
              <a:t>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22"/>
          <p:cNvSpPr txBox="1"/>
          <p:nvPr/>
        </p:nvSpPr>
        <p:spPr>
          <a:xfrm>
            <a:off x="1466850" y="306525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23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18821" y="937868"/>
            <a:ext cx="908560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10</a:t>
            </a:r>
            <a:r>
              <a:rPr lang="zh-CN" altLang="zh-CN" sz="2000" dirty="0"/>
              <a:t>．浮点数的表示范围由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部分决定。浮点数的表示精度由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部分决定。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11</a:t>
            </a:r>
            <a:r>
              <a:rPr lang="zh-CN" altLang="zh-CN" sz="2000" dirty="0"/>
              <a:t>．在浮点数的表示中，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部分在机器数中是不出现的。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12</a:t>
            </a:r>
            <a:r>
              <a:rPr lang="zh-CN" altLang="zh-CN" sz="2000" dirty="0"/>
              <a:t>．计算机机定点整数格式字长为</a:t>
            </a:r>
            <a:r>
              <a:rPr lang="en-US" altLang="zh-CN" sz="2000" dirty="0"/>
              <a:t>8</a:t>
            </a:r>
            <a:r>
              <a:rPr lang="zh-CN" altLang="zh-CN" sz="2000" dirty="0"/>
              <a:t>位（包含</a:t>
            </a:r>
            <a:r>
              <a:rPr lang="en-US" altLang="zh-CN" sz="2000" dirty="0"/>
              <a:t>1</a:t>
            </a:r>
            <a:r>
              <a:rPr lang="zh-CN" altLang="zh-CN" sz="2000" dirty="0"/>
              <a:t>位符号位），若</a:t>
            </a:r>
            <a:r>
              <a:rPr lang="en-US" altLang="zh-CN" sz="2000" dirty="0"/>
              <a:t>x </a:t>
            </a:r>
            <a:r>
              <a:rPr lang="zh-CN" altLang="zh-CN" sz="2000" dirty="0"/>
              <a:t>用补码表示，则</a:t>
            </a:r>
            <a:r>
              <a:rPr lang="en-US" altLang="zh-CN" sz="2000" dirty="0"/>
              <a:t>[x]</a:t>
            </a:r>
            <a:r>
              <a:rPr lang="zh-CN" altLang="zh-CN" sz="2000" dirty="0"/>
              <a:t>补的最大正数是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，最小负数是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。（用十进制真值表示）</a:t>
            </a:r>
          </a:p>
          <a:p>
            <a:endParaRPr lang="en-US" altLang="zh-CN" sz="2000" dirty="0"/>
          </a:p>
          <a:p>
            <a:r>
              <a:rPr lang="en-US" altLang="zh-CN" sz="2000" dirty="0"/>
              <a:t>13</a:t>
            </a:r>
            <a:r>
              <a:rPr lang="zh-CN" altLang="zh-CN" sz="2000" dirty="0"/>
              <a:t>．真值为－</a:t>
            </a:r>
            <a:r>
              <a:rPr lang="en-US" altLang="zh-CN" sz="2000" dirty="0"/>
              <a:t>100101</a:t>
            </a:r>
            <a:r>
              <a:rPr lang="zh-CN" altLang="zh-CN" sz="2000" dirty="0"/>
              <a:t>的数在字长为８的机器中，其补码形式为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r>
              <a:rPr lang="en-US" altLang="zh-CN" sz="2000" dirty="0"/>
              <a:t>    </a:t>
            </a:r>
            <a:endParaRPr lang="zh-CN" altLang="zh-CN" sz="2000" dirty="0"/>
          </a:p>
          <a:p>
            <a:r>
              <a:rPr lang="en-US" altLang="zh-CN" sz="2000" dirty="0"/>
              <a:t>14</a:t>
            </a:r>
            <a:r>
              <a:rPr lang="zh-CN" altLang="zh-CN" sz="2000" dirty="0"/>
              <a:t>．浮点数一般由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两部分组成。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15</a:t>
            </a:r>
            <a:r>
              <a:rPr lang="zh-CN" altLang="zh-CN" sz="2000" dirty="0"/>
              <a:t>．在计算机中，数据信息包括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和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r>
              <a:rPr lang="zh-CN" altLang="zh-CN" sz="2000" dirty="0"/>
              <a:t> </a:t>
            </a:r>
          </a:p>
          <a:p>
            <a:r>
              <a:rPr lang="en-US" altLang="zh-CN" sz="2000" dirty="0"/>
              <a:t>16</a:t>
            </a:r>
            <a:r>
              <a:rPr lang="zh-CN" altLang="zh-CN" sz="2000" dirty="0"/>
              <a:t>．模是指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17</a:t>
            </a:r>
            <a:r>
              <a:rPr lang="zh-CN" altLang="zh-CN" sz="2000" dirty="0"/>
              <a:t>．表示一个数据的基本要素是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、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、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r>
              <a:rPr lang="zh-CN" altLang="zh-CN" sz="2000" dirty="0"/>
              <a:t> </a:t>
            </a:r>
          </a:p>
          <a:p>
            <a:r>
              <a:rPr lang="en-US" altLang="zh-CN" sz="2000" dirty="0"/>
              <a:t>18</a:t>
            </a:r>
            <a:r>
              <a:rPr lang="zh-CN" altLang="zh-CN" sz="2000" dirty="0"/>
              <a:t>．在计算机内部信息分为两大类，即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，</a:t>
            </a:r>
            <a:r>
              <a:rPr lang="en-US" altLang="zh-CN" sz="2000" b="1" u="sng" dirty="0"/>
              <a:t>    </a:t>
            </a:r>
            <a:r>
              <a:rPr lang="zh-CN" altLang="zh-CN" sz="2000" dirty="0"/>
              <a:t>。</a:t>
            </a:r>
          </a:p>
          <a:p>
            <a:endParaRPr lang="en-US" altLang="zh-CN" dirty="0"/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22"/>
          <p:cNvSpPr txBox="1"/>
          <p:nvPr/>
        </p:nvSpPr>
        <p:spPr>
          <a:xfrm>
            <a:off x="1466850" y="306525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498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18821" y="937868"/>
            <a:ext cx="908560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三、解答题</a:t>
            </a:r>
            <a:endParaRPr lang="en-US" altLang="zh-CN" sz="2000" b="1" dirty="0"/>
          </a:p>
          <a:p>
            <a:endParaRPr lang="zh-CN" altLang="zh-CN" sz="2000" dirty="0"/>
          </a:p>
          <a:p>
            <a:r>
              <a:rPr lang="en-US" altLang="zh-CN" sz="2200" dirty="0"/>
              <a:t>1</a:t>
            </a:r>
            <a:r>
              <a:rPr lang="zh-CN" altLang="zh-CN" sz="2200" dirty="0"/>
              <a:t>．将二进制数</a:t>
            </a:r>
            <a:r>
              <a:rPr lang="en-US" altLang="zh-CN" sz="2200" dirty="0"/>
              <a:t>-0.0101101</a:t>
            </a:r>
            <a:r>
              <a:rPr lang="zh-CN" altLang="zh-CN" sz="2200" dirty="0"/>
              <a:t>用规格化浮点数格式表示。格式要求：阶码</a:t>
            </a:r>
            <a:r>
              <a:rPr lang="en-US" altLang="zh-CN" sz="2200" dirty="0"/>
              <a:t>4</a:t>
            </a:r>
            <a:r>
              <a:rPr lang="zh-CN" altLang="zh-CN" sz="2200" dirty="0"/>
              <a:t>位，含</a:t>
            </a:r>
            <a:r>
              <a:rPr lang="en-US" altLang="zh-CN" sz="2200" dirty="0"/>
              <a:t>1</a:t>
            </a:r>
            <a:r>
              <a:rPr lang="zh-CN" altLang="zh-CN" sz="2200" dirty="0"/>
              <a:t>位符号位；尾数</a:t>
            </a:r>
            <a:r>
              <a:rPr lang="en-US" altLang="zh-CN" sz="2200" dirty="0"/>
              <a:t>8</a:t>
            </a:r>
            <a:r>
              <a:rPr lang="zh-CN" altLang="zh-CN" sz="2200" dirty="0"/>
              <a:t>位，含</a:t>
            </a:r>
            <a:r>
              <a:rPr lang="en-US" altLang="zh-CN" sz="2200" dirty="0"/>
              <a:t>1</a:t>
            </a:r>
            <a:r>
              <a:rPr lang="zh-CN" altLang="zh-CN" sz="2200" dirty="0"/>
              <a:t>位符号位。阶码和尾数均用补码表示。</a:t>
            </a:r>
            <a:endParaRPr lang="en-US" altLang="zh-CN" sz="2200" dirty="0"/>
          </a:p>
          <a:p>
            <a:r>
              <a:rPr lang="zh-CN" altLang="zh-CN" sz="2200" dirty="0"/>
              <a:t> </a:t>
            </a:r>
          </a:p>
          <a:p>
            <a:r>
              <a:rPr lang="en-US" altLang="zh-CN" sz="2200" dirty="0"/>
              <a:t>2</a:t>
            </a:r>
            <a:r>
              <a:rPr lang="zh-CN" altLang="zh-CN" sz="2200" dirty="0"/>
              <a:t>．将二进制数</a:t>
            </a:r>
            <a:r>
              <a:rPr lang="en-US" altLang="zh-CN" sz="2200" dirty="0"/>
              <a:t>+1101.101</a:t>
            </a:r>
            <a:r>
              <a:rPr lang="zh-CN" altLang="zh-CN" sz="2200" dirty="0"/>
              <a:t>用规格化浮点数格式表示。格式要求：阶码</a:t>
            </a:r>
            <a:r>
              <a:rPr lang="en-US" altLang="zh-CN" sz="2200" dirty="0"/>
              <a:t>4</a:t>
            </a:r>
            <a:r>
              <a:rPr lang="zh-CN" altLang="zh-CN" sz="2200" dirty="0"/>
              <a:t>位，含</a:t>
            </a:r>
            <a:r>
              <a:rPr lang="en-US" altLang="zh-CN" sz="2200" dirty="0"/>
              <a:t>1</a:t>
            </a:r>
            <a:r>
              <a:rPr lang="zh-CN" altLang="zh-CN" sz="2200" dirty="0"/>
              <a:t>位符号位；尾数</a:t>
            </a:r>
            <a:r>
              <a:rPr lang="en-US" altLang="zh-CN" sz="2200" dirty="0"/>
              <a:t>8</a:t>
            </a:r>
            <a:r>
              <a:rPr lang="zh-CN" altLang="zh-CN" sz="2200" dirty="0"/>
              <a:t>位，含</a:t>
            </a:r>
            <a:r>
              <a:rPr lang="en-US" altLang="zh-CN" sz="2200" dirty="0"/>
              <a:t>1</a:t>
            </a:r>
            <a:r>
              <a:rPr lang="zh-CN" altLang="zh-CN" sz="2200" dirty="0"/>
              <a:t>位符号位。阶码和尾数均用补码表示。</a:t>
            </a:r>
            <a:endParaRPr lang="en-US" altLang="zh-CN" sz="2200" dirty="0"/>
          </a:p>
          <a:p>
            <a:endParaRPr lang="zh-CN" altLang="zh-CN" sz="2200" dirty="0"/>
          </a:p>
          <a:p>
            <a:r>
              <a:rPr lang="en-US" altLang="zh-CN" sz="2200" dirty="0"/>
              <a:t>3</a:t>
            </a:r>
            <a:r>
              <a:rPr lang="zh-CN" altLang="zh-CN" sz="2200" dirty="0"/>
              <a:t>．什么是机器数？</a:t>
            </a:r>
            <a:endParaRPr lang="en-US" altLang="zh-CN" sz="2200" dirty="0"/>
          </a:p>
          <a:p>
            <a:endParaRPr lang="zh-CN" altLang="zh-CN" sz="2200" dirty="0"/>
          </a:p>
          <a:p>
            <a:r>
              <a:rPr lang="en-US" altLang="zh-CN" sz="2200" dirty="0"/>
              <a:t>4</a:t>
            </a:r>
            <a:r>
              <a:rPr lang="zh-CN" altLang="zh-CN" sz="2200" dirty="0"/>
              <a:t>．数值数据的三要素？</a:t>
            </a:r>
            <a:endParaRPr lang="en-US" altLang="zh-CN" sz="2200" dirty="0"/>
          </a:p>
          <a:p>
            <a:endParaRPr lang="zh-CN" altLang="zh-CN" sz="2200" dirty="0"/>
          </a:p>
          <a:p>
            <a:r>
              <a:rPr lang="en-US" altLang="zh-CN" sz="2200" dirty="0"/>
              <a:t>5</a:t>
            </a:r>
            <a:r>
              <a:rPr lang="zh-CN" altLang="zh-CN" sz="2200" dirty="0"/>
              <a:t>．在计算机系统中，数据包括哪两种？简要解释。</a:t>
            </a:r>
          </a:p>
          <a:p>
            <a:endParaRPr lang="en-US" altLang="zh-CN" sz="2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22"/>
          <p:cNvSpPr txBox="1"/>
          <p:nvPr/>
        </p:nvSpPr>
        <p:spPr>
          <a:xfrm>
            <a:off x="1466850" y="306525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473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138371" y="267893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第五节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参考答案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18821" y="829751"/>
            <a:ext cx="908560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一、选择题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</a:t>
            </a:r>
            <a:r>
              <a:rPr lang="en-US" altLang="zh-CN" sz="2000" dirty="0"/>
              <a:t>A    2</a:t>
            </a:r>
            <a:r>
              <a:rPr lang="zh-CN" altLang="zh-CN" sz="2000" dirty="0"/>
              <a:t>．</a:t>
            </a:r>
            <a:r>
              <a:rPr lang="en-US" altLang="zh-CN" sz="2000" dirty="0"/>
              <a:t>D    3</a:t>
            </a:r>
            <a:r>
              <a:rPr lang="zh-CN" altLang="zh-CN" sz="2000" dirty="0"/>
              <a:t>．</a:t>
            </a:r>
            <a:r>
              <a:rPr lang="en-US" altLang="zh-CN" sz="2000" dirty="0"/>
              <a:t>D    4</a:t>
            </a:r>
            <a:r>
              <a:rPr lang="zh-CN" altLang="zh-CN" sz="2000" dirty="0"/>
              <a:t>．</a:t>
            </a:r>
            <a:r>
              <a:rPr lang="en-US" altLang="zh-CN" sz="2000" dirty="0"/>
              <a:t>A    5</a:t>
            </a:r>
            <a:r>
              <a:rPr lang="zh-CN" altLang="zh-CN" sz="2000" dirty="0"/>
              <a:t>．</a:t>
            </a:r>
            <a:r>
              <a:rPr lang="en-US" altLang="zh-CN" sz="2000" dirty="0"/>
              <a:t>C    6</a:t>
            </a:r>
            <a:r>
              <a:rPr lang="zh-CN" altLang="zh-CN" sz="2000" dirty="0"/>
              <a:t>．</a:t>
            </a:r>
            <a:r>
              <a:rPr lang="en-US" altLang="zh-CN" sz="2000" dirty="0"/>
              <a:t>C    7.B    8</a:t>
            </a:r>
            <a:r>
              <a:rPr lang="zh-CN" altLang="zh-CN" sz="2000" dirty="0"/>
              <a:t>．</a:t>
            </a:r>
            <a:r>
              <a:rPr lang="en-US" altLang="zh-CN" sz="2000" dirty="0"/>
              <a:t>A</a:t>
            </a:r>
            <a:r>
              <a:rPr lang="zh-CN" altLang="zh-CN" sz="2000" dirty="0"/>
              <a:t>；</a:t>
            </a:r>
            <a:r>
              <a:rPr lang="en-US" altLang="zh-CN" sz="2000" dirty="0"/>
              <a:t>C     9</a:t>
            </a:r>
            <a:r>
              <a:rPr lang="zh-CN" altLang="zh-CN" sz="2000" dirty="0"/>
              <a:t>．</a:t>
            </a:r>
            <a:r>
              <a:rPr lang="en-US" altLang="zh-CN" sz="2000" dirty="0"/>
              <a:t>C    10</a:t>
            </a:r>
            <a:r>
              <a:rPr lang="zh-CN" altLang="zh-CN" sz="2000" dirty="0"/>
              <a:t>．</a:t>
            </a:r>
            <a:r>
              <a:rPr lang="en-US" altLang="zh-CN" sz="2000" dirty="0"/>
              <a:t>A </a:t>
            </a:r>
            <a:endParaRPr lang="zh-CN" altLang="zh-CN" sz="2000" dirty="0"/>
          </a:p>
          <a:p>
            <a:r>
              <a:rPr lang="en-US" altLang="zh-CN" sz="2000" dirty="0"/>
              <a:t>11.C    12.B    13</a:t>
            </a:r>
            <a:r>
              <a:rPr lang="zh-CN" altLang="zh-CN" sz="2000" dirty="0"/>
              <a:t>．</a:t>
            </a:r>
            <a:r>
              <a:rPr lang="en-US" altLang="zh-CN" sz="2000" dirty="0"/>
              <a:t>D    14</a:t>
            </a:r>
            <a:r>
              <a:rPr lang="zh-CN" altLang="zh-CN" sz="2000" dirty="0"/>
              <a:t>．</a:t>
            </a:r>
            <a:r>
              <a:rPr lang="en-US" altLang="zh-CN" sz="2000" dirty="0"/>
              <a:t>B    15</a:t>
            </a:r>
            <a:r>
              <a:rPr lang="zh-CN" altLang="zh-CN" sz="2000" dirty="0"/>
              <a:t>．</a:t>
            </a:r>
            <a:r>
              <a:rPr lang="en-US" altLang="zh-CN" sz="2000" dirty="0"/>
              <a:t>A    16</a:t>
            </a:r>
            <a:r>
              <a:rPr lang="zh-CN" altLang="zh-CN" sz="2000" dirty="0"/>
              <a:t>．</a:t>
            </a:r>
            <a:r>
              <a:rPr lang="en-US" altLang="zh-CN" sz="2000" dirty="0"/>
              <a:t>A    17</a:t>
            </a:r>
            <a:r>
              <a:rPr lang="zh-CN" altLang="zh-CN" sz="2000" dirty="0"/>
              <a:t>．</a:t>
            </a:r>
            <a:r>
              <a:rPr lang="en-US" altLang="zh-CN" sz="2000" dirty="0"/>
              <a:t>D    18</a:t>
            </a:r>
            <a:r>
              <a:rPr lang="zh-CN" altLang="zh-CN" sz="2000" dirty="0"/>
              <a:t>．</a:t>
            </a:r>
            <a:r>
              <a:rPr lang="en-US" altLang="zh-CN" sz="2000" dirty="0"/>
              <a:t>D</a:t>
            </a:r>
          </a:p>
          <a:p>
            <a:endParaRPr lang="en-US" altLang="zh-CN" sz="2000" dirty="0"/>
          </a:p>
          <a:p>
            <a:r>
              <a:rPr lang="zh-CN" altLang="zh-CN" sz="2000" b="1" dirty="0"/>
              <a:t>二、填空题</a:t>
            </a:r>
            <a:endParaRPr lang="zh-CN" altLang="zh-CN" sz="2000" dirty="0"/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．</a:t>
            </a:r>
            <a:r>
              <a:rPr lang="en-US" altLang="zh-CN" sz="2000" dirty="0"/>
              <a:t>2    10    8    16</a:t>
            </a:r>
            <a:endParaRPr lang="zh-CN" altLang="zh-CN" sz="2000" dirty="0"/>
          </a:p>
          <a:p>
            <a:r>
              <a:rPr lang="en-US" altLang="zh-CN" sz="2000" dirty="0"/>
              <a:t>2</a:t>
            </a:r>
            <a:r>
              <a:rPr lang="zh-CN" altLang="zh-CN" sz="2000" dirty="0"/>
              <a:t>．（</a:t>
            </a:r>
            <a:r>
              <a:rPr lang="en-US" altLang="zh-CN" sz="2000" dirty="0"/>
              <a:t>1B</a:t>
            </a:r>
            <a:r>
              <a:rPr lang="zh-CN" altLang="zh-CN" sz="2000" dirty="0"/>
              <a:t>．</a:t>
            </a:r>
            <a:r>
              <a:rPr lang="en-US" altLang="zh-CN" sz="2000" dirty="0"/>
              <a:t>4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16</a:t>
            </a:r>
            <a:endParaRPr lang="zh-CN" altLang="zh-CN" sz="2000" dirty="0"/>
          </a:p>
          <a:p>
            <a:r>
              <a:rPr lang="en-US" altLang="zh-CN" sz="2000" dirty="0"/>
              <a:t>3</a:t>
            </a:r>
            <a:r>
              <a:rPr lang="zh-CN" altLang="zh-CN" sz="2000" dirty="0"/>
              <a:t>．</a:t>
            </a:r>
            <a:r>
              <a:rPr lang="en-US" altLang="zh-CN" sz="2000" dirty="0"/>
              <a:t>(0</a:t>
            </a:r>
            <a:r>
              <a:rPr lang="zh-CN" altLang="zh-CN" sz="2000" dirty="0"/>
              <a:t>．</a:t>
            </a:r>
            <a:r>
              <a:rPr lang="en-US" altLang="zh-CN" sz="2000" dirty="0"/>
              <a:t>10101</a:t>
            </a:r>
            <a:r>
              <a:rPr lang="zh-CN" altLang="zh-CN" sz="2000" dirty="0"/>
              <a:t>）</a:t>
            </a:r>
            <a:r>
              <a:rPr lang="en-US" altLang="zh-CN" sz="2000" baseline="-25000" dirty="0"/>
              <a:t>2</a:t>
            </a:r>
            <a:endParaRPr lang="zh-CN" altLang="zh-CN" sz="2000" dirty="0"/>
          </a:p>
          <a:p>
            <a:r>
              <a:rPr lang="en-US" altLang="zh-CN" sz="2000" dirty="0"/>
              <a:t>4</a:t>
            </a:r>
            <a:r>
              <a:rPr lang="zh-CN" altLang="zh-CN" sz="2000" dirty="0"/>
              <a:t>．补码</a:t>
            </a:r>
            <a:r>
              <a:rPr lang="en-US" altLang="zh-CN" sz="2000" dirty="0"/>
              <a:t>					5</a:t>
            </a:r>
            <a:r>
              <a:rPr lang="zh-CN" altLang="zh-CN" sz="2000" dirty="0"/>
              <a:t>．正的</a:t>
            </a:r>
            <a:r>
              <a:rPr lang="en-US" altLang="zh-CN" sz="2000" dirty="0"/>
              <a:t>    </a:t>
            </a:r>
            <a:r>
              <a:rPr lang="zh-CN" altLang="zh-CN" sz="2000" dirty="0"/>
              <a:t>负的</a:t>
            </a:r>
          </a:p>
          <a:p>
            <a:r>
              <a:rPr lang="en-US" altLang="zh-CN" sz="2000" dirty="0"/>
              <a:t>6</a:t>
            </a:r>
            <a:r>
              <a:rPr lang="zh-CN" altLang="zh-CN" sz="2000" dirty="0"/>
              <a:t>．</a:t>
            </a:r>
            <a:r>
              <a:rPr lang="en-US" altLang="zh-CN" sz="2000" dirty="0"/>
              <a:t>000</a:t>
            </a:r>
            <a:r>
              <a:rPr lang="zh-CN" altLang="zh-CN" sz="2000" dirty="0"/>
              <a:t>…</a:t>
            </a:r>
            <a:r>
              <a:rPr lang="en-US" altLang="zh-CN" sz="2000" dirty="0"/>
              <a:t>000</a:t>
            </a:r>
            <a:r>
              <a:rPr lang="zh-CN" altLang="zh-CN" sz="2000" dirty="0"/>
              <a:t>或</a:t>
            </a:r>
            <a:r>
              <a:rPr lang="en-US" altLang="zh-CN" sz="2000" dirty="0"/>
              <a:t>100</a:t>
            </a:r>
            <a:r>
              <a:rPr lang="zh-CN" altLang="zh-CN" sz="2000" dirty="0"/>
              <a:t>…</a:t>
            </a:r>
            <a:r>
              <a:rPr lang="en-US" altLang="zh-CN" sz="2000" dirty="0"/>
              <a:t>00    000</a:t>
            </a:r>
            <a:r>
              <a:rPr lang="zh-CN" altLang="zh-CN" sz="2000" dirty="0"/>
              <a:t>…</a:t>
            </a:r>
            <a:r>
              <a:rPr lang="en-US" altLang="zh-CN" sz="2000" dirty="0"/>
              <a:t>00    000</a:t>
            </a:r>
            <a:r>
              <a:rPr lang="zh-CN" altLang="zh-CN" sz="2000" dirty="0"/>
              <a:t>…</a:t>
            </a:r>
            <a:r>
              <a:rPr lang="en-US" altLang="zh-CN" sz="2000" dirty="0"/>
              <a:t>000</a:t>
            </a:r>
            <a:r>
              <a:rPr lang="zh-CN" altLang="zh-CN" sz="2000" dirty="0"/>
              <a:t>或</a:t>
            </a:r>
            <a:r>
              <a:rPr lang="en-US" altLang="zh-CN" sz="2000" dirty="0"/>
              <a:t>111</a:t>
            </a:r>
            <a:r>
              <a:rPr lang="zh-CN" altLang="zh-CN" sz="2000" dirty="0"/>
              <a:t>…</a:t>
            </a:r>
            <a:r>
              <a:rPr lang="en-US" altLang="zh-CN" sz="2000" dirty="0"/>
              <a:t>11</a:t>
            </a:r>
            <a:endParaRPr lang="zh-CN" altLang="zh-CN" sz="2000" dirty="0"/>
          </a:p>
          <a:p>
            <a:r>
              <a:rPr lang="en-US" altLang="zh-CN" sz="2000" dirty="0"/>
              <a:t>7. </a:t>
            </a:r>
            <a:r>
              <a:rPr lang="zh-CN" altLang="zh-CN" sz="2000" dirty="0"/>
              <a:t>补码、移位码</a:t>
            </a:r>
          </a:p>
          <a:p>
            <a:r>
              <a:rPr lang="en-US" altLang="zh-CN" sz="2000" dirty="0"/>
              <a:t>8</a:t>
            </a:r>
            <a:r>
              <a:rPr lang="zh-CN" altLang="zh-CN" sz="2000" dirty="0"/>
              <a:t>．</a:t>
            </a:r>
            <a:r>
              <a:rPr lang="en-US" altLang="zh-CN" sz="2000" dirty="0"/>
              <a:t>10100101    11011011    10100100 </a:t>
            </a:r>
            <a:endParaRPr lang="zh-CN" altLang="zh-CN" sz="2000" dirty="0"/>
          </a:p>
          <a:p>
            <a:r>
              <a:rPr lang="en-US" altLang="zh-CN" sz="2000" dirty="0"/>
              <a:t>9</a:t>
            </a:r>
            <a:r>
              <a:rPr lang="zh-CN" altLang="zh-CN" sz="2000" dirty="0"/>
              <a:t>．</a:t>
            </a:r>
            <a:r>
              <a:rPr lang="en-US" altLang="zh-CN" sz="2000" dirty="0"/>
              <a:t>01001010    01001010    01001010 </a:t>
            </a:r>
            <a:endParaRPr lang="zh-CN" altLang="zh-CN" sz="2000" dirty="0"/>
          </a:p>
          <a:p>
            <a:r>
              <a:rPr lang="en-US" altLang="zh-CN" sz="2000" dirty="0"/>
              <a:t>10</a:t>
            </a:r>
            <a:r>
              <a:rPr lang="zh-CN" altLang="zh-CN" sz="2000" dirty="0"/>
              <a:t>． 阶码</a:t>
            </a:r>
            <a:r>
              <a:rPr lang="en-US" altLang="zh-CN" sz="2000" dirty="0"/>
              <a:t>    </a:t>
            </a:r>
            <a:r>
              <a:rPr lang="zh-CN" altLang="zh-CN" sz="2000" dirty="0"/>
              <a:t>尾数 </a:t>
            </a:r>
            <a:r>
              <a:rPr lang="en-US" altLang="zh-CN" sz="2000" dirty="0"/>
              <a:t>			11</a:t>
            </a:r>
            <a:r>
              <a:rPr lang="zh-CN" altLang="zh-CN" sz="2000" dirty="0"/>
              <a:t>． 基数 </a:t>
            </a:r>
          </a:p>
          <a:p>
            <a:r>
              <a:rPr lang="en-US" altLang="zh-CN" sz="2000" dirty="0"/>
              <a:t>12</a:t>
            </a:r>
            <a:r>
              <a:rPr lang="zh-CN" altLang="zh-CN" sz="2000" dirty="0"/>
              <a:t>． </a:t>
            </a:r>
            <a:r>
              <a:rPr lang="en-US" altLang="zh-CN" sz="2000" dirty="0"/>
              <a:t>+127    -128 			13</a:t>
            </a:r>
            <a:r>
              <a:rPr lang="zh-CN" altLang="zh-CN" sz="2000" dirty="0"/>
              <a:t>．</a:t>
            </a:r>
            <a:r>
              <a:rPr lang="en-US" altLang="zh-CN" sz="2000" dirty="0"/>
              <a:t> 11011011    </a:t>
            </a:r>
            <a:endParaRPr lang="zh-CN" altLang="zh-CN" sz="2000" dirty="0"/>
          </a:p>
          <a:p>
            <a:r>
              <a:rPr lang="en-US" altLang="zh-CN" sz="2000" dirty="0"/>
              <a:t>14</a:t>
            </a:r>
            <a:r>
              <a:rPr lang="zh-CN" altLang="zh-CN" sz="2000" dirty="0"/>
              <a:t>． 阶码和尾数部分</a:t>
            </a:r>
            <a:r>
              <a:rPr lang="en-US" altLang="zh-CN" sz="2000" dirty="0"/>
              <a:t>   			15</a:t>
            </a:r>
            <a:r>
              <a:rPr lang="zh-CN" altLang="zh-CN" sz="2000" dirty="0"/>
              <a:t>． 数值数据</a:t>
            </a:r>
            <a:r>
              <a:rPr lang="en-US" altLang="zh-CN" sz="2000" dirty="0"/>
              <a:t>    </a:t>
            </a:r>
            <a:r>
              <a:rPr lang="zh-CN" altLang="zh-CN" sz="2000" dirty="0"/>
              <a:t>非数值数据</a:t>
            </a:r>
            <a:r>
              <a:rPr lang="en-US" altLang="zh-CN" sz="2000" dirty="0"/>
              <a:t>  </a:t>
            </a:r>
            <a:endParaRPr lang="zh-CN" altLang="zh-CN" sz="2000" dirty="0"/>
          </a:p>
          <a:p>
            <a:r>
              <a:rPr lang="en-US" altLang="zh-CN" sz="2000" dirty="0"/>
              <a:t>16</a:t>
            </a:r>
            <a:r>
              <a:rPr lang="zh-CN" altLang="zh-CN" sz="2000" dirty="0"/>
              <a:t>． 一个计量系统的量程或系统所能表示的最多数 </a:t>
            </a:r>
          </a:p>
          <a:p>
            <a:r>
              <a:rPr lang="en-US" altLang="zh-CN" sz="2000" dirty="0"/>
              <a:t>17</a:t>
            </a:r>
            <a:r>
              <a:rPr lang="zh-CN" altLang="zh-CN" sz="2000" dirty="0"/>
              <a:t>． 计数进位制</a:t>
            </a:r>
            <a:r>
              <a:rPr lang="en-US" altLang="zh-CN" sz="2000" dirty="0"/>
              <a:t>    </a:t>
            </a:r>
            <a:r>
              <a:rPr lang="zh-CN" altLang="zh-CN" sz="2000" dirty="0"/>
              <a:t>小数点位置</a:t>
            </a:r>
            <a:r>
              <a:rPr lang="en-US" altLang="zh-CN" sz="2000" dirty="0"/>
              <a:t>    </a:t>
            </a:r>
            <a:r>
              <a:rPr lang="zh-CN" altLang="zh-CN" sz="2000" dirty="0"/>
              <a:t>符号</a:t>
            </a:r>
            <a:r>
              <a:rPr lang="en-US" altLang="zh-CN" sz="2000" dirty="0"/>
              <a:t>  </a:t>
            </a:r>
            <a:endParaRPr lang="zh-CN" altLang="zh-CN" sz="2000" dirty="0"/>
          </a:p>
          <a:p>
            <a:r>
              <a:rPr lang="en-US" altLang="zh-CN" sz="2000" dirty="0"/>
              <a:t>18</a:t>
            </a:r>
            <a:r>
              <a:rPr lang="zh-CN" altLang="zh-CN" sz="2000" dirty="0"/>
              <a:t>． 控制信息</a:t>
            </a:r>
            <a:r>
              <a:rPr lang="en-US" altLang="zh-CN" sz="2000" dirty="0"/>
              <a:t>    </a:t>
            </a:r>
            <a:r>
              <a:rPr lang="zh-CN" altLang="zh-CN" sz="2000" dirty="0"/>
              <a:t>数据信息 </a:t>
            </a:r>
          </a:p>
          <a:p>
            <a:endParaRPr lang="en-US" altLang="zh-CN" sz="2000" dirty="0"/>
          </a:p>
        </p:txBody>
      </p:sp>
      <p:grpSp>
        <p:nvGrpSpPr>
          <p:cNvPr id="9" name="组合 8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0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7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14" y="4440552"/>
            <a:ext cx="3538227" cy="888431"/>
          </a:xfrm>
          <a:prstGeom prst="rect">
            <a:avLst/>
          </a:prstGeom>
        </p:spPr>
      </p:pic>
      <p:sp>
        <p:nvSpPr>
          <p:cNvPr id="3" name="动作按钮: 上一张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动作按钮: 转到主页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18821" y="824106"/>
            <a:ext cx="933015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三、解答题</a:t>
            </a:r>
          </a:p>
          <a:p>
            <a:r>
              <a:rPr lang="en-US" altLang="zh-CN" sz="2000" dirty="0"/>
              <a:t>1</a:t>
            </a:r>
            <a:r>
              <a:rPr lang="zh-CN" altLang="en-US" sz="2000" dirty="0"/>
              <a:t>． 解：首先规格化：</a:t>
            </a:r>
            <a:r>
              <a:rPr lang="en-US" altLang="zh-CN" sz="2000" dirty="0"/>
              <a:t>-0.0101101=-0.101101×2-1=-0.1011010×2-1</a:t>
            </a:r>
          </a:p>
          <a:p>
            <a:r>
              <a:rPr lang="en-US" altLang="zh-CN" sz="2000" dirty="0"/>
              <a:t>        </a:t>
            </a:r>
            <a:r>
              <a:rPr lang="zh-CN" altLang="en-US" sz="2000" dirty="0"/>
              <a:t>尾数的补码：</a:t>
            </a:r>
            <a:r>
              <a:rPr lang="en-US" altLang="zh-CN" sz="2000" dirty="0"/>
              <a:t>[-0.1011010]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=1.0100110</a:t>
            </a:r>
          </a:p>
          <a:p>
            <a:r>
              <a:rPr lang="en-US" altLang="zh-CN" sz="2000" dirty="0"/>
              <a:t>	    </a:t>
            </a:r>
            <a:r>
              <a:rPr lang="zh-CN" altLang="en-US" sz="2000" dirty="0"/>
              <a:t>阶数的补码：</a:t>
            </a:r>
            <a:r>
              <a:rPr lang="en-US" altLang="zh-CN" sz="2000" dirty="0"/>
              <a:t>[-1]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=[-001]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=1111</a:t>
            </a:r>
          </a:p>
          <a:p>
            <a:r>
              <a:rPr lang="en-US" altLang="zh-CN" sz="2000" dirty="0"/>
              <a:t>	</a:t>
            </a:r>
            <a:r>
              <a:rPr lang="zh-CN" altLang="en-US" sz="2000" dirty="0"/>
              <a:t>阶符一位	阶码</a:t>
            </a:r>
            <a:r>
              <a:rPr lang="en-US" altLang="zh-CN" sz="2000" dirty="0"/>
              <a:t>3</a:t>
            </a:r>
            <a:r>
              <a:rPr lang="zh-CN" altLang="en-US" sz="2000" dirty="0"/>
              <a:t>位	尾符一位	尾数</a:t>
            </a:r>
            <a:r>
              <a:rPr lang="en-US" altLang="zh-CN" sz="2000" dirty="0"/>
              <a:t>7</a:t>
            </a:r>
            <a:r>
              <a:rPr lang="zh-CN" altLang="en-US" sz="2000" dirty="0"/>
              <a:t>位</a:t>
            </a:r>
          </a:p>
          <a:p>
            <a:r>
              <a:rPr lang="en-US" altLang="zh-CN" sz="2000" dirty="0"/>
              <a:t>	        1		     111	        1		0100110</a:t>
            </a:r>
          </a:p>
          <a:p>
            <a:r>
              <a:rPr lang="en-US" altLang="zh-CN" sz="2000" dirty="0"/>
              <a:t>2</a:t>
            </a:r>
            <a:r>
              <a:rPr lang="zh-CN" altLang="en-US" sz="2000" dirty="0"/>
              <a:t>．解：首先规格化：</a:t>
            </a:r>
            <a:r>
              <a:rPr lang="en-US" altLang="zh-CN" sz="2000" dirty="0"/>
              <a:t>-1101.101=-0.1101101×2</a:t>
            </a:r>
            <a:r>
              <a:rPr lang="en-US" altLang="zh-CN" sz="2000" baseline="30000" dirty="0"/>
              <a:t>4</a:t>
            </a:r>
          </a:p>
          <a:p>
            <a:r>
              <a:rPr lang="en-US" altLang="zh-CN" sz="2000" dirty="0"/>
              <a:t>       </a:t>
            </a:r>
            <a:r>
              <a:rPr lang="zh-CN" altLang="en-US" sz="2000" dirty="0"/>
              <a:t>尾数的补码：</a:t>
            </a:r>
            <a:r>
              <a:rPr lang="en-US" altLang="zh-CN" sz="2000" dirty="0"/>
              <a:t>[-0.1101101]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=1.0110111</a:t>
            </a:r>
          </a:p>
          <a:p>
            <a:r>
              <a:rPr lang="en-US" altLang="zh-CN" sz="2000" dirty="0"/>
              <a:t>	   </a:t>
            </a:r>
            <a:r>
              <a:rPr lang="zh-CN" altLang="en-US" sz="2000" dirty="0"/>
              <a:t>阶数的补码：</a:t>
            </a:r>
            <a:r>
              <a:rPr lang="en-US" altLang="zh-CN" sz="2000" dirty="0"/>
              <a:t>[4]</a:t>
            </a:r>
            <a:r>
              <a:rPr lang="zh-CN" altLang="en-US" sz="2000" baseline="-25000" dirty="0"/>
              <a:t>补</a:t>
            </a:r>
            <a:r>
              <a:rPr lang="en-US" altLang="zh-CN" sz="2000" dirty="0"/>
              <a:t>=0100</a:t>
            </a:r>
          </a:p>
          <a:p>
            <a:r>
              <a:rPr lang="en-US" altLang="zh-CN" sz="2000" dirty="0"/>
              <a:t>	</a:t>
            </a:r>
            <a:r>
              <a:rPr lang="zh-CN" altLang="en-US" sz="2000" dirty="0"/>
              <a:t>阶符一位	阶码</a:t>
            </a:r>
            <a:r>
              <a:rPr lang="en-US" altLang="zh-CN" sz="2000" dirty="0"/>
              <a:t>3</a:t>
            </a:r>
            <a:r>
              <a:rPr lang="zh-CN" altLang="en-US" sz="2000" dirty="0"/>
              <a:t>位	尾符一位	尾数</a:t>
            </a:r>
            <a:r>
              <a:rPr lang="en-US" altLang="zh-CN" sz="2000" dirty="0"/>
              <a:t>7</a:t>
            </a:r>
            <a:r>
              <a:rPr lang="zh-CN" altLang="en-US" sz="2000" dirty="0"/>
              <a:t>位</a:t>
            </a:r>
          </a:p>
          <a:p>
            <a:r>
              <a:rPr lang="en-US" altLang="zh-CN" sz="2000" dirty="0"/>
              <a:t>	        0		     100	        1		0010011</a:t>
            </a:r>
          </a:p>
          <a:p>
            <a:r>
              <a:rPr lang="en-US" altLang="zh-CN" sz="2000" dirty="0"/>
              <a:t>3</a:t>
            </a:r>
            <a:r>
              <a:rPr lang="zh-CN" altLang="en-US" sz="2000" dirty="0"/>
              <a:t>．答：计算机可以直接识别的数称为机器数。或数的符号数字化后用“</a:t>
            </a:r>
            <a:r>
              <a:rPr lang="en-US" altLang="zh-CN" sz="2000" dirty="0"/>
              <a:t>0”</a:t>
            </a:r>
            <a:r>
              <a:rPr lang="zh-CN" altLang="en-US" sz="2000" dirty="0"/>
              <a:t>、“</a:t>
            </a:r>
            <a:r>
              <a:rPr lang="en-US" altLang="zh-CN" sz="2000" dirty="0"/>
              <a:t>1”</a:t>
            </a:r>
            <a:r>
              <a:rPr lang="zh-CN" altLang="en-US" sz="2000" dirty="0"/>
              <a:t>表示。</a:t>
            </a:r>
          </a:p>
          <a:p>
            <a:r>
              <a:rPr lang="en-US" altLang="zh-CN" sz="2000" dirty="0"/>
              <a:t>4</a:t>
            </a:r>
            <a:r>
              <a:rPr lang="zh-CN" altLang="en-US" sz="2000" dirty="0"/>
              <a:t>．答：计数进位制；小数点位置 ； 符号。</a:t>
            </a:r>
          </a:p>
          <a:p>
            <a:r>
              <a:rPr lang="en-US" altLang="zh-CN" sz="2000" dirty="0"/>
              <a:t>5</a:t>
            </a:r>
            <a:r>
              <a:rPr lang="zh-CN" altLang="en-US" sz="2000" dirty="0"/>
              <a:t>．答：数据主要包括数值数据和非数值数据。</a:t>
            </a:r>
          </a:p>
          <a:p>
            <a:r>
              <a:rPr lang="zh-CN" altLang="en-US" sz="2000" dirty="0"/>
              <a:t>数值数据是指有确定大小，可以在数轴找到对应点的数据。</a:t>
            </a:r>
          </a:p>
          <a:p>
            <a:r>
              <a:rPr lang="zh-CN" altLang="en-US" sz="2000" dirty="0"/>
              <a:t>非数值数据是指不能进行算术运算的数据，包括逻辑数据、字符数据（字母、符号、汉字）以及多媒体数据（图形、图像、声音）。</a:t>
            </a:r>
          </a:p>
          <a:p>
            <a:endParaRPr lang="zh-CN" altLang="en-US" sz="2000" dirty="0"/>
          </a:p>
          <a:p>
            <a:endParaRPr lang="en-US" altLang="zh-CN" dirty="0"/>
          </a:p>
        </p:txBody>
      </p:sp>
      <p:grpSp>
        <p:nvGrpSpPr>
          <p:cNvPr id="10" name="组合 9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22"/>
          <p:cNvSpPr txBox="1"/>
          <p:nvPr/>
        </p:nvSpPr>
        <p:spPr>
          <a:xfrm>
            <a:off x="1279773" y="267893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参考答案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212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09091" y="1794785"/>
            <a:ext cx="10259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en-US" altLang="zh-CN" sz="2400" dirty="0"/>
              <a:t>R </a:t>
            </a:r>
            <a:r>
              <a:rPr lang="zh-CN" altLang="en-US" sz="2400" dirty="0"/>
              <a:t>进制及 </a:t>
            </a:r>
            <a:r>
              <a:rPr lang="en-US" altLang="zh-CN" sz="2400" dirty="0"/>
              <a:t>R </a:t>
            </a:r>
            <a:r>
              <a:rPr lang="zh-CN" altLang="en-US" sz="2400" dirty="0"/>
              <a:t>进制数：逢</a:t>
            </a:r>
            <a:r>
              <a:rPr lang="en-US" altLang="zh-CN" sz="2400" dirty="0"/>
              <a:t>R</a:t>
            </a:r>
            <a:r>
              <a:rPr lang="zh-CN" altLang="en-US" sz="2400" dirty="0"/>
              <a:t>进一</a:t>
            </a:r>
            <a:endParaRPr lang="en-US" altLang="zh-CN" sz="2400" dirty="0"/>
          </a:p>
          <a:p>
            <a:pPr>
              <a:buClr>
                <a:schemeClr val="bg1"/>
              </a:buClr>
            </a:pPr>
            <a:r>
              <a:rPr lang="en-US" altLang="zh-CN" sz="2400" dirty="0"/>
              <a:t> </a:t>
            </a:r>
            <a:endParaRPr lang="zh-CN" alt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518819" y="2423848"/>
            <a:ext cx="71131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en-US" altLang="zh-CN" sz="2000" dirty="0"/>
              <a:t>0~R-1</a:t>
            </a:r>
            <a:r>
              <a:rPr lang="zh-CN" altLang="en-US" sz="2000" dirty="0"/>
              <a:t>数字符号代表</a:t>
            </a:r>
            <a:r>
              <a:rPr lang="en-US" altLang="zh-CN" sz="2000" dirty="0"/>
              <a:t>0~R-1</a:t>
            </a:r>
            <a:r>
              <a:rPr lang="zh-CN" altLang="en-US" sz="2000" dirty="0"/>
              <a:t>数值，</a:t>
            </a:r>
            <a:r>
              <a:rPr lang="en-US" altLang="zh-CN" sz="2000" dirty="0"/>
              <a:t>R</a:t>
            </a:r>
            <a:r>
              <a:rPr lang="zh-CN" altLang="en-US" sz="2000" dirty="0"/>
              <a:t>为基数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r>
              <a:rPr lang="en-US" altLang="zh-CN" sz="2000" dirty="0"/>
              <a:t>	</a:t>
            </a:r>
            <a:r>
              <a:rPr lang="zh-CN" altLang="en-US" sz="2000" dirty="0"/>
              <a:t>（基数：数制系统所采用的数字符号的个数）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000" dirty="0"/>
              <a:t>大于</a:t>
            </a:r>
            <a:r>
              <a:rPr lang="en-US" altLang="zh-CN" sz="2000" dirty="0"/>
              <a:t>R-1</a:t>
            </a:r>
            <a:r>
              <a:rPr lang="zh-CN" altLang="en-US" sz="2000" dirty="0"/>
              <a:t>时数字符号排列规则为</a:t>
            </a: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endParaRPr lang="en-US" altLang="zh-CN" sz="2000" dirty="0"/>
          </a:p>
          <a:p>
            <a:pPr marL="285750" indent="-285750">
              <a:buClr>
                <a:schemeClr val="bg1"/>
              </a:buClr>
              <a:buFont typeface="Calibri" panose="020F0502020204030204" pitchFamily="34" charset="0"/>
              <a:buChar char="−"/>
            </a:pPr>
            <a:r>
              <a:rPr lang="zh-CN" altLang="en-US" sz="2000" dirty="0"/>
              <a:t>一个数的实际值为各位上的实际值总和</a:t>
            </a:r>
            <a:endParaRPr lang="en-US" altLang="zh-CN" sz="2000" dirty="0"/>
          </a:p>
          <a:p>
            <a:pPr>
              <a:buClr>
                <a:schemeClr val="bg1"/>
              </a:buClr>
            </a:pPr>
            <a:endParaRPr lang="zh-CN" alt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1883664" y="3853450"/>
            <a:ext cx="667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数字符号本身具有确定的值 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不同位置的值由数字符号本身的值乘以一定的系数表示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系数为以 </a:t>
            </a:r>
            <a:r>
              <a:rPr lang="en-US" altLang="zh-CN" dirty="0"/>
              <a:t>R</a:t>
            </a:r>
            <a:r>
              <a:rPr lang="zh-CN" altLang="en-US" dirty="0"/>
              <a:t>为底的指数 ，即</a:t>
            </a:r>
            <a:r>
              <a:rPr lang="en-US" altLang="zh-CN" dirty="0"/>
              <a:t>R</a:t>
            </a:r>
            <a:r>
              <a:rPr lang="zh-CN" altLang="en-US" dirty="0"/>
              <a:t>的位序号次幂，又称为权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10580" y="5643669"/>
            <a:ext cx="2607924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权</a:t>
            </a:r>
            <a:r>
              <a:rPr lang="en-US" altLang="zh-CN" sz="4400" dirty="0"/>
              <a:t>=R</a:t>
            </a:r>
            <a:r>
              <a:rPr lang="zh-CN" altLang="en-US" sz="4400" baseline="30000" dirty="0"/>
              <a:t>位序号</a:t>
            </a:r>
            <a:endParaRPr lang="en-US" altLang="zh-CN" sz="4400" baseline="30000" dirty="0"/>
          </a:p>
        </p:txBody>
      </p:sp>
      <p:sp>
        <p:nvSpPr>
          <p:cNvPr id="30" name="动作按钮: 上一张 2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动作按钮: 转到主页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3" name="文本框 58"/>
          <p:cNvSpPr txBox="1"/>
          <p:nvPr/>
        </p:nvSpPr>
        <p:spPr>
          <a:xfrm>
            <a:off x="1115568" y="1195008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448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86361" y="380532"/>
            <a:ext cx="886114" cy="886114"/>
            <a:chOff x="598480" y="4167301"/>
            <a:chExt cx="886114" cy="886114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6725" y="380532"/>
            <a:ext cx="886114" cy="886114"/>
            <a:chOff x="1982780" y="4167301"/>
            <a:chExt cx="886114" cy="886114"/>
          </a:xfrm>
        </p:grpSpPr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47089" y="432777"/>
            <a:ext cx="886114" cy="886114"/>
            <a:chOff x="3478867" y="4167301"/>
            <a:chExt cx="886114" cy="886114"/>
          </a:xfrm>
        </p:grpSpPr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518820" y="2022978"/>
            <a:ext cx="883310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1"/>
              </a:buClr>
            </a:pPr>
            <a:r>
              <a:rPr lang="pt-BR" altLang="zh-CN" sz="3600" dirty="0"/>
              <a:t>X= x </a:t>
            </a:r>
            <a:r>
              <a:rPr lang="en-US" altLang="zh-CN" sz="3600" baseline="-25000" dirty="0"/>
              <a:t>n-1</a:t>
            </a:r>
            <a:r>
              <a:rPr lang="pt-BR" altLang="zh-CN" sz="3600" dirty="0"/>
              <a:t>x </a:t>
            </a:r>
            <a:r>
              <a:rPr lang="en-US" altLang="zh-CN" sz="3600" baseline="-25000" dirty="0"/>
              <a:t>n-2</a:t>
            </a:r>
            <a:r>
              <a:rPr lang="pt-BR" altLang="zh-CN" sz="3600" dirty="0"/>
              <a:t>…x </a:t>
            </a:r>
            <a:r>
              <a:rPr lang="pt-BR" altLang="zh-CN" sz="3600" baseline="-25000" dirty="0"/>
              <a:t>i</a:t>
            </a:r>
            <a:r>
              <a:rPr lang="pt-BR" altLang="zh-CN" sz="3600" dirty="0"/>
              <a:t>…x </a:t>
            </a:r>
            <a:r>
              <a:rPr lang="pt-BR" altLang="zh-CN" sz="3600" baseline="-25000" dirty="0"/>
              <a:t>1</a:t>
            </a:r>
            <a:r>
              <a:rPr lang="pt-BR" altLang="zh-CN" sz="3600" dirty="0"/>
              <a:t>x </a:t>
            </a:r>
            <a:r>
              <a:rPr lang="pt-BR" altLang="zh-CN" sz="3600" baseline="-25000" dirty="0"/>
              <a:t>0</a:t>
            </a:r>
            <a:r>
              <a:rPr lang="pt-BR" altLang="zh-CN" sz="3600" dirty="0"/>
              <a:t>.x </a:t>
            </a:r>
            <a:r>
              <a:rPr lang="pt-BR" altLang="zh-CN" sz="3600" baseline="-25000" dirty="0"/>
              <a:t>-1</a:t>
            </a:r>
            <a:r>
              <a:rPr lang="pt-BR" altLang="zh-CN" sz="3600" dirty="0"/>
              <a:t>x</a:t>
            </a:r>
            <a:r>
              <a:rPr lang="pt-BR" altLang="zh-CN" sz="3600" baseline="-25000" dirty="0"/>
              <a:t>-2</a:t>
            </a:r>
            <a:r>
              <a:rPr lang="pt-BR" altLang="zh-CN" sz="3600" dirty="0"/>
              <a:t> …x</a:t>
            </a:r>
            <a:r>
              <a:rPr lang="pt-BR" altLang="zh-CN" sz="3600" baseline="-25000" dirty="0"/>
              <a:t>-m</a:t>
            </a:r>
            <a:r>
              <a:rPr lang="pt-BR" altLang="zh-CN" sz="3600" dirty="0"/>
              <a:t> </a:t>
            </a:r>
          </a:p>
          <a:p>
            <a:pPr>
              <a:buClr>
                <a:schemeClr val="bg1"/>
              </a:buClr>
            </a:pPr>
            <a:endParaRPr lang="pt-BR" altLang="zh-CN" sz="3600" dirty="0"/>
          </a:p>
          <a:p>
            <a:pPr>
              <a:buClr>
                <a:schemeClr val="bg1"/>
              </a:buClr>
            </a:pPr>
            <a:r>
              <a:rPr lang="pt-BR" altLang="zh-CN" sz="3600" dirty="0"/>
              <a:t>V</a:t>
            </a:r>
            <a:r>
              <a:rPr lang="zh-CN" altLang="pt-BR" sz="3600" dirty="0"/>
              <a:t>（</a:t>
            </a:r>
            <a:r>
              <a:rPr lang="pt-BR" altLang="zh-CN" sz="3600" dirty="0"/>
              <a:t>X</a:t>
            </a:r>
            <a:r>
              <a:rPr lang="zh-CN" altLang="pt-BR" sz="3600" dirty="0"/>
              <a:t>）</a:t>
            </a:r>
            <a:r>
              <a:rPr lang="pt-BR" altLang="zh-CN" sz="3600" dirty="0"/>
              <a:t>= x </a:t>
            </a:r>
            <a:r>
              <a:rPr lang="pt-BR" altLang="zh-CN" sz="3600" baseline="-25000" dirty="0"/>
              <a:t>n-1</a:t>
            </a:r>
            <a:r>
              <a:rPr lang="pt-BR" altLang="zh-CN" sz="3600" dirty="0"/>
              <a:t>*R </a:t>
            </a:r>
            <a:r>
              <a:rPr lang="pt-BR" altLang="zh-CN" sz="3600" baseline="30000" dirty="0"/>
              <a:t>n-1</a:t>
            </a:r>
            <a:r>
              <a:rPr lang="pt-BR" altLang="zh-CN" sz="3600" dirty="0"/>
              <a:t>+x</a:t>
            </a:r>
            <a:r>
              <a:rPr lang="pt-BR" altLang="zh-CN" sz="3600" baseline="-25000" dirty="0"/>
              <a:t>n-2</a:t>
            </a:r>
            <a:r>
              <a:rPr lang="pt-BR" altLang="zh-CN" sz="3600" dirty="0"/>
              <a:t> *R </a:t>
            </a:r>
            <a:r>
              <a:rPr lang="pt-BR" altLang="zh-CN" sz="3600" baseline="30000" dirty="0"/>
              <a:t>n-2</a:t>
            </a:r>
            <a:r>
              <a:rPr lang="pt-BR" altLang="zh-CN" sz="3600" dirty="0"/>
              <a:t>+…x</a:t>
            </a:r>
            <a:r>
              <a:rPr lang="pt-BR" altLang="zh-CN" sz="3600" baseline="-25000" dirty="0"/>
              <a:t>i </a:t>
            </a:r>
            <a:r>
              <a:rPr lang="pt-BR" altLang="zh-CN" sz="3600" dirty="0"/>
              <a:t>*R</a:t>
            </a:r>
            <a:r>
              <a:rPr lang="pt-BR" altLang="zh-CN" sz="3600" baseline="30000" dirty="0"/>
              <a:t>i</a:t>
            </a:r>
            <a:r>
              <a:rPr lang="pt-BR" altLang="zh-CN" sz="3600" dirty="0"/>
              <a:t> +…x</a:t>
            </a:r>
            <a:r>
              <a:rPr lang="pt-BR" altLang="zh-CN" sz="3600" baseline="-25000" dirty="0"/>
              <a:t>1</a:t>
            </a:r>
            <a:r>
              <a:rPr lang="pt-BR" altLang="zh-CN" sz="3600" dirty="0"/>
              <a:t> *R</a:t>
            </a:r>
          </a:p>
          <a:p>
            <a:pPr>
              <a:buClr>
                <a:schemeClr val="bg1"/>
              </a:buClr>
            </a:pPr>
            <a:r>
              <a:rPr lang="pt-BR" altLang="zh-CN" sz="3600" dirty="0"/>
              <a:t>	     +x </a:t>
            </a:r>
            <a:r>
              <a:rPr lang="pt-BR" altLang="zh-CN" sz="3600" baseline="-25000" dirty="0"/>
              <a:t>0</a:t>
            </a:r>
            <a:r>
              <a:rPr lang="pt-BR" altLang="zh-CN" sz="3600" dirty="0"/>
              <a:t>* R </a:t>
            </a:r>
            <a:r>
              <a:rPr lang="pt-BR" altLang="zh-CN" sz="3600" baseline="30000" dirty="0"/>
              <a:t>0</a:t>
            </a:r>
            <a:r>
              <a:rPr lang="pt-BR" altLang="zh-CN" sz="3600" dirty="0"/>
              <a:t>+x</a:t>
            </a:r>
            <a:r>
              <a:rPr lang="pt-BR" altLang="zh-CN" sz="3600" baseline="-25000" dirty="0"/>
              <a:t>-1</a:t>
            </a:r>
            <a:r>
              <a:rPr lang="pt-BR" altLang="zh-CN" sz="3600" dirty="0"/>
              <a:t> *R </a:t>
            </a:r>
            <a:r>
              <a:rPr lang="pt-BR" altLang="zh-CN" sz="3600" baseline="30000" dirty="0"/>
              <a:t>-1</a:t>
            </a:r>
            <a:r>
              <a:rPr lang="pt-BR" altLang="zh-CN" sz="3600" dirty="0"/>
              <a:t>+x </a:t>
            </a:r>
            <a:r>
              <a:rPr lang="pt-BR" altLang="zh-CN" sz="3600" baseline="-25000" dirty="0"/>
              <a:t>-2</a:t>
            </a:r>
            <a:r>
              <a:rPr lang="pt-BR" altLang="zh-CN" sz="3600" dirty="0"/>
              <a:t>*R </a:t>
            </a:r>
            <a:r>
              <a:rPr lang="pt-BR" altLang="zh-CN" sz="3600" baseline="30000" dirty="0"/>
              <a:t>-2</a:t>
            </a:r>
            <a:r>
              <a:rPr lang="pt-BR" altLang="zh-CN" sz="3600" dirty="0"/>
              <a:t>+…x </a:t>
            </a:r>
            <a:r>
              <a:rPr lang="pt-BR" altLang="zh-CN" sz="3600" baseline="-25000" dirty="0"/>
              <a:t>-m</a:t>
            </a:r>
            <a:r>
              <a:rPr lang="pt-BR" altLang="zh-CN" sz="3600" dirty="0"/>
              <a:t>*R </a:t>
            </a:r>
            <a:r>
              <a:rPr lang="pt-BR" altLang="zh-CN" sz="3600" baseline="30000" dirty="0"/>
              <a:t>–m</a:t>
            </a:r>
          </a:p>
          <a:p>
            <a:pPr>
              <a:buClr>
                <a:schemeClr val="bg1"/>
              </a:buClr>
            </a:pPr>
            <a:endParaRPr lang="pt-BR" altLang="zh-CN" sz="2800" baseline="30000" dirty="0"/>
          </a:p>
          <a:p>
            <a:r>
              <a:rPr lang="zh-CN" altLang="zh-CN" sz="2400" dirty="0"/>
              <a:t>即：</a:t>
            </a:r>
          </a:p>
          <a:p>
            <a:r>
              <a:rPr lang="en-US" altLang="zh-CN" sz="2400" dirty="0"/>
              <a:t>	V</a:t>
            </a:r>
            <a:r>
              <a:rPr lang="zh-CN" altLang="zh-CN" sz="2400" dirty="0"/>
              <a:t>（</a:t>
            </a:r>
            <a:r>
              <a:rPr lang="en-US" altLang="zh-CN" sz="2400" dirty="0"/>
              <a:t>X</a:t>
            </a:r>
            <a:r>
              <a:rPr lang="zh-CN" altLang="zh-CN" sz="2400" dirty="0"/>
              <a:t>）表示</a:t>
            </a:r>
            <a:r>
              <a:rPr lang="en-US" altLang="zh-CN" sz="2400" dirty="0"/>
              <a:t>X</a:t>
            </a:r>
            <a:r>
              <a:rPr lang="zh-CN" altLang="zh-CN" sz="2400" dirty="0"/>
              <a:t>的值，</a:t>
            </a:r>
            <a:r>
              <a:rPr lang="en-US" altLang="zh-CN" sz="2400" dirty="0"/>
              <a:t>m</a:t>
            </a:r>
            <a:r>
              <a:rPr lang="zh-CN" altLang="zh-CN" sz="2400" dirty="0"/>
              <a:t>、</a:t>
            </a:r>
            <a:r>
              <a:rPr lang="en-US" altLang="zh-CN" sz="2400" dirty="0"/>
              <a:t>n</a:t>
            </a:r>
            <a:r>
              <a:rPr lang="zh-CN" altLang="zh-CN" sz="2400" dirty="0"/>
              <a:t>为正整数。</a:t>
            </a:r>
          </a:p>
          <a:p>
            <a:pPr>
              <a:buClr>
                <a:schemeClr val="bg1"/>
              </a:buClr>
            </a:pPr>
            <a:endParaRPr lang="pt-BR" altLang="zh-CN" sz="3200" baseline="30000" dirty="0"/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626688"/>
              </p:ext>
            </p:extLst>
          </p:nvPr>
        </p:nvGraphicFramePr>
        <p:xfrm>
          <a:off x="6032500" y="3319463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公式" r:id="rId3" imgW="126720" imgH="215640" progId="Equation.3">
                  <p:embed/>
                </p:oleObj>
              </mc:Choice>
              <mc:Fallback>
                <p:oleObj name="公式" r:id="rId3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2500" y="3319463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动作按钮: 上一张 1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07297480-7AF7-4F3E-A71D-3C7F5ECA5601}"/>
              </a:ext>
            </a:extLst>
          </p:cNvPr>
          <p:cNvSpPr/>
          <p:nvPr/>
        </p:nvSpPr>
        <p:spPr>
          <a:xfrm>
            <a:off x="10697592" y="6232124"/>
            <a:ext cx="648070" cy="541538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动作按钮: 转到主页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xmlns="" id="{E29247C5-79FB-4D59-BC46-30EB8A595855}"/>
              </a:ext>
            </a:extLst>
          </p:cNvPr>
          <p:cNvSpPr/>
          <p:nvPr/>
        </p:nvSpPr>
        <p:spPr>
          <a:xfrm>
            <a:off x="11487705" y="6232124"/>
            <a:ext cx="648070" cy="541538"/>
          </a:xfrm>
          <a:prstGeom prst="actionButtonHom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8"/>
          <p:cNvSpPr txBox="1"/>
          <p:nvPr/>
        </p:nvSpPr>
        <p:spPr>
          <a:xfrm>
            <a:off x="1115568" y="1195008"/>
            <a:ext cx="458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进位计数制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endParaRPr lang="zh-CN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文本框 22"/>
          <p:cNvSpPr txBox="1"/>
          <p:nvPr/>
        </p:nvSpPr>
        <p:spPr>
          <a:xfrm>
            <a:off x="993019" y="380972"/>
            <a:ext cx="890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数值数据（续</a:t>
            </a:r>
            <a:r>
              <a:rPr lang="en-US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）</a:t>
            </a:r>
            <a:endParaRPr lang="zh-CN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5934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00B0F0"/>
      </a:accent1>
      <a:accent2>
        <a:srgbClr val="0070C0"/>
      </a:accent2>
      <a:accent3>
        <a:srgbClr val="002060"/>
      </a:accent3>
      <a:accent4>
        <a:srgbClr val="0070C0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5478</TotalTime>
  <Words>6598</Words>
  <Application>Microsoft Office PowerPoint</Application>
  <PresentationFormat>自定义</PresentationFormat>
  <Paragraphs>1135</Paragraphs>
  <Slides>74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6" baseType="lpstr">
      <vt:lpstr>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费雷</dc:creator>
  <cp:lastModifiedBy>ismypig SMT</cp:lastModifiedBy>
  <cp:revision>348</cp:revision>
  <dcterms:created xsi:type="dcterms:W3CDTF">2015-07-29T06:06:56Z</dcterms:created>
  <dcterms:modified xsi:type="dcterms:W3CDTF">2020-09-22T23:41:29Z</dcterms:modified>
</cp:coreProperties>
</file>