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75"/>
  </p:notesMasterIdLst>
  <p:sldIdLst>
    <p:sldId id="328" r:id="rId3"/>
    <p:sldId id="256" r:id="rId4"/>
    <p:sldId id="331" r:id="rId5"/>
    <p:sldId id="327" r:id="rId6"/>
    <p:sldId id="257" r:id="rId7"/>
    <p:sldId id="292" r:id="rId8"/>
    <p:sldId id="259" r:id="rId9"/>
    <p:sldId id="312" r:id="rId10"/>
    <p:sldId id="305" r:id="rId11"/>
    <p:sldId id="307" r:id="rId12"/>
    <p:sldId id="313" r:id="rId13"/>
    <p:sldId id="332" r:id="rId14"/>
    <p:sldId id="333" r:id="rId15"/>
    <p:sldId id="334" r:id="rId16"/>
    <p:sldId id="335" r:id="rId17"/>
    <p:sldId id="336" r:id="rId18"/>
    <p:sldId id="337" r:id="rId19"/>
    <p:sldId id="324" r:id="rId20"/>
    <p:sldId id="338" r:id="rId21"/>
    <p:sldId id="339" r:id="rId22"/>
    <p:sldId id="341" r:id="rId23"/>
    <p:sldId id="342" r:id="rId24"/>
    <p:sldId id="340" r:id="rId25"/>
    <p:sldId id="345" r:id="rId26"/>
    <p:sldId id="344" r:id="rId27"/>
    <p:sldId id="343" r:id="rId28"/>
    <p:sldId id="346" r:id="rId29"/>
    <p:sldId id="288" r:id="rId30"/>
    <p:sldId id="349" r:id="rId31"/>
    <p:sldId id="347" r:id="rId32"/>
    <p:sldId id="348" r:id="rId33"/>
    <p:sldId id="350" r:id="rId34"/>
    <p:sldId id="352" r:id="rId35"/>
    <p:sldId id="351" r:id="rId36"/>
    <p:sldId id="353" r:id="rId37"/>
    <p:sldId id="354" r:id="rId38"/>
    <p:sldId id="356" r:id="rId39"/>
    <p:sldId id="355" r:id="rId40"/>
    <p:sldId id="314" r:id="rId41"/>
    <p:sldId id="358" r:id="rId42"/>
    <p:sldId id="361" r:id="rId43"/>
    <p:sldId id="359" r:id="rId44"/>
    <p:sldId id="360" r:id="rId45"/>
    <p:sldId id="362" r:id="rId46"/>
    <p:sldId id="364" r:id="rId47"/>
    <p:sldId id="363" r:id="rId48"/>
    <p:sldId id="357" r:id="rId49"/>
    <p:sldId id="365" r:id="rId50"/>
    <p:sldId id="367" r:id="rId51"/>
    <p:sldId id="369" r:id="rId52"/>
    <p:sldId id="368" r:id="rId53"/>
    <p:sldId id="366" r:id="rId54"/>
    <p:sldId id="371" r:id="rId55"/>
    <p:sldId id="370" r:id="rId56"/>
    <p:sldId id="294" r:id="rId57"/>
    <p:sldId id="291" r:id="rId58"/>
    <p:sldId id="302" r:id="rId59"/>
    <p:sldId id="325" r:id="rId60"/>
    <p:sldId id="326" r:id="rId61"/>
    <p:sldId id="373" r:id="rId62"/>
    <p:sldId id="374" r:id="rId63"/>
    <p:sldId id="404" r:id="rId64"/>
    <p:sldId id="394" r:id="rId65"/>
    <p:sldId id="395" r:id="rId66"/>
    <p:sldId id="396" r:id="rId67"/>
    <p:sldId id="397" r:id="rId68"/>
    <p:sldId id="398" r:id="rId69"/>
    <p:sldId id="399" r:id="rId70"/>
    <p:sldId id="400" r:id="rId71"/>
    <p:sldId id="401" r:id="rId72"/>
    <p:sldId id="402" r:id="rId73"/>
    <p:sldId id="403" r:id="rId7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3">
          <p15:clr>
            <a:srgbClr val="A4A3A4"/>
          </p15:clr>
        </p15:guide>
        <p15:guide id="2" pos="3840">
          <p15:clr>
            <a:srgbClr val="A4A3A4"/>
          </p15:clr>
        </p15:guide>
        <p15:guide id="3" pos="372">
          <p15:clr>
            <a:srgbClr val="A4A3A4"/>
          </p15:clr>
        </p15:guide>
        <p15:guide id="4" pos="739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FF00"/>
    <a:srgbClr val="3BC6D9"/>
    <a:srgbClr val="3577C1"/>
    <a:srgbClr val="1950AC"/>
    <a:srgbClr val="FFFFFF"/>
    <a:srgbClr val="22A1B2"/>
    <a:srgbClr val="7F7F7F"/>
    <a:srgbClr val="4B256F"/>
    <a:srgbClr val="3E81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34" autoAdjust="0"/>
    <p:restoredTop sz="95262" autoAdjust="0"/>
  </p:normalViewPr>
  <p:slideViewPr>
    <p:cSldViewPr snapToGrid="0" showGuides="1">
      <p:cViewPr varScale="1">
        <p:scale>
          <a:sx n="92" d="100"/>
          <a:sy n="92" d="100"/>
        </p:scale>
        <p:origin x="840" y="62"/>
      </p:cViewPr>
      <p:guideLst>
        <p:guide orient="horz" pos="2113"/>
        <p:guide pos="3840"/>
        <p:guide pos="372"/>
        <p:guide pos="7391"/>
      </p:guideLst>
    </p:cSldViewPr>
  </p:slideViewPr>
  <p:outlineViewPr>
    <p:cViewPr>
      <p:scale>
        <a:sx n="33" d="100"/>
        <a:sy n="33" d="100"/>
      </p:scale>
      <p:origin x="0" y="-291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81.wmf"/><Relationship Id="rId3" Type="http://schemas.openxmlformats.org/officeDocument/2006/relationships/image" Target="../media/image76.wmf"/><Relationship Id="rId7" Type="http://schemas.openxmlformats.org/officeDocument/2006/relationships/image" Target="../media/image80.wmf"/><Relationship Id="rId2" Type="http://schemas.openxmlformats.org/officeDocument/2006/relationships/image" Target="../media/image75.wmf"/><Relationship Id="rId1" Type="http://schemas.openxmlformats.org/officeDocument/2006/relationships/image" Target="../media/image74.wmf"/><Relationship Id="rId6" Type="http://schemas.openxmlformats.org/officeDocument/2006/relationships/image" Target="../media/image79.wmf"/><Relationship Id="rId5" Type="http://schemas.openxmlformats.org/officeDocument/2006/relationships/image" Target="../media/image78.wmf"/><Relationship Id="rId4" Type="http://schemas.openxmlformats.org/officeDocument/2006/relationships/image" Target="../media/image7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A87ECE-8066-474D-8469-FEF9ECDCCE01}" type="datetimeFigureOut">
              <a:rPr lang="zh-CN" altLang="en-US" smtClean="0"/>
              <a:t>2020/6/28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8B2DEB-DCC2-42F6-84D4-96E149603883}" type="slidenum">
              <a:rPr lang="zh-CN" altLang="en-US" smtClean="0"/>
              <a:t>‹#›</a:t>
            </a:fld>
            <a:endParaRPr lang="zh-CN" altLang="en-US"/>
          </a:p>
        </p:txBody>
      </p:sp>
    </p:spTree>
    <p:extLst>
      <p:ext uri="{BB962C8B-B14F-4D97-AF65-F5344CB8AC3E}">
        <p14:creationId xmlns:p14="http://schemas.microsoft.com/office/powerpoint/2010/main" val="3928841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11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54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t>2020/6/28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5"/>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t>2020/6/28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slide" Target="slide5.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image" Target="../media/image3.png"/><Relationship Id="rId7" Type="http://schemas.openxmlformats.org/officeDocument/2006/relationships/slide" Target="slide29.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slide" Target="slide24.xml"/><Relationship Id="rId5" Type="http://schemas.openxmlformats.org/officeDocument/2006/relationships/slide" Target="slide6.xml"/><Relationship Id="rId10" Type="http://schemas.openxmlformats.org/officeDocument/2006/relationships/slide" Target="slide57.xml"/><Relationship Id="rId4" Type="http://schemas.openxmlformats.org/officeDocument/2006/relationships/image" Target="../media/image5.png"/><Relationship Id="rId9" Type="http://schemas.openxmlformats.org/officeDocument/2006/relationships/slide" Target="slide55.xml"/></Relationships>
</file>

<file path=ppt/slides/_rels/slide5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67.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78.wmf"/><Relationship Id="rId18" Type="http://schemas.openxmlformats.org/officeDocument/2006/relationships/oleObject" Target="../embeddings/oleObject8.bin"/><Relationship Id="rId3" Type="http://schemas.openxmlformats.org/officeDocument/2006/relationships/image" Target="../media/image1.jpeg"/><Relationship Id="rId7" Type="http://schemas.openxmlformats.org/officeDocument/2006/relationships/image" Target="../media/image75.wmf"/><Relationship Id="rId12" Type="http://schemas.openxmlformats.org/officeDocument/2006/relationships/oleObject" Target="../embeddings/oleObject5.bin"/><Relationship Id="rId17" Type="http://schemas.openxmlformats.org/officeDocument/2006/relationships/image" Target="../media/image80.wmf"/><Relationship Id="rId2" Type="http://schemas.openxmlformats.org/officeDocument/2006/relationships/slideLayout" Target="../slideLayouts/slideLayout2.xml"/><Relationship Id="rId16" Type="http://schemas.openxmlformats.org/officeDocument/2006/relationships/oleObject" Target="../embeddings/oleObject7.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77.wmf"/><Relationship Id="rId5" Type="http://schemas.openxmlformats.org/officeDocument/2006/relationships/image" Target="../media/image74.wmf"/><Relationship Id="rId15" Type="http://schemas.openxmlformats.org/officeDocument/2006/relationships/image" Target="../media/image79.wmf"/><Relationship Id="rId10" Type="http://schemas.openxmlformats.org/officeDocument/2006/relationships/oleObject" Target="../embeddings/oleObject4.bin"/><Relationship Id="rId19" Type="http://schemas.openxmlformats.org/officeDocument/2006/relationships/image" Target="../media/image81.wmf"/><Relationship Id="rId4" Type="http://schemas.openxmlformats.org/officeDocument/2006/relationships/oleObject" Target="../embeddings/oleObject1.bin"/><Relationship Id="rId9" Type="http://schemas.openxmlformats.org/officeDocument/2006/relationships/image" Target="../media/image76.wmf"/><Relationship Id="rId14" Type="http://schemas.openxmlformats.org/officeDocument/2006/relationships/oleObject" Target="../embeddings/oleObject6.bin"/></Relationships>
</file>

<file path=ppt/slides/_rels/slide6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82.png"/><Relationship Id="rId4" Type="http://schemas.openxmlformats.org/officeDocument/2006/relationships/oleObject" Target="../embeddings/oleObject9.bin"/></Relationships>
</file>

<file path=ppt/slides/_rels/slide6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83.png"/><Relationship Id="rId4" Type="http://schemas.openxmlformats.org/officeDocument/2006/relationships/oleObject" Target="../embeddings/oleObject10.bin"/></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84.png"/><Relationship Id="rId4" Type="http://schemas.openxmlformats.org/officeDocument/2006/relationships/oleObject" Target="../embeddings/oleObject11.bin"/></Relationships>
</file>

<file path=ppt/slides/_rels/slide7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87.png"/><Relationship Id="rId5" Type="http://schemas.openxmlformats.org/officeDocument/2006/relationships/image" Target="../media/image86.wmf"/><Relationship Id="rId4" Type="http://schemas.openxmlformats.org/officeDocument/2006/relationships/oleObject" Target="../embeddings/oleObject12.bin"/></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10" y="713731"/>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6643" y="3233057"/>
            <a:ext cx="3538227" cy="888431"/>
          </a:xfrm>
          <a:prstGeom prst="rect">
            <a:avLst/>
          </a:prstGeom>
        </p:spPr>
      </p:pic>
      <p:sp>
        <p:nvSpPr>
          <p:cNvPr id="2" name="文本框 1"/>
          <p:cNvSpPr txBox="1"/>
          <p:nvPr/>
        </p:nvSpPr>
        <p:spPr>
          <a:xfrm>
            <a:off x="1869428" y="1602162"/>
            <a:ext cx="8804791" cy="1445260"/>
          </a:xfrm>
          <a:prstGeom prst="rect">
            <a:avLst/>
          </a:prstGeom>
          <a:noFill/>
        </p:spPr>
        <p:txBody>
          <a:bodyPr wrap="square" rtlCol="0">
            <a:spAutoFit/>
          </a:bodyPr>
          <a:lstStyle/>
          <a:p>
            <a:r>
              <a:rPr lang="zh-CN" altLang="en-US" sz="8800" b="1" dirty="0">
                <a:solidFill>
                  <a:srgbClr val="FFC000"/>
                </a:solidFill>
                <a:effectLst>
                  <a:outerShdw blurRad="38100" dist="38100" dir="2700000" algn="tl">
                    <a:srgbClr val="000000">
                      <a:alpha val="43137"/>
                    </a:srgbClr>
                  </a:outerShdw>
                </a:effectLst>
              </a:rPr>
              <a:t>计算机组成原理</a:t>
            </a:r>
          </a:p>
        </p:txBody>
      </p:sp>
      <p:sp>
        <p:nvSpPr>
          <p:cNvPr id="3" name="动作按钮: 转到结尾 2">
            <a:hlinkClick r:id="" action="ppaction://hlinkshowjump?jump=endshow" highlightClick="1"/>
          </p:cNvPr>
          <p:cNvSpPr/>
          <p:nvPr/>
        </p:nvSpPr>
        <p:spPr>
          <a:xfrm>
            <a:off x="11510010" y="6251575"/>
            <a:ext cx="554990" cy="495300"/>
          </a:xfrm>
          <a:prstGeom prst="actionButtonEnd">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5" name="文本框 4"/>
          <p:cNvSpPr txBox="1"/>
          <p:nvPr/>
        </p:nvSpPr>
        <p:spPr>
          <a:xfrm>
            <a:off x="3600715" y="3377681"/>
            <a:ext cx="4926563" cy="1015663"/>
          </a:xfrm>
          <a:prstGeom prst="rect">
            <a:avLst/>
          </a:prstGeom>
          <a:noFill/>
        </p:spPr>
        <p:txBody>
          <a:bodyPr wrap="square" rtlCol="0">
            <a:spAutoFit/>
          </a:bodyPr>
          <a:lstStyle/>
          <a:p>
            <a:r>
              <a:rPr lang="zh-CN" altLang="en-US" sz="6000" dirty="0"/>
              <a:t>主编：杨光煜</a:t>
            </a:r>
          </a:p>
        </p:txBody>
      </p: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文本框 58"/>
          <p:cNvSpPr txBox="1"/>
          <p:nvPr/>
        </p:nvSpPr>
        <p:spPr>
          <a:xfrm>
            <a:off x="1130300" y="300355"/>
            <a:ext cx="10001885"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3</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3" name="文本框 2"/>
          <p:cNvSpPr txBox="1"/>
          <p:nvPr/>
        </p:nvSpPr>
        <p:spPr>
          <a:xfrm>
            <a:off x="360680" y="1360170"/>
            <a:ext cx="11746865" cy="4984750"/>
          </a:xfrm>
          <a:prstGeom prst="rect">
            <a:avLst/>
          </a:prstGeom>
          <a:noFill/>
        </p:spPr>
        <p:txBody>
          <a:bodyPr wrap="square" rtlCol="0">
            <a:spAutoFit/>
          </a:bodyPr>
          <a:lstStyle/>
          <a:p>
            <a:pPr>
              <a:lnSpc>
                <a:spcPct val="150000"/>
              </a:lnSpc>
            </a:pPr>
            <a:endParaRPr lang="en-US" altLang="zh-CN" sz="2000" b="1" dirty="0">
              <a:solidFill>
                <a:schemeClr val="bg1"/>
              </a:solidFill>
            </a:endParaRPr>
          </a:p>
          <a:p>
            <a:pPr>
              <a:lnSpc>
                <a:spcPct val="150000"/>
              </a:lnSpc>
            </a:pPr>
            <a:r>
              <a:rPr lang="zh-CN" altLang="en-US" sz="2000" dirty="0">
                <a:latin typeface="+mn-ea"/>
              </a:rPr>
              <a:t>   数字代数中，变量的取值只有“</a:t>
            </a:r>
            <a:r>
              <a:rPr lang="en-US" altLang="zh-CN" sz="2000" dirty="0">
                <a:latin typeface="+mn-ea"/>
              </a:rPr>
              <a:t>1”</a:t>
            </a:r>
            <a:r>
              <a:rPr lang="zh-CN" altLang="en-US" sz="2000" dirty="0">
                <a:latin typeface="+mn-ea"/>
              </a:rPr>
              <a:t>和“</a:t>
            </a:r>
            <a:r>
              <a:rPr lang="en-US" altLang="zh-CN" sz="2000" dirty="0">
                <a:latin typeface="+mn-ea"/>
              </a:rPr>
              <a:t>0”</a:t>
            </a:r>
            <a:r>
              <a:rPr lang="zh-CN" altLang="en-US" sz="2000" dirty="0">
                <a:latin typeface="+mn-ea"/>
              </a:rPr>
              <a:t>二值，根据逻辑运算定义，下面的式子是 很容易理解和记忆的：</a:t>
            </a:r>
            <a:endParaRPr lang="en-US" altLang="zh-CN" sz="2000" dirty="0">
              <a:latin typeface="+mn-ea"/>
            </a:endParaRPr>
          </a:p>
          <a:p>
            <a:pPr>
              <a:lnSpc>
                <a:spcPct val="150000"/>
              </a:lnSpc>
            </a:pPr>
            <a:r>
              <a:rPr lang="en-US" altLang="zh-CN" sz="2000" dirty="0">
                <a:latin typeface="+mn-ea"/>
              </a:rPr>
              <a:t>1</a:t>
            </a:r>
            <a:r>
              <a:rPr lang="zh-CN" altLang="en-US" sz="2000" dirty="0">
                <a:latin typeface="+mn-ea"/>
              </a:rPr>
              <a:t>．</a:t>
            </a:r>
            <a:r>
              <a:rPr lang="zh-CN" altLang="en-US" sz="2000" dirty="0">
                <a:solidFill>
                  <a:srgbClr val="FF0000"/>
                </a:solidFill>
                <a:latin typeface="+mn-ea"/>
              </a:rPr>
              <a:t>公理</a:t>
            </a:r>
            <a:endParaRPr lang="zh-CN" altLang="en-US" sz="2000" dirty="0">
              <a:latin typeface="+mn-ea"/>
            </a:endParaRPr>
          </a:p>
          <a:p>
            <a:pPr>
              <a:lnSpc>
                <a:spcPct val="150000"/>
              </a:lnSpc>
            </a:pPr>
            <a:r>
              <a:rPr lang="zh-CN" altLang="en-US" sz="2000" dirty="0">
                <a:latin typeface="+mn-ea"/>
              </a:rPr>
              <a:t>   数字代数中，变量的取值只有“</a:t>
            </a:r>
            <a:r>
              <a:rPr lang="en-US" altLang="zh-CN" sz="2000" dirty="0">
                <a:latin typeface="+mn-ea"/>
              </a:rPr>
              <a:t>1”</a:t>
            </a:r>
            <a:r>
              <a:rPr lang="zh-CN" altLang="en-US" sz="2000" dirty="0">
                <a:latin typeface="+mn-ea"/>
              </a:rPr>
              <a:t>和“</a:t>
            </a:r>
            <a:r>
              <a:rPr lang="en-US" altLang="zh-CN" sz="2000" dirty="0">
                <a:latin typeface="+mn-ea"/>
              </a:rPr>
              <a:t>0”</a:t>
            </a:r>
            <a:r>
              <a:rPr lang="zh-CN" altLang="en-US" sz="2000" dirty="0">
                <a:latin typeface="+mn-ea"/>
              </a:rPr>
              <a:t>二值，根据逻辑运算定义，下面的式子是 很容易理解和记忆的： </a:t>
            </a:r>
            <a:r>
              <a:rPr lang="en-US" altLang="zh-CN" sz="2000" b="1" dirty="0">
                <a:latin typeface="+mn-ea"/>
              </a:rPr>
              <a:t>A·0=0 A·1=A A+0=A A+1=1 A·A=A A+A=A A·A =0 A+A=1 A =A</a:t>
            </a:r>
          </a:p>
          <a:p>
            <a:pPr>
              <a:lnSpc>
                <a:spcPct val="150000"/>
              </a:lnSpc>
            </a:pPr>
            <a:r>
              <a:rPr lang="en-US" altLang="zh-CN" sz="2000" dirty="0">
                <a:latin typeface="+mn-ea"/>
              </a:rPr>
              <a:t>2</a:t>
            </a:r>
            <a:r>
              <a:rPr lang="zh-CN" altLang="en-US" sz="2000" dirty="0">
                <a:latin typeface="+mn-ea"/>
              </a:rPr>
              <a:t>．</a:t>
            </a:r>
            <a:r>
              <a:rPr lang="zh-CN" altLang="en-US" sz="2000" dirty="0">
                <a:solidFill>
                  <a:srgbClr val="FF0000"/>
                </a:solidFill>
                <a:latin typeface="+mn-ea"/>
              </a:rPr>
              <a:t>定律</a:t>
            </a:r>
            <a:endParaRPr lang="zh-CN" altLang="en-US" sz="2000" dirty="0">
              <a:latin typeface="+mn-ea"/>
            </a:endParaRPr>
          </a:p>
          <a:p>
            <a:pPr>
              <a:lnSpc>
                <a:spcPct val="150000"/>
              </a:lnSpc>
            </a:pPr>
            <a:r>
              <a:rPr lang="zh-CN" altLang="en-US" sz="2000" dirty="0">
                <a:latin typeface="+mn-ea"/>
              </a:rPr>
              <a:t>   逻辑代数运算的规律，见表 </a:t>
            </a:r>
            <a:r>
              <a:rPr lang="en-US" altLang="zh-CN" sz="2000" dirty="0">
                <a:latin typeface="+mn-ea"/>
              </a:rPr>
              <a:t>3.1</a:t>
            </a:r>
            <a:r>
              <a:rPr lang="zh-CN" altLang="en-US" sz="2000" dirty="0">
                <a:latin typeface="+mn-ea"/>
              </a:rPr>
              <a:t>。这些定律有些是公理，根据逻辑代数的性质就可以得出来，而有些则需要证明。证明的方法可以是把所有逻辑变量和函数列成真值表，证明等式成立。其中反演定律也称为德</a:t>
            </a:r>
            <a:r>
              <a:rPr lang="en-US" altLang="zh-CN" sz="2000" dirty="0">
                <a:latin typeface="+mn-ea"/>
              </a:rPr>
              <a:t>·</a:t>
            </a:r>
            <a:r>
              <a:rPr lang="zh-CN" altLang="en-US" sz="2000" dirty="0">
                <a:latin typeface="+mn-ea"/>
              </a:rPr>
              <a:t>摩根定理，是个非常有用的公式。</a:t>
            </a:r>
          </a:p>
          <a:p>
            <a:endParaRPr lang="zh-CN" altLang="en-US" dirty="0"/>
          </a:p>
        </p:txBody>
      </p:sp>
      <p:sp>
        <p:nvSpPr>
          <p:cNvPr id="19" name="文本框 45"/>
          <p:cNvSpPr txBox="1"/>
          <p:nvPr/>
        </p:nvSpPr>
        <p:spPr>
          <a:xfrm>
            <a:off x="912182" y="899505"/>
            <a:ext cx="5240441"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3</a:t>
            </a:r>
            <a:r>
              <a:rPr lang="zh-CN" altLang="en-US" sz="2400" b="1" dirty="0">
                <a:solidFill>
                  <a:schemeClr val="bg1"/>
                </a:solidFill>
                <a:latin typeface="+mn-ea"/>
                <a:ea typeface="+mn-ea"/>
                <a:cs typeface="+mn-ea"/>
              </a:rPr>
              <a:t>）基本定律</a:t>
            </a:r>
            <a:endParaRPr lang="zh-CN" altLang="zh-CN" sz="2400" b="1" dirty="0">
              <a:solidFill>
                <a:schemeClr val="bg1"/>
              </a:solidFill>
              <a:latin typeface="+mn-ea"/>
              <a:ea typeface="+mn-ea"/>
              <a:cs typeface="+mn-ea"/>
            </a:endParaRPr>
          </a:p>
        </p:txBody>
      </p:sp>
      <p:pic>
        <p:nvPicPr>
          <p:cNvPr id="9" name="图片 8"/>
          <p:cNvPicPr>
            <a:picLocks noChangeAspect="1"/>
          </p:cNvPicPr>
          <p:nvPr/>
        </p:nvPicPr>
        <p:blipFill>
          <a:blip r:embed="rId2"/>
          <a:stretch>
            <a:fillRect/>
          </a:stretch>
        </p:blipFill>
        <p:spPr>
          <a:xfrm>
            <a:off x="1240910" y="1359950"/>
            <a:ext cx="10605135" cy="2768829"/>
          </a:xfrm>
          <a:prstGeom prst="rect">
            <a:avLst/>
          </a:prstGeom>
        </p:spPr>
      </p:pic>
      <p:sp>
        <p:nvSpPr>
          <p:cNvPr id="7" name="动作按钮: 上一张 6">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文本框 58"/>
          <p:cNvSpPr txBox="1"/>
          <p:nvPr/>
        </p:nvSpPr>
        <p:spPr>
          <a:xfrm>
            <a:off x="1036955" y="254000"/>
            <a:ext cx="10232390"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4</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6" name="文本框 15"/>
          <p:cNvSpPr txBox="1"/>
          <p:nvPr/>
        </p:nvSpPr>
        <p:spPr>
          <a:xfrm>
            <a:off x="462176" y="1256389"/>
            <a:ext cx="11268220" cy="5600700"/>
          </a:xfrm>
          <a:prstGeom prst="rect">
            <a:avLst/>
          </a:prstGeom>
          <a:noFill/>
        </p:spPr>
        <p:txBody>
          <a:bodyPr wrap="square" rtlCol="0">
            <a:spAutoFit/>
          </a:bodyPr>
          <a:lstStyle/>
          <a:p>
            <a:r>
              <a:rPr lang="en-US" altLang="zh-CN" sz="2000" b="1" dirty="0">
                <a:solidFill>
                  <a:schemeClr val="bg1"/>
                </a:solidFill>
              </a:rPr>
              <a:t>3</a:t>
            </a:r>
            <a:r>
              <a:rPr lang="zh-CN" altLang="en-US" sz="2000" b="1" dirty="0">
                <a:solidFill>
                  <a:schemeClr val="bg1"/>
                </a:solidFill>
              </a:rPr>
              <a:t>．</a:t>
            </a:r>
            <a:r>
              <a:rPr lang="zh-CN" altLang="en-US" sz="2000" b="1" dirty="0">
                <a:solidFill>
                  <a:srgbClr val="FF0000"/>
                </a:solidFill>
              </a:rPr>
              <a:t>代入规则</a:t>
            </a:r>
            <a:endParaRPr lang="en-US" altLang="zh-CN" sz="2000" b="1" dirty="0">
              <a:solidFill>
                <a:schemeClr val="bg1"/>
              </a:solidFill>
            </a:endParaRPr>
          </a:p>
          <a:p>
            <a:r>
              <a:rPr lang="zh-CN" altLang="en-US" sz="2000" b="1" dirty="0">
                <a:solidFill>
                  <a:schemeClr val="bg1"/>
                </a:solidFill>
                <a:latin typeface="+mn-ea"/>
              </a:rPr>
              <a:t>    任何一个含有变量 </a:t>
            </a:r>
            <a:r>
              <a:rPr lang="en-US" altLang="zh-CN" sz="2000" b="1" dirty="0">
                <a:solidFill>
                  <a:schemeClr val="bg1"/>
                </a:solidFill>
                <a:latin typeface="+mn-ea"/>
              </a:rPr>
              <a:t>A </a:t>
            </a:r>
            <a:r>
              <a:rPr lang="zh-CN" altLang="en-US" sz="2000" b="1" dirty="0">
                <a:solidFill>
                  <a:schemeClr val="bg1"/>
                </a:solidFill>
                <a:latin typeface="+mn-ea"/>
              </a:rPr>
              <a:t>的逻辑等式中，所有变量 </a:t>
            </a:r>
            <a:r>
              <a:rPr lang="en-US" altLang="zh-CN" sz="2000" b="1" dirty="0">
                <a:solidFill>
                  <a:schemeClr val="bg1"/>
                </a:solidFill>
                <a:latin typeface="+mn-ea"/>
              </a:rPr>
              <a:t>A </a:t>
            </a:r>
            <a:r>
              <a:rPr lang="zh-CN" altLang="en-US" sz="2000" b="1" dirty="0">
                <a:solidFill>
                  <a:schemeClr val="bg1"/>
                </a:solidFill>
                <a:latin typeface="+mn-ea"/>
              </a:rPr>
              <a:t>都可代之以另一个逻辑函数 </a:t>
            </a:r>
            <a:r>
              <a:rPr lang="en-US" altLang="zh-CN" sz="2000" b="1" dirty="0">
                <a:solidFill>
                  <a:schemeClr val="bg1"/>
                </a:solidFill>
                <a:latin typeface="+mn-ea"/>
              </a:rPr>
              <a:t>Y</a:t>
            </a:r>
            <a:r>
              <a:rPr lang="zh-CN" altLang="en-US" sz="2000" b="1" dirty="0">
                <a:solidFill>
                  <a:schemeClr val="bg1"/>
                </a:solidFill>
                <a:latin typeface="+mn-ea"/>
              </a:rPr>
              <a:t>，等式 仍然成立，这就是代入规则。 因为变量值仅有 </a:t>
            </a:r>
            <a:r>
              <a:rPr lang="en-US" altLang="zh-CN" sz="2000" b="1" dirty="0">
                <a:solidFill>
                  <a:schemeClr val="bg1"/>
                </a:solidFill>
                <a:latin typeface="+mn-ea"/>
              </a:rPr>
              <a:t>0 </a:t>
            </a:r>
            <a:r>
              <a:rPr lang="zh-CN" altLang="en-US" sz="2000" b="1" dirty="0">
                <a:solidFill>
                  <a:schemeClr val="bg1"/>
                </a:solidFill>
                <a:latin typeface="+mn-ea"/>
              </a:rPr>
              <a:t>和 </a:t>
            </a:r>
            <a:r>
              <a:rPr lang="en-US" altLang="zh-CN" sz="2000" b="1" dirty="0">
                <a:solidFill>
                  <a:schemeClr val="bg1"/>
                </a:solidFill>
                <a:latin typeface="+mn-ea"/>
              </a:rPr>
              <a:t>1 </a:t>
            </a:r>
            <a:r>
              <a:rPr lang="zh-CN" altLang="en-US" sz="2000" b="1" dirty="0">
                <a:solidFill>
                  <a:schemeClr val="bg1"/>
                </a:solidFill>
                <a:latin typeface="+mn-ea"/>
              </a:rPr>
              <a:t>两种，而逻辑函数的取值也一样，所以代换过程中的等式自然成 立。利用代入规则可以把单变量公式推广为多变量的形式。 注意，在对复杂的逻辑式进行运算时，仍需遵守普通代数一样的运算优先顺序，即</a:t>
            </a:r>
            <a:r>
              <a:rPr lang="zh-CN" altLang="en-US" sz="2000" b="1" dirty="0">
                <a:solidFill>
                  <a:srgbClr val="FF0000"/>
                </a:solidFill>
                <a:latin typeface="+mn-ea"/>
              </a:rPr>
              <a:t>先算括号里的内容，其次算乘法，最后算加法</a:t>
            </a:r>
            <a:r>
              <a:rPr lang="zh-CN" altLang="en-US" sz="2000" b="1" dirty="0">
                <a:solidFill>
                  <a:schemeClr val="bg1"/>
                </a:solidFill>
                <a:latin typeface="+mn-ea"/>
              </a:rPr>
              <a:t>。 </a:t>
            </a:r>
            <a:endParaRPr lang="en-US" altLang="zh-CN" sz="2000" b="1" dirty="0">
              <a:solidFill>
                <a:schemeClr val="bg1"/>
              </a:solidFill>
              <a:latin typeface="+mn-ea"/>
            </a:endParaRPr>
          </a:p>
          <a:p>
            <a:r>
              <a:rPr lang="en-US" altLang="zh-CN" sz="2000" b="1" dirty="0"/>
              <a:t>4</a:t>
            </a:r>
            <a:r>
              <a:rPr lang="zh-CN" altLang="en-US" sz="2000" b="1" dirty="0"/>
              <a:t>．</a:t>
            </a:r>
            <a:r>
              <a:rPr lang="zh-CN" altLang="en-US" sz="2000" b="1" dirty="0">
                <a:solidFill>
                  <a:srgbClr val="FF0000"/>
                </a:solidFill>
              </a:rPr>
              <a:t>反演规则</a:t>
            </a:r>
            <a:endParaRPr lang="en-US" altLang="zh-CN" sz="2000" b="1" dirty="0"/>
          </a:p>
          <a:p>
            <a:r>
              <a:rPr lang="zh-CN" altLang="en-US" sz="2000" b="1" dirty="0">
                <a:latin typeface="+mn-ea"/>
              </a:rPr>
              <a:t>    对一个原函数求反函数的过程叫做反演。反演规则是说将原逻辑函数中所有的“</a:t>
            </a:r>
            <a:r>
              <a:rPr lang="en-US" altLang="zh-CN" sz="2000" b="1" dirty="0">
                <a:latin typeface="+mn-ea"/>
              </a:rPr>
              <a:t>·”</a:t>
            </a:r>
            <a:r>
              <a:rPr lang="zh-CN" altLang="en-US" sz="2000" b="1" dirty="0">
                <a:latin typeface="+mn-ea"/>
              </a:rPr>
              <a:t>变 成“</a:t>
            </a:r>
            <a:r>
              <a:rPr lang="en-US" altLang="zh-CN" sz="2000" b="1" dirty="0">
                <a:latin typeface="+mn-ea"/>
              </a:rPr>
              <a:t>+”</a:t>
            </a:r>
            <a:r>
              <a:rPr lang="zh-CN" altLang="en-US" sz="2000" b="1" dirty="0">
                <a:latin typeface="+mn-ea"/>
              </a:rPr>
              <a:t>，“</a:t>
            </a:r>
            <a:r>
              <a:rPr lang="en-US" altLang="zh-CN" sz="2000" b="1" dirty="0">
                <a:latin typeface="+mn-ea"/>
              </a:rPr>
              <a:t>+”</a:t>
            </a:r>
            <a:r>
              <a:rPr lang="zh-CN" altLang="en-US" sz="2000" b="1" dirty="0">
                <a:latin typeface="+mn-ea"/>
              </a:rPr>
              <a:t>变成“</a:t>
            </a:r>
            <a:r>
              <a:rPr lang="en-US" altLang="zh-CN" sz="2000" b="1" dirty="0">
                <a:latin typeface="+mn-ea"/>
              </a:rPr>
              <a:t>·”</a:t>
            </a:r>
            <a:r>
              <a:rPr lang="zh-CN" altLang="en-US" sz="2000" b="1" dirty="0">
                <a:latin typeface="+mn-ea"/>
              </a:rPr>
              <a:t>，</a:t>
            </a:r>
            <a:r>
              <a:rPr lang="en-US" altLang="zh-CN" sz="2000" b="1" dirty="0">
                <a:latin typeface="+mn-ea"/>
              </a:rPr>
              <a:t>0 </a:t>
            </a:r>
            <a:r>
              <a:rPr lang="zh-CN" altLang="en-US" sz="2000" b="1" dirty="0">
                <a:latin typeface="+mn-ea"/>
              </a:rPr>
              <a:t>换成 </a:t>
            </a:r>
            <a:r>
              <a:rPr lang="en-US" altLang="zh-CN" sz="2000" b="1" dirty="0">
                <a:latin typeface="+mn-ea"/>
              </a:rPr>
              <a:t>1</a:t>
            </a:r>
            <a:r>
              <a:rPr lang="zh-CN" altLang="en-US" sz="2000" b="1" dirty="0">
                <a:latin typeface="+mn-ea"/>
              </a:rPr>
              <a:t>，</a:t>
            </a:r>
            <a:r>
              <a:rPr lang="en-US" altLang="zh-CN" sz="2000" b="1" dirty="0">
                <a:latin typeface="+mn-ea"/>
              </a:rPr>
              <a:t>1 </a:t>
            </a:r>
            <a:r>
              <a:rPr lang="zh-CN" altLang="en-US" sz="2000" b="1" dirty="0">
                <a:latin typeface="+mn-ea"/>
              </a:rPr>
              <a:t>换成 </a:t>
            </a:r>
            <a:r>
              <a:rPr lang="en-US" altLang="zh-CN" sz="2000" b="1" dirty="0">
                <a:latin typeface="+mn-ea"/>
              </a:rPr>
              <a:t>0</a:t>
            </a:r>
            <a:r>
              <a:rPr lang="zh-CN" altLang="en-US" sz="2000" b="1" dirty="0">
                <a:latin typeface="+mn-ea"/>
              </a:rPr>
              <a:t>，原变量换成反变量，反变量换成原变量。 这样所得到的新逻辑函数就是其反函数，或成为补函数。 应用反演规则可以很方便地求出反函数。 在使用反演规则时还需注意：仍需遵守“先括号，然后乘，最后加”的运算有优先顺序。再有，多个变量上的非号应保持不变，或视为一个子函数再进行反演。</a:t>
            </a:r>
            <a:endParaRPr lang="en-US" altLang="zh-CN" sz="2000" b="1" dirty="0">
              <a:latin typeface="+mn-ea"/>
            </a:endParaRPr>
          </a:p>
          <a:p>
            <a:r>
              <a:rPr lang="en-US" altLang="zh-CN" sz="2000" b="1" dirty="0"/>
              <a:t>5</a:t>
            </a:r>
            <a:r>
              <a:rPr lang="zh-CN" altLang="en-US" sz="2000" b="1" dirty="0"/>
              <a:t>．</a:t>
            </a:r>
            <a:r>
              <a:rPr lang="zh-CN" altLang="en-US" sz="2000" b="1" dirty="0">
                <a:solidFill>
                  <a:srgbClr val="FF0000"/>
                </a:solidFill>
              </a:rPr>
              <a:t>对偶规则</a:t>
            </a:r>
            <a:endParaRPr lang="en-US" altLang="zh-CN" sz="2000" b="1" dirty="0"/>
          </a:p>
          <a:p>
            <a:r>
              <a:rPr lang="en-US" altLang="zh-CN" sz="2000" b="1" dirty="0">
                <a:latin typeface="+mn-ea"/>
              </a:rPr>
              <a:t>    </a:t>
            </a:r>
            <a:r>
              <a:rPr lang="zh-CN" altLang="en-US" sz="2000" b="1" dirty="0">
                <a:latin typeface="+mn-ea"/>
              </a:rPr>
              <a:t>如果把任何一个逻辑表达式 </a:t>
            </a:r>
            <a:r>
              <a:rPr lang="en-US" altLang="zh-CN" sz="2000" b="1" dirty="0">
                <a:latin typeface="+mn-ea"/>
              </a:rPr>
              <a:t>Y </a:t>
            </a:r>
            <a:r>
              <a:rPr lang="zh-CN" altLang="en-US" sz="2000" b="1" dirty="0">
                <a:latin typeface="+mn-ea"/>
              </a:rPr>
              <a:t>中的“</a:t>
            </a:r>
            <a:r>
              <a:rPr lang="en-US" altLang="zh-CN" sz="2000" b="1" dirty="0">
                <a:latin typeface="+mn-ea"/>
              </a:rPr>
              <a:t>·”</a:t>
            </a:r>
            <a:r>
              <a:rPr lang="zh-CN" altLang="en-US" sz="2000" b="1" dirty="0">
                <a:latin typeface="+mn-ea"/>
              </a:rPr>
              <a:t>变成“</a:t>
            </a:r>
            <a:r>
              <a:rPr lang="en-US" altLang="zh-CN" sz="2000" b="1" dirty="0">
                <a:latin typeface="+mn-ea"/>
              </a:rPr>
              <a:t>+”</a:t>
            </a:r>
            <a:r>
              <a:rPr lang="zh-CN" altLang="en-US" sz="2000" b="1" dirty="0">
                <a:latin typeface="+mn-ea"/>
              </a:rPr>
              <a:t>，“</a:t>
            </a:r>
            <a:r>
              <a:rPr lang="en-US" altLang="zh-CN" sz="2000" b="1" dirty="0">
                <a:latin typeface="+mn-ea"/>
              </a:rPr>
              <a:t>+”</a:t>
            </a:r>
            <a:r>
              <a:rPr lang="zh-CN" altLang="en-US" sz="2000" b="1" dirty="0">
                <a:latin typeface="+mn-ea"/>
              </a:rPr>
              <a:t>变成“</a:t>
            </a:r>
            <a:r>
              <a:rPr lang="en-US" altLang="zh-CN" sz="2000" b="1" dirty="0">
                <a:latin typeface="+mn-ea"/>
              </a:rPr>
              <a:t>·”</a:t>
            </a:r>
            <a:r>
              <a:rPr lang="zh-CN" altLang="en-US" sz="2000" b="1" dirty="0">
                <a:latin typeface="+mn-ea"/>
              </a:rPr>
              <a:t>，</a:t>
            </a:r>
            <a:r>
              <a:rPr lang="en-US" altLang="zh-CN" sz="2000" b="1" dirty="0">
                <a:latin typeface="+mn-ea"/>
              </a:rPr>
              <a:t>0 </a:t>
            </a:r>
            <a:r>
              <a:rPr lang="zh-CN" altLang="en-US" sz="2000" b="1" dirty="0">
                <a:latin typeface="+mn-ea"/>
              </a:rPr>
              <a:t>换成 </a:t>
            </a:r>
            <a:r>
              <a:rPr lang="en-US" altLang="zh-CN" sz="2000" b="1" dirty="0">
                <a:latin typeface="+mn-ea"/>
              </a:rPr>
              <a:t>1</a:t>
            </a:r>
            <a:r>
              <a:rPr lang="zh-CN" altLang="en-US" sz="2000" b="1" dirty="0">
                <a:latin typeface="+mn-ea"/>
              </a:rPr>
              <a:t>，</a:t>
            </a:r>
            <a:r>
              <a:rPr lang="en-US" altLang="zh-CN" sz="2000" b="1" dirty="0">
                <a:latin typeface="+mn-ea"/>
              </a:rPr>
              <a:t>1 </a:t>
            </a:r>
            <a:r>
              <a:rPr lang="zh-CN" altLang="en-US" sz="2000" b="1" dirty="0">
                <a:latin typeface="+mn-ea"/>
              </a:rPr>
              <a:t>换成 </a:t>
            </a:r>
            <a:r>
              <a:rPr lang="en-US" altLang="zh-CN" sz="2000" b="1" dirty="0">
                <a:latin typeface="+mn-ea"/>
              </a:rPr>
              <a:t>0</a:t>
            </a:r>
            <a:r>
              <a:rPr lang="zh-CN" altLang="en-US" sz="2000" b="1" dirty="0">
                <a:latin typeface="+mn-ea"/>
              </a:rPr>
              <a:t>，则得到一个新的逻辑式</a:t>
            </a:r>
            <a:r>
              <a:rPr lang="en-US" altLang="zh-CN" sz="2000" b="1" dirty="0">
                <a:latin typeface="+mn-ea"/>
              </a:rPr>
              <a:t>Y’</a:t>
            </a:r>
            <a:r>
              <a:rPr lang="zh-CN" altLang="en-US" sz="2000" b="1" dirty="0">
                <a:latin typeface="+mn-ea"/>
              </a:rPr>
              <a:t>这个</a:t>
            </a:r>
            <a:r>
              <a:rPr lang="en-US" altLang="zh-CN" sz="2000" b="1" dirty="0">
                <a:latin typeface="+mn-ea"/>
              </a:rPr>
              <a:t>Y’</a:t>
            </a:r>
            <a:r>
              <a:rPr lang="zh-CN" altLang="en-US" sz="2000" b="1" dirty="0">
                <a:latin typeface="+mn-ea"/>
              </a:rPr>
              <a:t>叫 </a:t>
            </a:r>
            <a:r>
              <a:rPr lang="en-US" altLang="zh-CN" sz="2000" b="1" dirty="0">
                <a:latin typeface="+mn-ea"/>
              </a:rPr>
              <a:t>Y </a:t>
            </a:r>
            <a:r>
              <a:rPr lang="zh-CN" altLang="en-US" sz="2000" b="1" dirty="0">
                <a:latin typeface="+mn-ea"/>
              </a:rPr>
              <a:t>的对偶式。 例如：</a:t>
            </a:r>
            <a:r>
              <a:rPr lang="en-US" altLang="zh-CN" sz="2000" b="1" dirty="0">
                <a:latin typeface="+mn-ea"/>
              </a:rPr>
              <a:t>Y=A</a:t>
            </a:r>
            <a:r>
              <a:rPr lang="zh-CN" altLang="en-US" sz="2000" b="1" dirty="0">
                <a:latin typeface="+mn-ea"/>
              </a:rPr>
              <a:t>（</a:t>
            </a:r>
            <a:r>
              <a:rPr lang="en-US" altLang="zh-CN" sz="2000" b="1" dirty="0">
                <a:latin typeface="+mn-ea"/>
              </a:rPr>
              <a:t>B+C</a:t>
            </a:r>
            <a:r>
              <a:rPr lang="zh-CN" altLang="en-US" sz="2000" b="1" dirty="0">
                <a:latin typeface="+mn-ea"/>
              </a:rPr>
              <a:t>），则</a:t>
            </a:r>
            <a:r>
              <a:rPr lang="en-US" altLang="zh-CN" sz="2000" b="1" dirty="0">
                <a:latin typeface="+mn-ea"/>
              </a:rPr>
              <a:t>Y’=A+BC</a:t>
            </a:r>
            <a:r>
              <a:rPr lang="zh-CN" altLang="en-US" sz="2000" b="1" dirty="0">
                <a:latin typeface="+mn-ea"/>
              </a:rPr>
              <a:t>。 对偶规则是指：如果两逻辑表达式相等，则它们的对偶式也相等。 为了证明两个逻辑式相等，也可以通过证明它们的对偶式相等来完成，因为有些情况下 证明它们的对偶式相等更容易。</a:t>
            </a:r>
            <a:endParaRPr lang="en-US" altLang="zh-CN" sz="2000" b="1" dirty="0">
              <a:latin typeface="+mn-ea"/>
            </a:endParaRPr>
          </a:p>
          <a:p>
            <a:endParaRPr lang="zh-CN" altLang="en-US" dirty="0"/>
          </a:p>
        </p:txBody>
      </p:sp>
      <p:sp>
        <p:nvSpPr>
          <p:cNvPr id="30" name="文本框 45"/>
          <p:cNvSpPr txBox="1"/>
          <p:nvPr/>
        </p:nvSpPr>
        <p:spPr>
          <a:xfrm>
            <a:off x="592034" y="767744"/>
            <a:ext cx="5240441"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3</a:t>
            </a:r>
            <a:r>
              <a:rPr lang="zh-CN" altLang="en-US" sz="2400" b="1" dirty="0">
                <a:solidFill>
                  <a:schemeClr val="bg1"/>
                </a:solidFill>
                <a:latin typeface="+mn-ea"/>
                <a:ea typeface="+mn-ea"/>
                <a:cs typeface="+mn-ea"/>
              </a:rPr>
              <a:t>）基本定律</a:t>
            </a:r>
            <a:endParaRPr lang="zh-CN" altLang="zh-CN" sz="2400" b="1" dirty="0">
              <a:solidFill>
                <a:schemeClr val="bg1"/>
              </a:solidFill>
              <a:latin typeface="+mn-ea"/>
              <a:ea typeface="+mn-ea"/>
              <a:cs typeface="+mn-ea"/>
            </a:endParaRPr>
          </a:p>
        </p:txBody>
      </p:sp>
      <p:sp>
        <p:nvSpPr>
          <p:cNvPr id="3" name="动作按钮: 上一张 2">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anim calcmode="lin" valueType="num">
                                      <p:cBhvr additive="base">
                                        <p:cTn id="11"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 calcmode="lin" valueType="num">
                                      <p:cBhvr additive="base">
                                        <p:cTn id="17"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6">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6">
                                            <p:txEl>
                                              <p:pRg st="3" end="3"/>
                                            </p:txEl>
                                          </p:spTgt>
                                        </p:tgtEl>
                                        <p:attrNameLst>
                                          <p:attrName>style.visibility</p:attrName>
                                        </p:attrNameLst>
                                      </p:cBhvr>
                                      <p:to>
                                        <p:strVal val="visible"/>
                                      </p:to>
                                    </p:set>
                                    <p:anim calcmode="lin" valueType="num">
                                      <p:cBhvr additive="base">
                                        <p:cTn id="21"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 calcmode="lin" valueType="num">
                                      <p:cBhvr additive="base">
                                        <p:cTn id="27"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xEl>
                                              <p:pRg st="5" end="5"/>
                                            </p:txEl>
                                          </p:spTgt>
                                        </p:tgtEl>
                                        <p:attrNameLst>
                                          <p:attrName>style.visibility</p:attrName>
                                        </p:attrNameLst>
                                      </p:cBhvr>
                                      <p:to>
                                        <p:strVal val="visible"/>
                                      </p:to>
                                    </p:set>
                                    <p:anim calcmode="lin" valueType="num">
                                      <p:cBhvr additive="base">
                                        <p:cTn id="31"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文本框 58"/>
          <p:cNvSpPr txBox="1"/>
          <p:nvPr/>
        </p:nvSpPr>
        <p:spPr>
          <a:xfrm>
            <a:off x="1130300" y="300355"/>
            <a:ext cx="10169525"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5</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8" name="文本框 45"/>
          <p:cNvSpPr txBox="1"/>
          <p:nvPr/>
        </p:nvSpPr>
        <p:spPr>
          <a:xfrm>
            <a:off x="855559" y="945300"/>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4</a:t>
            </a:r>
            <a:r>
              <a:rPr lang="zh-CN" altLang="en-US" sz="2400" b="1" dirty="0">
                <a:solidFill>
                  <a:schemeClr val="bg1"/>
                </a:solidFill>
                <a:latin typeface="+mn-ea"/>
                <a:ea typeface="+mn-ea"/>
                <a:cs typeface="+mn-ea"/>
              </a:rPr>
              <a:t>）逻辑表达式与真值表之间的相互转化</a:t>
            </a:r>
            <a:endParaRPr lang="zh-CN" altLang="zh-CN" sz="2400" b="1" dirty="0">
              <a:solidFill>
                <a:schemeClr val="bg1"/>
              </a:solidFill>
              <a:latin typeface="+mn-ea"/>
              <a:ea typeface="+mn-ea"/>
              <a:cs typeface="+mn-ea"/>
            </a:endParaRPr>
          </a:p>
        </p:txBody>
      </p:sp>
      <p:sp>
        <p:nvSpPr>
          <p:cNvPr id="3" name="文本框 2"/>
          <p:cNvSpPr txBox="1"/>
          <p:nvPr/>
        </p:nvSpPr>
        <p:spPr>
          <a:xfrm>
            <a:off x="872704" y="1405810"/>
            <a:ext cx="10685846" cy="3476625"/>
          </a:xfrm>
          <a:prstGeom prst="rect">
            <a:avLst/>
          </a:prstGeom>
          <a:noFill/>
        </p:spPr>
        <p:txBody>
          <a:bodyPr wrap="square" rtlCol="0">
            <a:spAutoFit/>
          </a:bodyPr>
          <a:lstStyle/>
          <a:p>
            <a:r>
              <a:rPr lang="zh-CN" altLang="en-US" sz="2000" dirty="0">
                <a:latin typeface="+mn-ea"/>
              </a:rPr>
              <a:t>   由前面介绍的内容我们可以了解，逻辑函数的函数值与逻辑变量之间的逻辑关系既可以 用运算表达式（简称逻辑表达式）的方法来表示也可以用表格（真值表）的方法来表示。下 面来介绍两种方法之间的相互转换。</a:t>
            </a:r>
          </a:p>
          <a:p>
            <a:r>
              <a:rPr lang="en-US" altLang="zh-CN" sz="2000" dirty="0">
                <a:latin typeface="+mn-ea"/>
              </a:rPr>
              <a:t>1</a:t>
            </a:r>
            <a:r>
              <a:rPr lang="zh-CN" altLang="en-US" sz="2000" dirty="0">
                <a:latin typeface="+mn-ea"/>
              </a:rPr>
              <a:t>．从逻辑表达式到真值表</a:t>
            </a:r>
          </a:p>
          <a:p>
            <a:r>
              <a:rPr lang="zh-CN" altLang="en-US" sz="2000" dirty="0">
                <a:latin typeface="+mn-ea"/>
              </a:rPr>
              <a:t>   在转化时，先将所有变量的取值组合列在真值表的左半部分，为确保列出全部组合，一般以二进制的计数顺序填写；再将所有取值组合中的变量值逐一代入逻辑式求出函数值，填 在表的右半部分相应行上，即可得到真值表。</a:t>
            </a:r>
            <a:r>
              <a:rPr lang="en-US" altLang="zh-CN" sz="2000" dirty="0">
                <a:latin typeface="+mn-ea"/>
              </a:rPr>
              <a:t>  </a:t>
            </a:r>
          </a:p>
          <a:p>
            <a:r>
              <a:rPr lang="en-US" altLang="zh-CN" sz="2000" dirty="0">
                <a:latin typeface="+mn-ea"/>
              </a:rPr>
              <a:t>                            _  _ _</a:t>
            </a:r>
          </a:p>
          <a:p>
            <a:r>
              <a:rPr lang="en-US" altLang="zh-CN" sz="2000" dirty="0">
                <a:latin typeface="+mn-ea"/>
              </a:rPr>
              <a:t>    【</a:t>
            </a:r>
            <a:r>
              <a:rPr lang="zh-CN" altLang="en-US" sz="2000" dirty="0">
                <a:latin typeface="+mn-ea"/>
              </a:rPr>
              <a:t>例 </a:t>
            </a:r>
            <a:r>
              <a:rPr lang="en-US" altLang="zh-CN" sz="2000" dirty="0">
                <a:latin typeface="+mn-ea"/>
              </a:rPr>
              <a:t>3-3】</a:t>
            </a:r>
            <a:r>
              <a:rPr lang="zh-CN" altLang="en-US" sz="2000" dirty="0">
                <a:latin typeface="+mn-ea"/>
              </a:rPr>
              <a:t>已知逻辑函数</a:t>
            </a:r>
            <a:r>
              <a:rPr lang="en-US" altLang="zh-CN" sz="2000" dirty="0">
                <a:latin typeface="+mn-ea"/>
              </a:rPr>
              <a:t>Y=A+BC+ABC</a:t>
            </a:r>
            <a:r>
              <a:rPr lang="zh-CN" altLang="en-US" sz="2000" dirty="0">
                <a:latin typeface="+mn-ea"/>
              </a:rPr>
              <a:t>，求其真值表。 解：将 </a:t>
            </a:r>
            <a:r>
              <a:rPr lang="en-US" altLang="zh-CN" sz="2000" dirty="0">
                <a:latin typeface="+mn-ea"/>
              </a:rPr>
              <a:t>A</a:t>
            </a:r>
            <a:r>
              <a:rPr lang="zh-CN" altLang="en-US" sz="2000" dirty="0">
                <a:latin typeface="+mn-ea"/>
              </a:rPr>
              <a:t>、</a:t>
            </a:r>
            <a:r>
              <a:rPr lang="en-US" altLang="zh-CN" sz="2000" dirty="0">
                <a:latin typeface="+mn-ea"/>
              </a:rPr>
              <a:t>B</a:t>
            </a:r>
            <a:r>
              <a:rPr lang="zh-CN" altLang="en-US" sz="2000" dirty="0">
                <a:latin typeface="+mn-ea"/>
              </a:rPr>
              <a:t>、</a:t>
            </a:r>
            <a:r>
              <a:rPr lang="en-US" altLang="zh-CN" sz="2000" dirty="0">
                <a:latin typeface="+mn-ea"/>
              </a:rPr>
              <a:t>C </a:t>
            </a:r>
            <a:r>
              <a:rPr lang="zh-CN" altLang="en-US" sz="2000" dirty="0">
                <a:latin typeface="+mn-ea"/>
              </a:rPr>
              <a:t>的各种取值逐一代入 </a:t>
            </a:r>
            <a:r>
              <a:rPr lang="en-US" altLang="zh-CN" sz="2000" dirty="0">
                <a:latin typeface="+mn-ea"/>
              </a:rPr>
              <a:t>Y </a:t>
            </a:r>
            <a:r>
              <a:rPr lang="zh-CN" altLang="en-US" sz="2000" dirty="0">
                <a:latin typeface="+mn-ea"/>
              </a:rPr>
              <a:t>式中计算，将计算结果列表，即得到如 </a:t>
            </a:r>
            <a:r>
              <a:rPr lang="en-US" altLang="zh-CN" sz="2000" dirty="0">
                <a:latin typeface="+mn-ea"/>
              </a:rPr>
              <a:t>3.2 </a:t>
            </a:r>
            <a:r>
              <a:rPr lang="zh-CN" altLang="en-US" sz="2000" dirty="0">
                <a:latin typeface="+mn-ea"/>
              </a:rPr>
              <a:t>真值表。 有时为了运算方便，往往在表中借助中间函数列。如 </a:t>
            </a:r>
            <a:r>
              <a:rPr lang="en-US" altLang="zh-CN" sz="2000" dirty="0">
                <a:latin typeface="+mn-ea"/>
              </a:rPr>
              <a:t>3.3 </a:t>
            </a:r>
            <a:r>
              <a:rPr lang="zh-CN" altLang="en-US" sz="2000" dirty="0">
                <a:latin typeface="+mn-ea"/>
              </a:rPr>
              <a:t>表。</a:t>
            </a:r>
          </a:p>
        </p:txBody>
      </p:sp>
      <p:pic>
        <p:nvPicPr>
          <p:cNvPr id="8" name="图片 7"/>
          <p:cNvPicPr>
            <a:picLocks noChangeAspect="1"/>
          </p:cNvPicPr>
          <p:nvPr/>
        </p:nvPicPr>
        <p:blipFill>
          <a:blip r:embed="rId2"/>
          <a:srcRect t="10718" r="4210" b="6409"/>
          <a:stretch>
            <a:fillRect/>
          </a:stretch>
        </p:blipFill>
        <p:spPr>
          <a:xfrm>
            <a:off x="4442460" y="4491990"/>
            <a:ext cx="2088515" cy="2366010"/>
          </a:xfrm>
          <a:prstGeom prst="rect">
            <a:avLst/>
          </a:prstGeom>
        </p:spPr>
      </p:pic>
      <p:pic>
        <p:nvPicPr>
          <p:cNvPr id="9" name="图片 8"/>
          <p:cNvPicPr>
            <a:picLocks noChangeAspect="1"/>
          </p:cNvPicPr>
          <p:nvPr/>
        </p:nvPicPr>
        <p:blipFill>
          <a:blip r:embed="rId3"/>
          <a:srcRect l="4733" t="6047" r="9452" b="8475"/>
          <a:stretch>
            <a:fillRect/>
          </a:stretch>
        </p:blipFill>
        <p:spPr>
          <a:xfrm>
            <a:off x="6704330" y="4622800"/>
            <a:ext cx="4029710" cy="2235200"/>
          </a:xfrm>
          <a:prstGeom prst="rect">
            <a:avLst/>
          </a:prstGeom>
        </p:spPr>
      </p:pic>
      <p:sp>
        <p:nvSpPr>
          <p:cNvPr id="7" name="动作按钮: 上一张 6">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文本框 58"/>
          <p:cNvSpPr txBox="1"/>
          <p:nvPr/>
        </p:nvSpPr>
        <p:spPr>
          <a:xfrm>
            <a:off x="1130300" y="300355"/>
            <a:ext cx="10299065"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6</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8" name="文本框 45"/>
          <p:cNvSpPr txBox="1"/>
          <p:nvPr/>
        </p:nvSpPr>
        <p:spPr>
          <a:xfrm>
            <a:off x="719827" y="1060194"/>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4</a:t>
            </a:r>
            <a:r>
              <a:rPr lang="zh-CN" altLang="en-US" sz="2400" b="1" dirty="0">
                <a:solidFill>
                  <a:schemeClr val="bg1"/>
                </a:solidFill>
                <a:latin typeface="+mn-ea"/>
                <a:ea typeface="+mn-ea"/>
                <a:cs typeface="+mn-ea"/>
              </a:rPr>
              <a:t>）逻辑表达式与真值表之间的相互转化</a:t>
            </a:r>
            <a:endParaRPr lang="zh-CN" altLang="zh-CN" sz="2400" b="1" dirty="0">
              <a:solidFill>
                <a:schemeClr val="bg1"/>
              </a:solidFill>
              <a:latin typeface="+mn-ea"/>
              <a:ea typeface="+mn-ea"/>
              <a:cs typeface="+mn-ea"/>
            </a:endParaRPr>
          </a:p>
        </p:txBody>
      </p:sp>
      <p:sp>
        <p:nvSpPr>
          <p:cNvPr id="3" name="文本框 2"/>
          <p:cNvSpPr txBox="1"/>
          <p:nvPr/>
        </p:nvSpPr>
        <p:spPr>
          <a:xfrm>
            <a:off x="855559" y="1556295"/>
            <a:ext cx="10685846" cy="1014730"/>
          </a:xfrm>
          <a:prstGeom prst="rect">
            <a:avLst/>
          </a:prstGeom>
          <a:noFill/>
        </p:spPr>
        <p:txBody>
          <a:bodyPr wrap="square" rtlCol="0">
            <a:spAutoFit/>
          </a:bodyPr>
          <a:lstStyle/>
          <a:p>
            <a:r>
              <a:rPr lang="zh-CN" altLang="en-US" sz="2000" dirty="0">
                <a:latin typeface="+mn-ea"/>
              </a:rPr>
              <a:t> </a:t>
            </a:r>
            <a:r>
              <a:rPr lang="en-US" altLang="zh-CN" sz="2000" dirty="0">
                <a:latin typeface="+mn-ea"/>
              </a:rPr>
              <a:t>2</a:t>
            </a:r>
            <a:r>
              <a:rPr lang="zh-CN" altLang="en-US" sz="2000" dirty="0">
                <a:latin typeface="+mn-ea"/>
              </a:rPr>
              <a:t>．从真值表到逻辑表达式</a:t>
            </a:r>
          </a:p>
          <a:p>
            <a:r>
              <a:rPr lang="zh-CN" altLang="en-US" sz="2000" dirty="0">
                <a:latin typeface="+mn-ea"/>
              </a:rPr>
              <a:t>为便于理解转换的原理，先讨论一个具体的例子。 </a:t>
            </a:r>
            <a:endParaRPr lang="en-US" altLang="zh-CN" sz="2000" dirty="0">
              <a:latin typeface="+mn-ea"/>
            </a:endParaRPr>
          </a:p>
          <a:p>
            <a:r>
              <a:rPr lang="en-US" altLang="zh-CN" sz="2000" dirty="0">
                <a:latin typeface="+mn-ea"/>
              </a:rPr>
              <a:t>【</a:t>
            </a:r>
            <a:r>
              <a:rPr lang="zh-CN" altLang="en-US" sz="2000" dirty="0">
                <a:latin typeface="+mn-ea"/>
              </a:rPr>
              <a:t>例 </a:t>
            </a:r>
            <a:r>
              <a:rPr lang="en-US" altLang="zh-CN" sz="2000" dirty="0">
                <a:latin typeface="+mn-ea"/>
              </a:rPr>
              <a:t>3-4】</a:t>
            </a:r>
            <a:r>
              <a:rPr lang="zh-CN" altLang="en-US" sz="2000" dirty="0">
                <a:latin typeface="+mn-ea"/>
              </a:rPr>
              <a:t>已知一个判别函数的真值表如表 </a:t>
            </a:r>
            <a:r>
              <a:rPr lang="en-US" altLang="zh-CN" sz="2000" dirty="0">
                <a:latin typeface="+mn-ea"/>
              </a:rPr>
              <a:t>3.4</a:t>
            </a:r>
            <a:r>
              <a:rPr lang="zh-CN" altLang="en-US" sz="2000" dirty="0">
                <a:latin typeface="+mn-ea"/>
              </a:rPr>
              <a:t>，试写出它的逻辑函数式。</a:t>
            </a:r>
            <a:endParaRPr lang="en-US" altLang="zh-CN" sz="2000" dirty="0">
              <a:latin typeface="+mn-ea"/>
            </a:endParaRPr>
          </a:p>
        </p:txBody>
      </p:sp>
      <p:pic>
        <p:nvPicPr>
          <p:cNvPr id="7" name="图片 6"/>
          <p:cNvPicPr>
            <a:picLocks noChangeAspect="1"/>
          </p:cNvPicPr>
          <p:nvPr/>
        </p:nvPicPr>
        <p:blipFill>
          <a:blip r:embed="rId2"/>
          <a:srcRect l="5698" t="6624" r="9972" b="10558"/>
          <a:stretch>
            <a:fillRect/>
          </a:stretch>
        </p:blipFill>
        <p:spPr>
          <a:xfrm>
            <a:off x="10086340" y="107950"/>
            <a:ext cx="1879600" cy="2366010"/>
          </a:xfrm>
          <a:prstGeom prst="rect">
            <a:avLst/>
          </a:prstGeom>
        </p:spPr>
      </p:pic>
      <p:pic>
        <p:nvPicPr>
          <p:cNvPr id="10" name="图片 9"/>
          <p:cNvPicPr>
            <a:picLocks noChangeAspect="1"/>
          </p:cNvPicPr>
          <p:nvPr/>
        </p:nvPicPr>
        <p:blipFill>
          <a:blip r:embed="rId3"/>
          <a:srcRect l="11976" r="9389" b="8976"/>
          <a:stretch>
            <a:fillRect/>
          </a:stretch>
        </p:blipFill>
        <p:spPr>
          <a:xfrm>
            <a:off x="7092315" y="156210"/>
            <a:ext cx="2393315" cy="2414905"/>
          </a:xfrm>
          <a:prstGeom prst="rect">
            <a:avLst/>
          </a:prstGeom>
        </p:spPr>
      </p:pic>
      <p:sp>
        <p:nvSpPr>
          <p:cNvPr id="11" name="文本框 10"/>
          <p:cNvSpPr txBox="1"/>
          <p:nvPr/>
        </p:nvSpPr>
        <p:spPr>
          <a:xfrm>
            <a:off x="855559" y="5432463"/>
            <a:ext cx="9230976" cy="1600438"/>
          </a:xfrm>
          <a:prstGeom prst="rect">
            <a:avLst/>
          </a:prstGeom>
          <a:noFill/>
        </p:spPr>
        <p:txBody>
          <a:bodyPr wrap="square" rtlCol="0">
            <a:spAutoFit/>
          </a:bodyPr>
          <a:lstStyle/>
          <a:p>
            <a:r>
              <a:rPr lang="zh-CN" altLang="en-US" sz="2000" dirty="0">
                <a:solidFill>
                  <a:srgbClr val="FF0000"/>
                </a:solidFill>
                <a:latin typeface="+mn-ea"/>
              </a:rPr>
              <a:t>总结方法</a:t>
            </a:r>
            <a:r>
              <a:rPr lang="zh-CN" altLang="en-US" sz="2000" dirty="0">
                <a:latin typeface="+mn-ea"/>
              </a:rPr>
              <a:t>：（</a:t>
            </a:r>
            <a:r>
              <a:rPr lang="en-US" altLang="zh-CN" sz="2000" dirty="0">
                <a:latin typeface="+mn-ea"/>
              </a:rPr>
              <a:t>1</a:t>
            </a:r>
            <a:r>
              <a:rPr lang="zh-CN" altLang="en-US" sz="2000" dirty="0">
                <a:latin typeface="+mn-ea"/>
              </a:rPr>
              <a:t>）找出真值表中使逻辑函数 </a:t>
            </a:r>
            <a:r>
              <a:rPr lang="en-US" altLang="zh-CN" sz="2000" dirty="0">
                <a:latin typeface="+mn-ea"/>
              </a:rPr>
              <a:t>Y </a:t>
            </a:r>
            <a:r>
              <a:rPr lang="zh-CN" altLang="en-US" sz="2000" dirty="0">
                <a:latin typeface="+mn-ea"/>
              </a:rPr>
              <a:t>为 </a:t>
            </a:r>
            <a:r>
              <a:rPr lang="en-US" altLang="zh-CN" sz="2000" dirty="0">
                <a:latin typeface="+mn-ea"/>
              </a:rPr>
              <a:t>1 </a:t>
            </a:r>
            <a:r>
              <a:rPr lang="zh-CN" altLang="en-US" sz="2000" dirty="0">
                <a:latin typeface="+mn-ea"/>
              </a:rPr>
              <a:t>的那些输入变量取值的组合。 </a:t>
            </a:r>
            <a:endParaRPr lang="en-US" altLang="zh-CN" sz="2000" dirty="0">
              <a:latin typeface="+mn-ea"/>
            </a:endParaRPr>
          </a:p>
          <a:p>
            <a:r>
              <a:rPr lang="zh-CN" altLang="en-US" sz="2000" dirty="0">
                <a:latin typeface="+mn-ea"/>
              </a:rPr>
              <a:t>（</a:t>
            </a:r>
            <a:r>
              <a:rPr lang="en-US" altLang="zh-CN" sz="2000" dirty="0">
                <a:latin typeface="+mn-ea"/>
              </a:rPr>
              <a:t>2</a:t>
            </a:r>
            <a:r>
              <a:rPr lang="zh-CN" altLang="en-US" sz="2000" dirty="0">
                <a:latin typeface="+mn-ea"/>
              </a:rPr>
              <a:t>）每组输入变量取值的组合应对应一个乘积项，其中取值为 </a:t>
            </a:r>
            <a:r>
              <a:rPr lang="en-US" altLang="zh-CN" sz="2000" dirty="0">
                <a:latin typeface="+mn-ea"/>
              </a:rPr>
              <a:t>1 </a:t>
            </a:r>
            <a:r>
              <a:rPr lang="zh-CN" altLang="en-US" sz="2000" dirty="0">
                <a:latin typeface="+mn-ea"/>
              </a:rPr>
              <a:t>的用原变量表示，取 值为 </a:t>
            </a:r>
            <a:r>
              <a:rPr lang="en-US" altLang="zh-CN" sz="2000" dirty="0">
                <a:latin typeface="+mn-ea"/>
              </a:rPr>
              <a:t>0 </a:t>
            </a:r>
            <a:r>
              <a:rPr lang="zh-CN" altLang="en-US" sz="2000" dirty="0">
                <a:latin typeface="+mn-ea"/>
              </a:rPr>
              <a:t>的用反变量表示。 </a:t>
            </a:r>
            <a:endParaRPr lang="en-US" altLang="zh-CN" sz="2000" dirty="0">
              <a:latin typeface="+mn-ea"/>
            </a:endParaRPr>
          </a:p>
          <a:p>
            <a:r>
              <a:rPr lang="zh-CN" altLang="en-US" sz="2000" dirty="0">
                <a:latin typeface="+mn-ea"/>
              </a:rPr>
              <a:t>（</a:t>
            </a:r>
            <a:r>
              <a:rPr lang="en-US" altLang="zh-CN" sz="2000" dirty="0">
                <a:latin typeface="+mn-ea"/>
              </a:rPr>
              <a:t>3</a:t>
            </a:r>
            <a:r>
              <a:rPr lang="zh-CN" altLang="en-US" sz="2000" dirty="0">
                <a:latin typeface="+mn-ea"/>
              </a:rPr>
              <a:t>）将这些乘积项相加，即得到函数 </a:t>
            </a:r>
            <a:r>
              <a:rPr lang="en-US" altLang="zh-CN" sz="2000" dirty="0">
                <a:latin typeface="+mn-ea"/>
              </a:rPr>
              <a:t>Y </a:t>
            </a:r>
            <a:r>
              <a:rPr lang="zh-CN" altLang="en-US" sz="2000" dirty="0">
                <a:latin typeface="+mn-ea"/>
              </a:rPr>
              <a:t>的逻辑表达式。</a:t>
            </a:r>
          </a:p>
          <a:p>
            <a:endParaRPr lang="zh-CN" altLang="en-US" dirty="0"/>
          </a:p>
        </p:txBody>
      </p:sp>
      <p:sp>
        <p:nvSpPr>
          <p:cNvPr id="8" name="动作按钮: 上一张 7">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4" name="文本框 3"/>
          <p:cNvSpPr txBox="1"/>
          <p:nvPr/>
        </p:nvSpPr>
        <p:spPr>
          <a:xfrm>
            <a:off x="592034" y="2571025"/>
            <a:ext cx="10685846" cy="2861310"/>
          </a:xfrm>
          <a:prstGeom prst="rect">
            <a:avLst/>
          </a:prstGeom>
          <a:noFill/>
        </p:spPr>
        <p:txBody>
          <a:bodyPr wrap="square" rtlCol="0">
            <a:spAutoFit/>
          </a:bodyPr>
          <a:lstStyle/>
          <a:p>
            <a:r>
              <a:rPr lang="zh-CN" altLang="en-US" sz="2000" dirty="0">
                <a:latin typeface="+mn-ea"/>
              </a:rPr>
              <a:t> </a:t>
            </a:r>
            <a:r>
              <a:rPr lang="zh-CN" altLang="en-US" sz="2000" dirty="0">
                <a:latin typeface="+mn-ea"/>
                <a:sym typeface="+mn-ea"/>
              </a:rPr>
              <a:t> 解：由真值表可见，只有当 </a:t>
            </a:r>
            <a:r>
              <a:rPr lang="en-US" altLang="zh-CN" sz="2000" dirty="0">
                <a:latin typeface="+mn-ea"/>
                <a:sym typeface="+mn-ea"/>
              </a:rPr>
              <a:t>A</a:t>
            </a:r>
            <a:r>
              <a:rPr lang="zh-CN" altLang="en-US" sz="2000" dirty="0">
                <a:latin typeface="+mn-ea"/>
                <a:sym typeface="+mn-ea"/>
              </a:rPr>
              <a:t>、</a:t>
            </a:r>
            <a:r>
              <a:rPr lang="en-US" altLang="zh-CN" sz="2000" dirty="0">
                <a:latin typeface="+mn-ea"/>
                <a:sym typeface="+mn-ea"/>
              </a:rPr>
              <a:t>B</a:t>
            </a:r>
            <a:r>
              <a:rPr lang="zh-CN" altLang="en-US" sz="2000" dirty="0">
                <a:latin typeface="+mn-ea"/>
                <a:sym typeface="+mn-ea"/>
              </a:rPr>
              <a:t>、</a:t>
            </a:r>
            <a:r>
              <a:rPr lang="en-US" altLang="zh-CN" sz="2000" dirty="0">
                <a:latin typeface="+mn-ea"/>
                <a:sym typeface="+mn-ea"/>
              </a:rPr>
              <a:t>C </a:t>
            </a:r>
            <a:r>
              <a:rPr lang="zh-CN" altLang="en-US" sz="2000" dirty="0">
                <a:latin typeface="+mn-ea"/>
                <a:sym typeface="+mn-ea"/>
              </a:rPr>
              <a:t>三个输入变量取值为以下三种情况时，</a:t>
            </a:r>
            <a:r>
              <a:rPr lang="en-US" altLang="zh-CN" sz="2000" dirty="0">
                <a:latin typeface="+mn-ea"/>
                <a:sym typeface="+mn-ea"/>
              </a:rPr>
              <a:t>Y </a:t>
            </a:r>
            <a:r>
              <a:rPr lang="zh-CN" altLang="en-US" sz="2000" dirty="0">
                <a:latin typeface="+mn-ea"/>
                <a:sym typeface="+mn-ea"/>
              </a:rPr>
              <a:t>等于</a:t>
            </a:r>
            <a:r>
              <a:rPr lang="en-US" altLang="zh-CN" sz="2000" dirty="0">
                <a:latin typeface="+mn-ea"/>
                <a:sym typeface="+mn-ea"/>
              </a:rPr>
              <a:t>1:</a:t>
            </a:r>
            <a:endParaRPr lang="en-US" altLang="zh-CN" sz="2000" dirty="0">
              <a:latin typeface="+mn-ea"/>
            </a:endParaRPr>
          </a:p>
          <a:p>
            <a:r>
              <a:rPr lang="en-US" altLang="zh-CN" sz="2000" dirty="0">
                <a:latin typeface="+mn-ea"/>
                <a:sym typeface="+mn-ea"/>
              </a:rPr>
              <a:t>         </a:t>
            </a:r>
            <a:r>
              <a:rPr lang="zh-CN" altLang="en-US" sz="2000" dirty="0">
                <a:latin typeface="+mn-ea"/>
                <a:sym typeface="+mn-ea"/>
              </a:rPr>
              <a:t> </a:t>
            </a:r>
            <a:r>
              <a:rPr lang="en-US" altLang="zh-CN" sz="2000" dirty="0">
                <a:latin typeface="+mn-ea"/>
                <a:sym typeface="+mn-ea"/>
              </a:rPr>
              <a:t>A=0</a:t>
            </a:r>
            <a:r>
              <a:rPr lang="zh-CN" altLang="en-US" sz="2000" dirty="0">
                <a:latin typeface="+mn-ea"/>
                <a:sym typeface="+mn-ea"/>
              </a:rPr>
              <a:t>、</a:t>
            </a:r>
            <a:r>
              <a:rPr lang="en-US" altLang="zh-CN" sz="2000" dirty="0">
                <a:latin typeface="+mn-ea"/>
                <a:sym typeface="+mn-ea"/>
              </a:rPr>
              <a:t>B=1</a:t>
            </a:r>
            <a:r>
              <a:rPr lang="zh-CN" altLang="en-US" sz="2000" dirty="0">
                <a:latin typeface="+mn-ea"/>
                <a:sym typeface="+mn-ea"/>
              </a:rPr>
              <a:t>、</a:t>
            </a:r>
            <a:r>
              <a:rPr lang="en-US" altLang="zh-CN" sz="2000" dirty="0">
                <a:latin typeface="+mn-ea"/>
                <a:sym typeface="+mn-ea"/>
              </a:rPr>
              <a:t>C=1 </a:t>
            </a:r>
            <a:endParaRPr lang="en-US" altLang="zh-CN" sz="2000" dirty="0">
              <a:latin typeface="+mn-ea"/>
            </a:endParaRPr>
          </a:p>
          <a:p>
            <a:r>
              <a:rPr lang="en-US" altLang="zh-CN" sz="2000" dirty="0">
                <a:latin typeface="+mn-ea"/>
                <a:sym typeface="+mn-ea"/>
              </a:rPr>
              <a:t>          A=1</a:t>
            </a:r>
            <a:r>
              <a:rPr lang="zh-CN" altLang="en-US" sz="2000" dirty="0">
                <a:latin typeface="+mn-ea"/>
                <a:sym typeface="+mn-ea"/>
              </a:rPr>
              <a:t>、</a:t>
            </a:r>
            <a:r>
              <a:rPr lang="en-US" altLang="zh-CN" sz="2000" dirty="0">
                <a:latin typeface="+mn-ea"/>
                <a:sym typeface="+mn-ea"/>
              </a:rPr>
              <a:t>B=0</a:t>
            </a:r>
            <a:r>
              <a:rPr lang="zh-CN" altLang="en-US" sz="2000" dirty="0">
                <a:latin typeface="+mn-ea"/>
                <a:sym typeface="+mn-ea"/>
              </a:rPr>
              <a:t>、</a:t>
            </a:r>
            <a:r>
              <a:rPr lang="en-US" altLang="zh-CN" sz="2000" dirty="0">
                <a:latin typeface="+mn-ea"/>
                <a:sym typeface="+mn-ea"/>
              </a:rPr>
              <a:t>C=1 </a:t>
            </a:r>
            <a:endParaRPr lang="en-US" altLang="zh-CN" sz="2000" dirty="0">
              <a:latin typeface="+mn-ea"/>
            </a:endParaRPr>
          </a:p>
          <a:p>
            <a:r>
              <a:rPr lang="en-US" altLang="zh-CN" sz="2000" dirty="0">
                <a:latin typeface="+mn-ea"/>
                <a:sym typeface="+mn-ea"/>
              </a:rPr>
              <a:t>          A=1</a:t>
            </a:r>
            <a:r>
              <a:rPr lang="zh-CN" altLang="en-US" sz="2000" dirty="0">
                <a:latin typeface="+mn-ea"/>
                <a:sym typeface="+mn-ea"/>
              </a:rPr>
              <a:t>、</a:t>
            </a:r>
            <a:r>
              <a:rPr lang="en-US" altLang="zh-CN" sz="2000" dirty="0">
                <a:latin typeface="+mn-ea"/>
                <a:sym typeface="+mn-ea"/>
              </a:rPr>
              <a:t>B=1</a:t>
            </a:r>
            <a:r>
              <a:rPr lang="zh-CN" altLang="en-US" sz="2000" dirty="0">
                <a:latin typeface="+mn-ea"/>
                <a:sym typeface="+mn-ea"/>
              </a:rPr>
              <a:t>、</a:t>
            </a:r>
            <a:r>
              <a:rPr lang="en-US" altLang="zh-CN" sz="2000" dirty="0">
                <a:latin typeface="+mn-ea"/>
                <a:sym typeface="+mn-ea"/>
              </a:rPr>
              <a:t>C=0</a:t>
            </a:r>
            <a:endParaRPr lang="en-US" altLang="zh-CN" sz="2000" dirty="0">
              <a:latin typeface="+mn-ea"/>
            </a:endParaRPr>
          </a:p>
          <a:p>
            <a:r>
              <a:rPr lang="zh-CN" altLang="en-US" sz="2000" dirty="0">
                <a:latin typeface="+mn-ea"/>
                <a:sym typeface="+mn-ea"/>
              </a:rPr>
              <a:t>而当 </a:t>
            </a:r>
            <a:r>
              <a:rPr lang="en-US" altLang="zh-CN" sz="2000" dirty="0">
                <a:latin typeface="+mn-ea"/>
                <a:sym typeface="+mn-ea"/>
              </a:rPr>
              <a:t>A=0</a:t>
            </a:r>
            <a:r>
              <a:rPr lang="zh-CN" altLang="en-US" sz="2000" dirty="0">
                <a:latin typeface="+mn-ea"/>
                <a:sym typeface="+mn-ea"/>
              </a:rPr>
              <a:t>、</a:t>
            </a:r>
            <a:r>
              <a:rPr lang="en-US" altLang="zh-CN" sz="2000" dirty="0">
                <a:latin typeface="+mn-ea"/>
                <a:sym typeface="+mn-ea"/>
              </a:rPr>
              <a:t>B=1</a:t>
            </a:r>
            <a:r>
              <a:rPr lang="zh-CN" altLang="en-US" sz="2000" dirty="0">
                <a:latin typeface="+mn-ea"/>
                <a:sym typeface="+mn-ea"/>
              </a:rPr>
              <a:t>、</a:t>
            </a:r>
            <a:r>
              <a:rPr lang="en-US" altLang="zh-CN" sz="2000" dirty="0">
                <a:latin typeface="+mn-ea"/>
                <a:sym typeface="+mn-ea"/>
              </a:rPr>
              <a:t>C=1 </a:t>
            </a:r>
            <a:r>
              <a:rPr lang="zh-CN" altLang="en-US" sz="2000" dirty="0">
                <a:latin typeface="+mn-ea"/>
                <a:sym typeface="+mn-ea"/>
              </a:rPr>
              <a:t>时，必然使乘积项 </a:t>
            </a:r>
            <a:r>
              <a:rPr lang="en-US" altLang="zh-CN" sz="2000" dirty="0">
                <a:latin typeface="+mn-ea"/>
                <a:sym typeface="+mn-ea"/>
              </a:rPr>
              <a:t>ABC </a:t>
            </a:r>
            <a:r>
              <a:rPr lang="zh-CN" altLang="en-US" sz="2000" dirty="0">
                <a:latin typeface="+mn-ea"/>
                <a:sym typeface="+mn-ea"/>
              </a:rPr>
              <a:t>等于 </a:t>
            </a:r>
            <a:r>
              <a:rPr lang="en-US" altLang="zh-CN" sz="2000" dirty="0">
                <a:latin typeface="+mn-ea"/>
                <a:sym typeface="+mn-ea"/>
              </a:rPr>
              <a:t>1</a:t>
            </a:r>
            <a:r>
              <a:rPr lang="zh-CN" altLang="en-US" sz="2000" dirty="0">
                <a:latin typeface="+mn-ea"/>
                <a:sym typeface="+mn-ea"/>
              </a:rPr>
              <a:t>；当 </a:t>
            </a:r>
            <a:r>
              <a:rPr lang="en-US" altLang="zh-CN" sz="2000" dirty="0">
                <a:latin typeface="+mn-ea"/>
                <a:sym typeface="+mn-ea"/>
              </a:rPr>
              <a:t>A=1</a:t>
            </a:r>
            <a:r>
              <a:rPr lang="zh-CN" altLang="en-US" sz="2000" dirty="0">
                <a:latin typeface="+mn-ea"/>
                <a:sym typeface="+mn-ea"/>
              </a:rPr>
              <a:t>、</a:t>
            </a:r>
            <a:r>
              <a:rPr lang="en-US" altLang="zh-CN" sz="2000" dirty="0">
                <a:latin typeface="+mn-ea"/>
                <a:sym typeface="+mn-ea"/>
              </a:rPr>
              <a:t>B=0</a:t>
            </a:r>
            <a:r>
              <a:rPr lang="zh-CN" altLang="en-US" sz="2000" dirty="0">
                <a:latin typeface="+mn-ea"/>
                <a:sym typeface="+mn-ea"/>
              </a:rPr>
              <a:t>、</a:t>
            </a:r>
            <a:r>
              <a:rPr lang="en-US" altLang="zh-CN" sz="2000" dirty="0">
                <a:latin typeface="+mn-ea"/>
                <a:sym typeface="+mn-ea"/>
              </a:rPr>
              <a:t>C=1 </a:t>
            </a:r>
            <a:r>
              <a:rPr lang="zh-CN" altLang="en-US" sz="2000" dirty="0">
                <a:latin typeface="+mn-ea"/>
                <a:sym typeface="+mn-ea"/>
              </a:rPr>
              <a:t>时，必然使 乘积项 </a:t>
            </a:r>
            <a:r>
              <a:rPr lang="en-US" altLang="zh-CN" sz="2000" dirty="0">
                <a:latin typeface="+mn-ea"/>
                <a:sym typeface="+mn-ea"/>
              </a:rPr>
              <a:t>ABC </a:t>
            </a:r>
            <a:r>
              <a:rPr lang="zh-CN" altLang="en-US" sz="2000" dirty="0">
                <a:latin typeface="+mn-ea"/>
                <a:sym typeface="+mn-ea"/>
              </a:rPr>
              <a:t>等于 </a:t>
            </a:r>
            <a:r>
              <a:rPr lang="en-US" altLang="zh-CN" sz="2000" dirty="0">
                <a:latin typeface="+mn-ea"/>
                <a:sym typeface="+mn-ea"/>
              </a:rPr>
              <a:t>1</a:t>
            </a:r>
            <a:r>
              <a:rPr lang="zh-CN" altLang="en-US" sz="2000" dirty="0">
                <a:latin typeface="+mn-ea"/>
                <a:sym typeface="+mn-ea"/>
              </a:rPr>
              <a:t>；当 </a:t>
            </a:r>
            <a:r>
              <a:rPr lang="en-US" altLang="zh-CN" sz="2000" dirty="0">
                <a:latin typeface="+mn-ea"/>
                <a:sym typeface="+mn-ea"/>
              </a:rPr>
              <a:t>A=1</a:t>
            </a:r>
            <a:r>
              <a:rPr lang="zh-CN" altLang="en-US" sz="2000" dirty="0">
                <a:latin typeface="+mn-ea"/>
                <a:sym typeface="+mn-ea"/>
              </a:rPr>
              <a:t>、</a:t>
            </a:r>
            <a:r>
              <a:rPr lang="en-US" altLang="zh-CN" sz="2000" dirty="0">
                <a:latin typeface="+mn-ea"/>
                <a:sym typeface="+mn-ea"/>
              </a:rPr>
              <a:t>B=1</a:t>
            </a:r>
            <a:r>
              <a:rPr lang="zh-CN" altLang="en-US" sz="2000" dirty="0">
                <a:latin typeface="+mn-ea"/>
                <a:sym typeface="+mn-ea"/>
              </a:rPr>
              <a:t>、</a:t>
            </a:r>
            <a:r>
              <a:rPr lang="en-US" altLang="zh-CN" sz="2000" dirty="0">
                <a:latin typeface="+mn-ea"/>
                <a:sym typeface="+mn-ea"/>
              </a:rPr>
              <a:t>C=0 </a:t>
            </a:r>
            <a:r>
              <a:rPr lang="zh-CN" altLang="en-US" sz="2000" dirty="0">
                <a:latin typeface="+mn-ea"/>
                <a:sym typeface="+mn-ea"/>
              </a:rPr>
              <a:t>时，必然使乘积项 </a:t>
            </a:r>
            <a:r>
              <a:rPr lang="en-US" altLang="zh-CN" sz="2000" dirty="0">
                <a:latin typeface="+mn-ea"/>
                <a:sym typeface="+mn-ea"/>
              </a:rPr>
              <a:t>ABC </a:t>
            </a:r>
            <a:r>
              <a:rPr lang="zh-CN" altLang="en-US" sz="2000" dirty="0">
                <a:latin typeface="+mn-ea"/>
                <a:sym typeface="+mn-ea"/>
              </a:rPr>
              <a:t>等于 </a:t>
            </a:r>
            <a:r>
              <a:rPr lang="en-US" altLang="zh-CN" sz="2000" dirty="0">
                <a:latin typeface="+mn-ea"/>
                <a:sym typeface="+mn-ea"/>
              </a:rPr>
              <a:t>1</a:t>
            </a:r>
            <a:r>
              <a:rPr lang="zh-CN" altLang="en-US" sz="2000" dirty="0">
                <a:latin typeface="+mn-ea"/>
                <a:sym typeface="+mn-ea"/>
              </a:rPr>
              <a:t>；而只要这三组 取值有一组满足，</a:t>
            </a:r>
            <a:r>
              <a:rPr lang="en-US" altLang="zh-CN" sz="2000" dirty="0">
                <a:latin typeface="+mn-ea"/>
                <a:sym typeface="+mn-ea"/>
              </a:rPr>
              <a:t>Y </a:t>
            </a:r>
            <a:r>
              <a:rPr lang="zh-CN" altLang="en-US" sz="2000" dirty="0">
                <a:latin typeface="+mn-ea"/>
                <a:sym typeface="+mn-ea"/>
              </a:rPr>
              <a:t>就为 </a:t>
            </a:r>
            <a:r>
              <a:rPr lang="en-US" altLang="zh-CN" sz="2000" dirty="0">
                <a:latin typeface="+mn-ea"/>
                <a:sym typeface="+mn-ea"/>
              </a:rPr>
              <a:t>1</a:t>
            </a:r>
            <a:r>
              <a:rPr lang="zh-CN" altLang="en-US" sz="2000" dirty="0">
                <a:latin typeface="+mn-ea"/>
                <a:sym typeface="+mn-ea"/>
              </a:rPr>
              <a:t>（如表 </a:t>
            </a:r>
            <a:r>
              <a:rPr lang="en-US" altLang="zh-CN" sz="2000" dirty="0">
                <a:latin typeface="+mn-ea"/>
                <a:sym typeface="+mn-ea"/>
              </a:rPr>
              <a:t>3.5</a:t>
            </a:r>
            <a:r>
              <a:rPr lang="zh-CN" altLang="en-US" sz="2000" dirty="0">
                <a:latin typeface="+mn-ea"/>
                <a:sym typeface="+mn-ea"/>
              </a:rPr>
              <a:t>）。因此 </a:t>
            </a:r>
            <a:r>
              <a:rPr lang="en-US" altLang="zh-CN" sz="2000" dirty="0">
                <a:latin typeface="+mn-ea"/>
                <a:sym typeface="+mn-ea"/>
              </a:rPr>
              <a:t>Y </a:t>
            </a:r>
            <a:r>
              <a:rPr lang="zh-CN" altLang="en-US" sz="2000" dirty="0">
                <a:latin typeface="+mn-ea"/>
                <a:sym typeface="+mn-ea"/>
              </a:rPr>
              <a:t>的逻辑函数应当等于这三个乘积项之和， 即：</a:t>
            </a:r>
            <a:endParaRPr lang="en-US" altLang="zh-CN" sz="2000" dirty="0">
              <a:latin typeface="+mn-ea"/>
            </a:endParaRPr>
          </a:p>
          <a:p>
            <a:r>
              <a:rPr lang="en-US" altLang="zh-CN" sz="2000" dirty="0">
                <a:latin typeface="+mn-ea"/>
                <a:sym typeface="+mn-ea"/>
              </a:rPr>
              <a:t>            _    _    _</a:t>
            </a:r>
            <a:r>
              <a:rPr lang="zh-CN" altLang="en-US" sz="2000" dirty="0">
                <a:latin typeface="+mn-ea"/>
                <a:sym typeface="+mn-ea"/>
              </a:rPr>
              <a:t> </a:t>
            </a:r>
            <a:endParaRPr lang="en-US" altLang="zh-CN" sz="2000" dirty="0">
              <a:latin typeface="+mn-ea"/>
            </a:endParaRPr>
          </a:p>
          <a:p>
            <a:r>
              <a:rPr lang="en-US" altLang="zh-CN" sz="2000" dirty="0">
                <a:latin typeface="+mn-ea"/>
                <a:sym typeface="+mn-ea"/>
              </a:rPr>
              <a:t>          Y=ABC+ABC+ABC</a:t>
            </a:r>
            <a:endParaRPr lang="en-US" altLang="zh-CN" sz="2000" dirty="0">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文本框 58"/>
          <p:cNvSpPr txBox="1"/>
          <p:nvPr/>
        </p:nvSpPr>
        <p:spPr>
          <a:xfrm>
            <a:off x="1143635" y="307340"/>
            <a:ext cx="10139680"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7</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8" name="文本框 45"/>
          <p:cNvSpPr txBox="1"/>
          <p:nvPr/>
        </p:nvSpPr>
        <p:spPr>
          <a:xfrm>
            <a:off x="870349" y="1035813"/>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5</a:t>
            </a:r>
            <a:r>
              <a:rPr lang="zh-CN" altLang="en-US" sz="2400" b="1" dirty="0">
                <a:solidFill>
                  <a:schemeClr val="bg1"/>
                </a:solidFill>
                <a:latin typeface="+mn-ea"/>
                <a:ea typeface="+mn-ea"/>
                <a:cs typeface="+mn-ea"/>
              </a:rPr>
              <a:t>）逻辑函数的标准形式 </a:t>
            </a:r>
            <a:endParaRPr lang="zh-CN" altLang="zh-CN" sz="2400" b="1" dirty="0">
              <a:solidFill>
                <a:schemeClr val="bg1"/>
              </a:solidFill>
              <a:latin typeface="+mn-ea"/>
              <a:ea typeface="+mn-ea"/>
              <a:cs typeface="+mn-ea"/>
            </a:endParaRPr>
          </a:p>
        </p:txBody>
      </p:sp>
      <p:sp>
        <p:nvSpPr>
          <p:cNvPr id="3" name="文本框 2"/>
          <p:cNvSpPr txBox="1"/>
          <p:nvPr/>
        </p:nvSpPr>
        <p:spPr>
          <a:xfrm>
            <a:off x="870349" y="1586591"/>
            <a:ext cx="10685846" cy="3785652"/>
          </a:xfrm>
          <a:prstGeom prst="rect">
            <a:avLst/>
          </a:prstGeom>
          <a:noFill/>
        </p:spPr>
        <p:txBody>
          <a:bodyPr wrap="square" rtlCol="0">
            <a:spAutoFit/>
          </a:bodyPr>
          <a:lstStyle/>
          <a:p>
            <a:r>
              <a:rPr lang="zh-CN" altLang="en-US" sz="2000" dirty="0">
                <a:latin typeface="+mn-ea"/>
              </a:rPr>
              <a:t>    最常见的标准形式有最小项之和和最大项之积两种。它们都有这样的特点：逻辑函数 的每一项中都包含全部变量，而且每一项中每个变量以原变量或反变量的形式出现一次。式 中的每一项可以是积项，也可以是和项。下面给出两种逻辑函数的标准形式。即逻辑函数的 最小项之和形式和逻辑函数的最大项之积形式。</a:t>
            </a:r>
            <a:endParaRPr lang="en-US" altLang="zh-CN" sz="2000" dirty="0">
              <a:latin typeface="+mn-ea"/>
            </a:endParaRPr>
          </a:p>
          <a:p>
            <a:r>
              <a:rPr lang="en-US" altLang="zh-CN" sz="2000" dirty="0">
                <a:latin typeface="+mn-ea"/>
              </a:rPr>
              <a:t>1</a:t>
            </a:r>
            <a:r>
              <a:rPr lang="zh-CN" altLang="en-US" sz="2000" dirty="0">
                <a:latin typeface="+mn-ea"/>
              </a:rPr>
              <a:t>．最小项之和形式</a:t>
            </a:r>
          </a:p>
          <a:p>
            <a:r>
              <a:rPr lang="zh-CN" altLang="en-US" sz="2000" dirty="0">
                <a:latin typeface="+mn-ea"/>
              </a:rPr>
              <a:t>    在逻辑函数中若 </a:t>
            </a:r>
            <a:r>
              <a:rPr lang="en-US" altLang="zh-CN" sz="2000" dirty="0">
                <a:latin typeface="+mn-ea"/>
              </a:rPr>
              <a:t>m </a:t>
            </a:r>
            <a:r>
              <a:rPr lang="zh-CN" altLang="en-US" sz="2000" dirty="0">
                <a:latin typeface="+mn-ea"/>
              </a:rPr>
              <a:t>为包含 </a:t>
            </a:r>
            <a:r>
              <a:rPr lang="en-US" altLang="zh-CN" sz="2000" dirty="0">
                <a:latin typeface="+mn-ea"/>
              </a:rPr>
              <a:t>n </a:t>
            </a:r>
            <a:r>
              <a:rPr lang="zh-CN" altLang="en-US" sz="2000" dirty="0">
                <a:latin typeface="+mn-ea"/>
              </a:rPr>
              <a:t>个因子的乘积项，而且这几个变量均以原变量或反变量的 形式在 </a:t>
            </a:r>
            <a:r>
              <a:rPr lang="en-US" altLang="zh-CN" sz="2000" dirty="0">
                <a:latin typeface="+mn-ea"/>
              </a:rPr>
              <a:t>m </a:t>
            </a:r>
            <a:r>
              <a:rPr lang="zh-CN" altLang="en-US" sz="2000" dirty="0">
                <a:latin typeface="+mn-ea"/>
              </a:rPr>
              <a:t>中出现一次，则称 </a:t>
            </a:r>
            <a:r>
              <a:rPr lang="en-US" altLang="zh-CN" sz="2000" dirty="0">
                <a:latin typeface="+mn-ea"/>
              </a:rPr>
              <a:t>m </a:t>
            </a:r>
            <a:r>
              <a:rPr lang="zh-CN" altLang="en-US" sz="2000" dirty="0">
                <a:latin typeface="+mn-ea"/>
              </a:rPr>
              <a:t>为该组变量的最小项。 </a:t>
            </a:r>
            <a:endParaRPr lang="en-US" altLang="zh-CN" sz="2000" dirty="0">
              <a:latin typeface="+mn-ea"/>
            </a:endParaRPr>
          </a:p>
          <a:p>
            <a:r>
              <a:rPr lang="zh-CN" altLang="en-US" sz="2000" dirty="0">
                <a:latin typeface="+mn-ea"/>
              </a:rPr>
              <a:t>从最小项的定义出发可以证明它具有如下的重要性质： </a:t>
            </a:r>
            <a:endParaRPr lang="en-US" altLang="zh-CN" sz="2000" dirty="0">
              <a:latin typeface="+mn-ea"/>
            </a:endParaRPr>
          </a:p>
          <a:p>
            <a:r>
              <a:rPr lang="en-US" altLang="zh-CN" sz="2000" dirty="0">
                <a:latin typeface="+mn-ea"/>
              </a:rPr>
              <a:t>  </a:t>
            </a:r>
          </a:p>
          <a:p>
            <a:r>
              <a:rPr lang="en-US" altLang="zh-CN" sz="2000" dirty="0">
                <a:latin typeface="+mn-ea"/>
              </a:rPr>
              <a:t>     </a:t>
            </a:r>
            <a:r>
              <a:rPr lang="zh-CN" altLang="en-US" sz="2000" dirty="0">
                <a:latin typeface="+mn-ea"/>
              </a:rPr>
              <a:t>在对应变量的任何一组取值对应且仅对应一个最小项，并且这个最小项的值为 </a:t>
            </a:r>
            <a:r>
              <a:rPr lang="en-US" altLang="zh-CN" sz="2000" dirty="0">
                <a:latin typeface="+mn-ea"/>
              </a:rPr>
              <a:t>1 .</a:t>
            </a:r>
          </a:p>
          <a:p>
            <a:r>
              <a:rPr lang="en-US" altLang="zh-CN" sz="2000" dirty="0">
                <a:latin typeface="+mn-ea"/>
              </a:rPr>
              <a:t>     </a:t>
            </a:r>
            <a:r>
              <a:rPr lang="zh-CN" altLang="en-US" sz="2000" dirty="0">
                <a:latin typeface="+mn-ea"/>
              </a:rPr>
              <a:t>全体最小项之和为 </a:t>
            </a:r>
            <a:r>
              <a:rPr lang="en-US" altLang="zh-CN" sz="2000" dirty="0">
                <a:latin typeface="+mn-ea"/>
              </a:rPr>
              <a:t>1  </a:t>
            </a:r>
            <a:r>
              <a:rPr lang="zh-CN" altLang="en-US" sz="2000" dirty="0">
                <a:latin typeface="+mn-ea"/>
              </a:rPr>
              <a:t>任意两个最小项的乘积为 </a:t>
            </a:r>
            <a:r>
              <a:rPr lang="en-US" altLang="zh-CN" sz="2000" dirty="0">
                <a:latin typeface="+mn-ea"/>
              </a:rPr>
              <a:t>0 . </a:t>
            </a:r>
          </a:p>
          <a:p>
            <a:r>
              <a:rPr lang="en-US" altLang="zh-CN" sz="2000" dirty="0">
                <a:latin typeface="+mn-ea"/>
              </a:rPr>
              <a:t>     </a:t>
            </a:r>
            <a:r>
              <a:rPr lang="zh-CN" altLang="en-US" sz="2000" dirty="0">
                <a:latin typeface="+mn-ea"/>
              </a:rPr>
              <a:t>具有相邻性的两个最小项之和可以合并成一项消去一对因子</a:t>
            </a:r>
            <a:r>
              <a:rPr lang="en-US" altLang="zh-CN" sz="2000" dirty="0">
                <a:latin typeface="+mn-ea"/>
              </a:rPr>
              <a:t>.</a:t>
            </a:r>
            <a:endParaRPr lang="zh-CN" altLang="en-US" sz="2000" dirty="0">
              <a:latin typeface="+mn-ea"/>
            </a:endParaRPr>
          </a:p>
        </p:txBody>
      </p:sp>
      <p:sp>
        <p:nvSpPr>
          <p:cNvPr id="7" name="箭头: 右 6"/>
          <p:cNvSpPr/>
          <p:nvPr/>
        </p:nvSpPr>
        <p:spPr>
          <a:xfrm>
            <a:off x="1252025" y="5115328"/>
            <a:ext cx="239150" cy="182880"/>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箭头: 右 20"/>
          <p:cNvSpPr/>
          <p:nvPr/>
        </p:nvSpPr>
        <p:spPr>
          <a:xfrm>
            <a:off x="1252025" y="4491015"/>
            <a:ext cx="239150" cy="182880"/>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箭头: 右 21"/>
          <p:cNvSpPr/>
          <p:nvPr/>
        </p:nvSpPr>
        <p:spPr>
          <a:xfrm>
            <a:off x="1252025" y="4795383"/>
            <a:ext cx="239150" cy="182880"/>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动作按钮: 上一张 7">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文本框 58"/>
          <p:cNvSpPr txBox="1"/>
          <p:nvPr/>
        </p:nvSpPr>
        <p:spPr>
          <a:xfrm>
            <a:off x="1063625" y="307340"/>
            <a:ext cx="10297160"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8</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8" name="文本框 45"/>
          <p:cNvSpPr txBox="1"/>
          <p:nvPr/>
        </p:nvSpPr>
        <p:spPr>
          <a:xfrm>
            <a:off x="870349" y="1035813"/>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5</a:t>
            </a:r>
            <a:r>
              <a:rPr lang="zh-CN" altLang="en-US" sz="2400" b="1" dirty="0">
                <a:solidFill>
                  <a:schemeClr val="bg1"/>
                </a:solidFill>
                <a:latin typeface="+mn-ea"/>
                <a:ea typeface="+mn-ea"/>
                <a:cs typeface="+mn-ea"/>
              </a:rPr>
              <a:t>）逻辑函数的标准形式 </a:t>
            </a:r>
            <a:endParaRPr lang="zh-CN" altLang="zh-CN" sz="2400" b="1" dirty="0">
              <a:solidFill>
                <a:schemeClr val="bg1"/>
              </a:solidFill>
              <a:latin typeface="+mn-ea"/>
              <a:ea typeface="+mn-ea"/>
              <a:cs typeface="+mn-ea"/>
            </a:endParaRPr>
          </a:p>
        </p:txBody>
      </p:sp>
      <p:sp>
        <p:nvSpPr>
          <p:cNvPr id="3" name="文本框 2"/>
          <p:cNvSpPr txBox="1"/>
          <p:nvPr/>
        </p:nvSpPr>
        <p:spPr>
          <a:xfrm>
            <a:off x="870349" y="1586591"/>
            <a:ext cx="10685846" cy="4093428"/>
          </a:xfrm>
          <a:prstGeom prst="rect">
            <a:avLst/>
          </a:prstGeom>
          <a:noFill/>
        </p:spPr>
        <p:txBody>
          <a:bodyPr wrap="square" rtlCol="0">
            <a:spAutoFit/>
          </a:bodyPr>
          <a:lstStyle/>
          <a:p>
            <a:r>
              <a:rPr lang="zh-CN" altLang="en-US" sz="2000" dirty="0">
                <a:latin typeface="+mn-ea"/>
              </a:rPr>
              <a:t>    若两个最小项只有一个因子不同，则称这两个最小项具有相邻性。这两个最小项相加时 定能合并成一项并将一对不同的因子消去。如：</a:t>
            </a:r>
            <a:endParaRPr lang="en-US" altLang="zh-CN" sz="2000" dirty="0">
              <a:latin typeface="+mn-ea"/>
            </a:endParaRPr>
          </a:p>
          <a:p>
            <a:r>
              <a:rPr lang="en-US" altLang="zh-CN" sz="2000" dirty="0">
                <a:latin typeface="+mn-ea"/>
              </a:rPr>
              <a:t>           _ _   _  _    _  _</a:t>
            </a:r>
          </a:p>
          <a:p>
            <a:r>
              <a:rPr lang="en-US" altLang="zh-CN" sz="2000" dirty="0">
                <a:latin typeface="+mn-ea"/>
              </a:rPr>
              <a:t>           ABC+ABC=(A+A)BC=BC</a:t>
            </a:r>
            <a:endParaRPr lang="zh-CN" altLang="en-US" sz="2000" dirty="0">
              <a:latin typeface="+mn-ea"/>
            </a:endParaRPr>
          </a:p>
          <a:p>
            <a:r>
              <a:rPr lang="zh-CN" altLang="en-US" sz="2000" dirty="0">
                <a:latin typeface="+mn-ea"/>
              </a:rPr>
              <a:t>   当乘积之和表达式中的所有乘积项都是最小项时，该式就为最小项表达式。以下给出三变量和四变量的最小项表达式的例子： </a:t>
            </a:r>
            <a:endParaRPr lang="en-US" altLang="zh-CN" sz="2000" dirty="0">
              <a:latin typeface="+mn-ea"/>
            </a:endParaRPr>
          </a:p>
          <a:p>
            <a:r>
              <a:rPr lang="en-US" altLang="zh-CN" sz="2000" dirty="0">
                <a:latin typeface="+mn-ea"/>
              </a:rPr>
              <a:t>               __  _                     __   __ _  __</a:t>
            </a:r>
          </a:p>
          <a:p>
            <a:r>
              <a:rPr lang="en-US" altLang="zh-CN" sz="2000" dirty="0">
                <a:latin typeface="+mn-ea"/>
              </a:rPr>
              <a:t>             F=ABC+ABC+ABC       F=ABCD+ABCD+ABCD+ABCD  </a:t>
            </a:r>
          </a:p>
          <a:p>
            <a:r>
              <a:rPr lang="zh-CN" altLang="en-US" sz="2000" dirty="0">
                <a:latin typeface="+mn-ea"/>
              </a:rPr>
              <a:t>最小项表达式与真值表之间的一一对应关系可总结为：  </a:t>
            </a:r>
            <a:endParaRPr lang="en-US" altLang="zh-CN" sz="2000" dirty="0">
              <a:latin typeface="+mn-ea"/>
            </a:endParaRPr>
          </a:p>
          <a:p>
            <a:r>
              <a:rPr lang="zh-CN" altLang="en-US" sz="2000" dirty="0">
                <a:latin typeface="+mn-ea"/>
              </a:rPr>
              <a:t>真值表中的每一行取值对应一个最小项，三变量最小项与四变量最小项分别见表 </a:t>
            </a:r>
            <a:r>
              <a:rPr lang="en-US" altLang="zh-CN" sz="2000" dirty="0">
                <a:latin typeface="+mn-ea"/>
              </a:rPr>
              <a:t>3.6</a:t>
            </a:r>
            <a:r>
              <a:rPr lang="zh-CN" altLang="en-US" sz="2000" dirty="0">
                <a:latin typeface="+mn-ea"/>
              </a:rPr>
              <a:t>。</a:t>
            </a:r>
            <a:endParaRPr lang="en-US" altLang="zh-CN" sz="2000" dirty="0">
              <a:latin typeface="+mn-ea"/>
            </a:endParaRPr>
          </a:p>
          <a:p>
            <a:r>
              <a:rPr lang="zh-CN" altLang="en-US" sz="2000" dirty="0">
                <a:latin typeface="+mn-ea"/>
              </a:rPr>
              <a:t>最小项表达式中包含的最小项对应于真值表中函数值为“</a:t>
            </a:r>
            <a:r>
              <a:rPr lang="en-US" altLang="zh-CN" sz="2000" dirty="0">
                <a:latin typeface="+mn-ea"/>
              </a:rPr>
              <a:t>1”</a:t>
            </a:r>
            <a:r>
              <a:rPr lang="zh-CN" altLang="en-US" sz="2000" dirty="0">
                <a:latin typeface="+mn-ea"/>
              </a:rPr>
              <a:t>的行。  </a:t>
            </a:r>
            <a:endParaRPr lang="en-US" altLang="zh-CN" sz="2000" dirty="0">
              <a:latin typeface="+mn-ea"/>
            </a:endParaRPr>
          </a:p>
          <a:p>
            <a:r>
              <a:rPr lang="zh-CN" altLang="en-US" sz="2000" dirty="0">
                <a:latin typeface="+mn-ea"/>
              </a:rPr>
              <a:t>任何逻辑函数都有唯一的最小项表达式，任何形式的函数表达式都可以写成最小项 表达式形式。</a:t>
            </a:r>
          </a:p>
        </p:txBody>
      </p:sp>
      <p:sp>
        <p:nvSpPr>
          <p:cNvPr id="8" name="菱形 7"/>
          <p:cNvSpPr/>
          <p:nvPr/>
        </p:nvSpPr>
        <p:spPr>
          <a:xfrm>
            <a:off x="1031018" y="2926312"/>
            <a:ext cx="198796" cy="182880"/>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菱形 29"/>
          <p:cNvSpPr/>
          <p:nvPr/>
        </p:nvSpPr>
        <p:spPr>
          <a:xfrm>
            <a:off x="756161" y="4455941"/>
            <a:ext cx="198796" cy="182880"/>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p:cNvSpPr/>
          <p:nvPr/>
        </p:nvSpPr>
        <p:spPr>
          <a:xfrm>
            <a:off x="770951" y="4730485"/>
            <a:ext cx="198796" cy="182880"/>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p:cNvSpPr/>
          <p:nvPr/>
        </p:nvSpPr>
        <p:spPr>
          <a:xfrm>
            <a:off x="770951" y="5058921"/>
            <a:ext cx="198796" cy="182880"/>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动作按钮: 上一张 6">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pic>
        <p:nvPicPr>
          <p:cNvPr id="2" name="图片 1"/>
          <p:cNvPicPr>
            <a:picLocks noChangeAspect="1"/>
          </p:cNvPicPr>
          <p:nvPr/>
        </p:nvPicPr>
        <p:blipFill>
          <a:blip r:embed="rId2"/>
          <a:stretch>
            <a:fillRect/>
          </a:stretch>
        </p:blipFill>
        <p:spPr>
          <a:xfrm>
            <a:off x="6427470" y="334645"/>
            <a:ext cx="5128895" cy="40081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文本框 58"/>
          <p:cNvSpPr txBox="1"/>
          <p:nvPr/>
        </p:nvSpPr>
        <p:spPr>
          <a:xfrm>
            <a:off x="974090" y="203200"/>
            <a:ext cx="10455910"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9</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8" name="文本框 45"/>
          <p:cNvSpPr txBox="1"/>
          <p:nvPr/>
        </p:nvSpPr>
        <p:spPr>
          <a:xfrm>
            <a:off x="1058797" y="964953"/>
            <a:ext cx="6023543" cy="82994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6</a:t>
            </a:r>
            <a:r>
              <a:rPr lang="zh-CN" altLang="en-US" sz="2400" b="1" dirty="0">
                <a:solidFill>
                  <a:schemeClr val="bg1"/>
                </a:solidFill>
                <a:latin typeface="+mn-ea"/>
                <a:ea typeface="+mn-ea"/>
                <a:cs typeface="+mn-ea"/>
              </a:rPr>
              <a:t>）逻辑表达式的化简</a:t>
            </a:r>
          </a:p>
          <a:p>
            <a:endParaRPr lang="zh-CN" altLang="zh-CN" sz="2400" b="1" dirty="0">
              <a:solidFill>
                <a:schemeClr val="bg1"/>
              </a:solidFill>
              <a:latin typeface="+mn-ea"/>
              <a:ea typeface="+mn-ea"/>
              <a:cs typeface="+mn-ea"/>
            </a:endParaRPr>
          </a:p>
        </p:txBody>
      </p:sp>
      <p:sp>
        <p:nvSpPr>
          <p:cNvPr id="3" name="文本框 2"/>
          <p:cNvSpPr txBox="1"/>
          <p:nvPr/>
        </p:nvSpPr>
        <p:spPr>
          <a:xfrm>
            <a:off x="753077" y="1380451"/>
            <a:ext cx="10685846" cy="1631216"/>
          </a:xfrm>
          <a:prstGeom prst="rect">
            <a:avLst/>
          </a:prstGeom>
          <a:noFill/>
        </p:spPr>
        <p:txBody>
          <a:bodyPr wrap="square" rtlCol="0">
            <a:spAutoFit/>
          </a:bodyPr>
          <a:lstStyle/>
          <a:p>
            <a:r>
              <a:rPr lang="zh-CN" altLang="en-US" sz="2000" dirty="0">
                <a:latin typeface="+mn-ea"/>
              </a:rPr>
              <a:t>    由于逻辑代数的基本公式和常用公式多以与</a:t>
            </a:r>
            <a:r>
              <a:rPr lang="en-US" altLang="zh-CN" sz="2000" dirty="0">
                <a:latin typeface="+mn-ea"/>
              </a:rPr>
              <a:t>--</a:t>
            </a:r>
            <a:r>
              <a:rPr lang="zh-CN" altLang="en-US" sz="2000" dirty="0">
                <a:latin typeface="+mn-ea"/>
              </a:rPr>
              <a:t>或形式给出，用于化简与</a:t>
            </a:r>
            <a:r>
              <a:rPr lang="en-US" altLang="zh-CN" sz="2000" dirty="0">
                <a:latin typeface="+mn-ea"/>
              </a:rPr>
              <a:t>--</a:t>
            </a:r>
            <a:r>
              <a:rPr lang="zh-CN" altLang="en-US" sz="2000" dirty="0">
                <a:latin typeface="+mn-ea"/>
              </a:rPr>
              <a:t>或逻辑函数比 较方便。下面主要讨论与</a:t>
            </a:r>
            <a:r>
              <a:rPr lang="en-US" altLang="zh-CN" sz="2000" dirty="0">
                <a:latin typeface="+mn-ea"/>
              </a:rPr>
              <a:t>--</a:t>
            </a:r>
            <a:r>
              <a:rPr lang="zh-CN" altLang="en-US" sz="2000" dirty="0">
                <a:latin typeface="+mn-ea"/>
              </a:rPr>
              <a:t>或逻辑函数式的化简。有了最简的与</a:t>
            </a:r>
            <a:r>
              <a:rPr lang="en-US" altLang="zh-CN" sz="2000" dirty="0">
                <a:latin typeface="+mn-ea"/>
              </a:rPr>
              <a:t>--</a:t>
            </a:r>
            <a:r>
              <a:rPr lang="zh-CN" altLang="en-US" sz="2000" dirty="0">
                <a:latin typeface="+mn-ea"/>
              </a:rPr>
              <a:t>或函数式，再通过公式变 换就可以得到其他类型的函数式了。究竟应该将函数式变换成什么形式，要视所用门电路的 功能类型而定。但必须注意，将最简与</a:t>
            </a:r>
            <a:r>
              <a:rPr lang="en-US" altLang="zh-CN" sz="2000" dirty="0">
                <a:latin typeface="+mn-ea"/>
              </a:rPr>
              <a:t>--</a:t>
            </a:r>
            <a:r>
              <a:rPr lang="zh-CN" altLang="en-US" sz="2000" dirty="0">
                <a:latin typeface="+mn-ea"/>
              </a:rPr>
              <a:t>或函数式直接变换为其他类型的逻辑式时，得到的 结果不一定是最简的；同时，在逻辑设计中，最简的表达式不一定能得到最简电路。</a:t>
            </a:r>
            <a:r>
              <a:rPr lang="en-US" altLang="zh-CN" sz="2000" dirty="0">
                <a:latin typeface="+mn-ea"/>
              </a:rPr>
              <a:t>    </a:t>
            </a:r>
          </a:p>
        </p:txBody>
      </p:sp>
      <p:pic>
        <p:nvPicPr>
          <p:cNvPr id="8" name="图片 7"/>
          <p:cNvPicPr>
            <a:picLocks noChangeAspect="1"/>
          </p:cNvPicPr>
          <p:nvPr/>
        </p:nvPicPr>
        <p:blipFill>
          <a:blip r:embed="rId2"/>
          <a:stretch>
            <a:fillRect/>
          </a:stretch>
        </p:blipFill>
        <p:spPr>
          <a:xfrm>
            <a:off x="1651180" y="4298627"/>
            <a:ext cx="7175074" cy="556687"/>
          </a:xfrm>
          <a:prstGeom prst="rect">
            <a:avLst/>
          </a:prstGeom>
        </p:spPr>
      </p:pic>
      <p:pic>
        <p:nvPicPr>
          <p:cNvPr id="9" name="图片 8"/>
          <p:cNvPicPr>
            <a:picLocks noChangeAspect="1"/>
          </p:cNvPicPr>
          <p:nvPr/>
        </p:nvPicPr>
        <p:blipFill>
          <a:blip r:embed="rId3"/>
          <a:stretch>
            <a:fillRect/>
          </a:stretch>
        </p:blipFill>
        <p:spPr>
          <a:xfrm>
            <a:off x="1921725" y="5623961"/>
            <a:ext cx="5401478" cy="830996"/>
          </a:xfrm>
          <a:prstGeom prst="rect">
            <a:avLst/>
          </a:prstGeom>
        </p:spPr>
      </p:pic>
      <p:sp>
        <p:nvSpPr>
          <p:cNvPr id="10" name="文本框 9"/>
          <p:cNvSpPr txBox="1"/>
          <p:nvPr/>
        </p:nvSpPr>
        <p:spPr>
          <a:xfrm>
            <a:off x="753077" y="2938288"/>
            <a:ext cx="10277644" cy="1291590"/>
          </a:xfrm>
          <a:prstGeom prst="rect">
            <a:avLst/>
          </a:prstGeom>
          <a:noFill/>
        </p:spPr>
        <p:txBody>
          <a:bodyPr wrap="square" rtlCol="0">
            <a:spAutoFit/>
          </a:bodyPr>
          <a:lstStyle/>
          <a:p>
            <a:r>
              <a:rPr lang="en-US" altLang="zh-CN" sz="2000" dirty="0">
                <a:latin typeface="+mn-ea"/>
              </a:rPr>
              <a:t>1</a:t>
            </a:r>
            <a:r>
              <a:rPr lang="zh-CN" altLang="en-US" sz="2000" dirty="0">
                <a:latin typeface="+mn-ea"/>
              </a:rPr>
              <a:t>．逻辑代数化简法</a:t>
            </a:r>
          </a:p>
          <a:p>
            <a:r>
              <a:rPr lang="zh-CN" altLang="en-US" sz="2000" dirty="0">
                <a:latin typeface="+mn-ea"/>
              </a:rPr>
              <a:t>    逻辑代数化简法就是利用逻辑代数的基本公理和定律对给定的逻辑函数表达式进行化简。常用的逻辑代数化简法有吸收法、消去法、并项法、配项法。 </a:t>
            </a:r>
            <a:endParaRPr lang="en-US" altLang="zh-CN" sz="2000" dirty="0">
              <a:latin typeface="+mn-ea"/>
            </a:endParaRPr>
          </a:p>
          <a:p>
            <a:endParaRPr lang="zh-CN" altLang="en-US" dirty="0"/>
          </a:p>
        </p:txBody>
      </p:sp>
      <p:sp>
        <p:nvSpPr>
          <p:cNvPr id="11" name="文本框 10"/>
          <p:cNvSpPr txBox="1"/>
          <p:nvPr/>
        </p:nvSpPr>
        <p:spPr>
          <a:xfrm>
            <a:off x="753043" y="3657286"/>
            <a:ext cx="10685846" cy="984885"/>
          </a:xfrm>
          <a:prstGeom prst="rect">
            <a:avLst/>
          </a:prstGeom>
          <a:noFill/>
        </p:spPr>
        <p:txBody>
          <a:bodyPr wrap="square" rtlCol="0">
            <a:spAutoFit/>
          </a:bodyPr>
          <a:lstStyle/>
          <a:p>
            <a:endParaRPr lang="en-US" altLang="zh-CN" dirty="0">
              <a:latin typeface="+mn-ea"/>
            </a:endParaRPr>
          </a:p>
          <a:p>
            <a:r>
              <a:rPr lang="zh-CN" altLang="en-US" sz="2000" dirty="0">
                <a:latin typeface="+mn-ea"/>
              </a:rPr>
              <a:t>（</a:t>
            </a:r>
            <a:r>
              <a:rPr lang="en-US" altLang="zh-CN" sz="2000" dirty="0">
                <a:latin typeface="+mn-ea"/>
              </a:rPr>
              <a:t>1</a:t>
            </a:r>
            <a:r>
              <a:rPr lang="zh-CN" altLang="en-US" sz="2000" dirty="0">
                <a:latin typeface="+mn-ea"/>
              </a:rPr>
              <a:t>）利用公式：</a:t>
            </a:r>
            <a:r>
              <a:rPr lang="en-US" altLang="zh-CN" sz="2000" dirty="0">
                <a:latin typeface="+mn-ea"/>
              </a:rPr>
              <a:t>A</a:t>
            </a:r>
            <a:r>
              <a:rPr lang="zh-CN" altLang="en-US" sz="2000" dirty="0">
                <a:latin typeface="+mn-ea"/>
              </a:rPr>
              <a:t>＋</a:t>
            </a:r>
            <a:r>
              <a:rPr lang="en-US" altLang="zh-CN" sz="2000" dirty="0">
                <a:latin typeface="+mn-ea"/>
              </a:rPr>
              <a:t>AB</a:t>
            </a:r>
            <a:r>
              <a:rPr lang="zh-CN" altLang="en-US" sz="2000" dirty="0">
                <a:latin typeface="+mn-ea"/>
              </a:rPr>
              <a:t>＝</a:t>
            </a:r>
            <a:r>
              <a:rPr lang="en-US" altLang="zh-CN" sz="2000" dirty="0">
                <a:latin typeface="+mn-ea"/>
              </a:rPr>
              <a:t>A</a:t>
            </a:r>
            <a:r>
              <a:rPr lang="zh-CN" altLang="en-US" sz="2000" dirty="0">
                <a:latin typeface="+mn-ea"/>
              </a:rPr>
              <a:t>，吸收多余的与项进行化简（吸收法）</a:t>
            </a:r>
          </a:p>
          <a:p>
            <a:r>
              <a:rPr lang="zh-CN" altLang="en-US" sz="2000" dirty="0">
                <a:latin typeface="+mn-ea"/>
              </a:rPr>
              <a:t>例如</a:t>
            </a:r>
            <a:r>
              <a:rPr lang="en-US" altLang="zh-CN" sz="2000" dirty="0">
                <a:latin typeface="+mn-ea"/>
              </a:rPr>
              <a:t>:</a:t>
            </a:r>
            <a:r>
              <a:rPr lang="en-US" altLang="zh-CN" dirty="0"/>
              <a:t>                               _</a:t>
            </a:r>
            <a:endParaRPr lang="zh-CN" altLang="en-US" dirty="0"/>
          </a:p>
        </p:txBody>
      </p:sp>
      <p:sp>
        <p:nvSpPr>
          <p:cNvPr id="13" name="文本框 12"/>
          <p:cNvSpPr txBox="1"/>
          <p:nvPr/>
        </p:nvSpPr>
        <p:spPr>
          <a:xfrm>
            <a:off x="712236" y="5063891"/>
            <a:ext cx="9534853" cy="707886"/>
          </a:xfrm>
          <a:prstGeom prst="rect">
            <a:avLst/>
          </a:prstGeom>
          <a:noFill/>
        </p:spPr>
        <p:txBody>
          <a:bodyPr wrap="square" rtlCol="0">
            <a:spAutoFit/>
          </a:bodyPr>
          <a:lstStyle/>
          <a:p>
            <a:r>
              <a:rPr lang="zh-CN" altLang="en-US" sz="2000" dirty="0">
                <a:latin typeface="+mn-ea"/>
              </a:rPr>
              <a:t>（</a:t>
            </a:r>
            <a:r>
              <a:rPr lang="en-US" altLang="zh-CN" sz="2000" dirty="0">
                <a:latin typeface="+mn-ea"/>
              </a:rPr>
              <a:t>2</a:t>
            </a:r>
            <a:r>
              <a:rPr lang="zh-CN" altLang="en-US" sz="2000" dirty="0">
                <a:latin typeface="+mn-ea"/>
              </a:rPr>
              <a:t>）利用公式</a:t>
            </a:r>
            <a:r>
              <a:rPr lang="en-US" altLang="zh-CN" sz="2000" dirty="0">
                <a:latin typeface="+mn-ea"/>
              </a:rPr>
              <a:t>:A+AB=A+B</a:t>
            </a:r>
            <a:r>
              <a:rPr lang="zh-CN" altLang="en-US" sz="2000" dirty="0">
                <a:latin typeface="+mn-ea"/>
              </a:rPr>
              <a:t>，消去与项中多余的的因子进行化简（消去法） 例如：</a:t>
            </a:r>
            <a:endParaRPr lang="en-US" altLang="zh-CN" sz="2000" dirty="0">
              <a:latin typeface="+mn-ea"/>
            </a:endParaRPr>
          </a:p>
          <a:p>
            <a:endParaRPr lang="zh-CN" altLang="en-US" sz="2000" dirty="0"/>
          </a:p>
        </p:txBody>
      </p:sp>
      <p:sp>
        <p:nvSpPr>
          <p:cNvPr id="7" name="动作按钮: 上一张 6">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6" name="文本框 58"/>
          <p:cNvSpPr txBox="1"/>
          <p:nvPr/>
        </p:nvSpPr>
        <p:spPr>
          <a:xfrm>
            <a:off x="1130300" y="300355"/>
            <a:ext cx="10144125"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10</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1058796" y="891032"/>
            <a:ext cx="6023543" cy="82994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6</a:t>
            </a:r>
            <a:r>
              <a:rPr lang="zh-CN" altLang="en-US" sz="2400" b="1" dirty="0">
                <a:solidFill>
                  <a:schemeClr val="bg1"/>
                </a:solidFill>
                <a:latin typeface="+mn-ea"/>
                <a:ea typeface="+mn-ea"/>
                <a:cs typeface="+mn-ea"/>
              </a:rPr>
              <a:t>）逻辑表达式的化简</a:t>
            </a:r>
          </a:p>
          <a:p>
            <a:r>
              <a:rPr lang="en-US" altLang="zh-CN" sz="2400" b="1" dirty="0">
                <a:solidFill>
                  <a:schemeClr val="bg1"/>
                </a:solidFill>
                <a:latin typeface="+mn-ea"/>
                <a:ea typeface="+mn-ea"/>
                <a:cs typeface="+mn-ea"/>
              </a:rPr>
              <a:t>                _</a:t>
            </a:r>
            <a:endParaRPr lang="zh-CN" altLang="zh-CN" sz="2400" b="1" dirty="0">
              <a:solidFill>
                <a:schemeClr val="bg1"/>
              </a:solidFill>
              <a:latin typeface="+mn-ea"/>
              <a:ea typeface="+mn-ea"/>
              <a:cs typeface="+mn-ea"/>
            </a:endParaRPr>
          </a:p>
        </p:txBody>
      </p:sp>
      <p:sp>
        <p:nvSpPr>
          <p:cNvPr id="2" name="文本框 1"/>
          <p:cNvSpPr txBox="1"/>
          <p:nvPr/>
        </p:nvSpPr>
        <p:spPr>
          <a:xfrm>
            <a:off x="1322362" y="1619789"/>
            <a:ext cx="9190377" cy="4093428"/>
          </a:xfrm>
          <a:prstGeom prst="rect">
            <a:avLst/>
          </a:prstGeom>
          <a:noFill/>
        </p:spPr>
        <p:txBody>
          <a:bodyPr wrap="square" rtlCol="0">
            <a:spAutoFit/>
          </a:bodyPr>
          <a:lstStyle/>
          <a:p>
            <a:r>
              <a:rPr lang="en-US" altLang="zh-CN" sz="2000" dirty="0">
                <a:latin typeface="+mn-ea"/>
              </a:rPr>
              <a:t>3</a:t>
            </a:r>
            <a:r>
              <a:rPr lang="zh-CN" altLang="en-US" sz="2000" dirty="0">
                <a:latin typeface="+mn-ea"/>
              </a:rPr>
              <a:t>）利用公式</a:t>
            </a:r>
            <a:r>
              <a:rPr lang="en-US" altLang="zh-CN" sz="2000" dirty="0">
                <a:latin typeface="+mn-ea"/>
              </a:rPr>
              <a:t>:A+A=1</a:t>
            </a:r>
            <a:r>
              <a:rPr lang="zh-CN" altLang="en-US" sz="2000" dirty="0">
                <a:latin typeface="+mn-ea"/>
              </a:rPr>
              <a:t>，把两项并成一项进行化简（并项法） 例如：</a:t>
            </a:r>
            <a:endParaRPr lang="en-US" altLang="zh-CN" sz="2000" dirty="0">
              <a:latin typeface="+mn-ea"/>
            </a:endParaRPr>
          </a:p>
          <a:p>
            <a:endParaRPr lang="zh-CN" altLang="en-US" sz="2000" dirty="0">
              <a:latin typeface="+mn-ea"/>
            </a:endParaRPr>
          </a:p>
          <a:p>
            <a:endParaRPr lang="en-US" altLang="zh-CN" sz="2000" dirty="0">
              <a:latin typeface="+mn-ea"/>
            </a:endParaRPr>
          </a:p>
          <a:p>
            <a:endParaRPr lang="en-US" altLang="zh-CN" sz="2000" dirty="0">
              <a:latin typeface="+mn-ea"/>
            </a:endParaRPr>
          </a:p>
          <a:p>
            <a:endParaRPr lang="en-US" altLang="zh-CN" sz="2000" dirty="0">
              <a:latin typeface="+mn-ea"/>
            </a:endParaRPr>
          </a:p>
          <a:p>
            <a:endParaRPr lang="en-US" altLang="zh-CN" sz="2000" dirty="0">
              <a:latin typeface="+mn-ea"/>
            </a:endParaRPr>
          </a:p>
          <a:p>
            <a:endParaRPr lang="en-US" altLang="zh-CN" sz="2000" dirty="0">
              <a:latin typeface="+mn-ea"/>
            </a:endParaRPr>
          </a:p>
          <a:p>
            <a:endParaRPr lang="en-US" altLang="zh-CN" sz="2000" dirty="0">
              <a:latin typeface="+mn-ea"/>
            </a:endParaRPr>
          </a:p>
          <a:p>
            <a:endParaRPr lang="en-US" altLang="zh-CN" sz="2000" dirty="0">
              <a:latin typeface="+mn-ea"/>
            </a:endParaRPr>
          </a:p>
          <a:p>
            <a:endParaRPr lang="en-US" altLang="zh-CN" sz="2000" dirty="0">
              <a:latin typeface="+mn-ea"/>
            </a:endParaRPr>
          </a:p>
          <a:p>
            <a:endParaRPr lang="en-US" altLang="zh-CN" sz="2000" dirty="0">
              <a:latin typeface="+mn-ea"/>
            </a:endParaRPr>
          </a:p>
          <a:p>
            <a:endParaRPr lang="en-US" altLang="zh-CN" sz="2000" dirty="0">
              <a:latin typeface="+mn-ea"/>
            </a:endParaRPr>
          </a:p>
          <a:p>
            <a:r>
              <a:rPr lang="zh-CN" altLang="en-US" sz="2000" dirty="0">
                <a:latin typeface="+mn-ea"/>
              </a:rPr>
              <a:t> </a:t>
            </a:r>
          </a:p>
        </p:txBody>
      </p:sp>
      <p:pic>
        <p:nvPicPr>
          <p:cNvPr id="3" name="图片 2"/>
          <p:cNvPicPr>
            <a:picLocks noChangeAspect="1"/>
          </p:cNvPicPr>
          <p:nvPr/>
        </p:nvPicPr>
        <p:blipFill>
          <a:blip r:embed="rId2"/>
          <a:stretch>
            <a:fillRect/>
          </a:stretch>
        </p:blipFill>
        <p:spPr>
          <a:xfrm>
            <a:off x="3042737" y="2203881"/>
            <a:ext cx="4170658" cy="830996"/>
          </a:xfrm>
          <a:prstGeom prst="rect">
            <a:avLst/>
          </a:prstGeom>
        </p:spPr>
      </p:pic>
      <p:pic>
        <p:nvPicPr>
          <p:cNvPr id="4" name="图片 3"/>
          <p:cNvPicPr>
            <a:picLocks noChangeAspect="1"/>
          </p:cNvPicPr>
          <p:nvPr/>
        </p:nvPicPr>
        <p:blipFill>
          <a:blip r:embed="rId3"/>
          <a:stretch>
            <a:fillRect/>
          </a:stretch>
        </p:blipFill>
        <p:spPr>
          <a:xfrm>
            <a:off x="2668120" y="3666503"/>
            <a:ext cx="6855759" cy="1919613"/>
          </a:xfrm>
          <a:prstGeom prst="rect">
            <a:avLst/>
          </a:prstGeom>
        </p:spPr>
      </p:pic>
      <p:sp>
        <p:nvSpPr>
          <p:cNvPr id="5" name="文本框 4"/>
          <p:cNvSpPr txBox="1"/>
          <p:nvPr/>
        </p:nvSpPr>
        <p:spPr>
          <a:xfrm>
            <a:off x="1322362" y="2619379"/>
            <a:ext cx="10117065" cy="984885"/>
          </a:xfrm>
          <a:prstGeom prst="rect">
            <a:avLst/>
          </a:prstGeom>
          <a:noFill/>
        </p:spPr>
        <p:txBody>
          <a:bodyPr wrap="square" rtlCol="0">
            <a:spAutoFit/>
          </a:bodyPr>
          <a:lstStyle/>
          <a:p>
            <a:endParaRPr lang="en-US" altLang="zh-CN" dirty="0">
              <a:latin typeface="+mn-ea"/>
            </a:endParaRPr>
          </a:p>
          <a:p>
            <a:r>
              <a:rPr lang="en-US" altLang="zh-CN" sz="2000" dirty="0">
                <a:latin typeface="+mn-ea"/>
              </a:rPr>
              <a:t>                    _</a:t>
            </a:r>
          </a:p>
          <a:p>
            <a:r>
              <a:rPr lang="en-US" altLang="zh-CN" sz="2000" dirty="0">
                <a:latin typeface="+mn-ea"/>
              </a:rPr>
              <a:t>4</a:t>
            </a:r>
            <a:r>
              <a:rPr lang="zh-CN" altLang="en-US" sz="2000" dirty="0">
                <a:latin typeface="+mn-ea"/>
              </a:rPr>
              <a:t>）利用公式： </a:t>
            </a:r>
            <a:r>
              <a:rPr lang="en-US" altLang="zh-CN" sz="2000" dirty="0">
                <a:latin typeface="+mn-ea"/>
              </a:rPr>
              <a:t>1 </a:t>
            </a:r>
            <a:r>
              <a:rPr lang="zh-CN" altLang="en-US" sz="2000" dirty="0">
                <a:latin typeface="+mn-ea"/>
              </a:rPr>
              <a:t>＝</a:t>
            </a:r>
            <a:r>
              <a:rPr lang="en-US" altLang="zh-CN" sz="2000" dirty="0">
                <a:latin typeface="+mn-ea"/>
              </a:rPr>
              <a:t>A+A</a:t>
            </a:r>
            <a:r>
              <a:rPr lang="zh-CN" altLang="en-US" sz="2000" dirty="0">
                <a:latin typeface="+mn-ea"/>
              </a:rPr>
              <a:t>，把一个与项变成两项再和其他项合并进行化（配项法</a:t>
            </a:r>
            <a:r>
              <a:rPr lang="en-US" altLang="zh-CN" sz="2000" dirty="0">
                <a:latin typeface="+mn-ea"/>
              </a:rPr>
              <a:t>),</a:t>
            </a:r>
            <a:r>
              <a:rPr lang="zh-CN" altLang="en-US" sz="2000" dirty="0">
                <a:latin typeface="+mn-ea"/>
              </a:rPr>
              <a:t>例如：</a:t>
            </a:r>
            <a:endParaRPr lang="en-US" altLang="zh-CN" sz="2000" dirty="0">
              <a:latin typeface="+mn-ea"/>
            </a:endParaRPr>
          </a:p>
        </p:txBody>
      </p:sp>
      <p:sp>
        <p:nvSpPr>
          <p:cNvPr id="10" name="文本框 9"/>
          <p:cNvSpPr txBox="1"/>
          <p:nvPr/>
        </p:nvSpPr>
        <p:spPr>
          <a:xfrm>
            <a:off x="1322363" y="5992886"/>
            <a:ext cx="9190378" cy="400110"/>
          </a:xfrm>
          <a:prstGeom prst="rect">
            <a:avLst/>
          </a:prstGeom>
          <a:noFill/>
        </p:spPr>
        <p:txBody>
          <a:bodyPr wrap="square" rtlCol="0">
            <a:spAutoFit/>
          </a:bodyPr>
          <a:lstStyle/>
          <a:p>
            <a:r>
              <a:rPr lang="zh-CN" altLang="en-US" sz="2000" dirty="0">
                <a:latin typeface="+mn-ea"/>
              </a:rPr>
              <a:t>有时对逻辑函数表达式进行化简，可以几种方法并用，综合几种方法化简。</a:t>
            </a:r>
            <a:endParaRPr lang="zh-CN" altLang="en-US" sz="2000" dirty="0"/>
          </a:p>
        </p:txBody>
      </p:sp>
      <p:sp>
        <p:nvSpPr>
          <p:cNvPr id="9" name="动作按钮: 上一张 8">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8" name="文本框 58"/>
          <p:cNvSpPr txBox="1"/>
          <p:nvPr/>
        </p:nvSpPr>
        <p:spPr>
          <a:xfrm>
            <a:off x="855345" y="244475"/>
            <a:ext cx="10419715"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11</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10" name="文本框 45"/>
          <p:cNvSpPr txBox="1"/>
          <p:nvPr/>
        </p:nvSpPr>
        <p:spPr>
          <a:xfrm>
            <a:off x="723796" y="891032"/>
            <a:ext cx="6023543" cy="82994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6</a:t>
            </a:r>
            <a:r>
              <a:rPr lang="zh-CN" altLang="en-US" sz="2400" b="1" dirty="0">
                <a:solidFill>
                  <a:schemeClr val="bg1"/>
                </a:solidFill>
                <a:latin typeface="+mn-ea"/>
                <a:ea typeface="+mn-ea"/>
                <a:cs typeface="+mn-ea"/>
              </a:rPr>
              <a:t>）逻辑表达式的化简</a:t>
            </a:r>
          </a:p>
          <a:p>
            <a:r>
              <a:rPr lang="en-US" altLang="zh-CN" sz="2400" b="1" dirty="0">
                <a:solidFill>
                  <a:schemeClr val="bg1"/>
                </a:solidFill>
                <a:latin typeface="+mn-ea"/>
                <a:ea typeface="+mn-ea"/>
                <a:cs typeface="+mn-ea"/>
              </a:rPr>
              <a:t>                 </a:t>
            </a:r>
            <a:endParaRPr lang="zh-CN" altLang="zh-CN" sz="2400" b="1" dirty="0">
              <a:solidFill>
                <a:schemeClr val="bg1"/>
              </a:solidFill>
              <a:latin typeface="+mn-ea"/>
              <a:ea typeface="+mn-ea"/>
              <a:cs typeface="+mn-ea"/>
            </a:endParaRPr>
          </a:p>
        </p:txBody>
      </p:sp>
      <p:sp>
        <p:nvSpPr>
          <p:cNvPr id="3" name="文本框 2"/>
          <p:cNvSpPr txBox="1"/>
          <p:nvPr/>
        </p:nvSpPr>
        <p:spPr>
          <a:xfrm>
            <a:off x="855559" y="1306530"/>
            <a:ext cx="10919099" cy="3754874"/>
          </a:xfrm>
          <a:prstGeom prst="rect">
            <a:avLst/>
          </a:prstGeom>
          <a:noFill/>
        </p:spPr>
        <p:txBody>
          <a:bodyPr wrap="square" rtlCol="0">
            <a:spAutoFit/>
          </a:bodyPr>
          <a:lstStyle/>
          <a:p>
            <a:r>
              <a:rPr lang="en-US" altLang="zh-CN" sz="2000" dirty="0">
                <a:latin typeface="+mn-ea"/>
              </a:rPr>
              <a:t>2</a:t>
            </a:r>
            <a:r>
              <a:rPr lang="zh-CN" altLang="en-US" sz="2000" dirty="0">
                <a:latin typeface="+mn-ea"/>
              </a:rPr>
              <a:t>．卡诺图化简法</a:t>
            </a:r>
          </a:p>
          <a:p>
            <a:r>
              <a:rPr lang="zh-CN" altLang="en-US" sz="2000" dirty="0">
                <a:latin typeface="+mn-ea"/>
              </a:rPr>
              <a:t>卡诺图化简法是借助于卡诺图的一种几何化简法。代数化简法技巧性强，化简的结果是否最简不易判断；而卡诺图化简法是一种肯定能得到最简结果的方法，但是它只适用于变量 较少的情况。 </a:t>
            </a:r>
            <a:r>
              <a:rPr lang="en-US" altLang="zh-CN" sz="2000" dirty="0">
                <a:latin typeface="+mn-ea"/>
              </a:rPr>
              <a:t>1</a:t>
            </a:r>
            <a:r>
              <a:rPr lang="zh-CN" altLang="en-US" sz="2000" dirty="0">
                <a:latin typeface="+mn-ea"/>
              </a:rPr>
              <a:t>）卡诺图的结构</a:t>
            </a:r>
          </a:p>
          <a:p>
            <a:r>
              <a:rPr lang="zh-CN" altLang="en-US" sz="2000" dirty="0">
                <a:latin typeface="+mn-ea"/>
              </a:rPr>
              <a:t>逻辑相邻：若两个乘积项（或两个和项）只有一个变量取值相反，其它变量都相同，则 这两项可以合并为一项。这样的项称为逻辑相邻项。例如</a:t>
            </a:r>
            <a:r>
              <a:rPr lang="en-US" altLang="zh-CN" sz="2000" dirty="0">
                <a:latin typeface="+mn-ea"/>
              </a:rPr>
              <a:t>:</a:t>
            </a:r>
          </a:p>
          <a:p>
            <a:endParaRPr lang="en-US" altLang="zh-CN" sz="2000" dirty="0">
              <a:latin typeface="+mn-ea"/>
            </a:endParaRPr>
          </a:p>
          <a:p>
            <a:r>
              <a:rPr lang="en-US" altLang="zh-CN" sz="2000" dirty="0">
                <a:latin typeface="+mn-ea"/>
              </a:rPr>
              <a:t>  </a:t>
            </a:r>
            <a:r>
              <a:rPr lang="zh-CN" altLang="en-US" sz="2000" dirty="0">
                <a:latin typeface="+mn-ea"/>
              </a:rPr>
              <a:t>卡诺图是变形的真值表</a:t>
            </a:r>
            <a:r>
              <a:rPr lang="en-US" altLang="zh-CN" sz="2000" dirty="0">
                <a:latin typeface="+mn-ea"/>
              </a:rPr>
              <a:t>,</a:t>
            </a:r>
            <a:r>
              <a:rPr lang="zh-CN" altLang="en-US" sz="2000" dirty="0">
                <a:latin typeface="+mn-ea"/>
              </a:rPr>
              <a:t>用方格图表示自变量取值和相应的函数值。其构造特点是：自变量取值按循环码排列，使卡诺图中任意两个相邻的方格对应的最小项（或最大项）只有一 个变量不同，从而将逻辑相邻项转换为几何相邻项，方便相邻项的合并。 图 </a:t>
            </a:r>
            <a:r>
              <a:rPr lang="en-US" altLang="zh-CN" sz="2000" dirty="0">
                <a:latin typeface="+mn-ea"/>
              </a:rPr>
              <a:t>3.7 </a:t>
            </a:r>
            <a:r>
              <a:rPr lang="zh-CN" altLang="en-US" sz="2000" dirty="0">
                <a:latin typeface="+mn-ea"/>
              </a:rPr>
              <a:t>分别给出 了三变量</a:t>
            </a:r>
            <a:r>
              <a:rPr lang="en-US" altLang="zh-CN" sz="2000" dirty="0">
                <a:latin typeface="+mn-ea"/>
              </a:rPr>
              <a:t>,</a:t>
            </a:r>
            <a:r>
              <a:rPr lang="zh-CN" altLang="en-US" sz="2000" dirty="0">
                <a:latin typeface="+mn-ea"/>
              </a:rPr>
              <a:t>四变量和五变量的卡诺图。</a:t>
            </a:r>
          </a:p>
          <a:p>
            <a:endParaRPr lang="zh-CN" altLang="en-US" dirty="0"/>
          </a:p>
        </p:txBody>
      </p:sp>
      <p:pic>
        <p:nvPicPr>
          <p:cNvPr id="4" name="图片 3"/>
          <p:cNvPicPr>
            <a:picLocks noChangeAspect="1"/>
          </p:cNvPicPr>
          <p:nvPr/>
        </p:nvPicPr>
        <p:blipFill>
          <a:blip r:embed="rId2"/>
          <a:stretch>
            <a:fillRect/>
          </a:stretch>
        </p:blipFill>
        <p:spPr>
          <a:xfrm>
            <a:off x="6747339" y="2868807"/>
            <a:ext cx="2538832" cy="358041"/>
          </a:xfrm>
          <a:prstGeom prst="rect">
            <a:avLst/>
          </a:prstGeom>
        </p:spPr>
      </p:pic>
      <p:pic>
        <p:nvPicPr>
          <p:cNvPr id="5" name="图片 4"/>
          <p:cNvPicPr>
            <a:picLocks noChangeAspect="1"/>
          </p:cNvPicPr>
          <p:nvPr/>
        </p:nvPicPr>
        <p:blipFill>
          <a:blip r:embed="rId3"/>
          <a:stretch>
            <a:fillRect/>
          </a:stretch>
        </p:blipFill>
        <p:spPr>
          <a:xfrm>
            <a:off x="507178" y="1170470"/>
            <a:ext cx="6889547" cy="5156328"/>
          </a:xfrm>
          <a:prstGeom prst="rect">
            <a:avLst/>
          </a:prstGeom>
        </p:spPr>
      </p:pic>
      <p:sp>
        <p:nvSpPr>
          <p:cNvPr id="2" name="动作按钮: 上一张 1">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3"/>
          <p:cNvGrpSpPr/>
          <p:nvPr/>
        </p:nvGrpSpPr>
        <p:grpSpPr bwMode="auto">
          <a:xfrm>
            <a:off x="592034" y="334352"/>
            <a:ext cx="263525" cy="393700"/>
            <a:chOff x="0" y="0"/>
            <a:chExt cx="213756" cy="427512"/>
          </a:xfrm>
        </p:grpSpPr>
        <p:sp>
          <p:nvSpPr>
            <p:cNvPr id="10"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3" name="文本框 2"/>
          <p:cNvSpPr txBox="1"/>
          <p:nvPr/>
        </p:nvSpPr>
        <p:spPr>
          <a:xfrm>
            <a:off x="855559" y="1280161"/>
            <a:ext cx="10708084" cy="1630045"/>
          </a:xfrm>
          <a:prstGeom prst="rect">
            <a:avLst/>
          </a:prstGeom>
          <a:noFill/>
        </p:spPr>
        <p:txBody>
          <a:bodyPr wrap="square" rtlCol="0">
            <a:spAutoFit/>
          </a:bodyPr>
          <a:lstStyle/>
          <a:p>
            <a:r>
              <a:rPr lang="en-US" altLang="zh-CN" sz="2000" dirty="0">
                <a:latin typeface="+mn-ea"/>
              </a:rPr>
              <a:t>     2</a:t>
            </a:r>
            <a:r>
              <a:rPr lang="zh-CN" altLang="en-US" sz="2000" dirty="0">
                <a:latin typeface="+mn-ea"/>
              </a:rPr>
              <a:t>）在卡诺图上合并最小项（或最大项） 卡诺图上任意两个相邻的最小项（或最大项）可以合并为一个乘积项（或和项），并消 去其中取值不同的变量。图 </a:t>
            </a:r>
            <a:r>
              <a:rPr lang="en-US" altLang="zh-CN" sz="2000" dirty="0">
                <a:latin typeface="+mn-ea"/>
              </a:rPr>
              <a:t>3.8 </a:t>
            </a:r>
            <a:r>
              <a:rPr lang="zh-CN" altLang="en-US" sz="2000" dirty="0">
                <a:latin typeface="+mn-ea"/>
              </a:rPr>
              <a:t>给出了两变量卡诺图中两个相邻项的合并情况。</a:t>
            </a:r>
          </a:p>
          <a:p>
            <a:r>
              <a:rPr lang="zh-CN" altLang="en-US" sz="2000" dirty="0">
                <a:latin typeface="+mn-ea"/>
              </a:rPr>
              <a:t>    图 </a:t>
            </a:r>
            <a:r>
              <a:rPr lang="en-US" altLang="zh-CN" sz="2000" dirty="0">
                <a:latin typeface="+mn-ea"/>
              </a:rPr>
              <a:t>3.8 </a:t>
            </a:r>
            <a:r>
              <a:rPr lang="zh-CN" altLang="en-US" sz="2000" dirty="0">
                <a:latin typeface="+mn-ea"/>
              </a:rPr>
              <a:t>卡诺图中两个相邻项的合并卡诺图中四个相邻项也可以合并为一项，并消去其中两个取值不同的变量。</a:t>
            </a:r>
          </a:p>
        </p:txBody>
      </p:sp>
      <p:sp>
        <p:nvSpPr>
          <p:cNvPr id="13" name="文本框 58"/>
          <p:cNvSpPr txBox="1"/>
          <p:nvPr/>
        </p:nvSpPr>
        <p:spPr>
          <a:xfrm>
            <a:off x="855345" y="244475"/>
            <a:ext cx="10565765"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12</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14" name="文本框 45"/>
          <p:cNvSpPr txBox="1"/>
          <p:nvPr/>
        </p:nvSpPr>
        <p:spPr>
          <a:xfrm>
            <a:off x="723796" y="8910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6</a:t>
            </a:r>
            <a:r>
              <a:rPr lang="zh-CN" altLang="en-US" sz="2400" b="1" dirty="0">
                <a:solidFill>
                  <a:schemeClr val="bg1"/>
                </a:solidFill>
                <a:latin typeface="+mn-ea"/>
                <a:ea typeface="+mn-ea"/>
                <a:cs typeface="+mn-ea"/>
              </a:rPr>
              <a:t>）逻辑表达式的化简</a:t>
            </a:r>
            <a:r>
              <a:rPr lang="en-US" altLang="zh-CN" sz="2400" b="1" dirty="0">
                <a:solidFill>
                  <a:schemeClr val="bg1"/>
                </a:solidFill>
                <a:latin typeface="+mn-ea"/>
                <a:ea typeface="+mn-ea"/>
                <a:cs typeface="+mn-ea"/>
              </a:rPr>
              <a:t>                </a:t>
            </a:r>
            <a:endParaRPr lang="zh-CN" altLang="zh-CN" sz="2400" b="1" dirty="0">
              <a:solidFill>
                <a:schemeClr val="bg1"/>
              </a:solidFill>
              <a:latin typeface="+mn-ea"/>
              <a:ea typeface="+mn-ea"/>
              <a:cs typeface="+mn-ea"/>
            </a:endParaRPr>
          </a:p>
        </p:txBody>
      </p:sp>
      <p:pic>
        <p:nvPicPr>
          <p:cNvPr id="7" name="图片 6"/>
          <p:cNvPicPr>
            <a:picLocks noChangeAspect="1"/>
          </p:cNvPicPr>
          <p:nvPr/>
        </p:nvPicPr>
        <p:blipFill>
          <a:blip r:embed="rId3"/>
          <a:stretch>
            <a:fillRect/>
          </a:stretch>
        </p:blipFill>
        <p:spPr>
          <a:xfrm>
            <a:off x="1234029" y="2972695"/>
            <a:ext cx="8994874" cy="3651765"/>
          </a:xfrm>
          <a:prstGeom prst="rect">
            <a:avLst/>
          </a:prstGeom>
        </p:spPr>
      </p:pic>
      <p:sp>
        <p:nvSpPr>
          <p:cNvPr id="2" name="动作按钮: 上一张 1">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813" y="2208982"/>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6643" y="3429000"/>
            <a:ext cx="3538227" cy="888431"/>
          </a:xfrm>
          <a:prstGeom prst="rect">
            <a:avLst/>
          </a:prstGeom>
        </p:spPr>
      </p:pic>
      <p:sp>
        <p:nvSpPr>
          <p:cNvPr id="23" name="文本框 22"/>
          <p:cNvSpPr txBox="1"/>
          <p:nvPr/>
        </p:nvSpPr>
        <p:spPr>
          <a:xfrm>
            <a:off x="2259096" y="2938022"/>
            <a:ext cx="7165889" cy="706755"/>
          </a:xfrm>
          <a:prstGeom prst="rect">
            <a:avLst/>
          </a:prstGeom>
          <a:noFill/>
        </p:spPr>
        <p:txBody>
          <a:bodyPr wrap="square" rtlCol="0">
            <a:spAutoFit/>
          </a:bodyPr>
          <a:lstStyle/>
          <a:p>
            <a:pPr algn="ctr"/>
            <a:r>
              <a:rPr lang="zh-CN" altLang="en-US" sz="4000" b="1" dirty="0">
                <a:solidFill>
                  <a:schemeClr val="bg1"/>
                </a:solidFill>
                <a:latin typeface="宋体" panose="02010600030101010101" pitchFamily="2" charset="-122"/>
              </a:rPr>
              <a:t>第 </a:t>
            </a:r>
            <a:r>
              <a:rPr lang="en-US" altLang="zh-CN" sz="4000" b="1" dirty="0">
                <a:solidFill>
                  <a:schemeClr val="bg1"/>
                </a:solidFill>
                <a:latin typeface="宋体" panose="02010600030101010101" pitchFamily="2" charset="-122"/>
              </a:rPr>
              <a:t>3 </a:t>
            </a:r>
            <a:r>
              <a:rPr lang="zh-CN" altLang="en-US" sz="4000" b="1" dirty="0">
                <a:solidFill>
                  <a:schemeClr val="bg1"/>
                </a:solidFill>
                <a:latin typeface="宋体" panose="02010600030101010101" pitchFamily="2" charset="-122"/>
              </a:rPr>
              <a:t>章  计算机中的逻辑电路</a:t>
            </a:r>
            <a:endParaRPr lang="zh-CN" altLang="zh-CN" sz="4000" b="1" dirty="0">
              <a:solidFill>
                <a:schemeClr val="bg1"/>
              </a:solidFill>
              <a:latin typeface="宋体" panose="02010600030101010101" pitchFamily="2" charset="-122"/>
              <a:ea typeface="宋体" panose="02010600030101010101" pitchFamily="2" charset="-122"/>
            </a:endParaRPr>
          </a:p>
        </p:txBody>
      </p:sp>
      <p:sp>
        <p:nvSpPr>
          <p:cNvPr id="26" name="矩形 25"/>
          <p:cNvSpPr/>
          <p:nvPr/>
        </p:nvSpPr>
        <p:spPr>
          <a:xfrm>
            <a:off x="1903263" y="3974576"/>
            <a:ext cx="8385474" cy="2245360"/>
          </a:xfrm>
          <a:prstGeom prst="rect">
            <a:avLst/>
          </a:prstGeom>
        </p:spPr>
        <p:txBody>
          <a:bodyPr wrap="square">
            <a:spAutoFit/>
          </a:bodyPr>
          <a:lstStyle/>
          <a:p>
            <a:r>
              <a:rPr lang="zh-CN" altLang="en-US" sz="2000" dirty="0">
                <a:latin typeface="+mn-ea"/>
                <a:cs typeface="+mn-ea"/>
              </a:rPr>
              <a:t>本章从功能角度介绍组合电路及时序电路的基本逻辑单元电路，介绍分析和设计逻辑电路的基本工具（逻辑代数）和方法。并力求使学生在完成本章学习后达到两个目的：</a:t>
            </a:r>
          </a:p>
          <a:p>
            <a:pPr lvl="0"/>
            <a:r>
              <a:rPr lang="zh-CN" altLang="en-US" sz="2000" dirty="0">
                <a:latin typeface="+mn-ea"/>
                <a:cs typeface="+mn-ea"/>
              </a:rPr>
              <a:t>    </a:t>
            </a:r>
            <a:r>
              <a:rPr lang="en-US" altLang="zh-CN" sz="2000" dirty="0">
                <a:latin typeface="+mn-ea"/>
                <a:cs typeface="+mn-ea"/>
              </a:rPr>
              <a:t>1.</a:t>
            </a:r>
            <a:r>
              <a:rPr lang="zh-CN" altLang="en-US" sz="2000" dirty="0">
                <a:latin typeface="+mn-ea"/>
                <a:cs typeface="+mn-ea"/>
              </a:rPr>
              <a:t>在给出功能要求（文字说明或逻辑函数）的前提下，能用基本逻辑单元电路完成给定功能的电路设计。</a:t>
            </a:r>
          </a:p>
          <a:p>
            <a:pPr lvl="0"/>
            <a:r>
              <a:rPr lang="zh-CN" altLang="en-US" sz="2000" dirty="0">
                <a:latin typeface="+mn-ea"/>
                <a:cs typeface="+mn-ea"/>
              </a:rPr>
              <a:t>    </a:t>
            </a:r>
            <a:r>
              <a:rPr lang="en-US" altLang="zh-CN" sz="2000" dirty="0">
                <a:latin typeface="+mn-ea"/>
                <a:cs typeface="+mn-ea"/>
              </a:rPr>
              <a:t>2.</a:t>
            </a:r>
            <a:r>
              <a:rPr lang="zh-CN" altLang="en-US" sz="2000" dirty="0">
                <a:latin typeface="+mn-ea"/>
                <a:cs typeface="+mn-ea"/>
              </a:rPr>
              <a:t>在给出逻辑电路的前提下，能写出它的逻辑表达式，并大致描述其功能。</a:t>
            </a:r>
          </a:p>
        </p:txBody>
      </p:sp>
      <p:sp>
        <p:nvSpPr>
          <p:cNvPr id="2" name="文本框 1"/>
          <p:cNvSpPr txBox="1"/>
          <p:nvPr/>
        </p:nvSpPr>
        <p:spPr>
          <a:xfrm>
            <a:off x="2230037" y="737420"/>
            <a:ext cx="9227976" cy="1323439"/>
          </a:xfrm>
          <a:prstGeom prst="rect">
            <a:avLst/>
          </a:prstGeom>
          <a:noFill/>
        </p:spPr>
        <p:txBody>
          <a:bodyPr wrap="square" rtlCol="0">
            <a:spAutoFit/>
          </a:bodyPr>
          <a:lstStyle/>
          <a:p>
            <a:pPr lvl="0"/>
            <a:r>
              <a:rPr lang="zh-CN" altLang="en-US" sz="8000" b="1" dirty="0">
                <a:solidFill>
                  <a:srgbClr val="FFC000"/>
                </a:solidFill>
                <a:effectLst>
                  <a:outerShdw blurRad="38100" dist="38100" dir="2700000" algn="tl">
                    <a:srgbClr val="000000">
                      <a:alpha val="43137"/>
                    </a:srgbClr>
                  </a:outerShdw>
                </a:effectLst>
              </a:rPr>
              <a:t>计算机组成原理</a:t>
            </a:r>
          </a:p>
        </p:txBody>
      </p:sp>
      <p:sp>
        <p:nvSpPr>
          <p:cNvPr id="6" name="动作按钮: 转到结尾 2">
            <a:hlinkClick r:id="" action="ppaction://hlinkshowjump?jump=endshow" highlightClick="1"/>
          </p:cNvPr>
          <p:cNvSpPr/>
          <p:nvPr/>
        </p:nvSpPr>
        <p:spPr>
          <a:xfrm>
            <a:off x="11418570" y="6199505"/>
            <a:ext cx="646430" cy="547370"/>
          </a:xfrm>
          <a:prstGeom prst="actionButtonEnd">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3"/>
          <p:cNvGrpSpPr/>
          <p:nvPr/>
        </p:nvGrpSpPr>
        <p:grpSpPr bwMode="auto">
          <a:xfrm>
            <a:off x="592034" y="334352"/>
            <a:ext cx="263525" cy="393700"/>
            <a:chOff x="0" y="0"/>
            <a:chExt cx="213756" cy="427512"/>
          </a:xfrm>
        </p:grpSpPr>
        <p:sp>
          <p:nvSpPr>
            <p:cNvPr id="10"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7" name="文本框 58"/>
          <p:cNvSpPr txBox="1"/>
          <p:nvPr/>
        </p:nvSpPr>
        <p:spPr>
          <a:xfrm>
            <a:off x="855345" y="244475"/>
            <a:ext cx="10596880"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13</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12" name="文本框 45"/>
          <p:cNvSpPr txBox="1"/>
          <p:nvPr/>
        </p:nvSpPr>
        <p:spPr>
          <a:xfrm>
            <a:off x="723796" y="891032"/>
            <a:ext cx="6023543" cy="82994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6</a:t>
            </a:r>
            <a:r>
              <a:rPr lang="zh-CN" altLang="en-US" sz="2400" b="1" dirty="0">
                <a:solidFill>
                  <a:schemeClr val="bg1"/>
                </a:solidFill>
                <a:latin typeface="+mn-ea"/>
                <a:ea typeface="+mn-ea"/>
                <a:cs typeface="+mn-ea"/>
              </a:rPr>
              <a:t>）逻辑表达式的化简</a:t>
            </a:r>
          </a:p>
          <a:p>
            <a:r>
              <a:rPr lang="en-US" altLang="zh-CN" sz="2400" b="1" dirty="0">
                <a:solidFill>
                  <a:schemeClr val="bg1"/>
                </a:solidFill>
                <a:latin typeface="+mn-ea"/>
                <a:ea typeface="+mn-ea"/>
                <a:cs typeface="+mn-ea"/>
              </a:rPr>
              <a:t>                 </a:t>
            </a:r>
            <a:endParaRPr lang="zh-CN" altLang="zh-CN" sz="2400" b="1" dirty="0">
              <a:solidFill>
                <a:schemeClr val="bg1"/>
              </a:solidFill>
              <a:latin typeface="+mn-ea"/>
              <a:ea typeface="+mn-ea"/>
              <a:cs typeface="+mn-ea"/>
            </a:endParaRPr>
          </a:p>
        </p:txBody>
      </p:sp>
      <p:sp>
        <p:nvSpPr>
          <p:cNvPr id="2" name="文本框 1"/>
          <p:cNvSpPr txBox="1"/>
          <p:nvPr/>
        </p:nvSpPr>
        <p:spPr>
          <a:xfrm>
            <a:off x="855559" y="1401949"/>
            <a:ext cx="10761784" cy="706755"/>
          </a:xfrm>
          <a:prstGeom prst="rect">
            <a:avLst/>
          </a:prstGeom>
          <a:noFill/>
        </p:spPr>
        <p:txBody>
          <a:bodyPr wrap="square" rtlCol="0">
            <a:spAutoFit/>
          </a:bodyPr>
          <a:lstStyle/>
          <a:p>
            <a:r>
              <a:rPr lang="en-US" altLang="zh-CN" sz="2000" dirty="0">
                <a:latin typeface="+mn-ea"/>
              </a:rPr>
              <a:t>    </a:t>
            </a:r>
            <a:r>
              <a:rPr lang="zh-CN" altLang="en-US" sz="2000" dirty="0">
                <a:latin typeface="+mn-ea"/>
              </a:rPr>
              <a:t>卡诺图中四个相邻项也可以合并为一项，并消去其中两个取值不同的变量。图 </a:t>
            </a:r>
            <a:r>
              <a:rPr lang="en-US" altLang="zh-CN" sz="2000" dirty="0">
                <a:latin typeface="+mn-ea"/>
              </a:rPr>
              <a:t>3.9 </a:t>
            </a:r>
            <a:r>
              <a:rPr lang="zh-CN" altLang="en-US" sz="2000" dirty="0">
                <a:latin typeface="+mn-ea"/>
              </a:rPr>
              <a:t>给出 了两变量卡诺图中四个相邻项的合并情况。</a:t>
            </a:r>
          </a:p>
        </p:txBody>
      </p:sp>
      <p:pic>
        <p:nvPicPr>
          <p:cNvPr id="3" name="图片 2"/>
          <p:cNvPicPr>
            <a:picLocks noChangeAspect="1"/>
          </p:cNvPicPr>
          <p:nvPr/>
        </p:nvPicPr>
        <p:blipFill>
          <a:blip r:embed="rId3"/>
          <a:stretch>
            <a:fillRect/>
          </a:stretch>
        </p:blipFill>
        <p:spPr>
          <a:xfrm>
            <a:off x="1792017" y="2393940"/>
            <a:ext cx="7160014" cy="3448496"/>
          </a:xfrm>
          <a:prstGeom prst="rect">
            <a:avLst/>
          </a:prstGeom>
        </p:spPr>
      </p:pic>
      <p:sp>
        <p:nvSpPr>
          <p:cNvPr id="5" name="动作按钮: 上一张 4">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52"/>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3"/>
          <p:cNvGrpSpPr/>
          <p:nvPr/>
        </p:nvGrpSpPr>
        <p:grpSpPr bwMode="auto">
          <a:xfrm>
            <a:off x="592034" y="334352"/>
            <a:ext cx="263525" cy="393700"/>
            <a:chOff x="0" y="0"/>
            <a:chExt cx="213756" cy="427512"/>
          </a:xfrm>
        </p:grpSpPr>
        <p:sp>
          <p:nvSpPr>
            <p:cNvPr id="10"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7" name="文本框 58"/>
          <p:cNvSpPr txBox="1"/>
          <p:nvPr/>
        </p:nvSpPr>
        <p:spPr>
          <a:xfrm>
            <a:off x="855345" y="244475"/>
            <a:ext cx="10642600"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14</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12" name="文本框 45"/>
          <p:cNvSpPr txBox="1"/>
          <p:nvPr/>
        </p:nvSpPr>
        <p:spPr>
          <a:xfrm>
            <a:off x="723796" y="891032"/>
            <a:ext cx="6023543" cy="82994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6</a:t>
            </a:r>
            <a:r>
              <a:rPr lang="zh-CN" altLang="en-US" sz="2400" b="1" dirty="0">
                <a:solidFill>
                  <a:schemeClr val="bg1"/>
                </a:solidFill>
                <a:latin typeface="+mn-ea"/>
                <a:ea typeface="+mn-ea"/>
                <a:cs typeface="+mn-ea"/>
              </a:rPr>
              <a:t>）逻辑表达式的化简</a:t>
            </a:r>
          </a:p>
          <a:p>
            <a:r>
              <a:rPr lang="en-US" altLang="zh-CN" sz="2400" b="1" dirty="0">
                <a:solidFill>
                  <a:schemeClr val="bg1"/>
                </a:solidFill>
                <a:latin typeface="+mn-ea"/>
                <a:ea typeface="+mn-ea"/>
                <a:cs typeface="+mn-ea"/>
              </a:rPr>
              <a:t>                 </a:t>
            </a:r>
            <a:endParaRPr lang="zh-CN" altLang="zh-CN" sz="2400" b="1" dirty="0">
              <a:solidFill>
                <a:schemeClr val="bg1"/>
              </a:solidFill>
              <a:latin typeface="+mn-ea"/>
              <a:ea typeface="+mn-ea"/>
              <a:cs typeface="+mn-ea"/>
            </a:endParaRPr>
          </a:p>
        </p:txBody>
      </p:sp>
      <p:sp>
        <p:nvSpPr>
          <p:cNvPr id="3" name="文本框 2"/>
          <p:cNvSpPr txBox="1"/>
          <p:nvPr/>
        </p:nvSpPr>
        <p:spPr>
          <a:xfrm>
            <a:off x="723796" y="1276588"/>
            <a:ext cx="10896118" cy="707886"/>
          </a:xfrm>
          <a:prstGeom prst="rect">
            <a:avLst/>
          </a:prstGeom>
          <a:noFill/>
        </p:spPr>
        <p:txBody>
          <a:bodyPr wrap="square" rtlCol="0">
            <a:spAutoFit/>
          </a:bodyPr>
          <a:lstStyle/>
          <a:p>
            <a:r>
              <a:rPr lang="zh-CN" altLang="en-US" sz="2000" dirty="0">
                <a:latin typeface="+mn-ea"/>
              </a:rPr>
              <a:t>    卡诺图中八个相邻项可以合并为一项，并消去其中三个取值不同的变量。图 </a:t>
            </a:r>
            <a:r>
              <a:rPr lang="en-US" altLang="zh-CN" sz="2000" dirty="0">
                <a:latin typeface="+mn-ea"/>
              </a:rPr>
              <a:t>3.10 </a:t>
            </a:r>
            <a:r>
              <a:rPr lang="zh-CN" altLang="en-US" sz="2000" dirty="0">
                <a:latin typeface="+mn-ea"/>
              </a:rPr>
              <a:t>给出 了五变量卡诺图中八个相邻项合并的情况，也给出了五变量卡诺图中镜像相邻的最小项合并的情形。</a:t>
            </a:r>
          </a:p>
        </p:txBody>
      </p:sp>
      <p:pic>
        <p:nvPicPr>
          <p:cNvPr id="5" name="图片 4"/>
          <p:cNvPicPr>
            <a:picLocks noChangeAspect="1"/>
          </p:cNvPicPr>
          <p:nvPr/>
        </p:nvPicPr>
        <p:blipFill>
          <a:blip r:embed="rId3"/>
          <a:stretch>
            <a:fillRect/>
          </a:stretch>
        </p:blipFill>
        <p:spPr>
          <a:xfrm>
            <a:off x="5716131" y="1037103"/>
            <a:ext cx="5644500" cy="2975633"/>
          </a:xfrm>
          <a:prstGeom prst="rect">
            <a:avLst/>
          </a:prstGeom>
        </p:spPr>
      </p:pic>
      <p:sp>
        <p:nvSpPr>
          <p:cNvPr id="6" name="文本框 5"/>
          <p:cNvSpPr txBox="1"/>
          <p:nvPr/>
        </p:nvSpPr>
        <p:spPr>
          <a:xfrm>
            <a:off x="422173" y="4012587"/>
            <a:ext cx="11197741" cy="2245360"/>
          </a:xfrm>
          <a:prstGeom prst="rect">
            <a:avLst/>
          </a:prstGeom>
          <a:noFill/>
        </p:spPr>
        <p:txBody>
          <a:bodyPr wrap="square" rtlCol="0">
            <a:spAutoFit/>
          </a:bodyPr>
          <a:lstStyle/>
          <a:p>
            <a:r>
              <a:rPr lang="en-US" altLang="zh-CN" sz="2000" dirty="0">
                <a:latin typeface="+mn-ea"/>
              </a:rPr>
              <a:t>    </a:t>
            </a:r>
            <a:r>
              <a:rPr lang="zh-CN" altLang="en-US" sz="2000" dirty="0">
                <a:latin typeface="+mn-ea"/>
              </a:rPr>
              <a:t>卡诺图中合并的结果表示： 圈“</a:t>
            </a:r>
            <a:r>
              <a:rPr lang="en-US" altLang="zh-CN" sz="2000" dirty="0">
                <a:latin typeface="+mn-ea"/>
              </a:rPr>
              <a:t>1” </a:t>
            </a:r>
            <a:r>
              <a:rPr lang="zh-CN" altLang="en-US" sz="2000" dirty="0">
                <a:latin typeface="+mn-ea"/>
              </a:rPr>
              <a:t>将最小项合并为乘积项，所有卡诺圈对应的乘积项之和就是最简与或式。 乘积项的书写规则：</a:t>
            </a:r>
            <a:r>
              <a:rPr lang="zh-CN" altLang="en-US" sz="2000" dirty="0">
                <a:solidFill>
                  <a:srgbClr val="FF0000"/>
                </a:solidFill>
                <a:latin typeface="+mn-ea"/>
              </a:rPr>
              <a:t>卡诺圈对应的自变量取值为“</a:t>
            </a:r>
            <a:r>
              <a:rPr lang="en-US" altLang="zh-CN" sz="2000" dirty="0">
                <a:solidFill>
                  <a:srgbClr val="FF0000"/>
                </a:solidFill>
                <a:latin typeface="+mn-ea"/>
              </a:rPr>
              <a:t>1”</a:t>
            </a:r>
            <a:r>
              <a:rPr lang="zh-CN" altLang="en-US" sz="2000" dirty="0">
                <a:solidFill>
                  <a:srgbClr val="FF0000"/>
                </a:solidFill>
                <a:latin typeface="+mn-ea"/>
              </a:rPr>
              <a:t>时，则该自变量在乘积项中取原变量形式；取值为“</a:t>
            </a:r>
            <a:r>
              <a:rPr lang="en-US" altLang="zh-CN" sz="2000" dirty="0">
                <a:solidFill>
                  <a:srgbClr val="FF0000"/>
                </a:solidFill>
                <a:latin typeface="+mn-ea"/>
              </a:rPr>
              <a:t>0”</a:t>
            </a:r>
            <a:r>
              <a:rPr lang="zh-CN" altLang="en-US" sz="2000" dirty="0">
                <a:solidFill>
                  <a:srgbClr val="FF0000"/>
                </a:solidFill>
                <a:latin typeface="+mn-ea"/>
              </a:rPr>
              <a:t>时，为反变量形式</a:t>
            </a:r>
            <a:r>
              <a:rPr lang="zh-CN" altLang="en-US" sz="2000" dirty="0">
                <a:latin typeface="+mn-ea"/>
              </a:rPr>
              <a:t>。 圈“</a:t>
            </a:r>
            <a:r>
              <a:rPr lang="en-US" altLang="zh-CN" sz="2000" dirty="0">
                <a:latin typeface="+mn-ea"/>
              </a:rPr>
              <a:t>0”</a:t>
            </a:r>
            <a:r>
              <a:rPr lang="zh-CN" altLang="en-US" sz="2000" dirty="0">
                <a:latin typeface="+mn-ea"/>
              </a:rPr>
              <a:t>对应于最大项的合并，每个圈中的最大项合并为一个和项，所有卡诺圈对应的 和项之积就是最简或与式。 和项中的书写规则：取值为“</a:t>
            </a:r>
            <a:r>
              <a:rPr lang="en-US" altLang="zh-CN" sz="2000" dirty="0">
                <a:latin typeface="+mn-ea"/>
              </a:rPr>
              <a:t>0”</a:t>
            </a:r>
            <a:r>
              <a:rPr lang="zh-CN" altLang="en-US" sz="2000" dirty="0">
                <a:latin typeface="+mn-ea"/>
              </a:rPr>
              <a:t>的自变量写成原变量形式，取值为“</a:t>
            </a:r>
            <a:r>
              <a:rPr lang="en-US" altLang="zh-CN" sz="2000" dirty="0">
                <a:latin typeface="+mn-ea"/>
              </a:rPr>
              <a:t>1”</a:t>
            </a:r>
            <a:r>
              <a:rPr lang="zh-CN" altLang="en-US" sz="2000" dirty="0">
                <a:latin typeface="+mn-ea"/>
              </a:rPr>
              <a:t>的自变量写成 反变量</a:t>
            </a:r>
            <a:r>
              <a:rPr lang="zh-CN" altLang="en-US" sz="2000" dirty="0">
                <a:solidFill>
                  <a:schemeClr val="bg1"/>
                </a:solidFill>
                <a:latin typeface="+mn-ea"/>
              </a:rPr>
              <a:t>形式。 </a:t>
            </a:r>
          </a:p>
          <a:p>
            <a:r>
              <a:rPr lang="zh-CN" altLang="en-US" sz="2000" dirty="0">
                <a:solidFill>
                  <a:schemeClr val="bg1"/>
                </a:solidFill>
                <a:latin typeface="+mn-ea"/>
              </a:rPr>
              <a:t>说明：卡诺图上圈“</a:t>
            </a:r>
            <a:r>
              <a:rPr lang="en-US" altLang="zh-CN" sz="2000" dirty="0">
                <a:solidFill>
                  <a:schemeClr val="bg1"/>
                </a:solidFill>
                <a:latin typeface="+mn-ea"/>
              </a:rPr>
              <a:t>1”</a:t>
            </a:r>
            <a:r>
              <a:rPr lang="zh-CN" altLang="en-US" sz="2000" dirty="0">
                <a:solidFill>
                  <a:schemeClr val="bg1"/>
                </a:solidFill>
                <a:latin typeface="+mn-ea"/>
              </a:rPr>
              <a:t>的原则：圈的个数最少，每个圈尽可能大为了防止化简后的表达式中出现冗余项，必须保证卡诺图中的每个圈中至少有一个 “</a:t>
            </a:r>
            <a:r>
              <a:rPr lang="en-US" altLang="zh-CN" sz="2000" dirty="0">
                <a:solidFill>
                  <a:schemeClr val="bg1"/>
                </a:solidFill>
                <a:latin typeface="+mn-ea"/>
              </a:rPr>
              <a:t>1”</a:t>
            </a:r>
            <a:r>
              <a:rPr lang="zh-CN" altLang="en-US" sz="2000" dirty="0">
                <a:solidFill>
                  <a:schemeClr val="bg1"/>
                </a:solidFill>
                <a:latin typeface="+mn-ea"/>
              </a:rPr>
              <a:t>（或“</a:t>
            </a:r>
            <a:r>
              <a:rPr lang="en-US" altLang="zh-CN" sz="2000" dirty="0">
                <a:solidFill>
                  <a:schemeClr val="bg1"/>
                </a:solidFill>
                <a:latin typeface="+mn-ea"/>
              </a:rPr>
              <a:t>0”</a:t>
            </a:r>
            <a:r>
              <a:rPr lang="zh-CN" altLang="en-US" sz="2000" dirty="0">
                <a:solidFill>
                  <a:schemeClr val="bg1"/>
                </a:solidFill>
                <a:latin typeface="+mn-ea"/>
              </a:rPr>
              <a:t>）是没有被其它圈圈过的。 </a:t>
            </a:r>
          </a:p>
        </p:txBody>
      </p:sp>
      <p:sp>
        <p:nvSpPr>
          <p:cNvPr id="2" name="动作按钮: 上一张 1">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3"/>
          <p:cNvGrpSpPr/>
          <p:nvPr/>
        </p:nvGrpSpPr>
        <p:grpSpPr bwMode="auto">
          <a:xfrm>
            <a:off x="592034" y="334352"/>
            <a:ext cx="263525" cy="393700"/>
            <a:chOff x="0" y="0"/>
            <a:chExt cx="213756" cy="427512"/>
          </a:xfrm>
        </p:grpSpPr>
        <p:sp>
          <p:nvSpPr>
            <p:cNvPr id="10"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7" name="文本框 58"/>
          <p:cNvSpPr txBox="1"/>
          <p:nvPr/>
        </p:nvSpPr>
        <p:spPr>
          <a:xfrm>
            <a:off x="855345" y="244475"/>
            <a:ext cx="10649585"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15</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12" name="文本框 11"/>
          <p:cNvSpPr txBox="1"/>
          <p:nvPr/>
        </p:nvSpPr>
        <p:spPr>
          <a:xfrm>
            <a:off x="646663" y="1347731"/>
            <a:ext cx="10858019" cy="4093428"/>
          </a:xfrm>
          <a:prstGeom prst="rect">
            <a:avLst/>
          </a:prstGeom>
          <a:noFill/>
        </p:spPr>
        <p:txBody>
          <a:bodyPr wrap="square" rtlCol="0">
            <a:spAutoFit/>
          </a:bodyPr>
          <a:lstStyle/>
          <a:p>
            <a:r>
              <a:rPr lang="zh-CN" altLang="en-US" sz="2000" dirty="0">
                <a:latin typeface="+mn-ea"/>
              </a:rPr>
              <a:t>    卡诺图中合并的结果表示： 圈“</a:t>
            </a:r>
            <a:r>
              <a:rPr lang="en-US" altLang="zh-CN" sz="2000" dirty="0">
                <a:latin typeface="+mn-ea"/>
              </a:rPr>
              <a:t>1”</a:t>
            </a:r>
            <a:r>
              <a:rPr lang="zh-CN" altLang="en-US" sz="2000" dirty="0">
                <a:latin typeface="+mn-ea"/>
              </a:rPr>
              <a:t>将最小项合并为乘积项，所有卡诺圈对应的乘积项之和就是最简与或式。 </a:t>
            </a:r>
            <a:endParaRPr lang="en-US" altLang="zh-CN" sz="2000" dirty="0">
              <a:latin typeface="+mn-ea"/>
            </a:endParaRPr>
          </a:p>
          <a:p>
            <a:r>
              <a:rPr lang="en-US" altLang="zh-CN" sz="2000" dirty="0">
                <a:latin typeface="+mn-ea"/>
              </a:rPr>
              <a:t>    </a:t>
            </a:r>
            <a:r>
              <a:rPr lang="zh-CN" altLang="en-US" sz="2000" dirty="0">
                <a:latin typeface="+mn-ea"/>
              </a:rPr>
              <a:t>乘积项的书写规则：卡诺圈对应的自变量取值为“</a:t>
            </a:r>
            <a:r>
              <a:rPr lang="en-US" altLang="zh-CN" sz="2000" dirty="0">
                <a:latin typeface="+mn-ea"/>
              </a:rPr>
              <a:t>1”</a:t>
            </a:r>
            <a:r>
              <a:rPr lang="zh-CN" altLang="en-US" sz="2000" dirty="0">
                <a:latin typeface="+mn-ea"/>
              </a:rPr>
              <a:t>时，则该自变量在乘积项中取原变量形式；取值为“</a:t>
            </a:r>
            <a:r>
              <a:rPr lang="en-US" altLang="zh-CN" sz="2000" dirty="0">
                <a:latin typeface="+mn-ea"/>
              </a:rPr>
              <a:t>0”</a:t>
            </a:r>
            <a:r>
              <a:rPr lang="zh-CN" altLang="en-US" sz="2000" dirty="0">
                <a:latin typeface="+mn-ea"/>
              </a:rPr>
              <a:t>时，为反变量形式。圈“</a:t>
            </a:r>
            <a:r>
              <a:rPr lang="en-US" altLang="zh-CN" sz="2000" dirty="0">
                <a:latin typeface="+mn-ea"/>
              </a:rPr>
              <a:t>0”</a:t>
            </a:r>
            <a:r>
              <a:rPr lang="zh-CN" altLang="en-US" sz="2000" dirty="0">
                <a:latin typeface="+mn-ea"/>
              </a:rPr>
              <a:t>对应于最大项的合并，每个圈中的最大项合并为一个和项，所有卡诺圈对应的 和项之积就是最简或与式。</a:t>
            </a:r>
            <a:endParaRPr lang="en-US" altLang="zh-CN" sz="2000" dirty="0">
              <a:latin typeface="+mn-ea"/>
            </a:endParaRPr>
          </a:p>
          <a:p>
            <a:r>
              <a:rPr lang="en-US" altLang="zh-CN" sz="2000" dirty="0">
                <a:latin typeface="+mn-ea"/>
              </a:rPr>
              <a:t>    </a:t>
            </a:r>
            <a:r>
              <a:rPr lang="zh-CN" altLang="en-US" sz="2000" dirty="0">
                <a:latin typeface="+mn-ea"/>
              </a:rPr>
              <a:t>和项中的书写规则：取值为“</a:t>
            </a:r>
            <a:r>
              <a:rPr lang="en-US" altLang="zh-CN" sz="2000" dirty="0">
                <a:latin typeface="+mn-ea"/>
              </a:rPr>
              <a:t>0”</a:t>
            </a:r>
            <a:r>
              <a:rPr lang="zh-CN" altLang="en-US" sz="2000" dirty="0">
                <a:latin typeface="+mn-ea"/>
              </a:rPr>
              <a:t>的自变量写成原变量形式，取值为“</a:t>
            </a:r>
            <a:r>
              <a:rPr lang="en-US" altLang="zh-CN" sz="2000" dirty="0">
                <a:latin typeface="+mn-ea"/>
              </a:rPr>
              <a:t>1”</a:t>
            </a:r>
            <a:r>
              <a:rPr lang="zh-CN" altLang="en-US" sz="2000" dirty="0">
                <a:latin typeface="+mn-ea"/>
              </a:rPr>
              <a:t>的自变量写成 反变量</a:t>
            </a:r>
            <a:r>
              <a:rPr lang="zh-CN" altLang="en-US" sz="2000" dirty="0">
                <a:solidFill>
                  <a:schemeClr val="bg1"/>
                </a:solidFill>
                <a:latin typeface="+mn-ea"/>
              </a:rPr>
              <a:t>形式。说明：卡诺图上圈“</a:t>
            </a:r>
            <a:r>
              <a:rPr lang="en-US" altLang="zh-CN" sz="2000" dirty="0">
                <a:solidFill>
                  <a:schemeClr val="bg1"/>
                </a:solidFill>
                <a:latin typeface="+mn-ea"/>
              </a:rPr>
              <a:t>1”</a:t>
            </a:r>
            <a:r>
              <a:rPr lang="zh-CN" altLang="en-US" sz="2000" dirty="0">
                <a:solidFill>
                  <a:schemeClr val="bg1"/>
                </a:solidFill>
                <a:latin typeface="+mn-ea"/>
              </a:rPr>
              <a:t>的原则：  </a:t>
            </a:r>
            <a:endParaRPr lang="en-US" altLang="zh-CN" sz="2000" dirty="0">
              <a:solidFill>
                <a:schemeClr val="bg1"/>
              </a:solidFill>
              <a:latin typeface="+mn-ea"/>
            </a:endParaRPr>
          </a:p>
          <a:p>
            <a:r>
              <a:rPr lang="en-US" altLang="zh-CN" sz="2000" dirty="0">
                <a:solidFill>
                  <a:schemeClr val="bg1"/>
                </a:solidFill>
                <a:latin typeface="+mn-ea"/>
              </a:rPr>
              <a:t>    </a:t>
            </a:r>
          </a:p>
          <a:p>
            <a:r>
              <a:rPr lang="en-US" altLang="zh-CN" sz="2000" dirty="0">
                <a:solidFill>
                  <a:schemeClr val="bg1"/>
                </a:solidFill>
                <a:latin typeface="+mn-ea"/>
              </a:rPr>
              <a:t>    </a:t>
            </a:r>
            <a:r>
              <a:rPr lang="zh-CN" altLang="en-US" sz="2000" dirty="0">
                <a:solidFill>
                  <a:srgbClr val="FF0000"/>
                </a:solidFill>
                <a:latin typeface="+mn-ea"/>
              </a:rPr>
              <a:t>圈的个数最少。</a:t>
            </a:r>
            <a:endParaRPr lang="en-US" altLang="zh-CN" sz="2000" dirty="0">
              <a:solidFill>
                <a:schemeClr val="bg1"/>
              </a:solidFill>
              <a:latin typeface="+mn-ea"/>
            </a:endParaRPr>
          </a:p>
          <a:p>
            <a:r>
              <a:rPr lang="en-US" altLang="zh-CN" sz="2000" dirty="0">
                <a:solidFill>
                  <a:schemeClr val="bg1"/>
                </a:solidFill>
                <a:latin typeface="+mn-ea"/>
              </a:rPr>
              <a:t>    </a:t>
            </a:r>
            <a:r>
              <a:rPr lang="zh-CN" altLang="en-US" sz="2000" dirty="0">
                <a:solidFill>
                  <a:srgbClr val="FF0000"/>
                </a:solidFill>
                <a:latin typeface="+mn-ea"/>
              </a:rPr>
              <a:t>每个圈尽可能大。</a:t>
            </a:r>
            <a:endParaRPr lang="en-US" altLang="zh-CN" sz="2000" dirty="0">
              <a:solidFill>
                <a:schemeClr val="bg1"/>
              </a:solidFill>
              <a:latin typeface="+mn-ea"/>
            </a:endParaRPr>
          </a:p>
          <a:p>
            <a:r>
              <a:rPr lang="en-US" altLang="zh-CN" sz="2000" dirty="0">
                <a:solidFill>
                  <a:schemeClr val="bg1"/>
                </a:solidFill>
                <a:latin typeface="+mn-ea"/>
              </a:rPr>
              <a:t>    </a:t>
            </a:r>
          </a:p>
          <a:p>
            <a:r>
              <a:rPr lang="en-US" altLang="zh-CN" sz="2000" dirty="0">
                <a:solidFill>
                  <a:schemeClr val="bg1"/>
                </a:solidFill>
                <a:latin typeface="+mn-ea"/>
              </a:rPr>
              <a:t>    </a:t>
            </a:r>
            <a:r>
              <a:rPr lang="zh-CN" altLang="en-US" sz="2000" dirty="0">
                <a:solidFill>
                  <a:schemeClr val="bg1"/>
                </a:solidFill>
                <a:latin typeface="+mn-ea"/>
              </a:rPr>
              <a:t>为了防止化简后的表达式中出现冗余项，必须保证卡诺图中的每个圈中至少有一个“</a:t>
            </a:r>
            <a:r>
              <a:rPr lang="en-US" altLang="zh-CN" sz="2000" dirty="0">
                <a:solidFill>
                  <a:schemeClr val="bg1"/>
                </a:solidFill>
                <a:latin typeface="+mn-ea"/>
              </a:rPr>
              <a:t>1”</a:t>
            </a:r>
            <a:r>
              <a:rPr lang="zh-CN" altLang="en-US" sz="2000" dirty="0">
                <a:solidFill>
                  <a:schemeClr val="bg1"/>
                </a:solidFill>
                <a:latin typeface="+mn-ea"/>
              </a:rPr>
              <a:t>（或“</a:t>
            </a:r>
            <a:r>
              <a:rPr lang="en-US" altLang="zh-CN" sz="2000" dirty="0">
                <a:solidFill>
                  <a:schemeClr val="bg1"/>
                </a:solidFill>
                <a:latin typeface="+mn-ea"/>
              </a:rPr>
              <a:t>0”</a:t>
            </a:r>
            <a:r>
              <a:rPr lang="zh-CN" altLang="en-US" sz="2000" dirty="0">
                <a:solidFill>
                  <a:schemeClr val="bg1"/>
                </a:solidFill>
                <a:latin typeface="+mn-ea"/>
              </a:rPr>
              <a:t>）是没有被其它圈圈过的。 </a:t>
            </a:r>
          </a:p>
        </p:txBody>
      </p:sp>
      <p:sp>
        <p:nvSpPr>
          <p:cNvPr id="13" name="文本框 45"/>
          <p:cNvSpPr txBox="1"/>
          <p:nvPr/>
        </p:nvSpPr>
        <p:spPr>
          <a:xfrm>
            <a:off x="723796" y="864380"/>
            <a:ext cx="6023543" cy="82994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6</a:t>
            </a:r>
            <a:r>
              <a:rPr lang="zh-CN" altLang="en-US" sz="2400" b="1" dirty="0">
                <a:solidFill>
                  <a:schemeClr val="bg1"/>
                </a:solidFill>
                <a:latin typeface="+mn-ea"/>
                <a:ea typeface="+mn-ea"/>
                <a:cs typeface="+mn-ea"/>
              </a:rPr>
              <a:t>）逻辑表达式的化简</a:t>
            </a:r>
          </a:p>
          <a:p>
            <a:r>
              <a:rPr lang="en-US" altLang="zh-CN" sz="2400" b="1" dirty="0">
                <a:solidFill>
                  <a:schemeClr val="bg1"/>
                </a:solidFill>
                <a:latin typeface="+mn-ea"/>
                <a:ea typeface="+mn-ea"/>
                <a:cs typeface="+mn-ea"/>
              </a:rPr>
              <a:t>                     </a:t>
            </a:r>
            <a:endParaRPr lang="zh-CN" altLang="zh-CN" sz="2400" b="1" dirty="0">
              <a:solidFill>
                <a:schemeClr val="bg1"/>
              </a:solidFill>
              <a:latin typeface="+mn-ea"/>
              <a:ea typeface="+mn-ea"/>
              <a:cs typeface="+mn-ea"/>
            </a:endParaRPr>
          </a:p>
        </p:txBody>
      </p:sp>
      <p:sp>
        <p:nvSpPr>
          <p:cNvPr id="2" name="菱形 1"/>
          <p:cNvSpPr/>
          <p:nvPr/>
        </p:nvSpPr>
        <p:spPr>
          <a:xfrm>
            <a:off x="962350" y="4179937"/>
            <a:ext cx="213585" cy="211015"/>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菱形 2"/>
          <p:cNvSpPr/>
          <p:nvPr/>
        </p:nvSpPr>
        <p:spPr>
          <a:xfrm>
            <a:off x="962351" y="3873955"/>
            <a:ext cx="213585" cy="211015"/>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动作按钮: 上一张 4">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bldLvl="0" animBg="1"/>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3"/>
          <p:cNvGrpSpPr/>
          <p:nvPr/>
        </p:nvGrpSpPr>
        <p:grpSpPr bwMode="auto">
          <a:xfrm>
            <a:off x="592034" y="334352"/>
            <a:ext cx="263525" cy="393700"/>
            <a:chOff x="0" y="0"/>
            <a:chExt cx="213756" cy="427512"/>
          </a:xfrm>
        </p:grpSpPr>
        <p:sp>
          <p:nvSpPr>
            <p:cNvPr id="10"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7" name="文本框 58"/>
          <p:cNvSpPr txBox="1"/>
          <p:nvPr/>
        </p:nvSpPr>
        <p:spPr>
          <a:xfrm>
            <a:off x="855345" y="244475"/>
            <a:ext cx="10596880"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16</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12" name="文本框 45"/>
          <p:cNvSpPr txBox="1"/>
          <p:nvPr/>
        </p:nvSpPr>
        <p:spPr>
          <a:xfrm>
            <a:off x="723796" y="808711"/>
            <a:ext cx="6023543" cy="82994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6</a:t>
            </a:r>
            <a:r>
              <a:rPr lang="zh-CN" altLang="en-US" sz="2400" b="1" dirty="0">
                <a:solidFill>
                  <a:schemeClr val="bg1"/>
                </a:solidFill>
                <a:latin typeface="+mn-ea"/>
                <a:ea typeface="+mn-ea"/>
                <a:cs typeface="+mn-ea"/>
              </a:rPr>
              <a:t>）逻辑表达式的化简</a:t>
            </a:r>
          </a:p>
          <a:p>
            <a:r>
              <a:rPr lang="en-US" altLang="zh-CN" sz="2400" b="1" dirty="0">
                <a:solidFill>
                  <a:schemeClr val="bg1"/>
                </a:solidFill>
                <a:latin typeface="+mn-ea"/>
                <a:ea typeface="+mn-ea"/>
                <a:cs typeface="+mn-ea"/>
              </a:rPr>
              <a:t>                 </a:t>
            </a:r>
            <a:endParaRPr lang="zh-CN" altLang="zh-CN" sz="2400" b="1" dirty="0">
              <a:solidFill>
                <a:schemeClr val="bg1"/>
              </a:solidFill>
              <a:latin typeface="+mn-ea"/>
              <a:ea typeface="+mn-ea"/>
              <a:cs typeface="+mn-ea"/>
            </a:endParaRPr>
          </a:p>
        </p:txBody>
      </p:sp>
      <p:sp>
        <p:nvSpPr>
          <p:cNvPr id="2" name="文本框 1"/>
          <p:cNvSpPr txBox="1"/>
          <p:nvPr/>
        </p:nvSpPr>
        <p:spPr>
          <a:xfrm>
            <a:off x="855559" y="1296171"/>
            <a:ext cx="9188773" cy="2862322"/>
          </a:xfrm>
          <a:prstGeom prst="rect">
            <a:avLst/>
          </a:prstGeom>
          <a:noFill/>
        </p:spPr>
        <p:txBody>
          <a:bodyPr wrap="square" rtlCol="0">
            <a:spAutoFit/>
          </a:bodyPr>
          <a:lstStyle/>
          <a:p>
            <a:r>
              <a:rPr lang="en-US" altLang="zh-CN" sz="2000" dirty="0">
                <a:latin typeface="+mn-ea"/>
              </a:rPr>
              <a:t>【</a:t>
            </a:r>
            <a:r>
              <a:rPr lang="zh-CN" altLang="en-US" sz="2000" dirty="0">
                <a:latin typeface="+mn-ea"/>
              </a:rPr>
              <a:t>例 </a:t>
            </a:r>
            <a:r>
              <a:rPr lang="en-US" altLang="zh-CN" sz="2000" dirty="0">
                <a:latin typeface="+mn-ea"/>
              </a:rPr>
              <a:t>3-7】</a:t>
            </a:r>
            <a:r>
              <a:rPr lang="zh-CN" altLang="en-US" sz="2000" dirty="0">
                <a:latin typeface="+mn-ea"/>
              </a:rPr>
              <a:t>用卡诺图化简 </a:t>
            </a:r>
            <a:r>
              <a:rPr lang="en-US" altLang="zh-CN" sz="2000" dirty="0">
                <a:latin typeface="+mn-ea"/>
              </a:rPr>
              <a:t>F(A,B,C,D)=</a:t>
            </a:r>
            <a:r>
              <a:rPr lang="en-US" altLang="zh-CN" sz="2000" dirty="0" err="1">
                <a:latin typeface="+mn-ea"/>
              </a:rPr>
              <a:t>Em</a:t>
            </a:r>
            <a:r>
              <a:rPr lang="en-US" altLang="zh-CN" sz="2000" dirty="0">
                <a:latin typeface="+mn-ea"/>
              </a:rPr>
              <a:t>(0,3,9,11,12,13,15)</a:t>
            </a:r>
            <a:r>
              <a:rPr lang="zh-CN" altLang="en-US" sz="2000" dirty="0">
                <a:latin typeface="+mn-ea"/>
              </a:rPr>
              <a:t>，写出最简与或式。 </a:t>
            </a:r>
            <a:endParaRPr lang="en-US" altLang="zh-CN" sz="2000" dirty="0">
              <a:latin typeface="+mn-ea"/>
            </a:endParaRPr>
          </a:p>
          <a:p>
            <a:r>
              <a:rPr lang="zh-CN" altLang="en-US" sz="2000" dirty="0">
                <a:latin typeface="+mn-ea"/>
              </a:rPr>
              <a:t>解： </a:t>
            </a:r>
            <a:endParaRPr lang="en-US" altLang="zh-CN" sz="2000" dirty="0">
              <a:latin typeface="+mn-ea"/>
            </a:endParaRPr>
          </a:p>
          <a:p>
            <a:r>
              <a:rPr lang="en-US" altLang="zh-CN" sz="2000" dirty="0">
                <a:latin typeface="+mn-ea"/>
              </a:rPr>
              <a:t> </a:t>
            </a:r>
            <a:r>
              <a:rPr lang="zh-CN" altLang="en-US" sz="2000" dirty="0">
                <a:latin typeface="+mn-ea"/>
              </a:rPr>
              <a:t>步骤： （</a:t>
            </a:r>
            <a:r>
              <a:rPr lang="en-US" altLang="zh-CN" sz="2000" dirty="0">
                <a:latin typeface="+mn-ea"/>
              </a:rPr>
              <a:t>1</a:t>
            </a:r>
            <a:r>
              <a:rPr lang="zh-CN" altLang="en-US" sz="2000" dirty="0">
                <a:latin typeface="+mn-ea"/>
              </a:rPr>
              <a:t>）画出四变量卡诺图； </a:t>
            </a:r>
            <a:endParaRPr lang="en-US" altLang="zh-CN" sz="2000" dirty="0">
              <a:latin typeface="+mn-ea"/>
            </a:endParaRPr>
          </a:p>
          <a:p>
            <a:r>
              <a:rPr lang="en-US" altLang="zh-CN" sz="2000" dirty="0">
                <a:latin typeface="+mn-ea"/>
              </a:rPr>
              <a:t>        </a:t>
            </a:r>
            <a:r>
              <a:rPr lang="zh-CN" altLang="en-US" sz="2000" dirty="0">
                <a:latin typeface="+mn-ea"/>
              </a:rPr>
              <a:t>（</a:t>
            </a:r>
            <a:r>
              <a:rPr lang="en-US" altLang="zh-CN" sz="2000" dirty="0">
                <a:latin typeface="+mn-ea"/>
              </a:rPr>
              <a:t>2</a:t>
            </a:r>
            <a:r>
              <a:rPr lang="zh-CN" altLang="en-US" sz="2000" dirty="0">
                <a:latin typeface="+mn-ea"/>
              </a:rPr>
              <a:t>）填图（将最小项对应的“</a:t>
            </a:r>
            <a:r>
              <a:rPr lang="en-US" altLang="zh-CN" sz="2000" dirty="0">
                <a:latin typeface="+mn-ea"/>
              </a:rPr>
              <a:t>1”</a:t>
            </a:r>
            <a:r>
              <a:rPr lang="zh-CN" altLang="en-US" sz="2000" dirty="0">
                <a:latin typeface="+mn-ea"/>
              </a:rPr>
              <a:t>填入卡诺图）；</a:t>
            </a:r>
            <a:endParaRPr lang="en-US" altLang="zh-CN" sz="2000" dirty="0">
              <a:latin typeface="+mn-ea"/>
            </a:endParaRPr>
          </a:p>
          <a:p>
            <a:r>
              <a:rPr lang="en-US" altLang="zh-CN" sz="2000" dirty="0">
                <a:latin typeface="+mn-ea"/>
              </a:rPr>
              <a:t>        </a:t>
            </a:r>
            <a:r>
              <a:rPr lang="zh-CN" altLang="en-US" sz="2000" dirty="0">
                <a:latin typeface="+mn-ea"/>
              </a:rPr>
              <a:t>（</a:t>
            </a:r>
            <a:r>
              <a:rPr lang="en-US" altLang="zh-CN" sz="2000" dirty="0">
                <a:latin typeface="+mn-ea"/>
              </a:rPr>
              <a:t>3</a:t>
            </a:r>
            <a:r>
              <a:rPr lang="zh-CN" altLang="en-US" sz="2000" dirty="0">
                <a:latin typeface="+mn-ea"/>
              </a:rPr>
              <a:t>）圈“</a:t>
            </a:r>
            <a:r>
              <a:rPr lang="en-US" altLang="zh-CN" sz="2000" dirty="0">
                <a:latin typeface="+mn-ea"/>
              </a:rPr>
              <a:t>1”</a:t>
            </a:r>
            <a:r>
              <a:rPr lang="zh-CN" altLang="en-US" sz="2000" dirty="0">
                <a:latin typeface="+mn-ea"/>
              </a:rPr>
              <a:t>（先圈孤立的“</a:t>
            </a:r>
            <a:r>
              <a:rPr lang="en-US" altLang="zh-CN" sz="2000" dirty="0">
                <a:latin typeface="+mn-ea"/>
              </a:rPr>
              <a:t>1”</a:t>
            </a:r>
            <a:r>
              <a:rPr lang="zh-CN" altLang="en-US" sz="2000" dirty="0">
                <a:latin typeface="+mn-ea"/>
              </a:rPr>
              <a:t>，再圈只有一种合并方式的两个“</a:t>
            </a:r>
            <a:r>
              <a:rPr lang="en-US" altLang="zh-CN" sz="2000" dirty="0">
                <a:latin typeface="+mn-ea"/>
              </a:rPr>
              <a:t>1”</a:t>
            </a:r>
            <a:r>
              <a:rPr lang="zh-CN" altLang="en-US" sz="2000" dirty="0">
                <a:latin typeface="+mn-ea"/>
              </a:rPr>
              <a:t>， 然后是四个“</a:t>
            </a:r>
            <a:r>
              <a:rPr lang="en-US" altLang="zh-CN" sz="2000" dirty="0">
                <a:latin typeface="+mn-ea"/>
              </a:rPr>
              <a:t>1”</a:t>
            </a:r>
            <a:r>
              <a:rPr lang="zh-CN" altLang="en-US" sz="2000" dirty="0">
                <a:latin typeface="+mn-ea"/>
              </a:rPr>
              <a:t>，</a:t>
            </a:r>
            <a:r>
              <a:rPr lang="en-US" altLang="zh-CN" sz="2000" dirty="0">
                <a:latin typeface="+mn-ea"/>
              </a:rPr>
              <a:t>…</a:t>
            </a:r>
            <a:r>
              <a:rPr lang="zh-CN" altLang="en-US" sz="2000" dirty="0">
                <a:latin typeface="+mn-ea"/>
              </a:rPr>
              <a:t>）； </a:t>
            </a:r>
            <a:endParaRPr lang="en-US" altLang="zh-CN" sz="2000" dirty="0">
              <a:latin typeface="+mn-ea"/>
            </a:endParaRPr>
          </a:p>
          <a:p>
            <a:r>
              <a:rPr lang="en-US" altLang="zh-CN" sz="2000" dirty="0">
                <a:latin typeface="+mn-ea"/>
              </a:rPr>
              <a:t>        </a:t>
            </a:r>
            <a:r>
              <a:rPr lang="zh-CN" altLang="en-US" sz="2000" dirty="0">
                <a:latin typeface="+mn-ea"/>
              </a:rPr>
              <a:t>（</a:t>
            </a:r>
            <a:r>
              <a:rPr lang="en-US" altLang="zh-CN" sz="2000" dirty="0">
                <a:latin typeface="+mn-ea"/>
              </a:rPr>
              <a:t>4</a:t>
            </a:r>
            <a:r>
              <a:rPr lang="zh-CN" altLang="en-US" sz="2000" dirty="0">
                <a:latin typeface="+mn-ea"/>
              </a:rPr>
              <a:t>）读出（将化简结果读出，写出最简与或式）。</a:t>
            </a:r>
          </a:p>
          <a:p>
            <a:r>
              <a:rPr lang="zh-CN" altLang="en-US" sz="2000" dirty="0">
                <a:latin typeface="+mn-ea"/>
              </a:rPr>
              <a:t>最简与或式为：</a:t>
            </a:r>
          </a:p>
        </p:txBody>
      </p:sp>
      <p:pic>
        <p:nvPicPr>
          <p:cNvPr id="3" name="图片 2"/>
          <p:cNvPicPr>
            <a:picLocks noChangeAspect="1"/>
          </p:cNvPicPr>
          <p:nvPr/>
        </p:nvPicPr>
        <p:blipFill>
          <a:blip r:embed="rId2"/>
          <a:stretch>
            <a:fillRect/>
          </a:stretch>
        </p:blipFill>
        <p:spPr>
          <a:xfrm>
            <a:off x="2902340" y="3848122"/>
            <a:ext cx="4048680" cy="493741"/>
          </a:xfrm>
          <a:prstGeom prst="rect">
            <a:avLst/>
          </a:prstGeom>
        </p:spPr>
      </p:pic>
      <p:pic>
        <p:nvPicPr>
          <p:cNvPr id="5" name="图片 4"/>
          <p:cNvPicPr>
            <a:picLocks noChangeAspect="1"/>
          </p:cNvPicPr>
          <p:nvPr/>
        </p:nvPicPr>
        <p:blipFill>
          <a:blip r:embed="rId3"/>
          <a:stretch>
            <a:fillRect/>
          </a:stretch>
        </p:blipFill>
        <p:spPr>
          <a:xfrm>
            <a:off x="7542305" y="3283400"/>
            <a:ext cx="3794136" cy="3343079"/>
          </a:xfrm>
          <a:prstGeom prst="rect">
            <a:avLst/>
          </a:prstGeom>
        </p:spPr>
      </p:pic>
      <p:sp>
        <p:nvSpPr>
          <p:cNvPr id="4" name="动作按钮: 上一张 3">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additive="base">
                                        <p:cTn id="2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 calcmode="lin" valueType="num">
                                      <p:cBhvr additive="base">
                                        <p:cTn id="2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 calcmode="lin" valueType="num">
                                      <p:cBhvr additive="base">
                                        <p:cTn id="3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anim calcmode="lin" valueType="num">
                                      <p:cBhvr additive="base">
                                        <p:cTn id="3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472" y="1386938"/>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5314" y="4440552"/>
            <a:ext cx="3538227" cy="888431"/>
          </a:xfrm>
          <a:prstGeom prst="rect">
            <a:avLst/>
          </a:prstGeom>
        </p:spPr>
      </p:pic>
      <p:sp>
        <p:nvSpPr>
          <p:cNvPr id="23" name="文本框 22"/>
          <p:cNvSpPr txBox="1"/>
          <p:nvPr/>
        </p:nvSpPr>
        <p:spPr>
          <a:xfrm>
            <a:off x="1788476" y="997964"/>
            <a:ext cx="8418281" cy="645160"/>
          </a:xfrm>
          <a:prstGeom prst="rect">
            <a:avLst/>
          </a:prstGeom>
          <a:noFill/>
        </p:spPr>
        <p:txBody>
          <a:bodyPr wrap="square" rtlCol="0">
            <a:spAutoFit/>
          </a:bodyPr>
          <a:lstStyle/>
          <a:p>
            <a:pPr algn="ctr" fontAlgn="auto"/>
            <a:r>
              <a:rPr lang="zh-CN" altLang="en-US" sz="3600" b="1" dirty="0">
                <a:solidFill>
                  <a:srgbClr val="FFC000"/>
                </a:solidFill>
                <a:sym typeface="+mn-ea"/>
              </a:rPr>
              <a:t>第</a:t>
            </a:r>
            <a:r>
              <a:rPr lang="en-US" altLang="zh-CN" sz="3600" b="1" dirty="0">
                <a:solidFill>
                  <a:srgbClr val="FFC000"/>
                </a:solidFill>
                <a:latin typeface="+mn-ea"/>
                <a:sym typeface="+mn-ea"/>
              </a:rPr>
              <a:t>2</a:t>
            </a:r>
            <a:r>
              <a:rPr lang="zh-CN" altLang="en-US" sz="3600" b="1" dirty="0">
                <a:solidFill>
                  <a:srgbClr val="FFC000"/>
                </a:solidFill>
                <a:sym typeface="+mn-ea"/>
              </a:rPr>
              <a:t>节</a:t>
            </a:r>
            <a:r>
              <a:rPr lang="zh-CN" altLang="en-US" sz="3600" b="1" dirty="0">
                <a:solidFill>
                  <a:srgbClr val="FFC000"/>
                </a:solidFill>
              </a:rPr>
              <a:t>   门电路</a:t>
            </a:r>
            <a:endParaRPr lang="zh-CN" altLang="zh-CN" sz="3600" b="1" dirty="0">
              <a:solidFill>
                <a:srgbClr val="FFC000"/>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2" name="文本框 1"/>
          <p:cNvSpPr txBox="1"/>
          <p:nvPr/>
        </p:nvSpPr>
        <p:spPr>
          <a:xfrm>
            <a:off x="2097769" y="2156379"/>
            <a:ext cx="8375053" cy="4406014"/>
          </a:xfrm>
          <a:prstGeom prst="rect">
            <a:avLst/>
          </a:prstGeom>
          <a:noFill/>
        </p:spPr>
        <p:txBody>
          <a:bodyPr wrap="square" rtlCol="0">
            <a:spAutoFit/>
          </a:bodyPr>
          <a:lstStyle/>
          <a:p>
            <a:pPr indent="457200">
              <a:lnSpc>
                <a:spcPct val="150000"/>
              </a:lnSpc>
              <a:spcAft>
                <a:spcPts val="600"/>
              </a:spcAft>
            </a:pPr>
            <a:r>
              <a:rPr lang="zh-CN" altLang="en-US" sz="2000" dirty="0">
                <a:latin typeface="+mn-ea"/>
              </a:rPr>
              <a:t>用以实现基本逻辑运算和复合逻辑运算的单元电路通称为门电路。基本门电路“与门”，“或门”，“非门”分别对应实现三种基本逻辑运算与、或、非。组合门电路对应实现组合 逻辑运算。 用基本的门电路可以构成复杂的逻辑电路，完成任何逻辑运算功能，这些逻辑电路是构成计算机及其他数字电路的重要基础。门电路的功能可描述如图 </a:t>
            </a:r>
            <a:r>
              <a:rPr lang="en-US" altLang="zh-CN" sz="2000" dirty="0">
                <a:latin typeface="+mn-ea"/>
              </a:rPr>
              <a:t>3.13</a:t>
            </a:r>
            <a:r>
              <a:rPr lang="zh-CN" altLang="en-US" sz="2000" dirty="0">
                <a:latin typeface="+mn-ea"/>
              </a:rPr>
              <a:t>：</a:t>
            </a:r>
          </a:p>
          <a:p>
            <a:pPr indent="457200">
              <a:lnSpc>
                <a:spcPct val="150000"/>
              </a:lnSpc>
              <a:spcAft>
                <a:spcPts val="600"/>
              </a:spcAft>
            </a:pPr>
            <a:r>
              <a:rPr lang="zh-CN" altLang="en-US" sz="2000" dirty="0">
                <a:latin typeface="+mn-ea"/>
              </a:rPr>
              <a:t>图 </a:t>
            </a:r>
            <a:r>
              <a:rPr lang="en-US" altLang="zh-CN" sz="2000" dirty="0">
                <a:latin typeface="+mn-ea"/>
              </a:rPr>
              <a:t>3.13 </a:t>
            </a:r>
            <a:r>
              <a:rPr lang="zh-CN" altLang="en-US" sz="2000" dirty="0">
                <a:latin typeface="+mn-ea"/>
              </a:rPr>
              <a:t>计算机中的门电路 所有门电路都满足如下特点： </a:t>
            </a:r>
            <a:endParaRPr lang="en-US" altLang="zh-CN" sz="2000" dirty="0">
              <a:latin typeface="+mn-ea"/>
            </a:endParaRPr>
          </a:p>
          <a:p>
            <a:pPr indent="457200">
              <a:lnSpc>
                <a:spcPct val="150000"/>
              </a:lnSpc>
              <a:spcAft>
                <a:spcPts val="600"/>
              </a:spcAft>
            </a:pPr>
            <a:r>
              <a:rPr lang="zh-CN" altLang="en-US" sz="2000" dirty="0">
                <a:latin typeface="+mn-ea"/>
              </a:rPr>
              <a:t> </a:t>
            </a:r>
            <a:r>
              <a:rPr lang="zh-CN" altLang="en-US" sz="2000" dirty="0">
                <a:solidFill>
                  <a:srgbClr val="FF0000"/>
                </a:solidFill>
                <a:latin typeface="+mn-ea"/>
              </a:rPr>
              <a:t>每个单元都有若干个输入端、</a:t>
            </a:r>
            <a:r>
              <a:rPr lang="en-US" altLang="zh-CN" sz="2000" dirty="0">
                <a:solidFill>
                  <a:srgbClr val="FF0000"/>
                </a:solidFill>
                <a:latin typeface="+mn-ea"/>
              </a:rPr>
              <a:t>1 </a:t>
            </a:r>
            <a:r>
              <a:rPr lang="zh-CN" altLang="en-US" sz="2000" dirty="0">
                <a:solidFill>
                  <a:srgbClr val="FF0000"/>
                </a:solidFill>
                <a:latin typeface="+mn-ea"/>
              </a:rPr>
              <a:t>个输出端 </a:t>
            </a:r>
            <a:r>
              <a:rPr lang="zh-CN" altLang="en-US" sz="2000" dirty="0">
                <a:latin typeface="+mn-ea"/>
              </a:rPr>
              <a:t> </a:t>
            </a:r>
            <a:endParaRPr lang="en-US" altLang="zh-CN" sz="2000" dirty="0">
              <a:latin typeface="+mn-ea"/>
            </a:endParaRPr>
          </a:p>
          <a:p>
            <a:pPr indent="457200">
              <a:lnSpc>
                <a:spcPct val="150000"/>
              </a:lnSpc>
              <a:spcAft>
                <a:spcPts val="600"/>
              </a:spcAft>
            </a:pPr>
            <a:r>
              <a:rPr lang="zh-CN" altLang="en-US" sz="2000" dirty="0">
                <a:solidFill>
                  <a:srgbClr val="FF0000"/>
                </a:solidFill>
                <a:latin typeface="+mn-ea"/>
              </a:rPr>
              <a:t>每端只有两种不同的稳定状态</a:t>
            </a:r>
            <a:r>
              <a:rPr lang="zh-CN" altLang="en-US" sz="2000" dirty="0">
                <a:latin typeface="+mn-ea"/>
              </a:rPr>
              <a:t>，逻辑“真”或“假”，或称“</a:t>
            </a:r>
            <a:r>
              <a:rPr lang="en-US" altLang="zh-CN" sz="2000" dirty="0">
                <a:latin typeface="+mn-ea"/>
              </a:rPr>
              <a:t>1”</a:t>
            </a:r>
            <a:r>
              <a:rPr lang="zh-CN" altLang="en-US" sz="2000" dirty="0">
                <a:latin typeface="+mn-ea"/>
              </a:rPr>
              <a:t>或“</a:t>
            </a:r>
            <a:r>
              <a:rPr lang="en-US" altLang="zh-CN" sz="2000" dirty="0">
                <a:latin typeface="+mn-ea"/>
              </a:rPr>
              <a:t>0”</a:t>
            </a:r>
            <a:r>
              <a:rPr lang="zh-CN" altLang="en-US" sz="2000" dirty="0">
                <a:latin typeface="+mn-ea"/>
              </a:rPr>
              <a:t>。</a:t>
            </a:r>
            <a:endParaRPr lang="en-US" altLang="zh-CN" sz="2000" dirty="0">
              <a:latin typeface="+mn-ea"/>
            </a:endParaRPr>
          </a:p>
        </p:txBody>
      </p:sp>
      <p:sp>
        <p:nvSpPr>
          <p:cNvPr id="5" name="动作按钮: 转到主页 4">
            <a:hlinkClick r:id="rId4" action="ppaction://hlinksldjump" highlightClick="1"/>
          </p:cNvPr>
          <p:cNvSpPr/>
          <p:nvPr/>
        </p:nvSpPr>
        <p:spPr>
          <a:xfrm>
            <a:off x="11487705" y="6232124"/>
            <a:ext cx="648070" cy="541538"/>
          </a:xfrm>
          <a:prstGeom prst="actionButtonHome">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5"/>
          <a:srcRect l="6493" r="16978"/>
          <a:stretch>
            <a:fillRect/>
          </a:stretch>
        </p:blipFill>
        <p:spPr>
          <a:xfrm>
            <a:off x="8775700" y="457835"/>
            <a:ext cx="3360420" cy="1817370"/>
          </a:xfrm>
          <a:prstGeom prst="rect">
            <a:avLst/>
          </a:prstGeom>
        </p:spPr>
      </p:pic>
      <p:sp>
        <p:nvSpPr>
          <p:cNvPr id="7" name="动作按钮: 上一张 6">
            <a:hlinkClick r:id="" action="ppaction://hlinkshowjump?jump=previousslide" highlightClick="1"/>
          </p:cNvPr>
          <p:cNvSpPr/>
          <p:nvPr/>
        </p:nvSpPr>
        <p:spPr>
          <a:xfrm>
            <a:off x="10697592" y="6232124"/>
            <a:ext cx="648070" cy="541538"/>
          </a:xfrm>
          <a:prstGeom prst="actionButtonReturn">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3"/>
          <p:cNvGrpSpPr/>
          <p:nvPr/>
        </p:nvGrpSpPr>
        <p:grpSpPr bwMode="auto">
          <a:xfrm>
            <a:off x="592034" y="334352"/>
            <a:ext cx="263525" cy="393700"/>
            <a:chOff x="0" y="0"/>
            <a:chExt cx="213756" cy="427512"/>
          </a:xfrm>
        </p:grpSpPr>
        <p:sp>
          <p:nvSpPr>
            <p:cNvPr id="10"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7" name="文本框 58"/>
          <p:cNvSpPr txBox="1"/>
          <p:nvPr/>
        </p:nvSpPr>
        <p:spPr>
          <a:xfrm>
            <a:off x="855345" y="217805"/>
            <a:ext cx="10565765"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 门电路</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12" name="文本框 45"/>
          <p:cNvSpPr txBox="1"/>
          <p:nvPr/>
        </p:nvSpPr>
        <p:spPr>
          <a:xfrm>
            <a:off x="723796" y="864380"/>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）三种基本门</a:t>
            </a:r>
            <a:endParaRPr lang="zh-CN" altLang="zh-CN" sz="2400" b="1" dirty="0">
              <a:solidFill>
                <a:schemeClr val="bg1"/>
              </a:solidFill>
              <a:latin typeface="+mn-ea"/>
              <a:ea typeface="+mn-ea"/>
              <a:cs typeface="+mn-ea"/>
            </a:endParaRPr>
          </a:p>
        </p:txBody>
      </p:sp>
      <p:sp>
        <p:nvSpPr>
          <p:cNvPr id="2" name="文本框 1"/>
          <p:cNvSpPr txBox="1"/>
          <p:nvPr/>
        </p:nvSpPr>
        <p:spPr>
          <a:xfrm>
            <a:off x="855559" y="1473168"/>
            <a:ext cx="10297882" cy="2554545"/>
          </a:xfrm>
          <a:prstGeom prst="rect">
            <a:avLst/>
          </a:prstGeom>
          <a:noFill/>
        </p:spPr>
        <p:txBody>
          <a:bodyPr wrap="square" rtlCol="0">
            <a:spAutoFit/>
          </a:bodyPr>
          <a:lstStyle/>
          <a:p>
            <a:r>
              <a:rPr lang="en-US" altLang="zh-CN" sz="2000" dirty="0">
                <a:latin typeface="+mn-ea"/>
              </a:rPr>
              <a:t>1</a:t>
            </a:r>
            <a:r>
              <a:rPr lang="zh-CN" altLang="en-US" sz="2000" dirty="0">
                <a:latin typeface="+mn-ea"/>
              </a:rPr>
              <a:t>．与门</a:t>
            </a:r>
          </a:p>
          <a:p>
            <a:r>
              <a:rPr lang="zh-CN" altLang="en-US" sz="2000" dirty="0">
                <a:latin typeface="+mn-ea"/>
              </a:rPr>
              <a:t>   与门对应与运算。我们可以把与门的功能描述为：当且仅当所有的输入端状态都为 </a:t>
            </a:r>
            <a:r>
              <a:rPr lang="en-US" altLang="zh-CN" sz="2000" dirty="0">
                <a:latin typeface="+mn-ea"/>
              </a:rPr>
              <a:t>1 </a:t>
            </a:r>
            <a:r>
              <a:rPr lang="zh-CN" altLang="en-US" sz="2000" dirty="0">
                <a:latin typeface="+mn-ea"/>
              </a:rPr>
              <a:t>时，输出端状态才为 </a:t>
            </a:r>
            <a:r>
              <a:rPr lang="en-US" altLang="zh-CN" sz="2000" dirty="0">
                <a:latin typeface="+mn-ea"/>
              </a:rPr>
              <a:t>1</a:t>
            </a:r>
            <a:r>
              <a:rPr lang="zh-CN" altLang="en-US" sz="2000" dirty="0">
                <a:latin typeface="+mn-ea"/>
              </a:rPr>
              <a:t>，否则为 </a:t>
            </a:r>
            <a:r>
              <a:rPr lang="en-US" altLang="zh-CN" sz="2000" dirty="0">
                <a:latin typeface="+mn-ea"/>
              </a:rPr>
              <a:t>0</a:t>
            </a:r>
            <a:r>
              <a:rPr lang="zh-CN" altLang="en-US" sz="2000" dirty="0">
                <a:latin typeface="+mn-ea"/>
              </a:rPr>
              <a:t>。或者：只要有一个输入端为 </a:t>
            </a:r>
            <a:r>
              <a:rPr lang="en-US" altLang="zh-CN" sz="2000" dirty="0">
                <a:latin typeface="+mn-ea"/>
              </a:rPr>
              <a:t>0</a:t>
            </a:r>
            <a:r>
              <a:rPr lang="zh-CN" altLang="en-US" sz="2000" dirty="0">
                <a:latin typeface="+mn-ea"/>
              </a:rPr>
              <a:t>，输出端就为 </a:t>
            </a:r>
            <a:r>
              <a:rPr lang="en-US" altLang="zh-CN" sz="2000" dirty="0">
                <a:latin typeface="+mn-ea"/>
              </a:rPr>
              <a:t>0</a:t>
            </a:r>
            <a:r>
              <a:rPr lang="zh-CN" altLang="en-US" sz="2000" dirty="0">
                <a:latin typeface="+mn-ea"/>
              </a:rPr>
              <a:t>。</a:t>
            </a:r>
          </a:p>
          <a:p>
            <a:r>
              <a:rPr lang="en-US" altLang="zh-CN" sz="2000" dirty="0">
                <a:latin typeface="+mn-ea"/>
              </a:rPr>
              <a:t>2</a:t>
            </a:r>
            <a:r>
              <a:rPr lang="zh-CN" altLang="en-US" sz="2000" dirty="0">
                <a:latin typeface="+mn-ea"/>
              </a:rPr>
              <a:t>．或门</a:t>
            </a:r>
          </a:p>
          <a:p>
            <a:r>
              <a:rPr lang="zh-CN" altLang="en-US" sz="2000" dirty="0">
                <a:latin typeface="+mn-ea"/>
              </a:rPr>
              <a:t>   或门对应或运算。功能可描述为：当且仅当所有的输入端状态都为 </a:t>
            </a:r>
            <a:r>
              <a:rPr lang="en-US" altLang="zh-CN" sz="2000" dirty="0">
                <a:latin typeface="+mn-ea"/>
              </a:rPr>
              <a:t>0 </a:t>
            </a:r>
            <a:r>
              <a:rPr lang="zh-CN" altLang="en-US" sz="2000" dirty="0">
                <a:latin typeface="+mn-ea"/>
              </a:rPr>
              <a:t>时，输出端状态才 为 </a:t>
            </a:r>
            <a:r>
              <a:rPr lang="en-US" altLang="zh-CN" sz="2000" dirty="0">
                <a:latin typeface="+mn-ea"/>
              </a:rPr>
              <a:t>0</a:t>
            </a:r>
            <a:r>
              <a:rPr lang="zh-CN" altLang="en-US" sz="2000" dirty="0">
                <a:latin typeface="+mn-ea"/>
              </a:rPr>
              <a:t>，否则为 </a:t>
            </a:r>
            <a:r>
              <a:rPr lang="en-US" altLang="zh-CN" sz="2000" dirty="0">
                <a:latin typeface="+mn-ea"/>
              </a:rPr>
              <a:t>1</a:t>
            </a:r>
            <a:r>
              <a:rPr lang="zh-CN" altLang="en-US" sz="2000" dirty="0">
                <a:latin typeface="+mn-ea"/>
              </a:rPr>
              <a:t>。或者：只要有一个输入端为 </a:t>
            </a:r>
            <a:r>
              <a:rPr lang="en-US" altLang="zh-CN" sz="2000" dirty="0">
                <a:latin typeface="+mn-ea"/>
              </a:rPr>
              <a:t>1</a:t>
            </a:r>
            <a:r>
              <a:rPr lang="zh-CN" altLang="en-US" sz="2000" dirty="0">
                <a:latin typeface="+mn-ea"/>
              </a:rPr>
              <a:t>，输出端就为 </a:t>
            </a:r>
            <a:r>
              <a:rPr lang="en-US" altLang="zh-CN" sz="2000" dirty="0">
                <a:latin typeface="+mn-ea"/>
              </a:rPr>
              <a:t>1</a:t>
            </a:r>
            <a:r>
              <a:rPr lang="zh-CN" altLang="en-US" sz="2000" dirty="0">
                <a:latin typeface="+mn-ea"/>
              </a:rPr>
              <a:t>。</a:t>
            </a:r>
          </a:p>
          <a:p>
            <a:r>
              <a:rPr lang="en-US" altLang="zh-CN" sz="2000" dirty="0">
                <a:latin typeface="+mn-ea"/>
              </a:rPr>
              <a:t>3</a:t>
            </a:r>
            <a:r>
              <a:rPr lang="zh-CN" altLang="en-US" sz="2000" dirty="0">
                <a:latin typeface="+mn-ea"/>
              </a:rPr>
              <a:t>．非门</a:t>
            </a:r>
          </a:p>
          <a:p>
            <a:r>
              <a:rPr lang="zh-CN" altLang="en-US" sz="2000" dirty="0">
                <a:latin typeface="+mn-ea"/>
              </a:rPr>
              <a:t>   非门对应非运算。其输出端状态永远与输入端相反。</a:t>
            </a:r>
          </a:p>
        </p:txBody>
      </p:sp>
      <p:pic>
        <p:nvPicPr>
          <p:cNvPr id="3" name="图片 2"/>
          <p:cNvPicPr>
            <a:picLocks noChangeAspect="1"/>
          </p:cNvPicPr>
          <p:nvPr/>
        </p:nvPicPr>
        <p:blipFill>
          <a:blip r:embed="rId3"/>
          <a:stretch>
            <a:fillRect/>
          </a:stretch>
        </p:blipFill>
        <p:spPr>
          <a:xfrm>
            <a:off x="0" y="4720590"/>
            <a:ext cx="6305550" cy="2138045"/>
          </a:xfrm>
          <a:prstGeom prst="rect">
            <a:avLst/>
          </a:prstGeom>
        </p:spPr>
      </p:pic>
      <p:pic>
        <p:nvPicPr>
          <p:cNvPr id="5" name="图片 4"/>
          <p:cNvPicPr>
            <a:picLocks noChangeAspect="1"/>
          </p:cNvPicPr>
          <p:nvPr/>
        </p:nvPicPr>
        <p:blipFill>
          <a:blip r:embed="rId4"/>
          <a:srcRect l="2346" r="3649"/>
          <a:stretch>
            <a:fillRect/>
          </a:stretch>
        </p:blipFill>
        <p:spPr>
          <a:xfrm>
            <a:off x="6381750" y="4721225"/>
            <a:ext cx="5725795" cy="2188845"/>
          </a:xfrm>
          <a:prstGeom prst="rect">
            <a:avLst/>
          </a:prstGeom>
        </p:spPr>
      </p:pic>
      <p:sp>
        <p:nvSpPr>
          <p:cNvPr id="6" name="动作按钮: 上一张 5">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3"/>
          <p:cNvGrpSpPr/>
          <p:nvPr/>
        </p:nvGrpSpPr>
        <p:grpSpPr bwMode="auto">
          <a:xfrm>
            <a:off x="592034" y="334352"/>
            <a:ext cx="263525" cy="393700"/>
            <a:chOff x="0" y="0"/>
            <a:chExt cx="213756" cy="427512"/>
          </a:xfrm>
        </p:grpSpPr>
        <p:sp>
          <p:nvSpPr>
            <p:cNvPr id="10"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7" name="文本框 58"/>
          <p:cNvSpPr txBox="1"/>
          <p:nvPr/>
        </p:nvSpPr>
        <p:spPr>
          <a:xfrm>
            <a:off x="855345" y="244475"/>
            <a:ext cx="10657840"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 门电路</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12" name="文本框 45"/>
          <p:cNvSpPr txBox="1"/>
          <p:nvPr/>
        </p:nvSpPr>
        <p:spPr>
          <a:xfrm>
            <a:off x="855559" y="8910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2</a:t>
            </a:r>
            <a:r>
              <a:rPr lang="zh-CN" altLang="en-US" sz="2400" b="1" dirty="0">
                <a:solidFill>
                  <a:schemeClr val="bg1"/>
                </a:solidFill>
                <a:latin typeface="+mn-ea"/>
                <a:ea typeface="+mn-ea"/>
                <a:cs typeface="+mn-ea"/>
              </a:rPr>
              <a:t>）门电路的真值表</a:t>
            </a:r>
            <a:endParaRPr lang="zh-CN" altLang="zh-CN" sz="2400" b="1" dirty="0">
              <a:solidFill>
                <a:schemeClr val="bg1"/>
              </a:solidFill>
              <a:latin typeface="+mn-ea"/>
              <a:ea typeface="+mn-ea"/>
              <a:cs typeface="+mn-ea"/>
            </a:endParaRPr>
          </a:p>
        </p:txBody>
      </p:sp>
      <p:sp>
        <p:nvSpPr>
          <p:cNvPr id="2" name="文本框 1"/>
          <p:cNvSpPr txBox="1"/>
          <p:nvPr/>
        </p:nvSpPr>
        <p:spPr>
          <a:xfrm>
            <a:off x="855559" y="1374383"/>
            <a:ext cx="10550770" cy="1292662"/>
          </a:xfrm>
          <a:prstGeom prst="rect">
            <a:avLst/>
          </a:prstGeom>
          <a:noFill/>
        </p:spPr>
        <p:txBody>
          <a:bodyPr wrap="square" rtlCol="0">
            <a:spAutoFit/>
          </a:bodyPr>
          <a:lstStyle/>
          <a:p>
            <a:r>
              <a:rPr lang="zh-CN" altLang="en-US" sz="2000" dirty="0">
                <a:latin typeface="+mn-ea"/>
              </a:rPr>
              <a:t>  我们也可把门电路的功能真值用表来概括。真值表中左半部分对应所有可能的输入状态组合（输入组合一般以二进制计数顺序填写），右半部分是相应于输入组合的输出状态。</a:t>
            </a:r>
            <a:endParaRPr lang="en-US" altLang="zh-CN" sz="2000" dirty="0">
              <a:latin typeface="+mn-ea"/>
            </a:endParaRPr>
          </a:p>
          <a:p>
            <a:r>
              <a:rPr lang="en-US" altLang="zh-CN" sz="2000" dirty="0">
                <a:latin typeface="+mn-ea"/>
              </a:rPr>
              <a:t>  </a:t>
            </a:r>
            <a:r>
              <a:rPr lang="zh-CN" altLang="en-US" sz="2000" dirty="0">
                <a:latin typeface="+mn-ea"/>
              </a:rPr>
              <a:t>两输入端与门、或门及非门真值表见表 </a:t>
            </a:r>
            <a:r>
              <a:rPr lang="en-US" altLang="zh-CN" sz="2000" dirty="0">
                <a:latin typeface="+mn-ea"/>
              </a:rPr>
              <a:t>3.10</a:t>
            </a:r>
            <a:r>
              <a:rPr lang="zh-CN" altLang="en-US" sz="2000" dirty="0">
                <a:latin typeface="+mn-ea"/>
              </a:rPr>
              <a:t>。</a:t>
            </a:r>
          </a:p>
          <a:p>
            <a:endParaRPr lang="zh-CN" altLang="en-US" dirty="0"/>
          </a:p>
        </p:txBody>
      </p:sp>
      <p:pic>
        <p:nvPicPr>
          <p:cNvPr id="3" name="图片 2"/>
          <p:cNvPicPr>
            <a:picLocks noChangeAspect="1"/>
          </p:cNvPicPr>
          <p:nvPr/>
        </p:nvPicPr>
        <p:blipFill>
          <a:blip r:embed="rId3"/>
          <a:stretch>
            <a:fillRect/>
          </a:stretch>
        </p:blipFill>
        <p:spPr>
          <a:xfrm>
            <a:off x="1232007" y="2399671"/>
            <a:ext cx="8030268" cy="2362851"/>
          </a:xfrm>
          <a:prstGeom prst="rect">
            <a:avLst/>
          </a:prstGeom>
        </p:spPr>
      </p:pic>
      <p:sp>
        <p:nvSpPr>
          <p:cNvPr id="5" name="文本框 4"/>
          <p:cNvSpPr txBox="1"/>
          <p:nvPr/>
        </p:nvSpPr>
        <p:spPr>
          <a:xfrm>
            <a:off x="1111348" y="5012860"/>
            <a:ext cx="8370277" cy="1908215"/>
          </a:xfrm>
          <a:prstGeom prst="rect">
            <a:avLst/>
          </a:prstGeom>
          <a:noFill/>
        </p:spPr>
        <p:txBody>
          <a:bodyPr wrap="square" rtlCol="0">
            <a:spAutoFit/>
          </a:bodyPr>
          <a:lstStyle/>
          <a:p>
            <a:r>
              <a:rPr lang="zh-CN" altLang="en-US" sz="2000" dirty="0">
                <a:latin typeface="+mn-ea"/>
              </a:rPr>
              <a:t> 总结与门、或门真值表，归纳如下：  </a:t>
            </a:r>
            <a:endParaRPr lang="en-US" altLang="zh-CN" sz="2000" dirty="0">
              <a:latin typeface="+mn-ea"/>
            </a:endParaRPr>
          </a:p>
          <a:p>
            <a:r>
              <a:rPr lang="en-US" altLang="zh-CN" sz="2000" dirty="0">
                <a:latin typeface="+mn-ea"/>
              </a:rPr>
              <a:t>0</a:t>
            </a:r>
            <a:r>
              <a:rPr lang="zh-CN" altLang="en-US" sz="2000" dirty="0">
                <a:latin typeface="+mn-ea"/>
              </a:rPr>
              <a:t>和任何数相与都为</a:t>
            </a:r>
            <a:r>
              <a:rPr lang="en-US" altLang="zh-CN" sz="2000" dirty="0">
                <a:latin typeface="+mn-ea"/>
              </a:rPr>
              <a:t>0  </a:t>
            </a:r>
          </a:p>
          <a:p>
            <a:r>
              <a:rPr lang="en-US" altLang="zh-CN" sz="2000" dirty="0">
                <a:latin typeface="+mn-ea"/>
              </a:rPr>
              <a:t>1</a:t>
            </a:r>
            <a:r>
              <a:rPr lang="zh-CN" altLang="en-US" sz="2000" dirty="0">
                <a:latin typeface="+mn-ea"/>
              </a:rPr>
              <a:t>和任何数相与都为另一个数本身  </a:t>
            </a:r>
            <a:endParaRPr lang="en-US" altLang="zh-CN" sz="2000" dirty="0">
              <a:latin typeface="+mn-ea"/>
            </a:endParaRPr>
          </a:p>
          <a:p>
            <a:r>
              <a:rPr lang="en-US" altLang="zh-CN" sz="2000" dirty="0">
                <a:latin typeface="+mn-ea"/>
              </a:rPr>
              <a:t>1</a:t>
            </a:r>
            <a:r>
              <a:rPr lang="zh-CN" altLang="en-US" sz="2000" dirty="0">
                <a:latin typeface="+mn-ea"/>
              </a:rPr>
              <a:t>和任何数相或都为</a:t>
            </a:r>
            <a:r>
              <a:rPr lang="en-US" altLang="zh-CN" sz="2000" dirty="0">
                <a:latin typeface="+mn-ea"/>
              </a:rPr>
              <a:t>1  </a:t>
            </a:r>
          </a:p>
          <a:p>
            <a:r>
              <a:rPr lang="en-US" altLang="zh-CN" sz="2000" dirty="0">
                <a:latin typeface="+mn-ea"/>
              </a:rPr>
              <a:t>0</a:t>
            </a:r>
            <a:r>
              <a:rPr lang="zh-CN" altLang="en-US" sz="2000" dirty="0">
                <a:latin typeface="+mn-ea"/>
              </a:rPr>
              <a:t>和任何数相或都为另一个数本身</a:t>
            </a:r>
          </a:p>
          <a:p>
            <a:endParaRPr lang="zh-CN" altLang="en-US" dirty="0"/>
          </a:p>
        </p:txBody>
      </p:sp>
      <p:sp>
        <p:nvSpPr>
          <p:cNvPr id="6" name="菱形 5"/>
          <p:cNvSpPr/>
          <p:nvPr/>
        </p:nvSpPr>
        <p:spPr>
          <a:xfrm>
            <a:off x="855559" y="5420542"/>
            <a:ext cx="255789" cy="227866"/>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nvSpPr>
        <p:spPr>
          <a:xfrm>
            <a:off x="850643" y="5744073"/>
            <a:ext cx="255789" cy="227866"/>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nvSpPr>
        <p:spPr>
          <a:xfrm>
            <a:off x="855558" y="6056090"/>
            <a:ext cx="255789" cy="227866"/>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nvSpPr>
        <p:spPr>
          <a:xfrm>
            <a:off x="850643" y="6343112"/>
            <a:ext cx="255789" cy="227866"/>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动作按钮: 上一张 15">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animBg="1"/>
      <p:bldP spid="13"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3"/>
          <p:cNvGrpSpPr/>
          <p:nvPr/>
        </p:nvGrpSpPr>
        <p:grpSpPr bwMode="auto">
          <a:xfrm>
            <a:off x="592034" y="334352"/>
            <a:ext cx="263525" cy="393700"/>
            <a:chOff x="0" y="0"/>
            <a:chExt cx="213756" cy="427512"/>
          </a:xfrm>
        </p:grpSpPr>
        <p:sp>
          <p:nvSpPr>
            <p:cNvPr id="21"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136342" y="949911"/>
            <a:ext cx="10360241" cy="784830"/>
          </a:xfrm>
          <a:prstGeom prst="rect">
            <a:avLst/>
          </a:prstGeom>
          <a:noFill/>
        </p:spPr>
        <p:txBody>
          <a:bodyPr wrap="square" rtlCol="0">
            <a:spAutoFit/>
          </a:bodyPr>
          <a:lstStyle/>
          <a:p>
            <a:pPr>
              <a:lnSpc>
                <a:spcPct val="150000"/>
              </a:lnSpc>
            </a:pPr>
            <a:endParaRPr lang="zh-CN" altLang="zh-CN" b="1" dirty="0"/>
          </a:p>
          <a:p>
            <a:endParaRPr lang="zh-CN" altLang="en-US" dirty="0"/>
          </a:p>
        </p:txBody>
      </p:sp>
      <p:sp>
        <p:nvSpPr>
          <p:cNvPr id="8" name="文本框 58"/>
          <p:cNvSpPr txBox="1"/>
          <p:nvPr/>
        </p:nvSpPr>
        <p:spPr>
          <a:xfrm>
            <a:off x="855345" y="208280"/>
            <a:ext cx="10641330"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 门电路</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2)</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9" name="文本框 45"/>
          <p:cNvSpPr txBox="1"/>
          <p:nvPr/>
        </p:nvSpPr>
        <p:spPr>
          <a:xfrm>
            <a:off x="855559" y="8910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3</a:t>
            </a:r>
            <a:r>
              <a:rPr lang="zh-CN" altLang="en-US" sz="2400" b="1" dirty="0">
                <a:solidFill>
                  <a:schemeClr val="bg1"/>
                </a:solidFill>
                <a:latin typeface="+mn-ea"/>
                <a:ea typeface="+mn-ea"/>
                <a:cs typeface="+mn-ea"/>
              </a:rPr>
              <a:t>）门电路的波形图</a:t>
            </a:r>
            <a:endParaRPr lang="zh-CN" altLang="zh-CN" sz="2400" b="1" dirty="0">
              <a:solidFill>
                <a:schemeClr val="bg1"/>
              </a:solidFill>
              <a:latin typeface="+mn-ea"/>
              <a:ea typeface="+mn-ea"/>
              <a:cs typeface="+mn-ea"/>
            </a:endParaRPr>
          </a:p>
        </p:txBody>
      </p:sp>
      <p:sp>
        <p:nvSpPr>
          <p:cNvPr id="3" name="文本框 2"/>
          <p:cNvSpPr txBox="1"/>
          <p:nvPr/>
        </p:nvSpPr>
        <p:spPr>
          <a:xfrm>
            <a:off x="982575" y="1458194"/>
            <a:ext cx="10226850" cy="1600438"/>
          </a:xfrm>
          <a:prstGeom prst="rect">
            <a:avLst/>
          </a:prstGeom>
          <a:noFill/>
        </p:spPr>
        <p:txBody>
          <a:bodyPr wrap="square" rtlCol="0">
            <a:spAutoFit/>
          </a:bodyPr>
          <a:lstStyle/>
          <a:p>
            <a:r>
              <a:rPr lang="zh-CN" altLang="en-US" sz="2000" dirty="0">
                <a:latin typeface="+mn-ea"/>
              </a:rPr>
              <a:t>    真值表能全面反映出门电路输出端与输入端之间的逻辑关系，但却不能形象反映输出端与输入端之间瞬间的逻辑关系。波形图却可形象地表示出输出端与输入端之间瞬间的逻辑关系。所谓的波形图是指逻辑电路中某点点位随时间变化的波形。两输入端与门、或门的波形图如图</a:t>
            </a:r>
            <a:r>
              <a:rPr lang="en-US" altLang="zh-CN" sz="2000" dirty="0">
                <a:latin typeface="+mn-ea"/>
              </a:rPr>
              <a:t>3.16 </a:t>
            </a:r>
            <a:r>
              <a:rPr lang="zh-CN" altLang="en-US" sz="2000" dirty="0">
                <a:latin typeface="+mn-ea"/>
              </a:rPr>
              <a:t>所示。</a:t>
            </a:r>
          </a:p>
          <a:p>
            <a:endParaRPr lang="zh-CN" altLang="en-US" dirty="0"/>
          </a:p>
        </p:txBody>
      </p:sp>
      <p:pic>
        <p:nvPicPr>
          <p:cNvPr id="4" name="图片 3"/>
          <p:cNvPicPr>
            <a:picLocks noChangeAspect="1"/>
          </p:cNvPicPr>
          <p:nvPr/>
        </p:nvPicPr>
        <p:blipFill>
          <a:blip r:embed="rId2"/>
          <a:stretch>
            <a:fillRect/>
          </a:stretch>
        </p:blipFill>
        <p:spPr>
          <a:xfrm>
            <a:off x="1157258" y="3058632"/>
            <a:ext cx="7241044" cy="2684736"/>
          </a:xfrm>
          <a:prstGeom prst="rect">
            <a:avLst/>
          </a:prstGeom>
        </p:spPr>
      </p:pic>
      <p:sp>
        <p:nvSpPr>
          <p:cNvPr id="5" name="文本框 4"/>
          <p:cNvSpPr txBox="1"/>
          <p:nvPr/>
        </p:nvSpPr>
        <p:spPr>
          <a:xfrm>
            <a:off x="982575" y="5835626"/>
            <a:ext cx="9132096" cy="677108"/>
          </a:xfrm>
          <a:prstGeom prst="rect">
            <a:avLst/>
          </a:prstGeom>
          <a:noFill/>
        </p:spPr>
        <p:txBody>
          <a:bodyPr wrap="square" rtlCol="0">
            <a:spAutoFit/>
          </a:bodyPr>
          <a:lstStyle/>
          <a:p>
            <a:r>
              <a:rPr lang="zh-CN" altLang="en-US" sz="2000" dirty="0"/>
              <a:t>图示中很形象地描绘了与门、或门输出端随输入端状态变化的对应。 </a:t>
            </a:r>
            <a:endParaRPr lang="en-US" altLang="zh-CN" sz="2000" dirty="0"/>
          </a:p>
          <a:p>
            <a:endParaRPr lang="zh-CN" altLang="en-US" dirty="0"/>
          </a:p>
        </p:txBody>
      </p:sp>
      <p:sp>
        <p:nvSpPr>
          <p:cNvPr id="6" name="对话气泡: 椭圆形 5"/>
          <p:cNvSpPr/>
          <p:nvPr/>
        </p:nvSpPr>
        <p:spPr>
          <a:xfrm rot="3457337">
            <a:off x="8385881" y="2734377"/>
            <a:ext cx="3846395" cy="2435637"/>
          </a:xfrm>
          <a:prstGeom prst="wedgeEllipseCallo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308879" y="2936221"/>
            <a:ext cx="2187341" cy="2031325"/>
          </a:xfrm>
          <a:prstGeom prst="rect">
            <a:avLst/>
          </a:prstGeom>
          <a:noFill/>
        </p:spPr>
        <p:txBody>
          <a:bodyPr wrap="square" rtlCol="0">
            <a:spAutoFit/>
          </a:bodyPr>
          <a:lstStyle/>
          <a:p>
            <a:r>
              <a:rPr lang="zh-CN" altLang="en-US" dirty="0"/>
              <a:t>。</a:t>
            </a:r>
            <a:r>
              <a:rPr lang="zh-CN" altLang="en-US" dirty="0">
                <a:solidFill>
                  <a:srgbClr val="FF0000"/>
                </a:solidFill>
                <a:latin typeface="微软雅黑" panose="020B0503020204020204" charset="-122"/>
                <a:ea typeface="微软雅黑" panose="020B0503020204020204" charset="-122"/>
              </a:rPr>
              <a:t>需要说明的是：图并没有标出时间轴，因为这里强调的是输出端和输入端之间的关系， 具体对应的时间并不重要。</a:t>
            </a:r>
            <a:endParaRPr lang="zh-CN" altLang="en-US" dirty="0">
              <a:latin typeface="微软雅黑" panose="020B0503020204020204" charset="-122"/>
              <a:ea typeface="微软雅黑" panose="020B0503020204020204" charset="-122"/>
            </a:endParaRPr>
          </a:p>
        </p:txBody>
      </p:sp>
      <p:sp>
        <p:nvSpPr>
          <p:cNvPr id="11" name="动作按钮: 上一张 10">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bldLvl="0" animBg="1"/>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3"/>
          <p:cNvGrpSpPr/>
          <p:nvPr/>
        </p:nvGrpSpPr>
        <p:grpSpPr bwMode="auto">
          <a:xfrm>
            <a:off x="592034" y="334352"/>
            <a:ext cx="263525" cy="393700"/>
            <a:chOff x="0" y="0"/>
            <a:chExt cx="213756" cy="427512"/>
          </a:xfrm>
        </p:grpSpPr>
        <p:sp>
          <p:nvSpPr>
            <p:cNvPr id="21"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136342" y="949911"/>
            <a:ext cx="10360241" cy="784830"/>
          </a:xfrm>
          <a:prstGeom prst="rect">
            <a:avLst/>
          </a:prstGeom>
          <a:noFill/>
        </p:spPr>
        <p:txBody>
          <a:bodyPr wrap="square" rtlCol="0">
            <a:spAutoFit/>
          </a:bodyPr>
          <a:lstStyle/>
          <a:p>
            <a:pPr>
              <a:lnSpc>
                <a:spcPct val="150000"/>
              </a:lnSpc>
            </a:pPr>
            <a:endParaRPr lang="zh-CN" altLang="zh-CN" b="1" dirty="0"/>
          </a:p>
          <a:p>
            <a:endParaRPr lang="zh-CN" altLang="en-US" dirty="0"/>
          </a:p>
        </p:txBody>
      </p:sp>
      <p:sp>
        <p:nvSpPr>
          <p:cNvPr id="8" name="文本框 58"/>
          <p:cNvSpPr txBox="1"/>
          <p:nvPr/>
        </p:nvSpPr>
        <p:spPr>
          <a:xfrm>
            <a:off x="855345" y="208280"/>
            <a:ext cx="10641330"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 门电路</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3)</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9" name="文本框 45"/>
          <p:cNvSpPr txBox="1"/>
          <p:nvPr/>
        </p:nvSpPr>
        <p:spPr>
          <a:xfrm>
            <a:off x="855559" y="8910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4</a:t>
            </a:r>
            <a:r>
              <a:rPr lang="zh-CN" altLang="en-US" sz="2400" b="1" dirty="0">
                <a:solidFill>
                  <a:schemeClr val="bg1"/>
                </a:solidFill>
                <a:latin typeface="+mn-ea"/>
                <a:ea typeface="+mn-ea"/>
                <a:cs typeface="+mn-ea"/>
              </a:rPr>
              <a:t>）几种常用组合门电路</a:t>
            </a:r>
            <a:endParaRPr lang="zh-CN" altLang="zh-CN" sz="2400" b="1" dirty="0">
              <a:solidFill>
                <a:schemeClr val="bg1"/>
              </a:solidFill>
              <a:latin typeface="+mn-ea"/>
              <a:ea typeface="+mn-ea"/>
              <a:cs typeface="+mn-ea"/>
            </a:endParaRPr>
          </a:p>
        </p:txBody>
      </p:sp>
      <p:sp>
        <p:nvSpPr>
          <p:cNvPr id="3" name="文本框 2"/>
          <p:cNvSpPr txBox="1"/>
          <p:nvPr/>
        </p:nvSpPr>
        <p:spPr>
          <a:xfrm>
            <a:off x="1136342" y="1575582"/>
            <a:ext cx="7909184" cy="784830"/>
          </a:xfrm>
          <a:prstGeom prst="rect">
            <a:avLst/>
          </a:prstGeom>
          <a:noFill/>
        </p:spPr>
        <p:txBody>
          <a:bodyPr wrap="square" rtlCol="0">
            <a:spAutoFit/>
          </a:bodyPr>
          <a:lstStyle/>
          <a:p>
            <a:endParaRPr lang="zh-CN" altLang="en-US" dirty="0"/>
          </a:p>
        </p:txBody>
      </p:sp>
      <p:pic>
        <p:nvPicPr>
          <p:cNvPr id="4" name="图片 3"/>
          <p:cNvPicPr>
            <a:picLocks noChangeAspect="1"/>
          </p:cNvPicPr>
          <p:nvPr/>
        </p:nvPicPr>
        <p:blipFill>
          <a:blip r:embed="rId2"/>
          <a:stretch>
            <a:fillRect/>
          </a:stretch>
        </p:blipFill>
        <p:spPr>
          <a:xfrm>
            <a:off x="2566172" y="137211"/>
            <a:ext cx="7501048" cy="6720738"/>
          </a:xfrm>
          <a:prstGeom prst="rect">
            <a:avLst/>
          </a:prstGeom>
        </p:spPr>
      </p:pic>
      <p:sp>
        <p:nvSpPr>
          <p:cNvPr id="5" name="动作按钮: 上一张 4">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36" y="1267948"/>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5314" y="4440552"/>
            <a:ext cx="3538227" cy="888431"/>
          </a:xfrm>
          <a:prstGeom prst="rect">
            <a:avLst/>
          </a:prstGeom>
        </p:spPr>
      </p:pic>
      <p:sp>
        <p:nvSpPr>
          <p:cNvPr id="23" name="文本框 22"/>
          <p:cNvSpPr txBox="1"/>
          <p:nvPr/>
        </p:nvSpPr>
        <p:spPr>
          <a:xfrm>
            <a:off x="2460208" y="935367"/>
            <a:ext cx="8418281" cy="645160"/>
          </a:xfrm>
          <a:prstGeom prst="rect">
            <a:avLst/>
          </a:prstGeom>
          <a:noFill/>
        </p:spPr>
        <p:txBody>
          <a:bodyPr wrap="square" rtlCol="0">
            <a:spAutoFit/>
          </a:bodyPr>
          <a:lstStyle/>
          <a:p>
            <a:pPr algn="ctr" fontAlgn="auto"/>
            <a:r>
              <a:rPr lang="zh-CN" altLang="en-US" sz="3600" b="1" dirty="0">
                <a:solidFill>
                  <a:srgbClr val="FFC000"/>
                </a:solidFill>
              </a:rPr>
              <a:t>第３节  逻辑电路的分析与设计</a:t>
            </a:r>
            <a:endParaRPr lang="zh-CN" altLang="en-US" sz="3600" b="1" dirty="0">
              <a:solidFill>
                <a:srgbClr val="FFC000"/>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2" name="文本框 1"/>
          <p:cNvSpPr txBox="1"/>
          <p:nvPr/>
        </p:nvSpPr>
        <p:spPr>
          <a:xfrm>
            <a:off x="1164187" y="1709142"/>
            <a:ext cx="10182091" cy="943528"/>
          </a:xfrm>
          <a:prstGeom prst="rect">
            <a:avLst/>
          </a:prstGeom>
          <a:noFill/>
        </p:spPr>
        <p:txBody>
          <a:bodyPr wrap="square" rtlCol="0">
            <a:spAutoFit/>
          </a:bodyPr>
          <a:lstStyle/>
          <a:p>
            <a:pPr indent="457200" algn="l">
              <a:lnSpc>
                <a:spcPct val="150000"/>
              </a:lnSpc>
              <a:spcAft>
                <a:spcPts val="600"/>
              </a:spcAft>
            </a:pPr>
            <a:r>
              <a:rPr lang="zh-CN" altLang="en-US" sz="2000" dirty="0">
                <a:latin typeface="+mn-ea"/>
              </a:rPr>
              <a:t>前两节我们介绍了各种常用门电路以及分析和设计逻辑电路的基本工具</a:t>
            </a:r>
            <a:r>
              <a:rPr lang="en-US" altLang="zh-CN" sz="2000" dirty="0">
                <a:latin typeface="+mn-ea"/>
              </a:rPr>
              <a:t>----</a:t>
            </a:r>
            <a:r>
              <a:rPr lang="zh-CN" altLang="en-US" sz="2000" dirty="0">
                <a:latin typeface="+mn-ea"/>
              </a:rPr>
              <a:t>逻辑代数。 下面我们通过一个实例来体验门电路的功能。</a:t>
            </a:r>
          </a:p>
        </p:txBody>
      </p:sp>
      <p:sp>
        <p:nvSpPr>
          <p:cNvPr id="3" name="动作按钮: 上一张 2">
            <a:hlinkClick r:id="" action="ppaction://hlinkshowjump?jump=previousslide" highlightClick="1"/>
          </p:cNvPr>
          <p:cNvSpPr/>
          <p:nvPr/>
        </p:nvSpPr>
        <p:spPr>
          <a:xfrm>
            <a:off x="10697592" y="6232124"/>
            <a:ext cx="648070" cy="541538"/>
          </a:xfrm>
          <a:prstGeom prst="actionButtonReturn">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动作按钮: 转到主页 4">
            <a:hlinkClick r:id="rId4" action="ppaction://hlinksldjump" highlightClick="1"/>
          </p:cNvPr>
          <p:cNvSpPr/>
          <p:nvPr/>
        </p:nvSpPr>
        <p:spPr>
          <a:xfrm>
            <a:off x="11487705" y="6232124"/>
            <a:ext cx="648070" cy="541538"/>
          </a:xfrm>
          <a:prstGeom prst="actionButtonHome">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a:stretch>
            <a:fillRect/>
          </a:stretch>
        </p:blipFill>
        <p:spPr>
          <a:xfrm>
            <a:off x="2507700" y="2972756"/>
            <a:ext cx="4401838" cy="2091239"/>
          </a:xfrm>
          <a:prstGeom prst="rect">
            <a:avLst/>
          </a:prstGeom>
        </p:spPr>
      </p:pic>
      <p:sp>
        <p:nvSpPr>
          <p:cNvPr id="8" name="文本框 7"/>
          <p:cNvSpPr txBox="1"/>
          <p:nvPr/>
        </p:nvSpPr>
        <p:spPr>
          <a:xfrm>
            <a:off x="1167618" y="5458265"/>
            <a:ext cx="9348433" cy="707886"/>
          </a:xfrm>
          <a:prstGeom prst="rect">
            <a:avLst/>
          </a:prstGeom>
          <a:noFill/>
        </p:spPr>
        <p:txBody>
          <a:bodyPr wrap="square" rtlCol="0">
            <a:spAutoFit/>
          </a:bodyPr>
          <a:lstStyle/>
          <a:p>
            <a:r>
              <a:rPr lang="zh-CN" altLang="en-US" sz="2000" dirty="0">
                <a:latin typeface="+mn-ea"/>
              </a:rPr>
              <a:t>图 </a:t>
            </a:r>
            <a:r>
              <a:rPr lang="en-US" altLang="zh-CN" sz="2000" dirty="0">
                <a:latin typeface="+mn-ea"/>
              </a:rPr>
              <a:t>3.17 </a:t>
            </a:r>
            <a:r>
              <a:rPr lang="zh-CN" altLang="en-US" sz="2000" dirty="0">
                <a:latin typeface="+mn-ea"/>
              </a:rPr>
              <a:t>中包含了两个非门、三个与门以及一个或门。整个电路有两个输入端、两个输出端。我们可根据各门的输入及输出端的关系写出电路输出端</a:t>
            </a:r>
            <a:r>
              <a:rPr lang="en-US" altLang="zh-CN" sz="2000" dirty="0">
                <a:latin typeface="+mn-ea"/>
              </a:rPr>
              <a:t>S</a:t>
            </a:r>
            <a:r>
              <a:rPr lang="zh-CN" altLang="en-US" sz="2000" dirty="0">
                <a:latin typeface="+mn-ea"/>
              </a:rPr>
              <a:t>和</a:t>
            </a:r>
            <a:r>
              <a:rPr lang="en-US" altLang="zh-CN" sz="2000" dirty="0">
                <a:latin typeface="+mn-ea"/>
              </a:rPr>
              <a:t>C</a:t>
            </a:r>
            <a:r>
              <a:rPr lang="zh-CN" altLang="en-US" sz="2000" dirty="0">
                <a:latin typeface="+mn-ea"/>
              </a:rPr>
              <a:t>的表达式。</a:t>
            </a:r>
          </a:p>
        </p:txBody>
      </p:sp>
      <p:sp>
        <p:nvSpPr>
          <p:cNvPr id="9" name="对话气泡: 圆角矩形 8"/>
          <p:cNvSpPr/>
          <p:nvPr/>
        </p:nvSpPr>
        <p:spPr>
          <a:xfrm>
            <a:off x="9194740" y="2466311"/>
            <a:ext cx="2756464" cy="2907616"/>
          </a:xfrm>
          <a:prstGeom prst="wedgeRoundRectCallo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6"/>
          <a:stretch>
            <a:fillRect/>
          </a:stretch>
        </p:blipFill>
        <p:spPr>
          <a:xfrm>
            <a:off x="9266550" y="2956479"/>
            <a:ext cx="2634718" cy="1693525"/>
          </a:xfrm>
          <a:prstGeom prst="rect">
            <a:avLst/>
          </a:prstGeom>
        </p:spPr>
      </p:pic>
      <p:cxnSp>
        <p:nvCxnSpPr>
          <p:cNvPr id="12" name="直接连接符 11"/>
          <p:cNvCxnSpPr/>
          <p:nvPr/>
        </p:nvCxnSpPr>
        <p:spPr>
          <a:xfrm>
            <a:off x="9481625" y="6166151"/>
            <a:ext cx="71745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41" y="1308650"/>
            <a:ext cx="3538227" cy="888431"/>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26643" y="3429000"/>
            <a:ext cx="3538227" cy="888431"/>
          </a:xfrm>
          <a:prstGeom prst="rect">
            <a:avLst/>
          </a:prstGeom>
        </p:spPr>
      </p:pic>
      <p:sp>
        <p:nvSpPr>
          <p:cNvPr id="4" name="文本框 3"/>
          <p:cNvSpPr txBox="1"/>
          <p:nvPr/>
        </p:nvSpPr>
        <p:spPr>
          <a:xfrm>
            <a:off x="744855" y="622935"/>
            <a:ext cx="10740390" cy="1753235"/>
          </a:xfrm>
          <a:prstGeom prst="rect">
            <a:avLst/>
          </a:prstGeom>
          <a:noFill/>
        </p:spPr>
        <p:txBody>
          <a:bodyPr wrap="square" rtlCol="0">
            <a:spAutoFit/>
          </a:bodyPr>
          <a:lstStyle/>
          <a:p>
            <a:pPr algn="ctr"/>
            <a:r>
              <a:rPr lang="zh-CN" altLang="en-US" sz="5400" noProof="1">
                <a:solidFill>
                  <a:srgbClr val="FFC000"/>
                </a:solidFill>
                <a:effectLst>
                  <a:outerShdw blurRad="38100" dist="38100" dir="2700000">
                    <a:srgbClr val="C0C0C0"/>
                  </a:outerShdw>
                </a:effectLst>
              </a:rPr>
              <a:t>前言</a:t>
            </a:r>
            <a:endParaRPr lang="zh-CN" altLang="en-US" sz="5400" dirty="0">
              <a:solidFill>
                <a:srgbClr val="FFC000"/>
              </a:solidFill>
              <a:latin typeface="方正兰亭超细黑简体" panose="02000000000000000000" pitchFamily="2" charset="-122"/>
              <a:ea typeface="方正兰亭超细黑简体" panose="02000000000000000000" pitchFamily="2" charset="-122"/>
            </a:endParaRPr>
          </a:p>
          <a:p>
            <a:endParaRPr lang="zh-CN" altLang="en-US" sz="5400" dirty="0">
              <a:solidFill>
                <a:srgbClr val="FFC000"/>
              </a:solidFill>
              <a:latin typeface="方正兰亭超细黑简体" panose="02000000000000000000" pitchFamily="2" charset="-122"/>
              <a:ea typeface="方正兰亭超细黑简体" panose="02000000000000000000" pitchFamily="2" charset="-122"/>
            </a:endParaRPr>
          </a:p>
        </p:txBody>
      </p:sp>
      <p:sp>
        <p:nvSpPr>
          <p:cNvPr id="5" name="文本框 4"/>
          <p:cNvSpPr txBox="1"/>
          <p:nvPr/>
        </p:nvSpPr>
        <p:spPr>
          <a:xfrm>
            <a:off x="1167765" y="2093595"/>
            <a:ext cx="9959975" cy="2553335"/>
          </a:xfrm>
          <a:prstGeom prst="rect">
            <a:avLst/>
          </a:prstGeom>
          <a:noFill/>
        </p:spPr>
        <p:txBody>
          <a:bodyPr wrap="square" rtlCol="0">
            <a:spAutoFit/>
          </a:bodyPr>
          <a:lstStyle/>
          <a:p>
            <a:r>
              <a:rPr lang="zh-CN" altLang="en-US" sz="2000" dirty="0">
                <a:latin typeface="+mn-ea"/>
              </a:rPr>
              <a:t>    各种信息必须经过数字化编码后才能在计算机内部被传送、存储和处理，计算机中所处理的物理量均为数字量，采用二进制编码表示。二进制编码有两种可能的值：“</a:t>
            </a:r>
            <a:r>
              <a:rPr lang="en-US" altLang="zh-CN" sz="2000" dirty="0">
                <a:latin typeface="+mn-ea"/>
              </a:rPr>
              <a:t>1”</a:t>
            </a:r>
            <a:r>
              <a:rPr lang="zh-CN" altLang="en-US" sz="2000" dirty="0">
                <a:latin typeface="+mn-ea"/>
              </a:rPr>
              <a:t>或“</a:t>
            </a:r>
            <a:r>
              <a:rPr lang="en-US" altLang="zh-CN" sz="2000" dirty="0">
                <a:latin typeface="+mn-ea"/>
              </a:rPr>
              <a:t>0”</a:t>
            </a:r>
            <a:r>
              <a:rPr lang="zh-CN" altLang="en-US" sz="2000" dirty="0">
                <a:latin typeface="+mn-ea"/>
              </a:rPr>
              <a:t>。 如果赋予它们以逻辑属性，可表示成“有”或“无”、“真”或“假”、“是”或“非”等， 我们称其为逻辑值。组成计算机硬件的逻辑电路的输入和输出端所对应的状态，就是这种逻 辑值。 </a:t>
            </a:r>
            <a:endParaRPr lang="en-US" altLang="zh-CN" sz="2000" dirty="0">
              <a:latin typeface="+mn-ea"/>
            </a:endParaRPr>
          </a:p>
          <a:p>
            <a:r>
              <a:rPr lang="zh-CN" altLang="en-US" sz="2000" dirty="0">
                <a:latin typeface="+mn-ea"/>
              </a:rPr>
              <a:t>    按照逻辑电路的工作性质，可将其分为无记忆功能的组合逻辑电路和有记忆功能的时序 电路两种。</a:t>
            </a:r>
            <a:endParaRPr lang="en-US" altLang="zh-CN" sz="2000" dirty="0">
              <a:latin typeface="+mn-ea"/>
            </a:endParaRPr>
          </a:p>
          <a:p>
            <a:r>
              <a:rPr lang="zh-CN" altLang="en-US" sz="2000" dirty="0">
                <a:latin typeface="+mn-ea"/>
              </a:rPr>
              <a:t>    计算机中的基本逻辑单元电路可描述如图：  </a:t>
            </a:r>
          </a:p>
        </p:txBody>
      </p:sp>
      <p:pic>
        <p:nvPicPr>
          <p:cNvPr id="6" name="图片 5"/>
          <p:cNvPicPr>
            <a:picLocks noChangeAspect="1"/>
          </p:cNvPicPr>
          <p:nvPr/>
        </p:nvPicPr>
        <p:blipFill>
          <a:blip r:embed="rId3"/>
          <a:stretch>
            <a:fillRect/>
          </a:stretch>
        </p:blipFill>
        <p:spPr>
          <a:xfrm>
            <a:off x="2173704" y="4990365"/>
            <a:ext cx="7643241" cy="1557287"/>
          </a:xfrm>
          <a:prstGeom prst="rect">
            <a:avLst/>
          </a:prstGeom>
        </p:spPr>
      </p:pic>
      <p:sp>
        <p:nvSpPr>
          <p:cNvPr id="7" name="动作按钮: 转到结尾 2">
            <a:hlinkClick r:id="" action="ppaction://hlinkshowjump?jump=endshow" highlightClick="1"/>
          </p:cNvPr>
          <p:cNvSpPr/>
          <p:nvPr/>
        </p:nvSpPr>
        <p:spPr>
          <a:xfrm>
            <a:off x="11418570" y="6199505"/>
            <a:ext cx="646430" cy="547370"/>
          </a:xfrm>
          <a:prstGeom prst="actionButtonEnd">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3"/>
          <p:cNvGrpSpPr/>
          <p:nvPr/>
        </p:nvGrpSpPr>
        <p:grpSpPr bwMode="auto">
          <a:xfrm>
            <a:off x="592034" y="334352"/>
            <a:ext cx="263525" cy="393700"/>
            <a:chOff x="0" y="0"/>
            <a:chExt cx="213756" cy="427512"/>
          </a:xfrm>
        </p:grpSpPr>
        <p:sp>
          <p:nvSpPr>
            <p:cNvPr id="21"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136342" y="949911"/>
            <a:ext cx="10360241" cy="961289"/>
          </a:xfrm>
          <a:prstGeom prst="rect">
            <a:avLst/>
          </a:prstGeom>
          <a:noFill/>
        </p:spPr>
        <p:txBody>
          <a:bodyPr wrap="square" rtlCol="0">
            <a:spAutoFit/>
          </a:bodyPr>
          <a:lstStyle/>
          <a:p>
            <a:pPr>
              <a:lnSpc>
                <a:spcPct val="150000"/>
              </a:lnSpc>
            </a:pPr>
            <a:r>
              <a:rPr lang="zh-CN" altLang="en-US" sz="2000" b="1" dirty="0">
                <a:latin typeface="+mn-ea"/>
              </a:rPr>
              <a:t>    为了搞清楚电路输出端和输入端状态之间的关系，我们可根据逻辑表达式得出此电路的输入输出关系真值表如 </a:t>
            </a:r>
            <a:r>
              <a:rPr lang="en-US" altLang="zh-CN" sz="2000" b="1" dirty="0">
                <a:latin typeface="+mn-ea"/>
              </a:rPr>
              <a:t>3.12</a:t>
            </a:r>
            <a:r>
              <a:rPr lang="zh-CN" altLang="en-US" sz="2000" b="1" dirty="0">
                <a:latin typeface="+mn-ea"/>
              </a:rPr>
              <a:t>：</a:t>
            </a:r>
            <a:endParaRPr lang="zh-CN" altLang="en-US" sz="2000" dirty="0">
              <a:latin typeface="+mn-ea"/>
            </a:endParaRPr>
          </a:p>
        </p:txBody>
      </p:sp>
      <p:sp>
        <p:nvSpPr>
          <p:cNvPr id="8" name="文本框 58"/>
          <p:cNvSpPr txBox="1"/>
          <p:nvPr/>
        </p:nvSpPr>
        <p:spPr>
          <a:xfrm>
            <a:off x="855345" y="208280"/>
            <a:ext cx="10641330" cy="645160"/>
          </a:xfrm>
          <a:prstGeom prst="rect">
            <a:avLst/>
          </a:prstGeom>
          <a:noFill/>
        </p:spPr>
        <p:txBody>
          <a:bodyPr wrap="square" rtlCol="0">
            <a:spAutoFit/>
          </a:bodyPr>
          <a:lstStyle/>
          <a:p>
            <a:pPr algn="l"/>
            <a:r>
              <a:rPr lang="zh-CN" altLang="en-US" sz="3600" b="1" dirty="0">
                <a:solidFill>
                  <a:srgbClr val="FFC000"/>
                </a:solidFill>
              </a:rPr>
              <a:t>逻辑电路的分析与设计</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pic>
        <p:nvPicPr>
          <p:cNvPr id="3" name="图片 2"/>
          <p:cNvPicPr>
            <a:picLocks noChangeAspect="1"/>
          </p:cNvPicPr>
          <p:nvPr/>
        </p:nvPicPr>
        <p:blipFill>
          <a:blip r:embed="rId2"/>
          <a:stretch>
            <a:fillRect/>
          </a:stretch>
        </p:blipFill>
        <p:spPr>
          <a:xfrm>
            <a:off x="1636855" y="2150166"/>
            <a:ext cx="8002295" cy="1592363"/>
          </a:xfrm>
          <a:prstGeom prst="rect">
            <a:avLst/>
          </a:prstGeom>
        </p:spPr>
      </p:pic>
      <p:sp>
        <p:nvSpPr>
          <p:cNvPr id="4" name="文本框 3"/>
          <p:cNvSpPr txBox="1"/>
          <p:nvPr/>
        </p:nvSpPr>
        <p:spPr>
          <a:xfrm>
            <a:off x="1136342" y="4521644"/>
            <a:ext cx="9003323" cy="1908215"/>
          </a:xfrm>
          <a:prstGeom prst="rect">
            <a:avLst/>
          </a:prstGeom>
          <a:noFill/>
        </p:spPr>
        <p:txBody>
          <a:bodyPr wrap="square" rtlCol="0">
            <a:spAutoFit/>
          </a:bodyPr>
          <a:lstStyle/>
          <a:p>
            <a:r>
              <a:rPr lang="zh-CN" altLang="en-US" sz="2000" dirty="0">
                <a:latin typeface="+mn-ea"/>
              </a:rPr>
              <a:t>  </a:t>
            </a:r>
            <a:r>
              <a:rPr lang="zh-CN" altLang="en-US" sz="2000" dirty="0">
                <a:latin typeface="微软雅黑" panose="020B0503020204020204" charset="-122"/>
                <a:ea typeface="微软雅黑" panose="020B0503020204020204" charset="-122"/>
              </a:rPr>
              <a:t>   </a:t>
            </a:r>
            <a:r>
              <a:rPr lang="zh-CN" altLang="en-US" sz="2000" dirty="0">
                <a:latin typeface="+mn-ea"/>
              </a:rPr>
              <a:t>从真值表可以看出，如果把 </a:t>
            </a:r>
            <a:r>
              <a:rPr lang="en-US" altLang="zh-CN" sz="2000" dirty="0">
                <a:latin typeface="+mn-ea"/>
              </a:rPr>
              <a:t>A </a:t>
            </a:r>
            <a:r>
              <a:rPr lang="zh-CN" altLang="en-US" sz="2000" dirty="0">
                <a:latin typeface="+mn-ea"/>
              </a:rPr>
              <a:t>和 </a:t>
            </a:r>
            <a:r>
              <a:rPr lang="en-US" altLang="zh-CN" sz="2000" dirty="0">
                <a:latin typeface="+mn-ea"/>
              </a:rPr>
              <a:t>B </a:t>
            </a:r>
            <a:r>
              <a:rPr lang="zh-CN" altLang="en-US" sz="2000" dirty="0">
                <a:latin typeface="+mn-ea"/>
              </a:rPr>
              <a:t>看成被加数和加数，那么 </a:t>
            </a:r>
            <a:r>
              <a:rPr lang="en-US" altLang="zh-CN" sz="2000" dirty="0">
                <a:latin typeface="+mn-ea"/>
              </a:rPr>
              <a:t>S </a:t>
            </a:r>
            <a:r>
              <a:rPr lang="zh-CN" altLang="en-US" sz="2000" dirty="0">
                <a:latin typeface="+mn-ea"/>
              </a:rPr>
              <a:t>和 </a:t>
            </a:r>
            <a:r>
              <a:rPr lang="en-US" altLang="zh-CN" sz="2000" dirty="0">
                <a:latin typeface="+mn-ea"/>
              </a:rPr>
              <a:t>C </a:t>
            </a:r>
            <a:r>
              <a:rPr lang="zh-CN" altLang="en-US" sz="2000" dirty="0">
                <a:latin typeface="+mn-ea"/>
              </a:rPr>
              <a:t>正好对应这两个二进 制数相加的和与进位。 由此可知，此电路可实现两个一位二进制数相加的功能。 由上例可以看出，用逻辑门电路相互连接可产生任意逻辑函数。而实际上，任意逻辑函 数又都可指到一个相应逻辑电路的描述。我们便可以此来分析和设计逻辑电路。</a:t>
            </a:r>
          </a:p>
          <a:p>
            <a:endParaRPr lang="zh-CN" altLang="en-US" dirty="0"/>
          </a:p>
        </p:txBody>
      </p:sp>
      <p:sp>
        <p:nvSpPr>
          <p:cNvPr id="5" name="动作按钮: 上一张 4">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3"/>
          <p:cNvGrpSpPr/>
          <p:nvPr/>
        </p:nvGrpSpPr>
        <p:grpSpPr bwMode="auto">
          <a:xfrm>
            <a:off x="592034" y="334352"/>
            <a:ext cx="263525" cy="393700"/>
            <a:chOff x="0" y="0"/>
            <a:chExt cx="213756" cy="427512"/>
          </a:xfrm>
        </p:grpSpPr>
        <p:sp>
          <p:nvSpPr>
            <p:cNvPr id="21"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136342" y="949911"/>
            <a:ext cx="10360241" cy="784830"/>
          </a:xfrm>
          <a:prstGeom prst="rect">
            <a:avLst/>
          </a:prstGeom>
          <a:noFill/>
        </p:spPr>
        <p:txBody>
          <a:bodyPr wrap="square" rtlCol="0">
            <a:spAutoFit/>
          </a:bodyPr>
          <a:lstStyle/>
          <a:p>
            <a:pPr>
              <a:lnSpc>
                <a:spcPct val="150000"/>
              </a:lnSpc>
            </a:pPr>
            <a:endParaRPr lang="zh-CN" altLang="zh-CN" b="1" dirty="0"/>
          </a:p>
          <a:p>
            <a:endParaRPr lang="zh-CN" altLang="en-US" dirty="0"/>
          </a:p>
        </p:txBody>
      </p:sp>
      <p:sp>
        <p:nvSpPr>
          <p:cNvPr id="9" name="文本框 58"/>
          <p:cNvSpPr txBox="1"/>
          <p:nvPr/>
        </p:nvSpPr>
        <p:spPr>
          <a:xfrm>
            <a:off x="855345" y="208280"/>
            <a:ext cx="10641330" cy="645160"/>
          </a:xfrm>
          <a:prstGeom prst="rect">
            <a:avLst/>
          </a:prstGeom>
          <a:noFill/>
        </p:spPr>
        <p:txBody>
          <a:bodyPr wrap="square" rtlCol="0">
            <a:spAutoFit/>
          </a:bodyPr>
          <a:lstStyle/>
          <a:p>
            <a:pPr algn="l"/>
            <a:r>
              <a:rPr lang="zh-CN" altLang="en-US" sz="3600" b="1" dirty="0">
                <a:solidFill>
                  <a:srgbClr val="FFC000"/>
                </a:solidFill>
              </a:rPr>
              <a:t>逻辑电路的分析与设计</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10" name="文本框 45"/>
          <p:cNvSpPr txBox="1"/>
          <p:nvPr/>
        </p:nvSpPr>
        <p:spPr>
          <a:xfrm>
            <a:off x="855559" y="8910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）分析逻辑电路</a:t>
            </a:r>
            <a:endParaRPr lang="zh-CN" altLang="zh-CN" sz="2400" b="1" dirty="0">
              <a:solidFill>
                <a:schemeClr val="bg1"/>
              </a:solidFill>
              <a:latin typeface="+mn-ea"/>
              <a:ea typeface="+mn-ea"/>
              <a:cs typeface="+mn-ea"/>
            </a:endParaRPr>
          </a:p>
        </p:txBody>
      </p:sp>
      <p:sp>
        <p:nvSpPr>
          <p:cNvPr id="3" name="文本框 2"/>
          <p:cNvSpPr txBox="1"/>
          <p:nvPr/>
        </p:nvSpPr>
        <p:spPr>
          <a:xfrm>
            <a:off x="586153" y="1394479"/>
            <a:ext cx="10910429" cy="1686345"/>
          </a:xfrm>
          <a:prstGeom prst="rect">
            <a:avLst/>
          </a:prstGeom>
          <a:noFill/>
        </p:spPr>
        <p:txBody>
          <a:bodyPr wrap="square" rtlCol="0">
            <a:spAutoFit/>
          </a:bodyPr>
          <a:lstStyle/>
          <a:p>
            <a:r>
              <a:rPr lang="zh-CN" altLang="en-US" sz="2000" dirty="0">
                <a:latin typeface="+mn-ea"/>
              </a:rPr>
              <a:t>  分析逻辑电路的步骤如下： </a:t>
            </a:r>
            <a:endParaRPr lang="en-US" altLang="zh-CN" sz="2000" dirty="0">
              <a:latin typeface="+mn-ea"/>
            </a:endParaRPr>
          </a:p>
          <a:p>
            <a:r>
              <a:rPr lang="en-US" altLang="zh-CN" sz="2000" dirty="0">
                <a:latin typeface="+mn-ea"/>
              </a:rPr>
              <a:t> </a:t>
            </a:r>
            <a:r>
              <a:rPr lang="zh-CN" altLang="en-US" sz="2000" dirty="0">
                <a:latin typeface="+mn-ea"/>
              </a:rPr>
              <a:t>（</a:t>
            </a:r>
            <a:r>
              <a:rPr lang="en-US" altLang="zh-CN" sz="2000" dirty="0">
                <a:latin typeface="+mn-ea"/>
              </a:rPr>
              <a:t>1</a:t>
            </a:r>
            <a:r>
              <a:rPr lang="zh-CN" altLang="en-US" sz="2000" dirty="0">
                <a:latin typeface="+mn-ea"/>
              </a:rPr>
              <a:t>）从输入端开始，逐个查出每个门的输出，将此作为下一级的输入，再查出其输出，又作为下一级的输入，如此继续，直至产生函数值，写出输出端的逻辑表达式。 </a:t>
            </a:r>
            <a:endParaRPr lang="en-US" altLang="zh-CN" sz="2000" dirty="0">
              <a:latin typeface="+mn-ea"/>
            </a:endParaRPr>
          </a:p>
          <a:p>
            <a:r>
              <a:rPr lang="en-US" altLang="zh-CN" sz="2000" dirty="0">
                <a:latin typeface="+mn-ea"/>
              </a:rPr>
              <a:t> </a:t>
            </a:r>
            <a:r>
              <a:rPr lang="zh-CN" altLang="en-US" sz="2000" dirty="0">
                <a:latin typeface="+mn-ea"/>
              </a:rPr>
              <a:t>（</a:t>
            </a:r>
            <a:r>
              <a:rPr lang="en-US" altLang="zh-CN" sz="2000" dirty="0">
                <a:latin typeface="+mn-ea"/>
              </a:rPr>
              <a:t>2</a:t>
            </a:r>
            <a:r>
              <a:rPr lang="zh-CN" altLang="en-US" sz="2000" dirty="0">
                <a:latin typeface="+mn-ea"/>
              </a:rPr>
              <a:t>）根据逻辑表达式填制逻辑电路输入输出真值表。 </a:t>
            </a:r>
            <a:endParaRPr lang="en-US" altLang="zh-CN" sz="2000" dirty="0">
              <a:latin typeface="+mn-ea"/>
            </a:endParaRPr>
          </a:p>
          <a:p>
            <a:r>
              <a:rPr lang="en-US" altLang="zh-CN" sz="2000" dirty="0">
                <a:latin typeface="+mn-ea"/>
              </a:rPr>
              <a:t> </a:t>
            </a:r>
            <a:r>
              <a:rPr lang="zh-CN" altLang="en-US" sz="2000" dirty="0">
                <a:latin typeface="+mn-ea"/>
              </a:rPr>
              <a:t>（</a:t>
            </a:r>
            <a:r>
              <a:rPr lang="en-US" altLang="zh-CN" sz="2000" dirty="0">
                <a:latin typeface="+mn-ea"/>
              </a:rPr>
              <a:t>3</a:t>
            </a:r>
            <a:r>
              <a:rPr lang="zh-CN" altLang="en-US" sz="2000" dirty="0">
                <a:latin typeface="+mn-ea"/>
              </a:rPr>
              <a:t>）综合分析，给出逻辑电路的功能。 </a:t>
            </a:r>
          </a:p>
        </p:txBody>
      </p:sp>
      <p:sp>
        <p:nvSpPr>
          <p:cNvPr id="4" name="文本框 3"/>
          <p:cNvSpPr txBox="1"/>
          <p:nvPr/>
        </p:nvSpPr>
        <p:spPr>
          <a:xfrm>
            <a:off x="770936" y="3161714"/>
            <a:ext cx="8949839" cy="677108"/>
          </a:xfrm>
          <a:prstGeom prst="rect">
            <a:avLst/>
          </a:prstGeom>
          <a:noFill/>
        </p:spPr>
        <p:txBody>
          <a:bodyPr wrap="square" rtlCol="0">
            <a:spAutoFit/>
          </a:bodyPr>
          <a:lstStyle/>
          <a:p>
            <a:r>
              <a:rPr lang="en-US" altLang="zh-CN" sz="2000" dirty="0">
                <a:latin typeface="+mn-ea"/>
              </a:rPr>
              <a:t>【</a:t>
            </a:r>
            <a:r>
              <a:rPr lang="zh-CN" altLang="en-US" sz="2000" dirty="0">
                <a:latin typeface="+mn-ea"/>
              </a:rPr>
              <a:t>例 </a:t>
            </a:r>
            <a:r>
              <a:rPr lang="en-US" altLang="zh-CN" sz="2000" dirty="0">
                <a:latin typeface="+mn-ea"/>
              </a:rPr>
              <a:t>3-9】</a:t>
            </a:r>
            <a:r>
              <a:rPr lang="zh-CN" altLang="en-US" sz="2000" dirty="0">
                <a:latin typeface="+mn-ea"/>
              </a:rPr>
              <a:t>试根据图 </a:t>
            </a:r>
            <a:r>
              <a:rPr lang="en-US" altLang="zh-CN" sz="2000" dirty="0">
                <a:latin typeface="+mn-ea"/>
              </a:rPr>
              <a:t>3.18 </a:t>
            </a:r>
            <a:r>
              <a:rPr lang="zh-CN" altLang="en-US" sz="2000" dirty="0">
                <a:latin typeface="+mn-ea"/>
              </a:rPr>
              <a:t>写出此逻辑电路的逻辑表达式。</a:t>
            </a:r>
          </a:p>
          <a:p>
            <a:endParaRPr lang="zh-CN" altLang="en-US" dirty="0"/>
          </a:p>
        </p:txBody>
      </p:sp>
      <p:pic>
        <p:nvPicPr>
          <p:cNvPr id="5" name="图片 4"/>
          <p:cNvPicPr>
            <a:picLocks noChangeAspect="1"/>
          </p:cNvPicPr>
          <p:nvPr/>
        </p:nvPicPr>
        <p:blipFill>
          <a:blip r:embed="rId2"/>
          <a:stretch>
            <a:fillRect/>
          </a:stretch>
        </p:blipFill>
        <p:spPr>
          <a:xfrm>
            <a:off x="1601612" y="3620936"/>
            <a:ext cx="4939865" cy="2086159"/>
          </a:xfrm>
          <a:prstGeom prst="rect">
            <a:avLst/>
          </a:prstGeom>
        </p:spPr>
      </p:pic>
      <p:sp>
        <p:nvSpPr>
          <p:cNvPr id="6" name="文本框 5"/>
          <p:cNvSpPr txBox="1"/>
          <p:nvPr/>
        </p:nvSpPr>
        <p:spPr>
          <a:xfrm>
            <a:off x="855559" y="5966968"/>
            <a:ext cx="8527592" cy="400110"/>
          </a:xfrm>
          <a:prstGeom prst="rect">
            <a:avLst/>
          </a:prstGeom>
          <a:noFill/>
        </p:spPr>
        <p:txBody>
          <a:bodyPr wrap="square" rtlCol="0">
            <a:spAutoFit/>
          </a:bodyPr>
          <a:lstStyle/>
          <a:p>
            <a:r>
              <a:rPr lang="zh-CN" altLang="en-US" sz="2000" dirty="0"/>
              <a:t>解：根据输入端以及使用的门电路我们可以得出该逻辑电路的逻辑表达式： </a:t>
            </a:r>
          </a:p>
        </p:txBody>
      </p:sp>
      <p:sp>
        <p:nvSpPr>
          <p:cNvPr id="11" name="对话气泡: 椭圆形 10"/>
          <p:cNvSpPr/>
          <p:nvPr/>
        </p:nvSpPr>
        <p:spPr>
          <a:xfrm>
            <a:off x="9172135" y="3777177"/>
            <a:ext cx="2324447" cy="1977253"/>
          </a:xfrm>
          <a:prstGeom prst="wedgeEllipseCallo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9580097" y="4535175"/>
            <a:ext cx="1775807" cy="523220"/>
          </a:xfrm>
          <a:prstGeom prst="rect">
            <a:avLst/>
          </a:prstGeom>
          <a:noFill/>
        </p:spPr>
        <p:txBody>
          <a:bodyPr wrap="square" rtlCol="0">
            <a:spAutoFit/>
          </a:bodyPr>
          <a:lstStyle/>
          <a:p>
            <a:r>
              <a:rPr lang="en-US" altLang="zh-CN" sz="2800" dirty="0">
                <a:solidFill>
                  <a:srgbClr val="FF0000"/>
                </a:solidFill>
              </a:rPr>
              <a:t>F=AB+BC</a:t>
            </a:r>
            <a:endParaRPr lang="zh-CN" altLang="en-US" sz="2800" dirty="0">
              <a:solidFill>
                <a:srgbClr val="FF0000"/>
              </a:solidFill>
            </a:endParaRPr>
          </a:p>
        </p:txBody>
      </p:sp>
      <p:sp>
        <p:nvSpPr>
          <p:cNvPr id="8" name="动作按钮: 上一张 7">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11" grpId="0" animBg="1"/>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3"/>
          <p:cNvGrpSpPr/>
          <p:nvPr/>
        </p:nvGrpSpPr>
        <p:grpSpPr bwMode="auto">
          <a:xfrm>
            <a:off x="592034" y="334352"/>
            <a:ext cx="263525" cy="393700"/>
            <a:chOff x="0" y="0"/>
            <a:chExt cx="213756" cy="427512"/>
          </a:xfrm>
        </p:grpSpPr>
        <p:sp>
          <p:nvSpPr>
            <p:cNvPr id="21"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136342" y="949911"/>
            <a:ext cx="10360241" cy="784830"/>
          </a:xfrm>
          <a:prstGeom prst="rect">
            <a:avLst/>
          </a:prstGeom>
          <a:noFill/>
        </p:spPr>
        <p:txBody>
          <a:bodyPr wrap="square" rtlCol="0">
            <a:spAutoFit/>
          </a:bodyPr>
          <a:lstStyle/>
          <a:p>
            <a:pPr>
              <a:lnSpc>
                <a:spcPct val="150000"/>
              </a:lnSpc>
            </a:pPr>
            <a:endParaRPr lang="zh-CN" altLang="zh-CN" b="1" dirty="0"/>
          </a:p>
          <a:p>
            <a:endParaRPr lang="zh-CN" altLang="en-US" dirty="0"/>
          </a:p>
        </p:txBody>
      </p:sp>
      <p:sp>
        <p:nvSpPr>
          <p:cNvPr id="9" name="文本框 58"/>
          <p:cNvSpPr txBox="1"/>
          <p:nvPr/>
        </p:nvSpPr>
        <p:spPr>
          <a:xfrm>
            <a:off x="855345" y="208280"/>
            <a:ext cx="10641330" cy="645160"/>
          </a:xfrm>
          <a:prstGeom prst="rect">
            <a:avLst/>
          </a:prstGeom>
          <a:noFill/>
        </p:spPr>
        <p:txBody>
          <a:bodyPr wrap="square" rtlCol="0">
            <a:spAutoFit/>
          </a:bodyPr>
          <a:lstStyle/>
          <a:p>
            <a:pPr algn="l"/>
            <a:r>
              <a:rPr lang="zh-CN" altLang="en-US" sz="3600" b="1" dirty="0">
                <a:solidFill>
                  <a:srgbClr val="FFC000"/>
                </a:solidFill>
              </a:rPr>
              <a:t>逻辑电路的分析与设计</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2)</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855559" y="853567"/>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）分析逻辑电路</a:t>
            </a:r>
            <a:endParaRPr lang="zh-CN" altLang="zh-CN" sz="2400" b="1" dirty="0">
              <a:solidFill>
                <a:schemeClr val="bg1"/>
              </a:solidFill>
              <a:latin typeface="+mn-ea"/>
              <a:ea typeface="+mn-ea"/>
              <a:cs typeface="+mn-ea"/>
            </a:endParaRPr>
          </a:p>
        </p:txBody>
      </p:sp>
      <p:sp>
        <p:nvSpPr>
          <p:cNvPr id="3" name="文本框 2"/>
          <p:cNvSpPr txBox="1"/>
          <p:nvPr/>
        </p:nvSpPr>
        <p:spPr>
          <a:xfrm>
            <a:off x="855559" y="1434575"/>
            <a:ext cx="9526398" cy="675580"/>
          </a:xfrm>
          <a:prstGeom prst="rect">
            <a:avLst/>
          </a:prstGeom>
          <a:noFill/>
        </p:spPr>
        <p:txBody>
          <a:bodyPr wrap="square" rtlCol="0">
            <a:spAutoFit/>
          </a:bodyPr>
          <a:lstStyle/>
          <a:p>
            <a:r>
              <a:rPr lang="en-US" altLang="zh-CN" sz="2000" dirty="0">
                <a:latin typeface="+mn-ea"/>
              </a:rPr>
              <a:t>【</a:t>
            </a:r>
            <a:r>
              <a:rPr lang="zh-CN" altLang="en-US" sz="2000" dirty="0">
                <a:latin typeface="+mn-ea"/>
              </a:rPr>
              <a:t>例 </a:t>
            </a:r>
            <a:r>
              <a:rPr lang="en-US" altLang="zh-CN" sz="2000" dirty="0">
                <a:latin typeface="+mn-ea"/>
              </a:rPr>
              <a:t>3-10】</a:t>
            </a:r>
            <a:r>
              <a:rPr lang="zh-CN" altLang="en-US" sz="2000" dirty="0">
                <a:latin typeface="+mn-ea"/>
              </a:rPr>
              <a:t>写出图 </a:t>
            </a:r>
            <a:r>
              <a:rPr lang="en-US" altLang="zh-CN" sz="2000" dirty="0">
                <a:latin typeface="+mn-ea"/>
              </a:rPr>
              <a:t>3.19 </a:t>
            </a:r>
            <a:r>
              <a:rPr lang="zh-CN" altLang="en-US" sz="2000" dirty="0">
                <a:latin typeface="+mn-ea"/>
              </a:rPr>
              <a:t>对应的每个 </a:t>
            </a:r>
            <a:r>
              <a:rPr lang="en-US" altLang="zh-CN" sz="2000" dirty="0">
                <a:latin typeface="+mn-ea"/>
              </a:rPr>
              <a:t>Y </a:t>
            </a:r>
            <a:r>
              <a:rPr lang="zh-CN" altLang="en-US" sz="2000" dirty="0">
                <a:latin typeface="+mn-ea"/>
              </a:rPr>
              <a:t>的布尔方程，分析其功能。</a:t>
            </a:r>
          </a:p>
          <a:p>
            <a:endParaRPr lang="zh-CN" altLang="en-US" dirty="0"/>
          </a:p>
        </p:txBody>
      </p:sp>
      <p:pic>
        <p:nvPicPr>
          <p:cNvPr id="4" name="图片 3"/>
          <p:cNvPicPr>
            <a:picLocks noChangeAspect="1"/>
          </p:cNvPicPr>
          <p:nvPr/>
        </p:nvPicPr>
        <p:blipFill>
          <a:blip r:embed="rId2"/>
          <a:stretch>
            <a:fillRect/>
          </a:stretch>
        </p:blipFill>
        <p:spPr>
          <a:xfrm>
            <a:off x="1363324" y="2110155"/>
            <a:ext cx="6383964" cy="2470630"/>
          </a:xfrm>
          <a:prstGeom prst="rect">
            <a:avLst/>
          </a:prstGeom>
        </p:spPr>
      </p:pic>
      <p:sp>
        <p:nvSpPr>
          <p:cNvPr id="5" name="文本框 4"/>
          <p:cNvSpPr txBox="1"/>
          <p:nvPr/>
        </p:nvSpPr>
        <p:spPr>
          <a:xfrm>
            <a:off x="1037437" y="5023315"/>
            <a:ext cx="7543856" cy="400110"/>
          </a:xfrm>
          <a:prstGeom prst="rect">
            <a:avLst/>
          </a:prstGeom>
          <a:noFill/>
        </p:spPr>
        <p:txBody>
          <a:bodyPr wrap="square" rtlCol="0">
            <a:spAutoFit/>
          </a:bodyPr>
          <a:lstStyle/>
          <a:p>
            <a:r>
              <a:rPr lang="zh-CN" altLang="en-US" sz="2000" dirty="0"/>
              <a:t>解：根据逻辑图可以写出没一个输出端的逻辑表达式</a:t>
            </a:r>
          </a:p>
        </p:txBody>
      </p:sp>
      <p:pic>
        <p:nvPicPr>
          <p:cNvPr id="6" name="图片 5"/>
          <p:cNvPicPr>
            <a:picLocks noChangeAspect="1"/>
          </p:cNvPicPr>
          <p:nvPr/>
        </p:nvPicPr>
        <p:blipFill>
          <a:blip r:embed="rId3"/>
          <a:stretch>
            <a:fillRect/>
          </a:stretch>
        </p:blipFill>
        <p:spPr>
          <a:xfrm>
            <a:off x="1037437" y="5450272"/>
            <a:ext cx="7376722" cy="1254256"/>
          </a:xfrm>
          <a:prstGeom prst="rect">
            <a:avLst/>
          </a:prstGeom>
        </p:spPr>
      </p:pic>
      <p:sp>
        <p:nvSpPr>
          <p:cNvPr id="10" name="动作按钮: 上一张 9">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3"/>
          <p:cNvGrpSpPr/>
          <p:nvPr/>
        </p:nvGrpSpPr>
        <p:grpSpPr bwMode="auto">
          <a:xfrm>
            <a:off x="592034" y="334352"/>
            <a:ext cx="263525" cy="393700"/>
            <a:chOff x="0" y="0"/>
            <a:chExt cx="213756" cy="427512"/>
          </a:xfrm>
        </p:grpSpPr>
        <p:sp>
          <p:nvSpPr>
            <p:cNvPr id="21"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136342" y="949911"/>
            <a:ext cx="10360241" cy="784830"/>
          </a:xfrm>
          <a:prstGeom prst="rect">
            <a:avLst/>
          </a:prstGeom>
          <a:noFill/>
        </p:spPr>
        <p:txBody>
          <a:bodyPr wrap="square" rtlCol="0">
            <a:spAutoFit/>
          </a:bodyPr>
          <a:lstStyle/>
          <a:p>
            <a:pPr>
              <a:lnSpc>
                <a:spcPct val="150000"/>
              </a:lnSpc>
            </a:pPr>
            <a:endParaRPr lang="zh-CN" altLang="zh-CN" b="1" dirty="0"/>
          </a:p>
          <a:p>
            <a:endParaRPr lang="zh-CN" altLang="en-US" dirty="0"/>
          </a:p>
        </p:txBody>
      </p:sp>
      <p:sp>
        <p:nvSpPr>
          <p:cNvPr id="9" name="文本框 58"/>
          <p:cNvSpPr txBox="1"/>
          <p:nvPr/>
        </p:nvSpPr>
        <p:spPr>
          <a:xfrm>
            <a:off x="855345" y="244475"/>
            <a:ext cx="10641330" cy="645160"/>
          </a:xfrm>
          <a:prstGeom prst="rect">
            <a:avLst/>
          </a:prstGeom>
          <a:noFill/>
        </p:spPr>
        <p:txBody>
          <a:bodyPr wrap="square" rtlCol="0">
            <a:spAutoFit/>
          </a:bodyPr>
          <a:lstStyle/>
          <a:p>
            <a:pPr algn="l"/>
            <a:r>
              <a:rPr lang="zh-CN" altLang="en-US" sz="3600" b="1" dirty="0">
                <a:solidFill>
                  <a:srgbClr val="FFC000"/>
                </a:solidFill>
              </a:rPr>
              <a:t>逻辑电路的分析与设计</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3)</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855559" y="88976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）分析逻辑电路</a:t>
            </a:r>
            <a:endParaRPr lang="zh-CN" altLang="zh-CN" sz="2400" b="1" dirty="0">
              <a:solidFill>
                <a:schemeClr val="bg1"/>
              </a:solidFill>
              <a:latin typeface="+mn-ea"/>
              <a:ea typeface="+mn-ea"/>
              <a:cs typeface="+mn-ea"/>
            </a:endParaRPr>
          </a:p>
        </p:txBody>
      </p:sp>
      <p:sp>
        <p:nvSpPr>
          <p:cNvPr id="3" name="文本框 2"/>
          <p:cNvSpPr txBox="1"/>
          <p:nvPr/>
        </p:nvSpPr>
        <p:spPr>
          <a:xfrm>
            <a:off x="981597" y="1448241"/>
            <a:ext cx="9808323" cy="400110"/>
          </a:xfrm>
          <a:prstGeom prst="rect">
            <a:avLst/>
          </a:prstGeom>
          <a:noFill/>
        </p:spPr>
        <p:txBody>
          <a:bodyPr wrap="square" rtlCol="0">
            <a:spAutoFit/>
          </a:bodyPr>
          <a:lstStyle/>
          <a:p>
            <a:r>
              <a:rPr lang="zh-CN" altLang="en-US" sz="2000" dirty="0">
                <a:latin typeface="+mn-ea"/>
              </a:rPr>
              <a:t>  根据逻辑表达式我们可以填制出真值表如表 </a:t>
            </a:r>
            <a:r>
              <a:rPr lang="en-US" altLang="zh-CN" sz="2000" dirty="0">
                <a:latin typeface="+mn-ea"/>
              </a:rPr>
              <a:t>3.13 </a:t>
            </a:r>
            <a:r>
              <a:rPr lang="zh-CN" altLang="en-US" sz="2000" dirty="0">
                <a:latin typeface="+mn-ea"/>
              </a:rPr>
              <a:t>所示。</a:t>
            </a:r>
          </a:p>
        </p:txBody>
      </p:sp>
      <p:pic>
        <p:nvPicPr>
          <p:cNvPr id="4" name="图片 3"/>
          <p:cNvPicPr>
            <a:picLocks noChangeAspect="1"/>
          </p:cNvPicPr>
          <p:nvPr/>
        </p:nvPicPr>
        <p:blipFill>
          <a:blip r:embed="rId2"/>
          <a:stretch>
            <a:fillRect/>
          </a:stretch>
        </p:blipFill>
        <p:spPr>
          <a:xfrm>
            <a:off x="1535290" y="2134566"/>
            <a:ext cx="8700936" cy="3649721"/>
          </a:xfrm>
          <a:prstGeom prst="rect">
            <a:avLst/>
          </a:prstGeom>
        </p:spPr>
      </p:pic>
      <p:sp>
        <p:nvSpPr>
          <p:cNvPr id="5" name="文本框 4"/>
          <p:cNvSpPr txBox="1"/>
          <p:nvPr/>
        </p:nvSpPr>
        <p:spPr>
          <a:xfrm>
            <a:off x="460271" y="2989931"/>
            <a:ext cx="11253725" cy="1938992"/>
          </a:xfrm>
          <a:prstGeom prst="rect">
            <a:avLst/>
          </a:prstGeom>
          <a:noFill/>
        </p:spPr>
        <p:txBody>
          <a:bodyPr wrap="square" rtlCol="0">
            <a:spAutoFit/>
          </a:bodyPr>
          <a:lstStyle/>
          <a:p>
            <a:r>
              <a:rPr lang="zh-CN" altLang="en-US" sz="2000" dirty="0">
                <a:latin typeface="+mn-ea"/>
              </a:rPr>
              <a:t>    通过分析真值表，我们可以看出：相对于一组可能的输入状态组合</a:t>
            </a:r>
            <a:r>
              <a:rPr lang="en-US" altLang="zh-CN" sz="2000" dirty="0">
                <a:latin typeface="+mn-ea"/>
              </a:rPr>
              <a:t>,</a:t>
            </a:r>
            <a:r>
              <a:rPr lang="zh-CN" altLang="en-US" sz="2000" dirty="0">
                <a:latin typeface="+mn-ea"/>
              </a:rPr>
              <a:t>电路中的八个输出端的状态有且仅有一个输出端的状态为高；当把输入端 </a:t>
            </a:r>
            <a:r>
              <a:rPr lang="en-US" altLang="zh-CN" sz="2000" dirty="0">
                <a:latin typeface="+mn-ea"/>
              </a:rPr>
              <a:t>ABC </a:t>
            </a:r>
            <a:r>
              <a:rPr lang="zh-CN" altLang="en-US" sz="2000" dirty="0">
                <a:latin typeface="+mn-ea"/>
              </a:rPr>
              <a:t>看成一个 </a:t>
            </a:r>
            <a:r>
              <a:rPr lang="en-US" altLang="zh-CN" sz="2000" dirty="0">
                <a:latin typeface="+mn-ea"/>
              </a:rPr>
              <a:t>3 </a:t>
            </a:r>
            <a:r>
              <a:rPr lang="zh-CN" altLang="en-US" sz="2000" dirty="0">
                <a:latin typeface="+mn-ea"/>
              </a:rPr>
              <a:t>位二 进制数时，对应一组输入状态，输出端为高的那个输出端的下标正好对应输入状态的二进制数所代表的值。</a:t>
            </a:r>
            <a:endParaRPr lang="en-US" altLang="zh-CN" sz="2000" dirty="0">
              <a:latin typeface="+mn-ea"/>
            </a:endParaRPr>
          </a:p>
          <a:p>
            <a:r>
              <a:rPr lang="en-US" altLang="zh-CN" sz="2000" dirty="0">
                <a:latin typeface="+mn-ea"/>
              </a:rPr>
              <a:t>    </a:t>
            </a:r>
            <a:r>
              <a:rPr lang="zh-CN" altLang="en-US" sz="2000" dirty="0">
                <a:latin typeface="+mn-ea"/>
              </a:rPr>
              <a:t>由此可知，如果把输入端看成二进制数的各位，输出端看成对应的八进制数字符 号，此电路可以实现由二进制到八进制的数制转换，是一个进制转换器。 </a:t>
            </a:r>
            <a:endParaRPr lang="en-US" altLang="zh-CN" sz="2000" dirty="0">
              <a:latin typeface="+mn-ea"/>
            </a:endParaRPr>
          </a:p>
          <a:p>
            <a:r>
              <a:rPr lang="en-US" altLang="zh-CN" sz="2000" dirty="0">
                <a:latin typeface="+mn-ea"/>
              </a:rPr>
              <a:t>    </a:t>
            </a:r>
            <a:r>
              <a:rPr lang="zh-CN" altLang="en-US" sz="2000" dirty="0">
                <a:latin typeface="+mn-ea"/>
              </a:rPr>
              <a:t>实际上，这是一个典型的三</a:t>
            </a:r>
            <a:r>
              <a:rPr lang="en-US" altLang="zh-CN" sz="2000" dirty="0">
                <a:latin typeface="+mn-ea"/>
              </a:rPr>
              <a:t>--</a:t>
            </a:r>
            <a:r>
              <a:rPr lang="zh-CN" altLang="en-US" sz="2000" dirty="0">
                <a:latin typeface="+mn-ea"/>
              </a:rPr>
              <a:t>八译码器。 </a:t>
            </a:r>
            <a:endParaRPr lang="zh-CN" altLang="en-US" sz="2000" dirty="0"/>
          </a:p>
        </p:txBody>
      </p:sp>
      <p:sp>
        <p:nvSpPr>
          <p:cNvPr id="6" name="动作按钮: 上一张 5">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xit" presetSubtype="4" fill="hold" nodeType="withEffect">
                                  <p:stCondLst>
                                    <p:cond delay="0"/>
                                  </p:stCondLst>
                                  <p:childTnLst>
                                    <p:anim calcmode="lin" valueType="num">
                                      <p:cBhvr additive="base">
                                        <p:cTn id="22" dur="500"/>
                                        <p:tgtEl>
                                          <p:spTgt spid="4"/>
                                        </p:tgtEl>
                                        <p:attrNameLst>
                                          <p:attrName>ppt_x</p:attrName>
                                        </p:attrNameLst>
                                      </p:cBhvr>
                                      <p:tavLst>
                                        <p:tav tm="0">
                                          <p:val>
                                            <p:strVal val="ppt_x"/>
                                          </p:val>
                                        </p:tav>
                                        <p:tav tm="100000">
                                          <p:val>
                                            <p:strVal val="ppt_x"/>
                                          </p:val>
                                        </p:tav>
                                      </p:tavLst>
                                    </p:anim>
                                    <p:anim calcmode="lin" valueType="num">
                                      <p:cBhvr additive="base">
                                        <p:cTn id="23" dur="500"/>
                                        <p:tgtEl>
                                          <p:spTgt spid="4"/>
                                        </p:tgtEl>
                                        <p:attrNameLst>
                                          <p:attrName>ppt_y</p:attrName>
                                        </p:attrNameLst>
                                      </p:cBhvr>
                                      <p:tavLst>
                                        <p:tav tm="0">
                                          <p:val>
                                            <p:strVal val="ppt_y"/>
                                          </p:val>
                                        </p:tav>
                                        <p:tav tm="100000">
                                          <p:val>
                                            <p:strVal val="1+ppt_h/2"/>
                                          </p:val>
                                        </p:tav>
                                      </p:tavLst>
                                    </p:anim>
                                    <p:set>
                                      <p:cBhvr>
                                        <p:cTn id="24"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3"/>
          <p:cNvGrpSpPr/>
          <p:nvPr/>
        </p:nvGrpSpPr>
        <p:grpSpPr bwMode="auto">
          <a:xfrm>
            <a:off x="592034" y="334352"/>
            <a:ext cx="263525" cy="393700"/>
            <a:chOff x="0" y="0"/>
            <a:chExt cx="213756" cy="427512"/>
          </a:xfrm>
        </p:grpSpPr>
        <p:sp>
          <p:nvSpPr>
            <p:cNvPr id="21"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090622" y="139016"/>
            <a:ext cx="10360241" cy="784830"/>
          </a:xfrm>
          <a:prstGeom prst="rect">
            <a:avLst/>
          </a:prstGeom>
          <a:noFill/>
        </p:spPr>
        <p:txBody>
          <a:bodyPr wrap="square" rtlCol="0">
            <a:spAutoFit/>
          </a:bodyPr>
          <a:lstStyle/>
          <a:p>
            <a:pPr algn="ctr">
              <a:lnSpc>
                <a:spcPct val="150000"/>
              </a:lnSpc>
            </a:pPr>
            <a:endParaRPr lang="zh-CN" altLang="zh-CN" b="1" dirty="0"/>
          </a:p>
          <a:p>
            <a:pPr algn="ctr">
              <a:lnSpc>
                <a:spcPct val="150000"/>
              </a:lnSpc>
            </a:pPr>
            <a:endParaRPr lang="zh-CN" altLang="en-US" dirty="0"/>
          </a:p>
        </p:txBody>
      </p:sp>
      <p:sp>
        <p:nvSpPr>
          <p:cNvPr id="9" name="文本框 58"/>
          <p:cNvSpPr txBox="1"/>
          <p:nvPr/>
        </p:nvSpPr>
        <p:spPr>
          <a:xfrm>
            <a:off x="855345" y="208280"/>
            <a:ext cx="10595610" cy="645160"/>
          </a:xfrm>
          <a:prstGeom prst="rect">
            <a:avLst/>
          </a:prstGeom>
          <a:noFill/>
        </p:spPr>
        <p:txBody>
          <a:bodyPr wrap="square" rtlCol="0">
            <a:spAutoFit/>
          </a:bodyPr>
          <a:lstStyle/>
          <a:p>
            <a:pPr algn="l"/>
            <a:r>
              <a:rPr lang="zh-CN" altLang="en-US" sz="3600" b="1" dirty="0">
                <a:solidFill>
                  <a:srgbClr val="FFC000"/>
                </a:solidFill>
              </a:rPr>
              <a:t>逻辑电路的分析与设计</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4)</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855559" y="8910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2</a:t>
            </a:r>
            <a:r>
              <a:rPr lang="zh-CN" altLang="en-US" sz="2400" b="1" dirty="0">
                <a:solidFill>
                  <a:schemeClr val="bg1"/>
                </a:solidFill>
                <a:latin typeface="+mn-ea"/>
                <a:ea typeface="+mn-ea"/>
                <a:cs typeface="+mn-ea"/>
              </a:rPr>
              <a:t>）设计逻辑电路</a:t>
            </a:r>
            <a:endParaRPr lang="zh-CN" altLang="zh-CN" sz="2400" b="1" dirty="0">
              <a:solidFill>
                <a:schemeClr val="bg1"/>
              </a:solidFill>
              <a:latin typeface="+mn-ea"/>
              <a:ea typeface="+mn-ea"/>
              <a:cs typeface="+mn-ea"/>
            </a:endParaRPr>
          </a:p>
        </p:txBody>
      </p:sp>
      <p:sp>
        <p:nvSpPr>
          <p:cNvPr id="3" name="文本框 2"/>
          <p:cNvSpPr txBox="1"/>
          <p:nvPr/>
        </p:nvSpPr>
        <p:spPr>
          <a:xfrm>
            <a:off x="855559" y="1466724"/>
            <a:ext cx="10360241" cy="1323439"/>
          </a:xfrm>
          <a:prstGeom prst="rect">
            <a:avLst/>
          </a:prstGeom>
          <a:noFill/>
        </p:spPr>
        <p:txBody>
          <a:bodyPr wrap="square" rtlCol="0">
            <a:spAutoFit/>
          </a:bodyPr>
          <a:lstStyle/>
          <a:p>
            <a:r>
              <a:rPr lang="zh-CN" altLang="en-US" sz="2000" dirty="0">
                <a:latin typeface="+mn-ea"/>
              </a:rPr>
              <a:t>   设计逻辑电路的步骤如下： </a:t>
            </a:r>
            <a:endParaRPr lang="en-US" altLang="zh-CN" sz="2000" dirty="0">
              <a:latin typeface="+mn-ea"/>
            </a:endParaRPr>
          </a:p>
          <a:p>
            <a:r>
              <a:rPr lang="zh-CN" altLang="en-US" sz="2000" dirty="0">
                <a:latin typeface="+mn-ea"/>
              </a:rPr>
              <a:t>（</a:t>
            </a:r>
            <a:r>
              <a:rPr lang="en-US" altLang="zh-CN" sz="2000" dirty="0">
                <a:latin typeface="+mn-ea"/>
              </a:rPr>
              <a:t>1</a:t>
            </a:r>
            <a:r>
              <a:rPr lang="zh-CN" altLang="en-US" sz="2000" dirty="0">
                <a:latin typeface="+mn-ea"/>
              </a:rPr>
              <a:t>）根据给出的命题确定好输入、输出端，作出真值表。 </a:t>
            </a:r>
            <a:endParaRPr lang="en-US" altLang="zh-CN" sz="2000" dirty="0">
              <a:latin typeface="+mn-ea"/>
            </a:endParaRPr>
          </a:p>
          <a:p>
            <a:r>
              <a:rPr lang="zh-CN" altLang="en-US" sz="2000" dirty="0">
                <a:latin typeface="+mn-ea"/>
              </a:rPr>
              <a:t>（</a:t>
            </a:r>
            <a:r>
              <a:rPr lang="en-US" altLang="zh-CN" sz="2000" dirty="0">
                <a:latin typeface="+mn-ea"/>
              </a:rPr>
              <a:t>2</a:t>
            </a:r>
            <a:r>
              <a:rPr lang="zh-CN" altLang="en-US" sz="2000" dirty="0">
                <a:latin typeface="+mn-ea"/>
              </a:rPr>
              <a:t>）由真值表写出逻辑表达式（可做适当化简，以简化电路、节省器件）。 </a:t>
            </a:r>
            <a:endParaRPr lang="en-US" altLang="zh-CN" sz="2000" dirty="0">
              <a:latin typeface="+mn-ea"/>
            </a:endParaRPr>
          </a:p>
          <a:p>
            <a:r>
              <a:rPr lang="zh-CN" altLang="en-US" sz="2000" dirty="0">
                <a:latin typeface="+mn-ea"/>
              </a:rPr>
              <a:t>（</a:t>
            </a:r>
            <a:r>
              <a:rPr lang="en-US" altLang="zh-CN" sz="2000" dirty="0">
                <a:latin typeface="+mn-ea"/>
              </a:rPr>
              <a:t>3</a:t>
            </a:r>
            <a:r>
              <a:rPr lang="zh-CN" altLang="en-US" sz="2000" dirty="0">
                <a:latin typeface="+mn-ea"/>
              </a:rPr>
              <a:t>）选择逻辑器件实现电路。 </a:t>
            </a:r>
            <a:endParaRPr lang="en-US" altLang="zh-CN" sz="2000" dirty="0">
              <a:latin typeface="+mn-ea"/>
            </a:endParaRPr>
          </a:p>
        </p:txBody>
      </p:sp>
      <p:sp>
        <p:nvSpPr>
          <p:cNvPr id="4" name="文本框 3"/>
          <p:cNvSpPr txBox="1"/>
          <p:nvPr/>
        </p:nvSpPr>
        <p:spPr>
          <a:xfrm>
            <a:off x="778733" y="2790403"/>
            <a:ext cx="10480882" cy="984885"/>
          </a:xfrm>
          <a:prstGeom prst="rect">
            <a:avLst/>
          </a:prstGeom>
          <a:noFill/>
        </p:spPr>
        <p:txBody>
          <a:bodyPr wrap="square" rtlCol="0">
            <a:spAutoFit/>
          </a:bodyPr>
          <a:lstStyle/>
          <a:p>
            <a:r>
              <a:rPr lang="en-US" altLang="zh-CN" sz="2000" dirty="0">
                <a:latin typeface="+mn-ea"/>
              </a:rPr>
              <a:t>【</a:t>
            </a:r>
            <a:r>
              <a:rPr lang="zh-CN" altLang="en-US" sz="2000" dirty="0">
                <a:latin typeface="+mn-ea"/>
              </a:rPr>
              <a:t>例 </a:t>
            </a:r>
            <a:r>
              <a:rPr lang="en-US" altLang="zh-CN" sz="2000" dirty="0">
                <a:latin typeface="+mn-ea"/>
              </a:rPr>
              <a:t>3-12】</a:t>
            </a:r>
            <a:r>
              <a:rPr lang="zh-CN" altLang="en-US" sz="2000" dirty="0">
                <a:latin typeface="+mn-ea"/>
              </a:rPr>
              <a:t>试设计一电路：三输入一输出，当输入端中有两个以上（含两个）为 </a:t>
            </a:r>
            <a:r>
              <a:rPr lang="en-US" altLang="zh-CN" sz="2000" dirty="0">
                <a:latin typeface="+mn-ea"/>
              </a:rPr>
              <a:t>1 </a:t>
            </a:r>
            <a:r>
              <a:rPr lang="zh-CN" altLang="en-US" sz="2000" dirty="0">
                <a:latin typeface="+mn-ea"/>
              </a:rPr>
              <a:t>时</a:t>
            </a:r>
            <a:r>
              <a:rPr lang="en-US" altLang="zh-CN" sz="2000" dirty="0">
                <a:latin typeface="+mn-ea"/>
              </a:rPr>
              <a:t>,</a:t>
            </a:r>
            <a:r>
              <a:rPr lang="zh-CN" altLang="en-US" sz="2000" dirty="0">
                <a:latin typeface="+mn-ea"/>
              </a:rPr>
              <a:t>输出为 </a:t>
            </a:r>
            <a:r>
              <a:rPr lang="en-US" altLang="zh-CN" sz="2000" dirty="0">
                <a:latin typeface="+mn-ea"/>
              </a:rPr>
              <a:t>1</a:t>
            </a:r>
            <a:r>
              <a:rPr lang="zh-CN" altLang="en-US" sz="2000" dirty="0">
                <a:latin typeface="+mn-ea"/>
              </a:rPr>
              <a:t>，否则为 </a:t>
            </a:r>
            <a:r>
              <a:rPr lang="en-US" altLang="zh-CN" sz="2000" dirty="0">
                <a:latin typeface="+mn-ea"/>
              </a:rPr>
              <a:t>0</a:t>
            </a:r>
            <a:r>
              <a:rPr lang="zh-CN" altLang="en-US" sz="2000" dirty="0">
                <a:latin typeface="+mn-ea"/>
              </a:rPr>
              <a:t>。 </a:t>
            </a:r>
            <a:endParaRPr lang="en-US" altLang="zh-CN" sz="2000" dirty="0">
              <a:latin typeface="+mn-ea"/>
            </a:endParaRPr>
          </a:p>
          <a:p>
            <a:endParaRPr lang="zh-CN" altLang="en-US" dirty="0"/>
          </a:p>
        </p:txBody>
      </p:sp>
      <p:sp>
        <p:nvSpPr>
          <p:cNvPr id="5" name="文本框 4"/>
          <p:cNvSpPr txBox="1"/>
          <p:nvPr/>
        </p:nvSpPr>
        <p:spPr>
          <a:xfrm>
            <a:off x="778402" y="3599363"/>
            <a:ext cx="6347099" cy="400110"/>
          </a:xfrm>
          <a:prstGeom prst="rect">
            <a:avLst/>
          </a:prstGeom>
          <a:noFill/>
        </p:spPr>
        <p:txBody>
          <a:bodyPr wrap="square" rtlCol="0">
            <a:spAutoFit/>
          </a:bodyPr>
          <a:lstStyle/>
          <a:p>
            <a:r>
              <a:rPr lang="zh-CN" altLang="en-US" sz="2000" dirty="0">
                <a:latin typeface="+mn-ea"/>
              </a:rPr>
              <a:t>解： 首先根据要求填制真值表如 </a:t>
            </a:r>
            <a:r>
              <a:rPr lang="en-US" altLang="zh-CN" sz="2000" dirty="0">
                <a:latin typeface="+mn-ea"/>
              </a:rPr>
              <a:t>3.14</a:t>
            </a:r>
            <a:r>
              <a:rPr lang="zh-CN" altLang="en-US" sz="2000" dirty="0">
                <a:latin typeface="+mn-ea"/>
              </a:rPr>
              <a:t>：</a:t>
            </a:r>
          </a:p>
        </p:txBody>
      </p:sp>
      <p:pic>
        <p:nvPicPr>
          <p:cNvPr id="6" name="图片 5"/>
          <p:cNvPicPr>
            <a:picLocks noChangeAspect="1"/>
          </p:cNvPicPr>
          <p:nvPr/>
        </p:nvPicPr>
        <p:blipFill>
          <a:blip r:embed="rId2"/>
          <a:stretch>
            <a:fillRect/>
          </a:stretch>
        </p:blipFill>
        <p:spPr>
          <a:xfrm>
            <a:off x="723796" y="4166215"/>
            <a:ext cx="8425692" cy="2450121"/>
          </a:xfrm>
          <a:prstGeom prst="rect">
            <a:avLst/>
          </a:prstGeom>
        </p:spPr>
      </p:pic>
      <p:sp>
        <p:nvSpPr>
          <p:cNvPr id="10" name="动作按钮: 上一张 9">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3"/>
          <p:cNvGrpSpPr/>
          <p:nvPr/>
        </p:nvGrpSpPr>
        <p:grpSpPr bwMode="auto">
          <a:xfrm>
            <a:off x="592034" y="334352"/>
            <a:ext cx="263525" cy="393700"/>
            <a:chOff x="0" y="0"/>
            <a:chExt cx="213756" cy="427512"/>
          </a:xfrm>
        </p:grpSpPr>
        <p:sp>
          <p:nvSpPr>
            <p:cNvPr id="21"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136342" y="949911"/>
            <a:ext cx="10360241" cy="784830"/>
          </a:xfrm>
          <a:prstGeom prst="rect">
            <a:avLst/>
          </a:prstGeom>
          <a:noFill/>
        </p:spPr>
        <p:txBody>
          <a:bodyPr wrap="square" rtlCol="0">
            <a:spAutoFit/>
          </a:bodyPr>
          <a:lstStyle/>
          <a:p>
            <a:pPr>
              <a:lnSpc>
                <a:spcPct val="150000"/>
              </a:lnSpc>
            </a:pPr>
            <a:endParaRPr lang="zh-CN" altLang="zh-CN" b="1" dirty="0"/>
          </a:p>
          <a:p>
            <a:endParaRPr lang="zh-CN" altLang="en-US" dirty="0"/>
          </a:p>
        </p:txBody>
      </p:sp>
      <p:sp>
        <p:nvSpPr>
          <p:cNvPr id="9" name="文本框 58"/>
          <p:cNvSpPr txBox="1"/>
          <p:nvPr/>
        </p:nvSpPr>
        <p:spPr>
          <a:xfrm>
            <a:off x="855345" y="208280"/>
            <a:ext cx="10354310" cy="645160"/>
          </a:xfrm>
          <a:prstGeom prst="rect">
            <a:avLst/>
          </a:prstGeom>
          <a:noFill/>
        </p:spPr>
        <p:txBody>
          <a:bodyPr wrap="square" rtlCol="0">
            <a:spAutoFit/>
          </a:bodyPr>
          <a:lstStyle/>
          <a:p>
            <a:pPr algn="l"/>
            <a:r>
              <a:rPr lang="zh-CN" altLang="en-US" sz="3600" b="1" dirty="0">
                <a:solidFill>
                  <a:srgbClr val="FFC000"/>
                </a:solidFill>
              </a:rPr>
              <a:t>逻辑电路的分析与设计</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5)</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855559" y="8910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2</a:t>
            </a:r>
            <a:r>
              <a:rPr lang="zh-CN" altLang="en-US" sz="2400" b="1" dirty="0">
                <a:solidFill>
                  <a:schemeClr val="bg1"/>
                </a:solidFill>
                <a:latin typeface="+mn-ea"/>
                <a:ea typeface="+mn-ea"/>
                <a:cs typeface="+mn-ea"/>
              </a:rPr>
              <a:t>）设计逻辑电路</a:t>
            </a:r>
            <a:endParaRPr lang="zh-CN" altLang="zh-CN" sz="2400" b="1" dirty="0">
              <a:solidFill>
                <a:schemeClr val="bg1"/>
              </a:solidFill>
              <a:latin typeface="+mn-ea"/>
              <a:ea typeface="+mn-ea"/>
              <a:cs typeface="+mn-ea"/>
            </a:endParaRPr>
          </a:p>
        </p:txBody>
      </p:sp>
      <p:sp>
        <p:nvSpPr>
          <p:cNvPr id="3" name="文本框 2"/>
          <p:cNvSpPr txBox="1"/>
          <p:nvPr/>
        </p:nvSpPr>
        <p:spPr>
          <a:xfrm>
            <a:off x="1080572" y="1393510"/>
            <a:ext cx="5742760" cy="400110"/>
          </a:xfrm>
          <a:prstGeom prst="rect">
            <a:avLst/>
          </a:prstGeom>
          <a:noFill/>
        </p:spPr>
        <p:txBody>
          <a:bodyPr wrap="square" rtlCol="0">
            <a:spAutoFit/>
          </a:bodyPr>
          <a:lstStyle/>
          <a:p>
            <a:r>
              <a:rPr lang="zh-CN" altLang="en-US" sz="2000" dirty="0">
                <a:latin typeface="+mn-ea"/>
              </a:rPr>
              <a:t>由真值表写出逻辑表达式</a:t>
            </a:r>
            <a:r>
              <a:rPr lang="en-US" altLang="zh-CN" sz="2000" dirty="0">
                <a:latin typeface="+mn-ea"/>
              </a:rPr>
              <a:t>:</a:t>
            </a:r>
            <a:endParaRPr lang="zh-CN" altLang="en-US" sz="2000" dirty="0">
              <a:latin typeface="+mn-ea"/>
            </a:endParaRPr>
          </a:p>
        </p:txBody>
      </p:sp>
      <p:pic>
        <p:nvPicPr>
          <p:cNvPr id="4" name="图片 3"/>
          <p:cNvPicPr>
            <a:picLocks noChangeAspect="1"/>
          </p:cNvPicPr>
          <p:nvPr/>
        </p:nvPicPr>
        <p:blipFill>
          <a:blip r:embed="rId2"/>
          <a:stretch>
            <a:fillRect/>
          </a:stretch>
        </p:blipFill>
        <p:spPr>
          <a:xfrm>
            <a:off x="1136342" y="2034337"/>
            <a:ext cx="6081095" cy="612648"/>
          </a:xfrm>
          <a:prstGeom prst="rect">
            <a:avLst/>
          </a:prstGeom>
        </p:spPr>
      </p:pic>
      <p:sp>
        <p:nvSpPr>
          <p:cNvPr id="5" name="文本框 4"/>
          <p:cNvSpPr txBox="1"/>
          <p:nvPr/>
        </p:nvSpPr>
        <p:spPr>
          <a:xfrm>
            <a:off x="855559" y="2852927"/>
            <a:ext cx="9610804" cy="677108"/>
          </a:xfrm>
          <a:prstGeom prst="rect">
            <a:avLst/>
          </a:prstGeom>
          <a:noFill/>
        </p:spPr>
        <p:txBody>
          <a:bodyPr wrap="square" rtlCol="0">
            <a:spAutoFit/>
          </a:bodyPr>
          <a:lstStyle/>
          <a:p>
            <a:r>
              <a:rPr lang="zh-CN" altLang="en-US" sz="2000" dirty="0">
                <a:latin typeface="+mn-ea"/>
              </a:rPr>
              <a:t>按此表达式，我们可选取三个非门、四个与门及一个或门来实现电路。如图 </a:t>
            </a:r>
            <a:r>
              <a:rPr lang="en-US" altLang="zh-CN" sz="2000" dirty="0">
                <a:latin typeface="+mn-ea"/>
              </a:rPr>
              <a:t>3.21</a:t>
            </a:r>
            <a:r>
              <a:rPr lang="zh-CN" altLang="en-US" sz="2000" dirty="0">
                <a:latin typeface="+mn-ea"/>
              </a:rPr>
              <a:t>。</a:t>
            </a:r>
          </a:p>
          <a:p>
            <a:endParaRPr lang="zh-CN" altLang="en-US" dirty="0"/>
          </a:p>
        </p:txBody>
      </p:sp>
      <p:pic>
        <p:nvPicPr>
          <p:cNvPr id="6" name="图片 5"/>
          <p:cNvPicPr>
            <a:picLocks noChangeAspect="1"/>
          </p:cNvPicPr>
          <p:nvPr/>
        </p:nvPicPr>
        <p:blipFill>
          <a:blip r:embed="rId3"/>
          <a:stretch>
            <a:fillRect/>
          </a:stretch>
        </p:blipFill>
        <p:spPr>
          <a:xfrm>
            <a:off x="2158365" y="3442044"/>
            <a:ext cx="5385626" cy="3021205"/>
          </a:xfrm>
          <a:prstGeom prst="rect">
            <a:avLst/>
          </a:prstGeom>
        </p:spPr>
      </p:pic>
      <p:sp>
        <p:nvSpPr>
          <p:cNvPr id="10" name="动作按钮: 上一张 9">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3"/>
          <p:cNvGrpSpPr/>
          <p:nvPr/>
        </p:nvGrpSpPr>
        <p:grpSpPr bwMode="auto">
          <a:xfrm>
            <a:off x="592034" y="334352"/>
            <a:ext cx="263525" cy="393700"/>
            <a:chOff x="0" y="0"/>
            <a:chExt cx="213756" cy="427512"/>
          </a:xfrm>
        </p:grpSpPr>
        <p:sp>
          <p:nvSpPr>
            <p:cNvPr id="21"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136342" y="949911"/>
            <a:ext cx="10360241" cy="784830"/>
          </a:xfrm>
          <a:prstGeom prst="rect">
            <a:avLst/>
          </a:prstGeom>
          <a:noFill/>
        </p:spPr>
        <p:txBody>
          <a:bodyPr wrap="square" rtlCol="0">
            <a:spAutoFit/>
          </a:bodyPr>
          <a:lstStyle/>
          <a:p>
            <a:pPr>
              <a:lnSpc>
                <a:spcPct val="150000"/>
              </a:lnSpc>
            </a:pPr>
            <a:endParaRPr lang="zh-CN" altLang="zh-CN" b="1" dirty="0"/>
          </a:p>
          <a:p>
            <a:endParaRPr lang="zh-CN" altLang="en-US" dirty="0"/>
          </a:p>
        </p:txBody>
      </p:sp>
      <p:sp>
        <p:nvSpPr>
          <p:cNvPr id="9" name="文本框 58"/>
          <p:cNvSpPr txBox="1"/>
          <p:nvPr/>
        </p:nvSpPr>
        <p:spPr>
          <a:xfrm>
            <a:off x="855345" y="208280"/>
            <a:ext cx="10641330" cy="645160"/>
          </a:xfrm>
          <a:prstGeom prst="rect">
            <a:avLst/>
          </a:prstGeom>
          <a:noFill/>
        </p:spPr>
        <p:txBody>
          <a:bodyPr wrap="square" rtlCol="0">
            <a:spAutoFit/>
          </a:bodyPr>
          <a:lstStyle/>
          <a:p>
            <a:pPr algn="l"/>
            <a:r>
              <a:rPr lang="zh-CN" altLang="en-US" sz="3600" b="1" dirty="0">
                <a:solidFill>
                  <a:srgbClr val="FFC000"/>
                </a:solidFill>
              </a:rPr>
              <a:t>逻辑电路的分析与设计</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6)</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855559" y="853567"/>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2</a:t>
            </a:r>
            <a:r>
              <a:rPr lang="zh-CN" altLang="en-US" sz="2400" b="1" dirty="0">
                <a:solidFill>
                  <a:schemeClr val="bg1"/>
                </a:solidFill>
                <a:latin typeface="+mn-ea"/>
                <a:ea typeface="+mn-ea"/>
                <a:cs typeface="+mn-ea"/>
              </a:rPr>
              <a:t>）设计逻辑电路</a:t>
            </a:r>
            <a:endParaRPr lang="zh-CN" altLang="zh-CN" sz="2400" b="1" dirty="0">
              <a:solidFill>
                <a:schemeClr val="bg1"/>
              </a:solidFill>
              <a:latin typeface="+mn-ea"/>
              <a:ea typeface="+mn-ea"/>
              <a:cs typeface="+mn-ea"/>
            </a:endParaRPr>
          </a:p>
        </p:txBody>
      </p:sp>
      <p:sp>
        <p:nvSpPr>
          <p:cNvPr id="3" name="文本框 2"/>
          <p:cNvSpPr txBox="1"/>
          <p:nvPr/>
        </p:nvSpPr>
        <p:spPr>
          <a:xfrm>
            <a:off x="592034" y="1526769"/>
            <a:ext cx="10360241" cy="677108"/>
          </a:xfrm>
          <a:prstGeom prst="rect">
            <a:avLst/>
          </a:prstGeom>
          <a:noFill/>
        </p:spPr>
        <p:txBody>
          <a:bodyPr wrap="square" rtlCol="0">
            <a:spAutoFit/>
          </a:bodyPr>
          <a:lstStyle/>
          <a:p>
            <a:r>
              <a:rPr lang="zh-CN" altLang="en-US" sz="2000" dirty="0"/>
              <a:t>    上图是表达式未经化简就直接实现电路了。实际上，化简之后的电路要少好多门电路的。</a:t>
            </a:r>
          </a:p>
          <a:p>
            <a:endParaRPr lang="zh-CN" altLang="en-US" dirty="0"/>
          </a:p>
        </p:txBody>
      </p:sp>
      <p:pic>
        <p:nvPicPr>
          <p:cNvPr id="4" name="图片 3"/>
          <p:cNvPicPr>
            <a:picLocks noChangeAspect="1"/>
          </p:cNvPicPr>
          <p:nvPr/>
        </p:nvPicPr>
        <p:blipFill>
          <a:blip r:embed="rId2"/>
          <a:stretch>
            <a:fillRect/>
          </a:stretch>
        </p:blipFill>
        <p:spPr>
          <a:xfrm>
            <a:off x="855559" y="2236104"/>
            <a:ext cx="8664247" cy="964481"/>
          </a:xfrm>
          <a:prstGeom prst="rect">
            <a:avLst/>
          </a:prstGeom>
        </p:spPr>
      </p:pic>
      <p:sp>
        <p:nvSpPr>
          <p:cNvPr id="5" name="文本框 4"/>
          <p:cNvSpPr txBox="1"/>
          <p:nvPr/>
        </p:nvSpPr>
        <p:spPr>
          <a:xfrm>
            <a:off x="723796" y="3429000"/>
            <a:ext cx="9264266" cy="400110"/>
          </a:xfrm>
          <a:prstGeom prst="rect">
            <a:avLst/>
          </a:prstGeom>
          <a:noFill/>
        </p:spPr>
        <p:txBody>
          <a:bodyPr wrap="square" rtlCol="0">
            <a:spAutoFit/>
          </a:bodyPr>
          <a:lstStyle/>
          <a:p>
            <a:r>
              <a:rPr lang="zh-CN" altLang="en-US" sz="2000" dirty="0">
                <a:latin typeface="+mn-ea"/>
              </a:rPr>
              <a:t>根据上面的逻辑表达式选择与门和或门构成逻辑电路如图 </a:t>
            </a:r>
            <a:r>
              <a:rPr lang="en-US" altLang="zh-CN" sz="2000" dirty="0">
                <a:latin typeface="+mn-ea"/>
              </a:rPr>
              <a:t>3.22.</a:t>
            </a:r>
            <a:endParaRPr lang="zh-CN" altLang="en-US" sz="2000" dirty="0">
              <a:latin typeface="+mn-ea"/>
            </a:endParaRPr>
          </a:p>
        </p:txBody>
      </p:sp>
      <p:pic>
        <p:nvPicPr>
          <p:cNvPr id="6" name="图片 5"/>
          <p:cNvPicPr>
            <a:picLocks noChangeAspect="1"/>
          </p:cNvPicPr>
          <p:nvPr/>
        </p:nvPicPr>
        <p:blipFill>
          <a:blip r:embed="rId3"/>
          <a:stretch>
            <a:fillRect/>
          </a:stretch>
        </p:blipFill>
        <p:spPr>
          <a:xfrm>
            <a:off x="1352265" y="4098308"/>
            <a:ext cx="5199373" cy="2366740"/>
          </a:xfrm>
          <a:prstGeom prst="rect">
            <a:avLst/>
          </a:prstGeom>
        </p:spPr>
      </p:pic>
      <p:sp>
        <p:nvSpPr>
          <p:cNvPr id="10" name="对话气泡: 椭圆形 9"/>
          <p:cNvSpPr/>
          <p:nvPr/>
        </p:nvSpPr>
        <p:spPr>
          <a:xfrm rot="3180886">
            <a:off x="7498343" y="3354576"/>
            <a:ext cx="3263704" cy="3060504"/>
          </a:xfrm>
          <a:prstGeom prst="wedgeEllipseCallo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8097781" y="4007665"/>
            <a:ext cx="2372081" cy="1754326"/>
          </a:xfrm>
          <a:prstGeom prst="rect">
            <a:avLst/>
          </a:prstGeom>
          <a:noFill/>
        </p:spPr>
        <p:txBody>
          <a:bodyPr wrap="square" rtlCol="0">
            <a:spAutoFit/>
          </a:bodyPr>
          <a:lstStyle/>
          <a:p>
            <a:r>
              <a:rPr lang="zh-CN" altLang="en-US" dirty="0">
                <a:solidFill>
                  <a:srgbClr val="FF0000"/>
                </a:solidFill>
                <a:latin typeface="+mn-ea"/>
              </a:rPr>
              <a:t>图 </a:t>
            </a:r>
            <a:r>
              <a:rPr lang="en-US" altLang="zh-CN" dirty="0">
                <a:solidFill>
                  <a:srgbClr val="FF0000"/>
                </a:solidFill>
                <a:latin typeface="+mn-ea"/>
              </a:rPr>
              <a:t>3.22 </a:t>
            </a:r>
            <a:r>
              <a:rPr lang="zh-CN" altLang="en-US" dirty="0">
                <a:solidFill>
                  <a:srgbClr val="FF0000"/>
                </a:solidFill>
                <a:latin typeface="+mn-ea"/>
              </a:rPr>
              <a:t>要比图 </a:t>
            </a:r>
            <a:r>
              <a:rPr lang="en-US" altLang="zh-CN" dirty="0">
                <a:solidFill>
                  <a:srgbClr val="FF0000"/>
                </a:solidFill>
                <a:latin typeface="+mn-ea"/>
              </a:rPr>
              <a:t>3.21 </a:t>
            </a:r>
            <a:r>
              <a:rPr lang="zh-CN" altLang="en-US" dirty="0">
                <a:solidFill>
                  <a:srgbClr val="FF0000"/>
                </a:solidFill>
                <a:latin typeface="+mn-ea"/>
              </a:rPr>
              <a:t>简化得多，并且根本就不用非门。由此可见，逻辑表达式的化简在 电路设计时是十分必要的。</a:t>
            </a:r>
          </a:p>
        </p:txBody>
      </p:sp>
      <p:sp>
        <p:nvSpPr>
          <p:cNvPr id="12" name="动作按钮: 上一张 11">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animBg="1"/>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855" y="1924498"/>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5314" y="4440552"/>
            <a:ext cx="3538227" cy="888431"/>
          </a:xfrm>
          <a:prstGeom prst="rect">
            <a:avLst/>
          </a:prstGeom>
        </p:spPr>
      </p:pic>
      <p:sp>
        <p:nvSpPr>
          <p:cNvPr id="23" name="文本框 22"/>
          <p:cNvSpPr txBox="1"/>
          <p:nvPr/>
        </p:nvSpPr>
        <p:spPr>
          <a:xfrm>
            <a:off x="1886859" y="1399287"/>
            <a:ext cx="8418281" cy="645160"/>
          </a:xfrm>
          <a:prstGeom prst="rect">
            <a:avLst/>
          </a:prstGeom>
          <a:noFill/>
        </p:spPr>
        <p:txBody>
          <a:bodyPr wrap="square" rtlCol="0">
            <a:spAutoFit/>
          </a:bodyPr>
          <a:lstStyle/>
          <a:p>
            <a:pPr algn="ctr" fontAlgn="auto"/>
            <a:r>
              <a:rPr lang="zh-CN" altLang="en-US" sz="3600" b="1" dirty="0">
                <a:solidFill>
                  <a:srgbClr val="FFC000"/>
                </a:solidFill>
              </a:rPr>
              <a:t>第四节  触发器及寄存器</a:t>
            </a:r>
            <a:endParaRPr lang="zh-CN" altLang="en-US" sz="3600" b="1" dirty="0">
              <a:solidFill>
                <a:srgbClr val="FFC000"/>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2" name="文本框 1"/>
          <p:cNvSpPr txBox="1"/>
          <p:nvPr/>
        </p:nvSpPr>
        <p:spPr>
          <a:xfrm>
            <a:off x="2137404" y="3025265"/>
            <a:ext cx="7917192" cy="1866858"/>
          </a:xfrm>
          <a:prstGeom prst="rect">
            <a:avLst/>
          </a:prstGeom>
          <a:noFill/>
        </p:spPr>
        <p:txBody>
          <a:bodyPr wrap="square" rtlCol="0">
            <a:spAutoFit/>
          </a:bodyPr>
          <a:lstStyle/>
          <a:p>
            <a:pPr indent="457200">
              <a:lnSpc>
                <a:spcPct val="150000"/>
              </a:lnSpc>
              <a:spcAft>
                <a:spcPts val="600"/>
              </a:spcAft>
            </a:pPr>
            <a:r>
              <a:rPr lang="zh-CN" altLang="en-US" sz="2000" dirty="0">
                <a:latin typeface="+mn-ea"/>
              </a:rPr>
              <a:t>前面我们介绍的各种门电路属于没有记忆功能的组合电路。接下来我们要介绍有记忆功 能的时序电路。 时序电路的基本单元电路为触发器，能存放一位二进制信息；多个触发器构成寄存器， 用来存放多位二进制信息。</a:t>
            </a:r>
          </a:p>
        </p:txBody>
      </p:sp>
      <p:sp>
        <p:nvSpPr>
          <p:cNvPr id="3" name="动作按钮: 上一张 2">
            <a:hlinkClick r:id="" action="ppaction://hlinkshowjump?jump=previousslide" highlightClick="1"/>
          </p:cNvPr>
          <p:cNvSpPr/>
          <p:nvPr/>
        </p:nvSpPr>
        <p:spPr>
          <a:xfrm>
            <a:off x="10697592" y="6232124"/>
            <a:ext cx="648070" cy="541538"/>
          </a:xfrm>
          <a:prstGeom prst="actionButtonReturn">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动作按钮: 转到主页 4">
            <a:hlinkClick r:id="rId4" action="ppaction://hlinksldjump" highlightClick="1"/>
          </p:cNvPr>
          <p:cNvSpPr/>
          <p:nvPr/>
        </p:nvSpPr>
        <p:spPr>
          <a:xfrm>
            <a:off x="11487705" y="6232124"/>
            <a:ext cx="648070" cy="541538"/>
          </a:xfrm>
          <a:prstGeom prst="actionButtonHome">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3"/>
          <p:cNvGrpSpPr/>
          <p:nvPr/>
        </p:nvGrpSpPr>
        <p:grpSpPr bwMode="auto">
          <a:xfrm>
            <a:off x="592034" y="334352"/>
            <a:ext cx="263525" cy="393700"/>
            <a:chOff x="0" y="0"/>
            <a:chExt cx="213756" cy="427512"/>
          </a:xfrm>
        </p:grpSpPr>
        <p:sp>
          <p:nvSpPr>
            <p:cNvPr id="21"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136342" y="949911"/>
            <a:ext cx="10360241" cy="784830"/>
          </a:xfrm>
          <a:prstGeom prst="rect">
            <a:avLst/>
          </a:prstGeom>
          <a:noFill/>
        </p:spPr>
        <p:txBody>
          <a:bodyPr wrap="square" rtlCol="0">
            <a:spAutoFit/>
          </a:bodyPr>
          <a:lstStyle/>
          <a:p>
            <a:pPr>
              <a:lnSpc>
                <a:spcPct val="150000"/>
              </a:lnSpc>
            </a:pPr>
            <a:endParaRPr lang="zh-CN" altLang="zh-CN" b="1" dirty="0"/>
          </a:p>
          <a:p>
            <a:endParaRPr lang="zh-CN" altLang="en-US" dirty="0"/>
          </a:p>
        </p:txBody>
      </p:sp>
      <p:sp>
        <p:nvSpPr>
          <p:cNvPr id="9" name="文本框 58"/>
          <p:cNvSpPr txBox="1"/>
          <p:nvPr/>
        </p:nvSpPr>
        <p:spPr>
          <a:xfrm>
            <a:off x="929005" y="207645"/>
            <a:ext cx="10664190" cy="645160"/>
          </a:xfrm>
          <a:prstGeom prst="rect">
            <a:avLst/>
          </a:prstGeom>
          <a:noFill/>
        </p:spPr>
        <p:txBody>
          <a:bodyPr wrap="square" rtlCol="0">
            <a:spAutoFit/>
          </a:bodyPr>
          <a:lstStyle/>
          <a:p>
            <a:pPr algn="l"/>
            <a:r>
              <a:rPr lang="zh-CN" altLang="en-US" sz="3600" b="1" dirty="0">
                <a:solidFill>
                  <a:srgbClr val="FFC000"/>
                </a:solidFill>
              </a:rPr>
              <a:t>触发器及寄存器</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855559" y="8529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）触发器</a:t>
            </a:r>
            <a:endParaRPr lang="zh-CN" altLang="zh-CN" sz="2400" b="1" dirty="0">
              <a:solidFill>
                <a:schemeClr val="bg1"/>
              </a:solidFill>
              <a:latin typeface="+mn-ea"/>
              <a:ea typeface="+mn-ea"/>
              <a:cs typeface="+mn-ea"/>
            </a:endParaRPr>
          </a:p>
        </p:txBody>
      </p:sp>
      <p:sp>
        <p:nvSpPr>
          <p:cNvPr id="3" name="文本框 2"/>
          <p:cNvSpPr txBox="1"/>
          <p:nvPr/>
        </p:nvSpPr>
        <p:spPr>
          <a:xfrm>
            <a:off x="591510" y="2088776"/>
            <a:ext cx="10497777" cy="3753485"/>
          </a:xfrm>
          <a:prstGeom prst="rect">
            <a:avLst/>
          </a:prstGeom>
          <a:noFill/>
        </p:spPr>
        <p:txBody>
          <a:bodyPr wrap="square" rtlCol="0">
            <a:spAutoFit/>
          </a:bodyPr>
          <a:lstStyle/>
          <a:p>
            <a:r>
              <a:rPr lang="zh-CN" altLang="en-US" sz="2000" dirty="0">
                <a:latin typeface="+mn-ea"/>
              </a:rPr>
              <a:t>从功能的角度，触发器可分为：</a:t>
            </a:r>
          </a:p>
          <a:p>
            <a:r>
              <a:rPr lang="zh-CN" altLang="en-US" sz="2000" dirty="0">
                <a:latin typeface="+mn-ea"/>
              </a:rPr>
              <a:t>基本</a:t>
            </a:r>
            <a:r>
              <a:rPr lang="en-US" altLang="zh-CN" sz="2000" dirty="0">
                <a:latin typeface="+mn-ea"/>
              </a:rPr>
              <a:t>R-S </a:t>
            </a:r>
            <a:r>
              <a:rPr lang="zh-CN" altLang="en-US" sz="2000" dirty="0">
                <a:latin typeface="+mn-ea"/>
              </a:rPr>
              <a:t>触发器、</a:t>
            </a:r>
            <a:r>
              <a:rPr lang="en-US" altLang="zh-CN" sz="2000" dirty="0">
                <a:latin typeface="+mn-ea"/>
              </a:rPr>
              <a:t>D</a:t>
            </a:r>
            <a:r>
              <a:rPr lang="zh-CN" altLang="en-US" sz="2000" dirty="0">
                <a:latin typeface="+mn-ea"/>
              </a:rPr>
              <a:t>触发器、</a:t>
            </a:r>
            <a:r>
              <a:rPr lang="en-US" altLang="zh-CN" sz="2000" dirty="0">
                <a:latin typeface="+mn-ea"/>
              </a:rPr>
              <a:t>J-K</a:t>
            </a:r>
            <a:r>
              <a:rPr lang="zh-CN" altLang="en-US" sz="2000" dirty="0">
                <a:latin typeface="+mn-ea"/>
              </a:rPr>
              <a:t>触发器以及</a:t>
            </a:r>
            <a:r>
              <a:rPr lang="en-US" altLang="zh-CN" sz="2000" dirty="0">
                <a:latin typeface="+mn-ea"/>
              </a:rPr>
              <a:t>T</a:t>
            </a:r>
            <a:r>
              <a:rPr lang="zh-CN" altLang="en-US" sz="2000" dirty="0">
                <a:latin typeface="+mn-ea"/>
              </a:rPr>
              <a:t>计数器四种。</a:t>
            </a:r>
          </a:p>
          <a:p>
            <a:r>
              <a:rPr lang="zh-CN" altLang="en-US" sz="2000" dirty="0">
                <a:latin typeface="+mn-ea"/>
              </a:rPr>
              <a:t>但任何类型的触发器都满足下面的特点：  </a:t>
            </a:r>
            <a:endParaRPr lang="en-US" altLang="zh-CN" sz="2000" dirty="0">
              <a:latin typeface="+mn-ea"/>
            </a:endParaRPr>
          </a:p>
          <a:p>
            <a:r>
              <a:rPr lang="zh-CN" altLang="en-US" sz="2000" dirty="0">
                <a:solidFill>
                  <a:srgbClr val="FF0000"/>
                </a:solidFill>
                <a:latin typeface="+mn-ea"/>
              </a:rPr>
              <a:t>具有多个输入端。  </a:t>
            </a:r>
            <a:endParaRPr lang="en-US" altLang="zh-CN" sz="2000" dirty="0">
              <a:solidFill>
                <a:srgbClr val="FF0000"/>
              </a:solidFill>
              <a:latin typeface="+mn-ea"/>
            </a:endParaRPr>
          </a:p>
          <a:p>
            <a:r>
              <a:rPr lang="zh-CN" altLang="en-US" sz="2000" dirty="0">
                <a:solidFill>
                  <a:srgbClr val="FF0000"/>
                </a:solidFill>
                <a:latin typeface="+mn-ea"/>
              </a:rPr>
              <a:t>两输出端，且状态永远相反。</a:t>
            </a:r>
            <a:r>
              <a:rPr lang="zh-CN" altLang="en-US" sz="2000" dirty="0">
                <a:latin typeface="+mn-ea"/>
              </a:rPr>
              <a:t>  </a:t>
            </a:r>
            <a:endParaRPr lang="en-US" altLang="zh-CN" sz="2000" dirty="0">
              <a:latin typeface="+mn-ea"/>
            </a:endParaRPr>
          </a:p>
          <a:p>
            <a:r>
              <a:rPr lang="zh-CN" altLang="en-US" sz="2000" dirty="0">
                <a:latin typeface="+mn-ea"/>
              </a:rPr>
              <a:t>触发器具有两个稳定状态：“</a:t>
            </a:r>
            <a:r>
              <a:rPr lang="en-US" altLang="zh-CN" sz="2000" dirty="0">
                <a:latin typeface="+mn-ea"/>
              </a:rPr>
              <a:t>0”</a:t>
            </a:r>
            <a:r>
              <a:rPr lang="zh-CN" altLang="en-US" sz="2000" dirty="0">
                <a:latin typeface="+mn-ea"/>
              </a:rPr>
              <a:t>代表触发器寄存的是</a:t>
            </a:r>
            <a:r>
              <a:rPr lang="en-US" altLang="zh-CN" sz="2000" dirty="0">
                <a:latin typeface="+mn-ea"/>
              </a:rPr>
              <a:t>0</a:t>
            </a:r>
            <a:r>
              <a:rPr lang="zh-CN" altLang="en-US" sz="2000" dirty="0">
                <a:latin typeface="+mn-ea"/>
              </a:rPr>
              <a:t>，此时</a:t>
            </a:r>
            <a:r>
              <a:rPr lang="en-US" altLang="zh-CN" sz="2000" dirty="0">
                <a:latin typeface="+mn-ea"/>
              </a:rPr>
              <a:t>Q=0</a:t>
            </a:r>
            <a:r>
              <a:rPr lang="zh-CN" altLang="en-US" sz="2000" dirty="0">
                <a:latin typeface="+mn-ea"/>
              </a:rPr>
              <a:t>；“</a:t>
            </a:r>
            <a:r>
              <a:rPr lang="en-US" altLang="zh-CN" sz="2000" dirty="0">
                <a:latin typeface="+mn-ea"/>
              </a:rPr>
              <a:t>1”</a:t>
            </a:r>
            <a:r>
              <a:rPr lang="zh-CN" altLang="en-US" sz="2000" dirty="0">
                <a:latin typeface="+mn-ea"/>
              </a:rPr>
              <a:t>代表触 发器寄存的是 </a:t>
            </a:r>
            <a:r>
              <a:rPr lang="en-US" altLang="zh-CN" sz="2000" dirty="0">
                <a:latin typeface="+mn-ea"/>
              </a:rPr>
              <a:t>1</a:t>
            </a:r>
            <a:r>
              <a:rPr lang="zh-CN" altLang="en-US" sz="2000" dirty="0">
                <a:latin typeface="+mn-ea"/>
              </a:rPr>
              <a:t>，此时 </a:t>
            </a:r>
            <a:r>
              <a:rPr lang="en-US" altLang="zh-CN" sz="2000" dirty="0">
                <a:latin typeface="+mn-ea"/>
              </a:rPr>
              <a:t>Q=1</a:t>
            </a:r>
            <a:r>
              <a:rPr lang="zh-CN" altLang="en-US" sz="2000" dirty="0">
                <a:latin typeface="+mn-ea"/>
              </a:rPr>
              <a:t>。  </a:t>
            </a:r>
            <a:endParaRPr lang="en-US" altLang="zh-CN" sz="2000" dirty="0">
              <a:latin typeface="+mn-ea"/>
            </a:endParaRPr>
          </a:p>
          <a:p>
            <a:r>
              <a:rPr lang="zh-CN" altLang="en-US" sz="2000" dirty="0">
                <a:latin typeface="+mn-ea"/>
              </a:rPr>
              <a:t>多输入端中有两个输入分别为清 </a:t>
            </a:r>
            <a:r>
              <a:rPr lang="en-US" altLang="zh-CN" sz="2000" dirty="0">
                <a:latin typeface="+mn-ea"/>
              </a:rPr>
              <a:t>0 </a:t>
            </a:r>
            <a:r>
              <a:rPr lang="zh-CN" altLang="en-US" sz="2000" dirty="0">
                <a:latin typeface="+mn-ea"/>
              </a:rPr>
              <a:t>端（</a:t>
            </a:r>
            <a:r>
              <a:rPr lang="en-US" altLang="zh-CN" sz="2000" dirty="0">
                <a:latin typeface="+mn-ea"/>
              </a:rPr>
              <a:t>R</a:t>
            </a:r>
            <a:r>
              <a:rPr lang="zh-CN" altLang="en-US" sz="2000" dirty="0">
                <a:latin typeface="+mn-ea"/>
              </a:rPr>
              <a:t>）及置 </a:t>
            </a:r>
            <a:r>
              <a:rPr lang="en-US" altLang="zh-CN" sz="2000" dirty="0">
                <a:latin typeface="+mn-ea"/>
              </a:rPr>
              <a:t>1 </a:t>
            </a:r>
            <a:r>
              <a:rPr lang="zh-CN" altLang="en-US" sz="2000" dirty="0">
                <a:latin typeface="+mn-ea"/>
              </a:rPr>
              <a:t>端（</a:t>
            </a:r>
            <a:r>
              <a:rPr lang="en-US" altLang="zh-CN" sz="2000" dirty="0">
                <a:latin typeface="+mn-ea"/>
              </a:rPr>
              <a:t>S</a:t>
            </a:r>
            <a:r>
              <a:rPr lang="zh-CN" altLang="en-US" sz="2000" dirty="0">
                <a:latin typeface="+mn-ea"/>
              </a:rPr>
              <a:t>），</a:t>
            </a:r>
            <a:r>
              <a:rPr lang="en-US" altLang="zh-CN" sz="2000" dirty="0">
                <a:latin typeface="+mn-ea"/>
              </a:rPr>
              <a:t>R</a:t>
            </a:r>
            <a:r>
              <a:rPr lang="zh-CN" altLang="en-US" sz="2000" dirty="0">
                <a:latin typeface="+mn-ea"/>
              </a:rPr>
              <a:t>、</a:t>
            </a:r>
            <a:r>
              <a:rPr lang="en-US" altLang="zh-CN" sz="2000" dirty="0">
                <a:latin typeface="+mn-ea"/>
              </a:rPr>
              <a:t>S </a:t>
            </a:r>
            <a:r>
              <a:rPr lang="zh-CN" altLang="en-US" sz="2000" dirty="0">
                <a:latin typeface="+mn-ea"/>
              </a:rPr>
              <a:t>低电平有效，且不同时为 </a:t>
            </a:r>
            <a:r>
              <a:rPr lang="en-US" altLang="zh-CN" sz="2000" dirty="0">
                <a:latin typeface="+mn-ea"/>
              </a:rPr>
              <a:t>0</a:t>
            </a:r>
            <a:r>
              <a:rPr lang="zh-CN" altLang="en-US" sz="2000" dirty="0">
                <a:latin typeface="+mn-ea"/>
              </a:rPr>
              <a:t>。</a:t>
            </a:r>
            <a:endParaRPr lang="en-US" altLang="zh-CN" sz="2000" dirty="0">
              <a:latin typeface="+mn-ea"/>
            </a:endParaRPr>
          </a:p>
          <a:p>
            <a:r>
              <a:rPr lang="en-US" altLang="zh-CN" sz="2000" dirty="0">
                <a:latin typeface="+mn-ea"/>
              </a:rPr>
              <a:t>   </a:t>
            </a:r>
            <a:r>
              <a:rPr lang="zh-CN" altLang="en-US" sz="2000" dirty="0">
                <a:latin typeface="+mn-ea"/>
              </a:rPr>
              <a:t>工作特点： </a:t>
            </a:r>
            <a:r>
              <a:rPr lang="en-US" altLang="zh-CN" sz="2000" dirty="0">
                <a:latin typeface="+mn-ea"/>
              </a:rPr>
              <a:t>R</a:t>
            </a:r>
            <a:r>
              <a:rPr lang="zh-CN" altLang="en-US" sz="2000" dirty="0">
                <a:latin typeface="+mn-ea"/>
              </a:rPr>
              <a:t>、</a:t>
            </a:r>
            <a:r>
              <a:rPr lang="en-US" altLang="zh-CN" sz="2000" dirty="0">
                <a:latin typeface="+mn-ea"/>
              </a:rPr>
              <a:t>S</a:t>
            </a:r>
            <a:r>
              <a:rPr lang="zh-CN" altLang="en-US" sz="2000" dirty="0">
                <a:latin typeface="+mn-ea"/>
              </a:rPr>
              <a:t>信号结束后，如无新代码输入，触发器就保持原来的“</a:t>
            </a:r>
            <a:r>
              <a:rPr lang="en-US" altLang="zh-CN" sz="2000" dirty="0">
                <a:latin typeface="+mn-ea"/>
              </a:rPr>
              <a:t>0”</a:t>
            </a:r>
            <a:r>
              <a:rPr lang="zh-CN" altLang="en-US" sz="2000" dirty="0">
                <a:latin typeface="+mn-ea"/>
              </a:rPr>
              <a:t>、“</a:t>
            </a:r>
            <a:r>
              <a:rPr lang="en-US" altLang="zh-CN" sz="2000" dirty="0">
                <a:latin typeface="+mn-ea"/>
              </a:rPr>
              <a:t>1”</a:t>
            </a:r>
            <a:r>
              <a:rPr lang="zh-CN" altLang="en-US" sz="2000" dirty="0">
                <a:latin typeface="+mn-ea"/>
              </a:rPr>
              <a:t>状态 不变，直到有新的代码输入。</a:t>
            </a:r>
            <a:r>
              <a:rPr lang="zh-CN" altLang="en-US" sz="2000" dirty="0">
                <a:solidFill>
                  <a:srgbClr val="FF0000"/>
                </a:solidFill>
                <a:latin typeface="+mn-ea"/>
              </a:rPr>
              <a:t>触发器的输出并不随着输入的消失而消失</a:t>
            </a:r>
            <a:r>
              <a:rPr lang="zh-CN" altLang="en-US" sz="2000" dirty="0">
                <a:latin typeface="+mn-ea"/>
              </a:rPr>
              <a:t>。此即所谓记忆功能。</a:t>
            </a:r>
          </a:p>
          <a:p>
            <a:endParaRPr lang="zh-CN" altLang="en-US" dirty="0"/>
          </a:p>
        </p:txBody>
      </p:sp>
      <p:sp>
        <p:nvSpPr>
          <p:cNvPr id="4" name="文本框 3"/>
          <p:cNvSpPr txBox="1"/>
          <p:nvPr/>
        </p:nvSpPr>
        <p:spPr>
          <a:xfrm>
            <a:off x="855559" y="1411576"/>
            <a:ext cx="7723163" cy="677108"/>
          </a:xfrm>
          <a:prstGeom prst="rect">
            <a:avLst/>
          </a:prstGeom>
          <a:noFill/>
        </p:spPr>
        <p:txBody>
          <a:bodyPr wrap="square" rtlCol="0">
            <a:spAutoFit/>
          </a:bodyPr>
          <a:lstStyle/>
          <a:p>
            <a:r>
              <a:rPr lang="zh-CN" altLang="en-US" sz="2000" dirty="0">
                <a:latin typeface="+mn-ea"/>
              </a:rPr>
              <a:t>能够存放一位二进制信息的触发器可描述如图 </a:t>
            </a:r>
            <a:r>
              <a:rPr lang="en-US" altLang="zh-CN" sz="2000" dirty="0">
                <a:latin typeface="+mn-ea"/>
              </a:rPr>
              <a:t>3.23</a:t>
            </a:r>
            <a:r>
              <a:rPr lang="zh-CN" altLang="en-US" sz="2000" dirty="0">
                <a:latin typeface="+mn-ea"/>
              </a:rPr>
              <a:t>。</a:t>
            </a:r>
            <a:endParaRPr lang="en-US" altLang="zh-CN" sz="2000" dirty="0">
              <a:latin typeface="+mn-ea"/>
            </a:endParaRPr>
          </a:p>
          <a:p>
            <a:endParaRPr lang="zh-CN" altLang="en-US" dirty="0"/>
          </a:p>
        </p:txBody>
      </p:sp>
      <p:pic>
        <p:nvPicPr>
          <p:cNvPr id="5" name="图片 4"/>
          <p:cNvPicPr>
            <a:picLocks noChangeAspect="1"/>
          </p:cNvPicPr>
          <p:nvPr/>
        </p:nvPicPr>
        <p:blipFill>
          <a:blip r:embed="rId2"/>
          <a:stretch>
            <a:fillRect/>
          </a:stretch>
        </p:blipFill>
        <p:spPr>
          <a:xfrm>
            <a:off x="8079740" y="531495"/>
            <a:ext cx="3620770" cy="2858770"/>
          </a:xfrm>
          <a:prstGeom prst="rect">
            <a:avLst/>
          </a:prstGeom>
        </p:spPr>
      </p:pic>
      <p:sp>
        <p:nvSpPr>
          <p:cNvPr id="12" name="动作按钮: 上一张 11">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8" name="文本框 58"/>
          <p:cNvSpPr txBox="1"/>
          <p:nvPr/>
        </p:nvSpPr>
        <p:spPr>
          <a:xfrm>
            <a:off x="1036955" y="190500"/>
            <a:ext cx="10390505"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19" name="文本框 45"/>
          <p:cNvSpPr txBox="1"/>
          <p:nvPr/>
        </p:nvSpPr>
        <p:spPr>
          <a:xfrm>
            <a:off x="855559" y="857377"/>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）触发器</a:t>
            </a:r>
            <a:endParaRPr lang="zh-CN" altLang="zh-CN" sz="2400" b="1" dirty="0">
              <a:solidFill>
                <a:schemeClr val="bg1"/>
              </a:solidFill>
              <a:latin typeface="+mn-ea"/>
              <a:ea typeface="+mn-ea"/>
              <a:cs typeface="+mn-ea"/>
            </a:endParaRPr>
          </a:p>
        </p:txBody>
      </p:sp>
      <p:sp>
        <p:nvSpPr>
          <p:cNvPr id="7" name="文本框 6"/>
          <p:cNvSpPr txBox="1"/>
          <p:nvPr/>
        </p:nvSpPr>
        <p:spPr>
          <a:xfrm>
            <a:off x="929016" y="1515677"/>
            <a:ext cx="10498151" cy="1631216"/>
          </a:xfrm>
          <a:prstGeom prst="rect">
            <a:avLst/>
          </a:prstGeom>
          <a:noFill/>
        </p:spPr>
        <p:txBody>
          <a:bodyPr wrap="square" rtlCol="0">
            <a:spAutoFit/>
          </a:bodyPr>
          <a:lstStyle/>
          <a:p>
            <a:r>
              <a:rPr lang="en-US" altLang="zh-CN" sz="2000" dirty="0">
                <a:latin typeface="+mn-ea"/>
              </a:rPr>
              <a:t>1</a:t>
            </a:r>
            <a:r>
              <a:rPr lang="zh-CN" altLang="en-US" sz="2000" dirty="0">
                <a:latin typeface="+mn-ea"/>
              </a:rPr>
              <a:t>．</a:t>
            </a:r>
            <a:r>
              <a:rPr lang="en-US" altLang="zh-CN" sz="2000" dirty="0">
                <a:latin typeface="+mn-ea"/>
              </a:rPr>
              <a:t>R-S </a:t>
            </a:r>
            <a:r>
              <a:rPr lang="zh-CN" altLang="en-US" sz="2000" dirty="0">
                <a:latin typeface="+mn-ea"/>
              </a:rPr>
              <a:t>触发器</a:t>
            </a:r>
          </a:p>
          <a:p>
            <a:r>
              <a:rPr lang="en-US" altLang="zh-CN" sz="2000" dirty="0">
                <a:latin typeface="+mn-ea"/>
              </a:rPr>
              <a:t>R-S </a:t>
            </a:r>
            <a:r>
              <a:rPr lang="zh-CN" altLang="en-US" sz="2000" dirty="0">
                <a:latin typeface="+mn-ea"/>
              </a:rPr>
              <a:t>触发器的逻辑符号及功能表如表</a:t>
            </a:r>
            <a:r>
              <a:rPr lang="en-US" altLang="zh-CN" sz="2000" dirty="0">
                <a:latin typeface="+mn-ea"/>
              </a:rPr>
              <a:t>3.15 </a:t>
            </a:r>
            <a:r>
              <a:rPr lang="zh-CN" altLang="en-US" sz="2000" dirty="0">
                <a:latin typeface="+mn-ea"/>
              </a:rPr>
              <a:t>所示，它只有两个输入端，</a:t>
            </a:r>
            <a:r>
              <a:rPr lang="en-US" altLang="zh-CN" sz="2000" dirty="0">
                <a:latin typeface="+mn-ea"/>
              </a:rPr>
              <a:t>R</a:t>
            </a:r>
            <a:r>
              <a:rPr lang="zh-CN" altLang="en-US" sz="2000" dirty="0">
                <a:latin typeface="+mn-ea"/>
              </a:rPr>
              <a:t>和</a:t>
            </a:r>
            <a:r>
              <a:rPr lang="en-US" altLang="zh-CN" sz="2000" dirty="0">
                <a:latin typeface="+mn-ea"/>
              </a:rPr>
              <a:t>S</a:t>
            </a:r>
            <a:r>
              <a:rPr lang="zh-CN" altLang="en-US" sz="2000" dirty="0">
                <a:latin typeface="+mn-ea"/>
              </a:rPr>
              <a:t>。</a:t>
            </a:r>
            <a:r>
              <a:rPr lang="en-US" altLang="zh-CN" sz="2000" dirty="0">
                <a:latin typeface="+mn-ea"/>
              </a:rPr>
              <a:t>R</a:t>
            </a:r>
            <a:r>
              <a:rPr lang="zh-CN" altLang="en-US" sz="2000" dirty="0">
                <a:latin typeface="+mn-ea"/>
              </a:rPr>
              <a:t>和</a:t>
            </a:r>
            <a:r>
              <a:rPr lang="en-US" altLang="zh-CN" sz="2000" dirty="0">
                <a:latin typeface="+mn-ea"/>
              </a:rPr>
              <a:t>S</a:t>
            </a:r>
            <a:r>
              <a:rPr lang="zh-CN" altLang="en-US" sz="2000" dirty="0">
                <a:latin typeface="+mn-ea"/>
              </a:rPr>
              <a:t>平时为高电平</a:t>
            </a:r>
            <a:r>
              <a:rPr lang="en-US" altLang="zh-CN" sz="2000" dirty="0">
                <a:latin typeface="+mn-ea"/>
              </a:rPr>
              <a:t>1</a:t>
            </a:r>
            <a:r>
              <a:rPr lang="zh-CN" altLang="en-US" sz="2000" dirty="0">
                <a:latin typeface="+mn-ea"/>
              </a:rPr>
              <a:t>，当为低电平</a:t>
            </a:r>
            <a:r>
              <a:rPr lang="en-US" altLang="zh-CN" sz="2000" dirty="0">
                <a:latin typeface="+mn-ea"/>
              </a:rPr>
              <a:t>0</a:t>
            </a:r>
            <a:r>
              <a:rPr lang="zh-CN" altLang="en-US" sz="2000" dirty="0">
                <a:latin typeface="+mn-ea"/>
              </a:rPr>
              <a:t>时为有效工作状态。当</a:t>
            </a:r>
            <a:r>
              <a:rPr lang="en-US" altLang="zh-CN" sz="2000" dirty="0">
                <a:latin typeface="+mn-ea"/>
              </a:rPr>
              <a:t>S</a:t>
            </a:r>
            <a:r>
              <a:rPr lang="zh-CN" altLang="en-US" sz="2000" dirty="0">
                <a:latin typeface="+mn-ea"/>
              </a:rPr>
              <a:t>为</a:t>
            </a:r>
            <a:r>
              <a:rPr lang="en-US" altLang="zh-CN" sz="2000" dirty="0">
                <a:latin typeface="+mn-ea"/>
              </a:rPr>
              <a:t>0</a:t>
            </a:r>
            <a:r>
              <a:rPr lang="zh-CN" altLang="en-US" sz="2000" dirty="0">
                <a:latin typeface="+mn-ea"/>
              </a:rPr>
              <a:t>时，将触发器置为</a:t>
            </a:r>
            <a:r>
              <a:rPr lang="en-US" altLang="zh-CN" sz="2000" dirty="0">
                <a:latin typeface="+mn-ea"/>
              </a:rPr>
              <a:t>1</a:t>
            </a:r>
            <a:r>
              <a:rPr lang="zh-CN" altLang="en-US" sz="2000" dirty="0">
                <a:latin typeface="+mn-ea"/>
              </a:rPr>
              <a:t>状态，即</a:t>
            </a:r>
            <a:r>
              <a:rPr lang="en-US" altLang="zh-CN" sz="2000" dirty="0">
                <a:latin typeface="+mn-ea"/>
              </a:rPr>
              <a:t>Q</a:t>
            </a:r>
            <a:r>
              <a:rPr lang="zh-CN" altLang="en-US" sz="2000" dirty="0">
                <a:latin typeface="+mn-ea"/>
              </a:rPr>
              <a:t>为 </a:t>
            </a:r>
            <a:r>
              <a:rPr lang="en-US" altLang="zh-CN" sz="2000" dirty="0">
                <a:latin typeface="+mn-ea"/>
              </a:rPr>
              <a:t>1</a:t>
            </a:r>
            <a:r>
              <a:rPr lang="zh-CN" altLang="en-US" sz="2000" dirty="0">
                <a:latin typeface="+mn-ea"/>
              </a:rPr>
              <a:t>，</a:t>
            </a:r>
            <a:r>
              <a:rPr lang="en-US" altLang="zh-CN" sz="2000" dirty="0">
                <a:latin typeface="+mn-ea"/>
              </a:rPr>
              <a:t>Q</a:t>
            </a:r>
            <a:r>
              <a:rPr lang="zh-CN" altLang="en-US" sz="2000" dirty="0">
                <a:latin typeface="+mn-ea"/>
              </a:rPr>
              <a:t>非为</a:t>
            </a:r>
            <a:r>
              <a:rPr lang="en-US" altLang="zh-CN" sz="2000" dirty="0">
                <a:latin typeface="+mn-ea"/>
              </a:rPr>
              <a:t>0</a:t>
            </a:r>
            <a:r>
              <a:rPr lang="zh-CN" altLang="en-US" sz="2000" dirty="0">
                <a:latin typeface="+mn-ea"/>
              </a:rPr>
              <a:t>；当</a:t>
            </a:r>
            <a:r>
              <a:rPr lang="en-US" altLang="zh-CN" sz="2000" dirty="0">
                <a:latin typeface="+mn-ea"/>
              </a:rPr>
              <a:t>R</a:t>
            </a:r>
            <a:r>
              <a:rPr lang="zh-CN" altLang="en-US" sz="2000" dirty="0">
                <a:latin typeface="+mn-ea"/>
              </a:rPr>
              <a:t>为</a:t>
            </a:r>
            <a:r>
              <a:rPr lang="en-US" altLang="zh-CN" sz="2000" dirty="0">
                <a:latin typeface="+mn-ea"/>
              </a:rPr>
              <a:t>0</a:t>
            </a:r>
            <a:r>
              <a:rPr lang="zh-CN" altLang="en-US" sz="2000" dirty="0">
                <a:latin typeface="+mn-ea"/>
              </a:rPr>
              <a:t>时，将触发器置为</a:t>
            </a:r>
            <a:r>
              <a:rPr lang="en-US" altLang="zh-CN" sz="2000" dirty="0">
                <a:latin typeface="+mn-ea"/>
              </a:rPr>
              <a:t>0</a:t>
            </a:r>
            <a:r>
              <a:rPr lang="zh-CN" altLang="en-US" sz="2000" dirty="0">
                <a:latin typeface="+mn-ea"/>
              </a:rPr>
              <a:t>状态，即</a:t>
            </a:r>
            <a:r>
              <a:rPr lang="en-US" altLang="zh-CN" sz="2000" dirty="0">
                <a:latin typeface="+mn-ea"/>
              </a:rPr>
              <a:t>Q</a:t>
            </a:r>
            <a:r>
              <a:rPr lang="zh-CN" altLang="en-US" sz="2000" dirty="0">
                <a:latin typeface="+mn-ea"/>
              </a:rPr>
              <a:t>为</a:t>
            </a:r>
            <a:r>
              <a:rPr lang="en-US" altLang="zh-CN" sz="2000" dirty="0">
                <a:latin typeface="+mn-ea"/>
              </a:rPr>
              <a:t>0</a:t>
            </a:r>
            <a:r>
              <a:rPr lang="zh-CN" altLang="en-US" sz="2000" dirty="0">
                <a:latin typeface="+mn-ea"/>
              </a:rPr>
              <a:t>，</a:t>
            </a:r>
            <a:r>
              <a:rPr lang="en-US" altLang="zh-CN" sz="2000" dirty="0">
                <a:latin typeface="+mn-ea"/>
              </a:rPr>
              <a:t>Q</a:t>
            </a:r>
            <a:r>
              <a:rPr lang="zh-CN" altLang="en-US" sz="2000" dirty="0">
                <a:latin typeface="+mn-ea"/>
              </a:rPr>
              <a:t>非为</a:t>
            </a:r>
            <a:r>
              <a:rPr lang="en-US" altLang="zh-CN" sz="2000" dirty="0">
                <a:latin typeface="+mn-ea"/>
              </a:rPr>
              <a:t>1</a:t>
            </a:r>
            <a:r>
              <a:rPr lang="zh-CN" altLang="en-US" sz="2000" dirty="0">
                <a:latin typeface="+mn-ea"/>
              </a:rPr>
              <a:t>。</a:t>
            </a:r>
            <a:r>
              <a:rPr lang="en-US" altLang="zh-CN" sz="2000" dirty="0">
                <a:latin typeface="+mn-ea"/>
              </a:rPr>
              <a:t>S</a:t>
            </a:r>
            <a:r>
              <a:rPr lang="zh-CN" altLang="en-US" sz="2000" dirty="0">
                <a:latin typeface="+mn-ea"/>
              </a:rPr>
              <a:t>端又被称为置</a:t>
            </a:r>
            <a:r>
              <a:rPr lang="en-US" altLang="zh-CN" sz="2000" dirty="0">
                <a:latin typeface="+mn-ea"/>
              </a:rPr>
              <a:t>1</a:t>
            </a:r>
            <a:r>
              <a:rPr lang="zh-CN" altLang="en-US" sz="2000" dirty="0">
                <a:latin typeface="+mn-ea"/>
              </a:rPr>
              <a:t>端，相应地</a:t>
            </a:r>
            <a:r>
              <a:rPr lang="en-US" altLang="zh-CN" sz="2000" dirty="0">
                <a:latin typeface="+mn-ea"/>
              </a:rPr>
              <a:t>R</a:t>
            </a:r>
            <a:r>
              <a:rPr lang="zh-CN" altLang="en-US" sz="2000" dirty="0">
                <a:latin typeface="+mn-ea"/>
              </a:rPr>
              <a:t>端被称为置</a:t>
            </a:r>
            <a:r>
              <a:rPr lang="en-US" altLang="zh-CN" sz="2000" dirty="0">
                <a:latin typeface="+mn-ea"/>
              </a:rPr>
              <a:t>0</a:t>
            </a:r>
            <a:r>
              <a:rPr lang="zh-CN" altLang="en-US" sz="2000" dirty="0">
                <a:latin typeface="+mn-ea"/>
              </a:rPr>
              <a:t>或清</a:t>
            </a:r>
            <a:r>
              <a:rPr lang="en-US" altLang="zh-CN" sz="2000" dirty="0">
                <a:latin typeface="+mn-ea"/>
              </a:rPr>
              <a:t>0</a:t>
            </a:r>
            <a:r>
              <a:rPr lang="zh-CN" altLang="en-US" sz="2000" dirty="0">
                <a:latin typeface="+mn-ea"/>
              </a:rPr>
              <a:t>端。</a:t>
            </a:r>
            <a:r>
              <a:rPr lang="en-US" altLang="zh-CN" sz="2000" dirty="0">
                <a:latin typeface="+mn-ea"/>
              </a:rPr>
              <a:t>R</a:t>
            </a:r>
            <a:r>
              <a:rPr lang="zh-CN" altLang="en-US" sz="2000" dirty="0">
                <a:latin typeface="+mn-ea"/>
              </a:rPr>
              <a:t>和</a:t>
            </a:r>
            <a:r>
              <a:rPr lang="en-US" altLang="zh-CN" sz="2000" dirty="0">
                <a:latin typeface="+mn-ea"/>
              </a:rPr>
              <a:t>S</a:t>
            </a:r>
            <a:r>
              <a:rPr lang="zh-CN" altLang="en-US" sz="2000" dirty="0">
                <a:latin typeface="+mn-ea"/>
              </a:rPr>
              <a:t>不同时有效。</a:t>
            </a:r>
          </a:p>
        </p:txBody>
      </p:sp>
      <p:pic>
        <p:nvPicPr>
          <p:cNvPr id="8" name="图片 7"/>
          <p:cNvPicPr>
            <a:picLocks noChangeAspect="1"/>
          </p:cNvPicPr>
          <p:nvPr/>
        </p:nvPicPr>
        <p:blipFill>
          <a:blip r:embed="rId2"/>
          <a:stretch>
            <a:fillRect/>
          </a:stretch>
        </p:blipFill>
        <p:spPr>
          <a:xfrm>
            <a:off x="1487487" y="3169785"/>
            <a:ext cx="8440123" cy="3480338"/>
          </a:xfrm>
          <a:prstGeom prst="rect">
            <a:avLst/>
          </a:prstGeom>
        </p:spPr>
      </p:pic>
      <p:sp>
        <p:nvSpPr>
          <p:cNvPr id="10" name="动作按钮: 上一张 9">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20824"/>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384" y="1298049"/>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65794" y="4425312"/>
            <a:ext cx="3538227" cy="888431"/>
          </a:xfrm>
          <a:prstGeom prst="rect">
            <a:avLst/>
          </a:prstGeom>
        </p:spPr>
      </p:pic>
      <p:sp>
        <p:nvSpPr>
          <p:cNvPr id="23" name="文本框 22"/>
          <p:cNvSpPr txBox="1"/>
          <p:nvPr/>
        </p:nvSpPr>
        <p:spPr>
          <a:xfrm>
            <a:off x="3668101" y="653955"/>
            <a:ext cx="5743113" cy="923330"/>
          </a:xfrm>
          <a:prstGeom prst="rect">
            <a:avLst/>
          </a:prstGeom>
          <a:noFill/>
        </p:spPr>
        <p:txBody>
          <a:bodyPr wrap="square" rtlCol="0">
            <a:spAutoFit/>
          </a:bodyPr>
          <a:lstStyle/>
          <a:p>
            <a:r>
              <a:rPr lang="zh-CN" altLang="en-US" sz="5400" b="1" dirty="0">
                <a:solidFill>
                  <a:srgbClr val="FFC000"/>
                </a:solidFill>
                <a:effectLst>
                  <a:outerShdw blurRad="38100" dist="38100" dir="2700000" algn="tl">
                    <a:srgbClr val="000000">
                      <a:alpha val="43137"/>
                    </a:srgbClr>
                  </a:outerShdw>
                </a:effectLst>
              </a:rPr>
              <a:t>本章内容与重点</a:t>
            </a:r>
            <a:endParaRPr lang="zh-CN" altLang="zh-CN" sz="5400" b="1" dirty="0">
              <a:solidFill>
                <a:srgbClr val="FFC000"/>
              </a:solidFill>
              <a:effectLst>
                <a:outerShdw blurRad="38100" dist="38100" dir="2700000" algn="tl">
                  <a:srgbClr val="000000">
                    <a:alpha val="43137"/>
                  </a:srgbClr>
                </a:outerShdw>
              </a:effectLst>
            </a:endParaRPr>
          </a:p>
        </p:txBody>
      </p:sp>
      <p:sp>
        <p:nvSpPr>
          <p:cNvPr id="3" name="文本框 2"/>
          <p:cNvSpPr txBox="1"/>
          <p:nvPr/>
        </p:nvSpPr>
        <p:spPr>
          <a:xfrm>
            <a:off x="1921247" y="1820418"/>
            <a:ext cx="3838169" cy="5016758"/>
          </a:xfrm>
          <a:prstGeom prst="rect">
            <a:avLst/>
          </a:prstGeom>
          <a:noFill/>
        </p:spPr>
        <p:txBody>
          <a:bodyPr wrap="square" rtlCol="0">
            <a:spAutoFit/>
          </a:bodyPr>
          <a:lstStyle/>
          <a:p>
            <a:pPr algn="ctr"/>
            <a:r>
              <a:rPr lang="zh-CN" altLang="zh-CN" sz="2800" b="1" dirty="0">
                <a:solidFill>
                  <a:schemeClr val="bg1"/>
                </a:solidFill>
              </a:rPr>
              <a:t>内容</a:t>
            </a:r>
            <a:endParaRPr lang="en-US" altLang="zh-CN" sz="2800" b="1" dirty="0">
              <a:solidFill>
                <a:schemeClr val="bg1"/>
              </a:solidFill>
            </a:endParaRPr>
          </a:p>
          <a:p>
            <a:pPr algn="ctr"/>
            <a:endParaRPr lang="zh-CN" altLang="zh-CN" sz="2800" b="1" dirty="0">
              <a:solidFill>
                <a:schemeClr val="bg1"/>
              </a:solidFill>
            </a:endParaRPr>
          </a:p>
          <a:p>
            <a:r>
              <a:rPr lang="zh-CN" altLang="en-US" sz="2400" b="1" dirty="0"/>
              <a:t>逻辑代数基本知识，包括基本逻辑运算与逻辑函数、复合逻辑运算与复合逻辑函数、基本定律、逻辑表达式与真值表间的相互转化、逻辑函数的标准形式以及逻辑表达式的化简；组合电路（基本门电路与组合门电路）与时序电路（触发器与寄存器）；逻辑电路的分析与设计。</a:t>
            </a:r>
          </a:p>
        </p:txBody>
      </p:sp>
      <p:sp>
        <p:nvSpPr>
          <p:cNvPr id="5" name="文本框 4"/>
          <p:cNvSpPr txBox="1"/>
          <p:nvPr/>
        </p:nvSpPr>
        <p:spPr>
          <a:xfrm>
            <a:off x="7680662" y="1820418"/>
            <a:ext cx="3326427" cy="3170099"/>
          </a:xfrm>
          <a:prstGeom prst="rect">
            <a:avLst/>
          </a:prstGeom>
          <a:noFill/>
        </p:spPr>
        <p:txBody>
          <a:bodyPr wrap="square" rtlCol="0">
            <a:spAutoFit/>
          </a:bodyPr>
          <a:lstStyle/>
          <a:p>
            <a:pPr algn="ctr"/>
            <a:r>
              <a:rPr lang="zh-CN" altLang="zh-CN" sz="2800" b="1" dirty="0">
                <a:solidFill>
                  <a:schemeClr val="bg1"/>
                </a:solidFill>
              </a:rPr>
              <a:t>重点</a:t>
            </a:r>
            <a:endParaRPr lang="en-US" altLang="zh-CN" sz="2800" b="1" dirty="0">
              <a:solidFill>
                <a:schemeClr val="bg1"/>
              </a:solidFill>
            </a:endParaRPr>
          </a:p>
          <a:p>
            <a:pPr algn="ctr"/>
            <a:endParaRPr lang="zh-CN" altLang="zh-CN" sz="2800" dirty="0">
              <a:solidFill>
                <a:schemeClr val="bg1"/>
              </a:solidFill>
            </a:endParaRPr>
          </a:p>
          <a:p>
            <a:r>
              <a:rPr lang="zh-CN" altLang="en-US" sz="2400" b="1" dirty="0">
                <a:latin typeface="+mn-ea"/>
              </a:rPr>
              <a:t>三种基本门、与非门以及异或门的功能与运用；</a:t>
            </a:r>
            <a:r>
              <a:rPr lang="en-US" altLang="zh-CN" sz="2400" b="1" dirty="0">
                <a:latin typeface="+mn-ea"/>
              </a:rPr>
              <a:t>D</a:t>
            </a:r>
            <a:r>
              <a:rPr lang="zh-CN" altLang="en-US" sz="2400" b="1" dirty="0">
                <a:latin typeface="+mn-ea"/>
              </a:rPr>
              <a:t>触发器及</a:t>
            </a:r>
            <a:r>
              <a:rPr lang="en-US" altLang="zh-CN" sz="2400" b="1" dirty="0">
                <a:latin typeface="+mn-ea"/>
              </a:rPr>
              <a:t>J-K</a:t>
            </a:r>
            <a:r>
              <a:rPr lang="zh-CN" altLang="en-US" sz="2400" b="1" dirty="0">
                <a:latin typeface="+mn-ea"/>
              </a:rPr>
              <a:t>触发器的功能及运用；逻辑电路的分析与设计。</a:t>
            </a:r>
          </a:p>
          <a:p>
            <a:endParaRPr lang="zh-CN" altLang="zh-CN" sz="2400" b="1" dirty="0"/>
          </a:p>
        </p:txBody>
      </p:sp>
      <p:sp>
        <p:nvSpPr>
          <p:cNvPr id="7" name="动作按钮: 转到主页 6">
            <a:hlinkClick r:id="" action="ppaction://hlinkshowjump?jump=previousslide" highlightClick="1"/>
          </p:cNvPr>
          <p:cNvSpPr/>
          <p:nvPr/>
        </p:nvSpPr>
        <p:spPr>
          <a:xfrm>
            <a:off x="11447145" y="6232525"/>
            <a:ext cx="653415" cy="541020"/>
          </a:xfrm>
          <a:prstGeom prst="actionButtonHome">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2" name="动作按钮: 上一张 1">
            <a:hlinkClick r:id="" action="ppaction://hlinkshowjump?jump=previousslide" highlightClick="1"/>
          </p:cNvPr>
          <p:cNvSpPr/>
          <p:nvPr/>
        </p:nvSpPr>
        <p:spPr>
          <a:xfrm>
            <a:off x="10668000" y="6231890"/>
            <a:ext cx="678180" cy="541655"/>
          </a:xfrm>
          <a:prstGeom prst="actionButtonReturn">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8"/>
          <p:cNvSpPr txBox="1"/>
          <p:nvPr/>
        </p:nvSpPr>
        <p:spPr>
          <a:xfrm>
            <a:off x="970915" y="208280"/>
            <a:ext cx="10456545"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2)</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3" name="文本框 45"/>
          <p:cNvSpPr txBox="1"/>
          <p:nvPr/>
        </p:nvSpPr>
        <p:spPr>
          <a:xfrm>
            <a:off x="855559" y="8910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）触发器</a:t>
            </a:r>
            <a:endParaRPr lang="zh-CN" altLang="zh-CN" sz="2400" b="1" dirty="0">
              <a:solidFill>
                <a:schemeClr val="bg1"/>
              </a:solidFill>
              <a:latin typeface="+mn-ea"/>
              <a:ea typeface="+mn-ea"/>
              <a:cs typeface="+mn-ea"/>
            </a:endParaRPr>
          </a:p>
        </p:txBody>
      </p:sp>
      <p:grpSp>
        <p:nvGrpSpPr>
          <p:cNvPr id="4" name="组合 3"/>
          <p:cNvGrpSpPr/>
          <p:nvPr/>
        </p:nvGrpSpPr>
        <p:grpSpPr bwMode="auto">
          <a:xfrm>
            <a:off x="592034" y="334352"/>
            <a:ext cx="263525" cy="393700"/>
            <a:chOff x="0" y="0"/>
            <a:chExt cx="213756" cy="427512"/>
          </a:xfrm>
        </p:grpSpPr>
        <p:sp>
          <p:nvSpPr>
            <p:cNvPr id="5"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6"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7" name="文本框 6"/>
          <p:cNvSpPr txBox="1"/>
          <p:nvPr/>
        </p:nvSpPr>
        <p:spPr>
          <a:xfrm>
            <a:off x="855559" y="1399955"/>
            <a:ext cx="10480882" cy="1938992"/>
          </a:xfrm>
          <a:prstGeom prst="rect">
            <a:avLst/>
          </a:prstGeom>
          <a:noFill/>
        </p:spPr>
        <p:txBody>
          <a:bodyPr wrap="square" rtlCol="0">
            <a:spAutoFit/>
          </a:bodyPr>
          <a:lstStyle/>
          <a:p>
            <a:r>
              <a:rPr lang="en-US" altLang="zh-CN" sz="2000" dirty="0">
                <a:latin typeface="+mn-ea"/>
              </a:rPr>
              <a:t>2</a:t>
            </a:r>
            <a:r>
              <a:rPr lang="zh-CN" altLang="en-US" sz="2000" dirty="0">
                <a:latin typeface="+mn-ea"/>
              </a:rPr>
              <a:t>．</a:t>
            </a:r>
            <a:r>
              <a:rPr lang="en-US" altLang="zh-CN" sz="2000" dirty="0">
                <a:latin typeface="+mn-ea"/>
              </a:rPr>
              <a:t>D </a:t>
            </a:r>
            <a:r>
              <a:rPr lang="zh-CN" altLang="en-US" sz="2000" dirty="0">
                <a:latin typeface="+mn-ea"/>
              </a:rPr>
              <a:t>触发器</a:t>
            </a:r>
          </a:p>
          <a:p>
            <a:r>
              <a:rPr lang="en-US" altLang="zh-CN" sz="2000" dirty="0">
                <a:latin typeface="+mn-ea"/>
              </a:rPr>
              <a:t>D </a:t>
            </a:r>
            <a:r>
              <a:rPr lang="zh-CN" altLang="en-US" sz="2000" dirty="0">
                <a:latin typeface="+mn-ea"/>
              </a:rPr>
              <a:t>触发器的逻辑符号及功能表如表</a:t>
            </a:r>
            <a:r>
              <a:rPr lang="en-US" altLang="zh-CN" sz="2000" dirty="0">
                <a:latin typeface="+mn-ea"/>
              </a:rPr>
              <a:t>3.16</a:t>
            </a:r>
            <a:r>
              <a:rPr lang="zh-CN" altLang="en-US" sz="2000" dirty="0">
                <a:latin typeface="+mn-ea"/>
              </a:rPr>
              <a:t>所示，它除了</a:t>
            </a:r>
            <a:r>
              <a:rPr lang="en-US" altLang="zh-CN" sz="2000" dirty="0">
                <a:latin typeface="+mn-ea"/>
              </a:rPr>
              <a:t>R</a:t>
            </a:r>
            <a:r>
              <a:rPr lang="zh-CN" altLang="en-US" sz="2000" dirty="0">
                <a:latin typeface="+mn-ea"/>
              </a:rPr>
              <a:t>和</a:t>
            </a:r>
            <a:r>
              <a:rPr lang="en-US" altLang="zh-CN" sz="2000" dirty="0">
                <a:latin typeface="+mn-ea"/>
              </a:rPr>
              <a:t>S</a:t>
            </a:r>
            <a:r>
              <a:rPr lang="zh-CN" altLang="en-US" sz="2000" dirty="0">
                <a:latin typeface="+mn-ea"/>
              </a:rPr>
              <a:t>输入端外，还有</a:t>
            </a:r>
            <a:r>
              <a:rPr lang="en-US" altLang="zh-CN" sz="2000" dirty="0">
                <a:latin typeface="+mn-ea"/>
              </a:rPr>
              <a:t>D</a:t>
            </a:r>
            <a:r>
              <a:rPr lang="zh-CN" altLang="en-US" sz="2000" dirty="0">
                <a:latin typeface="+mn-ea"/>
              </a:rPr>
              <a:t>和</a:t>
            </a:r>
            <a:r>
              <a:rPr lang="en-US" altLang="zh-CN" sz="2000" dirty="0">
                <a:latin typeface="+mn-ea"/>
              </a:rPr>
              <a:t>CP</a:t>
            </a:r>
            <a:r>
              <a:rPr lang="zh-CN" altLang="en-US" sz="2000" dirty="0">
                <a:latin typeface="+mn-ea"/>
              </a:rPr>
              <a:t>两个输入端</a:t>
            </a:r>
            <a:r>
              <a:rPr lang="en-US" altLang="zh-CN" sz="2000" dirty="0">
                <a:latin typeface="+mn-ea"/>
              </a:rPr>
              <a:t>D</a:t>
            </a:r>
            <a:r>
              <a:rPr lang="zh-CN" altLang="en-US" sz="2000" dirty="0">
                <a:latin typeface="+mn-ea"/>
              </a:rPr>
              <a:t>端为数据端，用于输入数据；</a:t>
            </a:r>
            <a:r>
              <a:rPr lang="en-US" altLang="zh-CN" sz="2000" dirty="0">
                <a:latin typeface="+mn-ea"/>
              </a:rPr>
              <a:t>CP</a:t>
            </a:r>
            <a:r>
              <a:rPr lang="zh-CN" altLang="en-US" sz="2000" dirty="0">
                <a:latin typeface="+mn-ea"/>
              </a:rPr>
              <a:t>端为时钟端，用于控制工作时序。</a:t>
            </a:r>
            <a:r>
              <a:rPr lang="en-US" altLang="zh-CN" sz="2000" dirty="0">
                <a:latin typeface="+mn-ea"/>
              </a:rPr>
              <a:t>D</a:t>
            </a:r>
            <a:r>
              <a:rPr lang="zh-CN" altLang="en-US" sz="2000" dirty="0">
                <a:latin typeface="+mn-ea"/>
              </a:rPr>
              <a:t>分两级工作。第一级为</a:t>
            </a:r>
            <a:r>
              <a:rPr lang="en-US" altLang="zh-CN" sz="2000" dirty="0">
                <a:latin typeface="+mn-ea"/>
              </a:rPr>
              <a:t>R</a:t>
            </a:r>
            <a:r>
              <a:rPr lang="zh-CN" altLang="en-US" sz="2000" dirty="0">
                <a:latin typeface="+mn-ea"/>
              </a:rPr>
              <a:t>、</a:t>
            </a:r>
            <a:r>
              <a:rPr lang="en-US" altLang="zh-CN" sz="2000" dirty="0">
                <a:latin typeface="+mn-ea"/>
              </a:rPr>
              <a:t>S</a:t>
            </a:r>
            <a:r>
              <a:rPr lang="zh-CN" altLang="en-US" sz="2000" dirty="0">
                <a:latin typeface="+mn-ea"/>
              </a:rPr>
              <a:t>清</a:t>
            </a:r>
            <a:r>
              <a:rPr lang="en-US" altLang="zh-CN" sz="2000" dirty="0">
                <a:latin typeface="+mn-ea"/>
              </a:rPr>
              <a:t>0</a:t>
            </a:r>
            <a:r>
              <a:rPr lang="zh-CN" altLang="en-US" sz="2000" dirty="0">
                <a:latin typeface="+mn-ea"/>
              </a:rPr>
              <a:t>，置</a:t>
            </a:r>
            <a:r>
              <a:rPr lang="en-US" altLang="zh-CN" sz="2000" dirty="0">
                <a:latin typeface="+mn-ea"/>
              </a:rPr>
              <a:t>1</a:t>
            </a:r>
            <a:r>
              <a:rPr lang="zh-CN" altLang="en-US" sz="2000" dirty="0">
                <a:latin typeface="+mn-ea"/>
              </a:rPr>
              <a:t>级。只要</a:t>
            </a:r>
            <a:r>
              <a:rPr lang="en-US" altLang="zh-CN" sz="2000" dirty="0">
                <a:latin typeface="+mn-ea"/>
              </a:rPr>
              <a:t>R</a:t>
            </a:r>
            <a:r>
              <a:rPr lang="zh-CN" altLang="en-US" sz="2000" dirty="0">
                <a:latin typeface="+mn-ea"/>
              </a:rPr>
              <a:t>或</a:t>
            </a:r>
            <a:r>
              <a:rPr lang="en-US" altLang="zh-CN" sz="2000" dirty="0">
                <a:latin typeface="+mn-ea"/>
              </a:rPr>
              <a:t>S</a:t>
            </a:r>
            <a:r>
              <a:rPr lang="zh-CN" altLang="en-US" sz="2000" dirty="0">
                <a:latin typeface="+mn-ea"/>
              </a:rPr>
              <a:t>有效，就将触发器清</a:t>
            </a:r>
            <a:r>
              <a:rPr lang="en-US" altLang="zh-CN" sz="2000" dirty="0">
                <a:latin typeface="+mn-ea"/>
              </a:rPr>
              <a:t>0</a:t>
            </a:r>
            <a:r>
              <a:rPr lang="zh-CN" altLang="en-US" sz="2000" dirty="0">
                <a:latin typeface="+mn-ea"/>
              </a:rPr>
              <a:t>、置</a:t>
            </a:r>
            <a:r>
              <a:rPr lang="en-US" altLang="zh-CN" sz="2000" dirty="0">
                <a:latin typeface="+mn-ea"/>
              </a:rPr>
              <a:t>1</a:t>
            </a:r>
            <a:r>
              <a:rPr lang="zh-CN" altLang="en-US" sz="2000" dirty="0">
                <a:latin typeface="+mn-ea"/>
              </a:rPr>
              <a:t>，</a:t>
            </a:r>
            <a:r>
              <a:rPr lang="en-US" altLang="zh-CN" sz="2000" dirty="0">
                <a:latin typeface="+mn-ea"/>
              </a:rPr>
              <a:t>D</a:t>
            </a:r>
            <a:r>
              <a:rPr lang="zh-CN" altLang="en-US" sz="2000" dirty="0">
                <a:latin typeface="+mn-ea"/>
              </a:rPr>
              <a:t>和</a:t>
            </a:r>
            <a:r>
              <a:rPr lang="en-US" altLang="zh-CN" sz="2000" dirty="0">
                <a:latin typeface="+mn-ea"/>
              </a:rPr>
              <a:t>CP</a:t>
            </a:r>
            <a:r>
              <a:rPr lang="zh-CN" altLang="en-US" sz="2000" dirty="0">
                <a:latin typeface="+mn-ea"/>
              </a:rPr>
              <a:t>端不起作用。第二级为</a:t>
            </a:r>
            <a:r>
              <a:rPr lang="en-US" altLang="zh-CN" sz="2000" dirty="0">
                <a:latin typeface="+mn-ea"/>
              </a:rPr>
              <a:t>D</a:t>
            </a:r>
            <a:r>
              <a:rPr lang="zh-CN" altLang="en-US" sz="2000" dirty="0">
                <a:latin typeface="+mn-ea"/>
              </a:rPr>
              <a:t>和</a:t>
            </a:r>
            <a:r>
              <a:rPr lang="en-US" altLang="zh-CN" sz="2000" dirty="0">
                <a:latin typeface="+mn-ea"/>
              </a:rPr>
              <a:t>CP</a:t>
            </a:r>
            <a:r>
              <a:rPr lang="zh-CN" altLang="en-US" sz="2000" dirty="0">
                <a:latin typeface="+mn-ea"/>
              </a:rPr>
              <a:t>联合控制级。当</a:t>
            </a:r>
            <a:r>
              <a:rPr lang="en-US" altLang="zh-CN" sz="2000" dirty="0">
                <a:latin typeface="+mn-ea"/>
              </a:rPr>
              <a:t>R</a:t>
            </a:r>
            <a:r>
              <a:rPr lang="zh-CN" altLang="en-US" sz="2000" dirty="0">
                <a:latin typeface="+mn-ea"/>
              </a:rPr>
              <a:t>，</a:t>
            </a:r>
            <a:r>
              <a:rPr lang="en-US" altLang="zh-CN" sz="2000" dirty="0">
                <a:latin typeface="+mn-ea"/>
              </a:rPr>
              <a:t>S</a:t>
            </a:r>
            <a:r>
              <a:rPr lang="zh-CN" altLang="en-US" sz="2000" dirty="0">
                <a:latin typeface="+mn-ea"/>
              </a:rPr>
              <a:t>无效时，在</a:t>
            </a:r>
            <a:r>
              <a:rPr lang="en-US" altLang="zh-CN" sz="2000" dirty="0">
                <a:latin typeface="+mn-ea"/>
              </a:rPr>
              <a:t>CP</a:t>
            </a:r>
            <a:r>
              <a:rPr lang="zh-CN" altLang="en-US" sz="2000" dirty="0">
                <a:latin typeface="+mn-ea"/>
              </a:rPr>
              <a:t>由低电平变为高电平的瞬间（形象地称这个瞬间的波形为正跳沿，相对而言，</a:t>
            </a:r>
            <a:r>
              <a:rPr lang="en-US" altLang="zh-CN" sz="2000" dirty="0">
                <a:latin typeface="+mn-ea"/>
              </a:rPr>
              <a:t>CP</a:t>
            </a:r>
            <a:r>
              <a:rPr lang="zh-CN" altLang="en-US" sz="2000" dirty="0">
                <a:latin typeface="+mn-ea"/>
              </a:rPr>
              <a:t>由高电平变为低电平称为负跳），触发器接收</a:t>
            </a:r>
            <a:r>
              <a:rPr lang="en-US" altLang="zh-CN" sz="2000" dirty="0">
                <a:latin typeface="+mn-ea"/>
              </a:rPr>
              <a:t>D</a:t>
            </a:r>
            <a:r>
              <a:rPr lang="zh-CN" altLang="en-US" sz="2000" dirty="0">
                <a:latin typeface="+mn-ea"/>
              </a:rPr>
              <a:t>端的数据，即 </a:t>
            </a:r>
            <a:r>
              <a:rPr lang="en-US" altLang="zh-CN" sz="2000" dirty="0">
                <a:latin typeface="+mn-ea"/>
              </a:rPr>
              <a:t>Q=D</a:t>
            </a:r>
            <a:r>
              <a:rPr lang="zh-CN" altLang="en-US" sz="2000" dirty="0">
                <a:latin typeface="+mn-ea"/>
              </a:rPr>
              <a:t>。</a:t>
            </a:r>
          </a:p>
        </p:txBody>
      </p:sp>
      <p:pic>
        <p:nvPicPr>
          <p:cNvPr id="8" name="图片 7"/>
          <p:cNvPicPr>
            <a:picLocks noChangeAspect="1"/>
          </p:cNvPicPr>
          <p:nvPr/>
        </p:nvPicPr>
        <p:blipFill>
          <a:blip r:embed="rId2"/>
          <a:stretch>
            <a:fillRect/>
          </a:stretch>
        </p:blipFill>
        <p:spPr>
          <a:xfrm>
            <a:off x="1470837" y="3429000"/>
            <a:ext cx="8462806" cy="3248093"/>
          </a:xfrm>
          <a:prstGeom prst="rect">
            <a:avLst/>
          </a:prstGeom>
        </p:spPr>
      </p:pic>
      <p:sp>
        <p:nvSpPr>
          <p:cNvPr id="11" name="动作按钮: 上一张 10">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92034" y="334352"/>
            <a:ext cx="263525" cy="393700"/>
            <a:chOff x="0" y="0"/>
            <a:chExt cx="213756" cy="427512"/>
          </a:xfrm>
        </p:grpSpPr>
        <p:sp>
          <p:nvSpPr>
            <p:cNvPr id="3"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5" name="文本框 58"/>
          <p:cNvSpPr txBox="1"/>
          <p:nvPr/>
        </p:nvSpPr>
        <p:spPr>
          <a:xfrm>
            <a:off x="985520" y="201930"/>
            <a:ext cx="10306685"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3)</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6" name="文本框 45"/>
          <p:cNvSpPr txBox="1"/>
          <p:nvPr/>
        </p:nvSpPr>
        <p:spPr>
          <a:xfrm>
            <a:off x="855559" y="8910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）触发器</a:t>
            </a:r>
            <a:endParaRPr lang="zh-CN" altLang="zh-CN" sz="2400" b="1" dirty="0">
              <a:solidFill>
                <a:schemeClr val="bg1"/>
              </a:solidFill>
              <a:latin typeface="+mn-ea"/>
              <a:ea typeface="+mn-ea"/>
              <a:cs typeface="+mn-ea"/>
            </a:endParaRPr>
          </a:p>
        </p:txBody>
      </p:sp>
      <p:sp>
        <p:nvSpPr>
          <p:cNvPr id="7" name="文本框 6"/>
          <p:cNvSpPr txBox="1"/>
          <p:nvPr/>
        </p:nvSpPr>
        <p:spPr>
          <a:xfrm>
            <a:off x="723796" y="1389521"/>
            <a:ext cx="10775303" cy="3139321"/>
          </a:xfrm>
          <a:prstGeom prst="rect">
            <a:avLst/>
          </a:prstGeom>
          <a:noFill/>
        </p:spPr>
        <p:txBody>
          <a:bodyPr wrap="square" rtlCol="0">
            <a:spAutoFit/>
          </a:bodyPr>
          <a:lstStyle/>
          <a:p>
            <a:r>
              <a:rPr lang="en-US" altLang="zh-CN" sz="2000" dirty="0">
                <a:latin typeface="+mn-ea"/>
              </a:rPr>
              <a:t>3</a:t>
            </a:r>
            <a:r>
              <a:rPr lang="zh-CN" altLang="en-US" sz="2000" dirty="0">
                <a:latin typeface="+mn-ea"/>
              </a:rPr>
              <a:t>．</a:t>
            </a:r>
            <a:r>
              <a:rPr lang="en-US" altLang="zh-CN" sz="2000" dirty="0">
                <a:latin typeface="+mn-ea"/>
              </a:rPr>
              <a:t>J-K </a:t>
            </a:r>
            <a:r>
              <a:rPr lang="zh-CN" altLang="en-US" sz="2000" dirty="0">
                <a:latin typeface="+mn-ea"/>
              </a:rPr>
              <a:t>触发器</a:t>
            </a:r>
          </a:p>
          <a:p>
            <a:r>
              <a:rPr lang="en-US" altLang="zh-CN" sz="2000" dirty="0">
                <a:latin typeface="+mn-ea"/>
              </a:rPr>
              <a:t>J-K </a:t>
            </a:r>
            <a:r>
              <a:rPr lang="zh-CN" altLang="en-US" sz="2000" dirty="0">
                <a:latin typeface="+mn-ea"/>
              </a:rPr>
              <a:t>触发器的逻辑符号及功能表如表 </a:t>
            </a:r>
            <a:r>
              <a:rPr lang="en-US" altLang="zh-CN" sz="2000" dirty="0">
                <a:latin typeface="+mn-ea"/>
              </a:rPr>
              <a:t>3.17 </a:t>
            </a:r>
            <a:r>
              <a:rPr lang="zh-CN" altLang="en-US" sz="2000" dirty="0">
                <a:latin typeface="+mn-ea"/>
              </a:rPr>
              <a:t>所示，它除了</a:t>
            </a:r>
            <a:r>
              <a:rPr lang="en-US" altLang="zh-CN" sz="2000" dirty="0">
                <a:latin typeface="+mn-ea"/>
              </a:rPr>
              <a:t>R</a:t>
            </a:r>
            <a:r>
              <a:rPr lang="zh-CN" altLang="en-US" sz="2000" dirty="0">
                <a:latin typeface="+mn-ea"/>
              </a:rPr>
              <a:t>和</a:t>
            </a:r>
            <a:r>
              <a:rPr lang="en-US" altLang="zh-CN" sz="2000" dirty="0">
                <a:latin typeface="+mn-ea"/>
              </a:rPr>
              <a:t>S</a:t>
            </a:r>
            <a:r>
              <a:rPr lang="zh-CN" altLang="en-US" sz="2000" dirty="0">
                <a:latin typeface="+mn-ea"/>
              </a:rPr>
              <a:t>输入端外，还有</a:t>
            </a:r>
            <a:r>
              <a:rPr lang="en-US" altLang="zh-CN" sz="2000" dirty="0">
                <a:latin typeface="+mn-ea"/>
              </a:rPr>
              <a:t>J</a:t>
            </a:r>
            <a:r>
              <a:rPr lang="zh-CN" altLang="en-US" sz="2000" dirty="0">
                <a:latin typeface="+mn-ea"/>
              </a:rPr>
              <a:t>、</a:t>
            </a:r>
            <a:r>
              <a:rPr lang="en-US" altLang="zh-CN" sz="2000" dirty="0">
                <a:latin typeface="+mn-ea"/>
              </a:rPr>
              <a:t>K</a:t>
            </a:r>
            <a:r>
              <a:rPr lang="zh-CN" altLang="en-US" sz="2000" dirty="0">
                <a:latin typeface="+mn-ea"/>
              </a:rPr>
              <a:t>和</a:t>
            </a:r>
            <a:r>
              <a:rPr lang="en-US" altLang="zh-CN" sz="2000" dirty="0">
                <a:latin typeface="+mn-ea"/>
              </a:rPr>
              <a:t>CP</a:t>
            </a:r>
            <a:r>
              <a:rPr lang="zh-CN" altLang="en-US" sz="2000" dirty="0">
                <a:latin typeface="+mn-ea"/>
              </a:rPr>
              <a:t>三个输入端。</a:t>
            </a:r>
            <a:r>
              <a:rPr lang="en-US" altLang="zh-CN" sz="2000" dirty="0">
                <a:latin typeface="+mn-ea"/>
              </a:rPr>
              <a:t>J</a:t>
            </a:r>
            <a:r>
              <a:rPr lang="zh-CN" altLang="en-US" sz="2000" dirty="0">
                <a:latin typeface="+mn-ea"/>
              </a:rPr>
              <a:t>、</a:t>
            </a:r>
            <a:r>
              <a:rPr lang="en-US" altLang="zh-CN" sz="2000" dirty="0">
                <a:latin typeface="+mn-ea"/>
              </a:rPr>
              <a:t>K</a:t>
            </a:r>
            <a:r>
              <a:rPr lang="zh-CN" altLang="en-US" sz="2000" dirty="0">
                <a:latin typeface="+mn-ea"/>
              </a:rPr>
              <a:t>端为数据端，用于输入数据；</a:t>
            </a:r>
            <a:r>
              <a:rPr lang="en-US" altLang="zh-CN" sz="2000" dirty="0">
                <a:latin typeface="+mn-ea"/>
              </a:rPr>
              <a:t>CP</a:t>
            </a:r>
            <a:r>
              <a:rPr lang="zh-CN" altLang="en-US" sz="2000" dirty="0">
                <a:latin typeface="+mn-ea"/>
              </a:rPr>
              <a:t>端为时钟端，用于控制工作时序。</a:t>
            </a:r>
            <a:r>
              <a:rPr lang="en-US" altLang="zh-CN" sz="2000" dirty="0">
                <a:latin typeface="+mn-ea"/>
              </a:rPr>
              <a:t>J-K</a:t>
            </a:r>
            <a:r>
              <a:rPr lang="zh-CN" altLang="en-US" sz="2000" dirty="0">
                <a:latin typeface="+mn-ea"/>
              </a:rPr>
              <a:t>触发器也是分两级工作。第一级为 </a:t>
            </a:r>
            <a:r>
              <a:rPr lang="en-US" altLang="zh-CN" sz="2000" dirty="0">
                <a:latin typeface="+mn-ea"/>
              </a:rPr>
              <a:t>R</a:t>
            </a:r>
            <a:r>
              <a:rPr lang="zh-CN" altLang="en-US" sz="2000" dirty="0">
                <a:latin typeface="+mn-ea"/>
              </a:rPr>
              <a:t>、</a:t>
            </a:r>
            <a:r>
              <a:rPr lang="en-US" altLang="zh-CN" sz="2000" dirty="0">
                <a:latin typeface="+mn-ea"/>
              </a:rPr>
              <a:t>S</a:t>
            </a:r>
            <a:r>
              <a:rPr lang="zh-CN" altLang="en-US" sz="2000" dirty="0">
                <a:latin typeface="+mn-ea"/>
              </a:rPr>
              <a:t>清</a:t>
            </a:r>
            <a:r>
              <a:rPr lang="en-US" altLang="zh-CN" sz="2000" dirty="0">
                <a:latin typeface="+mn-ea"/>
              </a:rPr>
              <a:t>0</a:t>
            </a:r>
            <a:r>
              <a:rPr lang="zh-CN" altLang="en-US" sz="2000" dirty="0">
                <a:latin typeface="+mn-ea"/>
              </a:rPr>
              <a:t>、置</a:t>
            </a:r>
            <a:r>
              <a:rPr lang="en-US" altLang="zh-CN" sz="2000" dirty="0">
                <a:latin typeface="+mn-ea"/>
              </a:rPr>
              <a:t>1</a:t>
            </a:r>
            <a:r>
              <a:rPr lang="zh-CN" altLang="en-US" sz="2000" dirty="0">
                <a:latin typeface="+mn-ea"/>
              </a:rPr>
              <a:t>级。只要</a:t>
            </a:r>
            <a:r>
              <a:rPr lang="en-US" altLang="zh-CN" sz="2000" dirty="0">
                <a:latin typeface="+mn-ea"/>
              </a:rPr>
              <a:t>R</a:t>
            </a:r>
            <a:r>
              <a:rPr lang="zh-CN" altLang="en-US" sz="2000" dirty="0">
                <a:latin typeface="+mn-ea"/>
              </a:rPr>
              <a:t>或</a:t>
            </a:r>
            <a:r>
              <a:rPr lang="en-US" altLang="zh-CN" sz="2000" dirty="0">
                <a:latin typeface="+mn-ea"/>
              </a:rPr>
              <a:t>S</a:t>
            </a:r>
            <a:r>
              <a:rPr lang="zh-CN" altLang="en-US" sz="2000" dirty="0">
                <a:latin typeface="+mn-ea"/>
              </a:rPr>
              <a:t>有效，就将触发器清</a:t>
            </a:r>
            <a:r>
              <a:rPr lang="en-US" altLang="zh-CN" sz="2000" dirty="0">
                <a:latin typeface="+mn-ea"/>
              </a:rPr>
              <a:t>0</a:t>
            </a:r>
            <a:r>
              <a:rPr lang="zh-CN" altLang="en-US" sz="2000" dirty="0">
                <a:latin typeface="+mn-ea"/>
              </a:rPr>
              <a:t>，置</a:t>
            </a:r>
            <a:r>
              <a:rPr lang="en-US" altLang="zh-CN" sz="2000" dirty="0">
                <a:latin typeface="+mn-ea"/>
              </a:rPr>
              <a:t>1</a:t>
            </a:r>
            <a:r>
              <a:rPr lang="zh-CN" altLang="en-US" sz="2000" dirty="0">
                <a:latin typeface="+mn-ea"/>
              </a:rPr>
              <a:t>，</a:t>
            </a:r>
            <a:r>
              <a:rPr lang="en-US" altLang="zh-CN" sz="2000" dirty="0">
                <a:latin typeface="+mn-ea"/>
              </a:rPr>
              <a:t>J</a:t>
            </a:r>
            <a:r>
              <a:rPr lang="zh-CN" altLang="en-US" sz="2000" dirty="0">
                <a:latin typeface="+mn-ea"/>
              </a:rPr>
              <a:t>、</a:t>
            </a:r>
            <a:r>
              <a:rPr lang="en-US" altLang="zh-CN" sz="2000" dirty="0">
                <a:latin typeface="+mn-ea"/>
              </a:rPr>
              <a:t>K</a:t>
            </a:r>
            <a:r>
              <a:rPr lang="zh-CN" altLang="en-US" sz="2000" dirty="0">
                <a:latin typeface="+mn-ea"/>
              </a:rPr>
              <a:t>和</a:t>
            </a:r>
            <a:r>
              <a:rPr lang="en-US" altLang="zh-CN" sz="2000" dirty="0">
                <a:latin typeface="+mn-ea"/>
              </a:rPr>
              <a:t>CP </a:t>
            </a:r>
            <a:r>
              <a:rPr lang="zh-CN" altLang="en-US" sz="2000" dirty="0">
                <a:latin typeface="+mn-ea"/>
              </a:rPr>
              <a:t>端</a:t>
            </a:r>
            <a:endParaRPr lang="en-US" altLang="zh-CN" sz="2000" dirty="0">
              <a:latin typeface="+mn-ea"/>
            </a:endParaRPr>
          </a:p>
          <a:p>
            <a:r>
              <a:rPr lang="zh-CN" altLang="en-US" sz="2000" dirty="0">
                <a:latin typeface="+mn-ea"/>
              </a:rPr>
              <a:t>不起作用。 第二级为 </a:t>
            </a:r>
            <a:r>
              <a:rPr lang="en-US" altLang="zh-CN" sz="2000" dirty="0">
                <a:latin typeface="+mn-ea"/>
              </a:rPr>
              <a:t>J</a:t>
            </a:r>
            <a:r>
              <a:rPr lang="zh-CN" altLang="en-US" sz="2000" dirty="0">
                <a:latin typeface="+mn-ea"/>
              </a:rPr>
              <a:t>、</a:t>
            </a:r>
            <a:r>
              <a:rPr lang="en-US" altLang="zh-CN" sz="2000" dirty="0">
                <a:latin typeface="+mn-ea"/>
              </a:rPr>
              <a:t>K</a:t>
            </a:r>
            <a:r>
              <a:rPr lang="zh-CN" altLang="en-US" sz="2000" dirty="0">
                <a:latin typeface="+mn-ea"/>
              </a:rPr>
              <a:t>和</a:t>
            </a:r>
            <a:r>
              <a:rPr lang="en-US" altLang="zh-CN" sz="2000" dirty="0">
                <a:latin typeface="+mn-ea"/>
              </a:rPr>
              <a:t>CP</a:t>
            </a:r>
            <a:r>
              <a:rPr lang="zh-CN" altLang="en-US" sz="2000" dirty="0">
                <a:latin typeface="+mn-ea"/>
              </a:rPr>
              <a:t>联合控制级。当 </a:t>
            </a:r>
            <a:r>
              <a:rPr lang="en-US" altLang="zh-CN" sz="2000" dirty="0">
                <a:latin typeface="+mn-ea"/>
              </a:rPr>
              <a:t>R</a:t>
            </a:r>
            <a:r>
              <a:rPr lang="zh-CN" altLang="en-US" sz="2000" dirty="0">
                <a:latin typeface="+mn-ea"/>
              </a:rPr>
              <a:t>，</a:t>
            </a:r>
            <a:r>
              <a:rPr lang="en-US" altLang="zh-CN" sz="2000" dirty="0">
                <a:latin typeface="+mn-ea"/>
              </a:rPr>
              <a:t>S</a:t>
            </a:r>
            <a:r>
              <a:rPr lang="zh-CN" altLang="en-US" sz="2000" dirty="0">
                <a:latin typeface="+mn-ea"/>
              </a:rPr>
              <a:t>无效时，在</a:t>
            </a:r>
            <a:r>
              <a:rPr lang="en-US" altLang="zh-CN" sz="2000" dirty="0">
                <a:latin typeface="+mn-ea"/>
              </a:rPr>
              <a:t>CP</a:t>
            </a:r>
            <a:r>
              <a:rPr lang="zh-CN" altLang="en-US" sz="2000" dirty="0">
                <a:latin typeface="+mn-ea"/>
              </a:rPr>
              <a:t>由高电平变为低电平的瞬间（有负跳时），触发器由 </a:t>
            </a:r>
            <a:r>
              <a:rPr lang="en-US" altLang="zh-CN" sz="2000" dirty="0">
                <a:latin typeface="+mn-ea"/>
              </a:rPr>
              <a:t>J</a:t>
            </a:r>
            <a:r>
              <a:rPr lang="zh-CN" altLang="en-US" sz="2000" dirty="0">
                <a:latin typeface="+mn-ea"/>
              </a:rPr>
              <a:t>、</a:t>
            </a:r>
            <a:r>
              <a:rPr lang="en-US" altLang="zh-CN" sz="2000" dirty="0">
                <a:latin typeface="+mn-ea"/>
              </a:rPr>
              <a:t>K</a:t>
            </a:r>
            <a:r>
              <a:rPr lang="zh-CN" altLang="en-US" sz="2000" dirty="0">
                <a:latin typeface="+mn-ea"/>
              </a:rPr>
              <a:t>联合决定触发器状态。</a:t>
            </a:r>
            <a:r>
              <a:rPr lang="en-US" altLang="zh-CN" sz="2000" dirty="0">
                <a:latin typeface="+mn-ea"/>
              </a:rPr>
              <a:t>J</a:t>
            </a:r>
            <a:r>
              <a:rPr lang="zh-CN" altLang="en-US" sz="2000" dirty="0">
                <a:latin typeface="+mn-ea"/>
              </a:rPr>
              <a:t>与</a:t>
            </a:r>
            <a:r>
              <a:rPr lang="en-US" altLang="zh-CN" sz="2000" dirty="0">
                <a:latin typeface="+mn-ea"/>
              </a:rPr>
              <a:t>K</a:t>
            </a:r>
            <a:r>
              <a:rPr lang="zh-CN" altLang="en-US" sz="2000" dirty="0">
                <a:latin typeface="+mn-ea"/>
              </a:rPr>
              <a:t>相同时，且都为</a:t>
            </a:r>
            <a:r>
              <a:rPr lang="en-US" altLang="zh-CN" sz="2000" dirty="0">
                <a:latin typeface="+mn-ea"/>
              </a:rPr>
              <a:t>1</a:t>
            </a:r>
            <a:r>
              <a:rPr lang="zh-CN" altLang="en-US" sz="2000" dirty="0">
                <a:latin typeface="+mn-ea"/>
              </a:rPr>
              <a:t>时，在时钟的负跳沿，触发器翻转，即原来为</a:t>
            </a:r>
            <a:r>
              <a:rPr lang="en-US" altLang="zh-CN" sz="2000" dirty="0">
                <a:latin typeface="+mn-ea"/>
              </a:rPr>
              <a:t>0</a:t>
            </a:r>
            <a:r>
              <a:rPr lang="zh-CN" altLang="en-US" sz="2000" dirty="0">
                <a:latin typeface="+mn-ea"/>
              </a:rPr>
              <a:t>变为</a:t>
            </a:r>
            <a:r>
              <a:rPr lang="en-US" altLang="zh-CN" sz="2000" dirty="0">
                <a:latin typeface="+mn-ea"/>
              </a:rPr>
              <a:t>1</a:t>
            </a:r>
            <a:r>
              <a:rPr lang="zh-CN" altLang="en-US" sz="2000" dirty="0">
                <a:latin typeface="+mn-ea"/>
              </a:rPr>
              <a:t>，原来为</a:t>
            </a:r>
            <a:r>
              <a:rPr lang="en-US" altLang="zh-CN" sz="2000" dirty="0">
                <a:latin typeface="+mn-ea"/>
              </a:rPr>
              <a:t>1</a:t>
            </a:r>
            <a:r>
              <a:rPr lang="zh-CN" altLang="en-US" sz="2000" dirty="0">
                <a:latin typeface="+mn-ea"/>
              </a:rPr>
              <a:t>则变成</a:t>
            </a:r>
            <a:r>
              <a:rPr lang="en-US" altLang="zh-CN" sz="2000" dirty="0">
                <a:latin typeface="+mn-ea"/>
              </a:rPr>
              <a:t>0</a:t>
            </a:r>
            <a:r>
              <a:rPr lang="zh-CN" altLang="en-US" sz="2000" dirty="0">
                <a:latin typeface="+mn-ea"/>
              </a:rPr>
              <a:t>；</a:t>
            </a:r>
            <a:r>
              <a:rPr lang="en-US" altLang="zh-CN" sz="2000" dirty="0">
                <a:latin typeface="+mn-ea"/>
              </a:rPr>
              <a:t>J</a:t>
            </a:r>
            <a:r>
              <a:rPr lang="zh-CN" altLang="en-US" sz="2000" dirty="0">
                <a:latin typeface="+mn-ea"/>
              </a:rPr>
              <a:t>与</a:t>
            </a:r>
            <a:r>
              <a:rPr lang="en-US" altLang="zh-CN" sz="2000" dirty="0">
                <a:latin typeface="+mn-ea"/>
              </a:rPr>
              <a:t>K</a:t>
            </a:r>
            <a:r>
              <a:rPr lang="zh-CN" altLang="en-US" sz="2000" dirty="0">
                <a:latin typeface="+mn-ea"/>
              </a:rPr>
              <a:t>相同时，且都为</a:t>
            </a:r>
            <a:r>
              <a:rPr lang="en-US" altLang="zh-CN" sz="2000" dirty="0">
                <a:latin typeface="+mn-ea"/>
              </a:rPr>
              <a:t>0</a:t>
            </a:r>
            <a:r>
              <a:rPr lang="zh-CN" altLang="en-US" sz="2000" dirty="0">
                <a:latin typeface="+mn-ea"/>
              </a:rPr>
              <a:t>时，在时钟的负跳沿，触发器仍然保持原来的状态不变；</a:t>
            </a:r>
            <a:r>
              <a:rPr lang="en-US" altLang="zh-CN" sz="2000" dirty="0">
                <a:latin typeface="+mn-ea"/>
              </a:rPr>
              <a:t>J </a:t>
            </a:r>
            <a:r>
              <a:rPr lang="zh-CN" altLang="en-US" sz="2000" dirty="0">
                <a:latin typeface="+mn-ea"/>
              </a:rPr>
              <a:t>与 </a:t>
            </a:r>
            <a:r>
              <a:rPr lang="en-US" altLang="zh-CN" sz="2000" dirty="0">
                <a:latin typeface="+mn-ea"/>
              </a:rPr>
              <a:t>K </a:t>
            </a:r>
            <a:r>
              <a:rPr lang="zh-CN" altLang="en-US" sz="2000" dirty="0">
                <a:latin typeface="+mn-ea"/>
              </a:rPr>
              <a:t>不同的时候，在时钟的负跳沿，触发器接收</a:t>
            </a:r>
            <a:r>
              <a:rPr lang="en-US" altLang="zh-CN" sz="2000" dirty="0">
                <a:latin typeface="+mn-ea"/>
              </a:rPr>
              <a:t>J</a:t>
            </a:r>
            <a:r>
              <a:rPr lang="zh-CN" altLang="en-US" sz="2000" dirty="0">
                <a:latin typeface="+mn-ea"/>
              </a:rPr>
              <a:t>的状态，即 </a:t>
            </a:r>
            <a:r>
              <a:rPr lang="en-US" altLang="zh-CN" sz="2000" dirty="0">
                <a:latin typeface="+mn-ea"/>
              </a:rPr>
              <a:t>Q=J</a:t>
            </a:r>
            <a:r>
              <a:rPr lang="zh-CN" altLang="en-US" sz="2000" dirty="0">
                <a:latin typeface="+mn-ea"/>
              </a:rPr>
              <a:t>。</a:t>
            </a:r>
          </a:p>
          <a:p>
            <a:endParaRPr lang="zh-CN" altLang="en-US" dirty="0"/>
          </a:p>
        </p:txBody>
      </p:sp>
      <p:pic>
        <p:nvPicPr>
          <p:cNvPr id="8" name="图片 7"/>
          <p:cNvPicPr>
            <a:picLocks noChangeAspect="1"/>
          </p:cNvPicPr>
          <p:nvPr/>
        </p:nvPicPr>
        <p:blipFill>
          <a:blip r:embed="rId2"/>
          <a:srcRect l="7060" t="4334" r="4536" b="5222"/>
          <a:stretch>
            <a:fillRect/>
          </a:stretch>
        </p:blipFill>
        <p:spPr>
          <a:xfrm>
            <a:off x="3882390" y="3970655"/>
            <a:ext cx="7298690" cy="2887345"/>
          </a:xfrm>
          <a:prstGeom prst="rect">
            <a:avLst/>
          </a:prstGeom>
        </p:spPr>
      </p:pic>
      <p:sp>
        <p:nvSpPr>
          <p:cNvPr id="9" name="文本框 8"/>
          <p:cNvSpPr txBox="1"/>
          <p:nvPr/>
        </p:nvSpPr>
        <p:spPr>
          <a:xfrm>
            <a:off x="610791" y="4296335"/>
            <a:ext cx="10570082" cy="1292662"/>
          </a:xfrm>
          <a:prstGeom prst="rect">
            <a:avLst/>
          </a:prstGeom>
          <a:noFill/>
        </p:spPr>
        <p:txBody>
          <a:bodyPr wrap="square" rtlCol="0">
            <a:spAutoFit/>
          </a:bodyPr>
          <a:lstStyle/>
          <a:p>
            <a:r>
              <a:rPr lang="en-US" altLang="zh-CN" sz="2000" dirty="0">
                <a:latin typeface="+mn-ea"/>
              </a:rPr>
              <a:t>J-K </a:t>
            </a:r>
            <a:r>
              <a:rPr lang="zh-CN" altLang="en-US" sz="2000" dirty="0">
                <a:latin typeface="+mn-ea"/>
              </a:rPr>
              <a:t>触发器的逻辑功能比较全面，因此在各种寄存器、计算器、逻辑控制等方面应用 最为广泛。但在某些情况，如二进制计数、移位、累加等，多用 </a:t>
            </a:r>
            <a:r>
              <a:rPr lang="en-US" altLang="zh-CN" sz="2000" dirty="0">
                <a:latin typeface="+mn-ea"/>
              </a:rPr>
              <a:t>D </a:t>
            </a:r>
            <a:r>
              <a:rPr lang="zh-CN" altLang="en-US" sz="2000" dirty="0">
                <a:latin typeface="+mn-ea"/>
              </a:rPr>
              <a:t>触发器。由于 </a:t>
            </a:r>
            <a:r>
              <a:rPr lang="en-US" altLang="zh-CN" sz="2000" dirty="0">
                <a:latin typeface="+mn-ea"/>
              </a:rPr>
              <a:t>D </a:t>
            </a:r>
            <a:r>
              <a:rPr lang="zh-CN" altLang="en-US" sz="2000" dirty="0">
                <a:latin typeface="+mn-ea"/>
              </a:rPr>
              <a:t>触发器线路简单，所以大量应用于移位寄存器等方面。</a:t>
            </a:r>
          </a:p>
          <a:p>
            <a:endParaRPr lang="zh-CN" altLang="en-US" dirty="0"/>
          </a:p>
        </p:txBody>
      </p:sp>
      <p:sp>
        <p:nvSpPr>
          <p:cNvPr id="12" name="动作按钮: 上一张 11">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xit" presetSubtype="4" fill="hold" nodeType="withEffect">
                                  <p:stCondLst>
                                    <p:cond delay="0"/>
                                  </p:stCondLst>
                                  <p:childTnLst>
                                    <p:anim calcmode="lin" valueType="num">
                                      <p:cBhvr additive="base">
                                        <p:cTn id="22" dur="500"/>
                                        <p:tgtEl>
                                          <p:spTgt spid="8"/>
                                        </p:tgtEl>
                                        <p:attrNameLst>
                                          <p:attrName>ppt_x</p:attrName>
                                        </p:attrNameLst>
                                      </p:cBhvr>
                                      <p:tavLst>
                                        <p:tav tm="0">
                                          <p:val>
                                            <p:strVal val="ppt_x"/>
                                          </p:val>
                                        </p:tav>
                                        <p:tav tm="100000">
                                          <p:val>
                                            <p:strVal val="ppt_x"/>
                                          </p:val>
                                        </p:tav>
                                      </p:tavLst>
                                    </p:anim>
                                    <p:anim calcmode="lin" valueType="num">
                                      <p:cBhvr additive="base">
                                        <p:cTn id="23" dur="500"/>
                                        <p:tgtEl>
                                          <p:spTgt spid="8"/>
                                        </p:tgtEl>
                                        <p:attrNameLst>
                                          <p:attrName>ppt_y</p:attrName>
                                        </p:attrNameLst>
                                      </p:cBhvr>
                                      <p:tavLst>
                                        <p:tav tm="0">
                                          <p:val>
                                            <p:strVal val="ppt_y"/>
                                          </p:val>
                                        </p:tav>
                                        <p:tav tm="100000">
                                          <p:val>
                                            <p:strVal val="1+ppt_h/2"/>
                                          </p:val>
                                        </p:tav>
                                      </p:tavLst>
                                    </p:anim>
                                    <p:set>
                                      <p:cBhvr>
                                        <p:cTn id="2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92034" y="334352"/>
            <a:ext cx="263525" cy="393700"/>
            <a:chOff x="0" y="0"/>
            <a:chExt cx="213756" cy="427512"/>
          </a:xfrm>
        </p:grpSpPr>
        <p:sp>
          <p:nvSpPr>
            <p:cNvPr id="3"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5" name="文本框 58"/>
          <p:cNvSpPr txBox="1"/>
          <p:nvPr/>
        </p:nvSpPr>
        <p:spPr>
          <a:xfrm>
            <a:off x="929005" y="207645"/>
            <a:ext cx="10608945"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4)</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6" name="文本框 45"/>
          <p:cNvSpPr txBox="1"/>
          <p:nvPr/>
        </p:nvSpPr>
        <p:spPr>
          <a:xfrm>
            <a:off x="929017" y="854208"/>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）触发器</a:t>
            </a:r>
            <a:endParaRPr lang="zh-CN" altLang="zh-CN" sz="2400" b="1" dirty="0">
              <a:solidFill>
                <a:schemeClr val="bg1"/>
              </a:solidFill>
              <a:latin typeface="+mn-ea"/>
              <a:ea typeface="+mn-ea"/>
              <a:cs typeface="+mn-ea"/>
            </a:endParaRPr>
          </a:p>
        </p:txBody>
      </p:sp>
      <p:sp>
        <p:nvSpPr>
          <p:cNvPr id="7" name="文本框 6"/>
          <p:cNvSpPr txBox="1"/>
          <p:nvPr/>
        </p:nvSpPr>
        <p:spPr>
          <a:xfrm>
            <a:off x="929005" y="1331274"/>
            <a:ext cx="10609610" cy="2246769"/>
          </a:xfrm>
          <a:prstGeom prst="rect">
            <a:avLst/>
          </a:prstGeom>
          <a:noFill/>
        </p:spPr>
        <p:txBody>
          <a:bodyPr wrap="square" rtlCol="0">
            <a:spAutoFit/>
          </a:bodyPr>
          <a:lstStyle/>
          <a:p>
            <a:r>
              <a:rPr lang="en-US" altLang="zh-CN" sz="2000" dirty="0">
                <a:latin typeface="+mj-ea"/>
                <a:ea typeface="+mj-ea"/>
              </a:rPr>
              <a:t>4</a:t>
            </a:r>
            <a:r>
              <a:rPr lang="zh-CN" altLang="en-US" sz="2000" dirty="0">
                <a:latin typeface="+mj-ea"/>
                <a:ea typeface="+mj-ea"/>
              </a:rPr>
              <a:t>．计数器</a:t>
            </a:r>
          </a:p>
          <a:p>
            <a:r>
              <a:rPr lang="en-US" altLang="zh-CN" sz="2000" dirty="0">
                <a:latin typeface="+mj-ea"/>
                <a:ea typeface="+mj-ea"/>
              </a:rPr>
              <a:t>T</a:t>
            </a:r>
            <a:r>
              <a:rPr lang="zh-CN" altLang="en-US" sz="2000" dirty="0">
                <a:latin typeface="+mj-ea"/>
                <a:ea typeface="+mj-ea"/>
              </a:rPr>
              <a:t>’触发器与</a:t>
            </a:r>
            <a:r>
              <a:rPr lang="en-US" altLang="zh-CN" sz="2000" dirty="0">
                <a:latin typeface="+mj-ea"/>
                <a:ea typeface="+mj-ea"/>
              </a:rPr>
              <a:t>T</a:t>
            </a:r>
            <a:r>
              <a:rPr lang="zh-CN" altLang="en-US" sz="2000" dirty="0">
                <a:latin typeface="+mj-ea"/>
                <a:ea typeface="+mj-ea"/>
              </a:rPr>
              <a:t>触发器由于其工作中状态在</a:t>
            </a:r>
            <a:r>
              <a:rPr lang="en-US" altLang="zh-CN" sz="2000" dirty="0">
                <a:latin typeface="+mj-ea"/>
                <a:ea typeface="+mj-ea"/>
              </a:rPr>
              <a:t>0</a:t>
            </a:r>
            <a:r>
              <a:rPr lang="zh-CN" altLang="en-US" sz="2000" dirty="0">
                <a:latin typeface="+mj-ea"/>
                <a:ea typeface="+mj-ea"/>
              </a:rPr>
              <a:t>和</a:t>
            </a:r>
            <a:r>
              <a:rPr lang="en-US" altLang="zh-CN" sz="2000" dirty="0">
                <a:latin typeface="+mj-ea"/>
                <a:ea typeface="+mj-ea"/>
              </a:rPr>
              <a:t>1</a:t>
            </a:r>
            <a:r>
              <a:rPr lang="zh-CN" altLang="en-US" sz="2000" dirty="0">
                <a:latin typeface="+mj-ea"/>
                <a:ea typeface="+mj-ea"/>
              </a:rPr>
              <a:t>之间变换，就象在进行</a:t>
            </a:r>
            <a:r>
              <a:rPr lang="en-US" altLang="zh-CN" sz="2000" dirty="0">
                <a:latin typeface="+mj-ea"/>
                <a:ea typeface="+mj-ea"/>
              </a:rPr>
              <a:t>1</a:t>
            </a:r>
            <a:r>
              <a:rPr lang="zh-CN" altLang="en-US" sz="2000" dirty="0">
                <a:latin typeface="+mj-ea"/>
                <a:ea typeface="+mj-ea"/>
              </a:rPr>
              <a:t>位二进制计数一样而被称为计数器。</a:t>
            </a:r>
            <a:r>
              <a:rPr lang="en-US" altLang="zh-CN" sz="2000" dirty="0">
                <a:latin typeface="+mj-ea"/>
                <a:ea typeface="+mj-ea"/>
              </a:rPr>
              <a:t>T’</a:t>
            </a:r>
            <a:r>
              <a:rPr lang="zh-CN" altLang="en-US" sz="2000" dirty="0">
                <a:latin typeface="+mj-ea"/>
                <a:ea typeface="+mj-ea"/>
              </a:rPr>
              <a:t>触发器为不可控计数器，</a:t>
            </a:r>
            <a:r>
              <a:rPr lang="en-US" altLang="zh-CN" sz="2000" dirty="0">
                <a:latin typeface="+mj-ea"/>
                <a:ea typeface="+mj-ea"/>
              </a:rPr>
              <a:t>T</a:t>
            </a:r>
            <a:r>
              <a:rPr lang="zh-CN" altLang="en-US" sz="2000" dirty="0">
                <a:latin typeface="+mj-ea"/>
                <a:ea typeface="+mj-ea"/>
              </a:rPr>
              <a:t>触发器为可控计数器。它们的逻辑符号及功能表分别如表</a:t>
            </a:r>
            <a:r>
              <a:rPr lang="en-US" altLang="zh-CN" sz="2000" dirty="0">
                <a:latin typeface="+mj-ea"/>
                <a:ea typeface="+mj-ea"/>
              </a:rPr>
              <a:t>3.18</a:t>
            </a:r>
            <a:r>
              <a:rPr lang="zh-CN" altLang="en-US" sz="2000" dirty="0">
                <a:latin typeface="+mj-ea"/>
                <a:ea typeface="+mj-ea"/>
              </a:rPr>
              <a:t>和</a:t>
            </a:r>
            <a:r>
              <a:rPr lang="en-US" altLang="zh-CN" sz="2000" dirty="0">
                <a:latin typeface="+mj-ea"/>
                <a:ea typeface="+mj-ea"/>
              </a:rPr>
              <a:t>3.19</a:t>
            </a:r>
            <a:r>
              <a:rPr lang="zh-CN" altLang="en-US" sz="2000" dirty="0">
                <a:latin typeface="+mj-ea"/>
                <a:ea typeface="+mj-ea"/>
              </a:rPr>
              <a:t>所示。</a:t>
            </a:r>
            <a:r>
              <a:rPr lang="en-US" altLang="zh-CN" sz="2000" dirty="0">
                <a:latin typeface="+mj-ea"/>
                <a:ea typeface="+mj-ea"/>
              </a:rPr>
              <a:t>T’</a:t>
            </a:r>
            <a:r>
              <a:rPr lang="zh-CN" altLang="en-US" sz="2000" dirty="0">
                <a:latin typeface="+mj-ea"/>
                <a:ea typeface="+mj-ea"/>
              </a:rPr>
              <a:t>触发器除了</a:t>
            </a:r>
            <a:r>
              <a:rPr lang="en-US" altLang="zh-CN" sz="2000" dirty="0">
                <a:latin typeface="+mj-ea"/>
                <a:ea typeface="+mj-ea"/>
              </a:rPr>
              <a:t>R</a:t>
            </a:r>
            <a:r>
              <a:rPr lang="zh-CN" altLang="en-US" sz="2000" dirty="0">
                <a:latin typeface="+mj-ea"/>
                <a:ea typeface="+mj-ea"/>
              </a:rPr>
              <a:t>和</a:t>
            </a:r>
            <a:r>
              <a:rPr lang="en-US" altLang="zh-CN" sz="2000" dirty="0">
                <a:latin typeface="+mj-ea"/>
                <a:ea typeface="+mj-ea"/>
              </a:rPr>
              <a:t>S</a:t>
            </a:r>
            <a:r>
              <a:rPr lang="zh-CN" altLang="en-US" sz="2000" dirty="0">
                <a:latin typeface="+mj-ea"/>
                <a:ea typeface="+mj-ea"/>
              </a:rPr>
              <a:t>输入端外，只有一个</a:t>
            </a:r>
            <a:r>
              <a:rPr lang="en-US" altLang="zh-CN" sz="2000" dirty="0">
                <a:latin typeface="+mj-ea"/>
                <a:ea typeface="+mj-ea"/>
              </a:rPr>
              <a:t>CP</a:t>
            </a:r>
            <a:r>
              <a:rPr lang="zh-CN" altLang="en-US" sz="2000" dirty="0">
                <a:latin typeface="+mj-ea"/>
                <a:ea typeface="+mj-ea"/>
              </a:rPr>
              <a:t>时钟端，在时钟的正跳沿，触发器翻为原来的反状态（翻转）。</a:t>
            </a:r>
            <a:r>
              <a:rPr lang="en-US" altLang="zh-CN" sz="2000" dirty="0">
                <a:latin typeface="+mj-ea"/>
                <a:ea typeface="+mj-ea"/>
              </a:rPr>
              <a:t>T </a:t>
            </a:r>
            <a:r>
              <a:rPr lang="zh-CN" altLang="en-US" sz="2000" dirty="0">
                <a:latin typeface="+mj-ea"/>
                <a:ea typeface="+mj-ea"/>
              </a:rPr>
              <a:t>触发器比 </a:t>
            </a:r>
            <a:r>
              <a:rPr lang="en-US" altLang="zh-CN" sz="2000" dirty="0">
                <a:latin typeface="+mj-ea"/>
                <a:ea typeface="+mj-ea"/>
              </a:rPr>
              <a:t>T</a:t>
            </a:r>
            <a:r>
              <a:rPr lang="zh-CN" altLang="en-US" sz="2000" dirty="0">
                <a:latin typeface="+mj-ea"/>
                <a:ea typeface="+mj-ea"/>
              </a:rPr>
              <a:t>’触发器多了一个控制端</a:t>
            </a:r>
            <a:r>
              <a:rPr lang="en-US" altLang="zh-CN" sz="2000" dirty="0">
                <a:latin typeface="+mj-ea"/>
                <a:ea typeface="+mj-ea"/>
              </a:rPr>
              <a:t>T</a:t>
            </a:r>
            <a:r>
              <a:rPr lang="zh-CN" altLang="en-US" sz="2000" dirty="0">
                <a:latin typeface="+mj-ea"/>
                <a:ea typeface="+mj-ea"/>
              </a:rPr>
              <a:t>。当 </a:t>
            </a:r>
            <a:r>
              <a:rPr lang="en-US" altLang="zh-CN" sz="2000" dirty="0">
                <a:latin typeface="+mj-ea"/>
                <a:ea typeface="+mj-ea"/>
              </a:rPr>
              <a:t>T </a:t>
            </a:r>
            <a:r>
              <a:rPr lang="zh-CN" altLang="en-US" sz="2000" dirty="0">
                <a:latin typeface="+mj-ea"/>
                <a:ea typeface="+mj-ea"/>
              </a:rPr>
              <a:t>为 </a:t>
            </a:r>
            <a:r>
              <a:rPr lang="en-US" altLang="zh-CN" sz="2000" dirty="0">
                <a:latin typeface="+mj-ea"/>
                <a:ea typeface="+mj-ea"/>
              </a:rPr>
              <a:t>1 </a:t>
            </a:r>
            <a:r>
              <a:rPr lang="zh-CN" altLang="en-US" sz="2000" dirty="0">
                <a:latin typeface="+mj-ea"/>
                <a:ea typeface="+mj-ea"/>
              </a:rPr>
              <a:t>时触发器才可在时钟正跳沿翻转，</a:t>
            </a:r>
            <a:r>
              <a:rPr lang="en-US" altLang="zh-CN" sz="2000" dirty="0">
                <a:latin typeface="+mj-ea"/>
                <a:ea typeface="+mj-ea"/>
              </a:rPr>
              <a:t>T</a:t>
            </a:r>
            <a:r>
              <a:rPr lang="zh-CN" altLang="en-US" sz="2000" dirty="0">
                <a:latin typeface="+mj-ea"/>
                <a:ea typeface="+mj-ea"/>
              </a:rPr>
              <a:t>为</a:t>
            </a:r>
            <a:r>
              <a:rPr lang="en-US" altLang="zh-CN" sz="2000" dirty="0">
                <a:latin typeface="+mj-ea"/>
                <a:ea typeface="+mj-ea"/>
              </a:rPr>
              <a:t>0</a:t>
            </a:r>
            <a:r>
              <a:rPr lang="zh-CN" altLang="en-US" sz="2000" dirty="0">
                <a:latin typeface="+mj-ea"/>
                <a:ea typeface="+mj-ea"/>
              </a:rPr>
              <a:t>时触发器状态不变。 </a:t>
            </a:r>
            <a:r>
              <a:rPr lang="en-US" altLang="zh-CN" sz="2000" dirty="0">
                <a:latin typeface="+mj-ea"/>
                <a:ea typeface="+mj-ea"/>
              </a:rPr>
              <a:t>T’</a:t>
            </a:r>
            <a:r>
              <a:rPr lang="zh-CN" altLang="en-US" sz="2000" dirty="0">
                <a:latin typeface="+mj-ea"/>
                <a:ea typeface="+mj-ea"/>
              </a:rPr>
              <a:t>触发器与 </a:t>
            </a:r>
            <a:r>
              <a:rPr lang="en-US" altLang="zh-CN" sz="2000" dirty="0">
                <a:latin typeface="+mj-ea"/>
                <a:ea typeface="+mj-ea"/>
              </a:rPr>
              <a:t>T </a:t>
            </a:r>
            <a:r>
              <a:rPr lang="zh-CN" altLang="en-US" sz="2000" dirty="0">
                <a:latin typeface="+mj-ea"/>
                <a:ea typeface="+mj-ea"/>
              </a:rPr>
              <a:t>触发器也是分两级工作。</a:t>
            </a:r>
          </a:p>
        </p:txBody>
      </p:sp>
      <p:pic>
        <p:nvPicPr>
          <p:cNvPr id="8" name="图片 7"/>
          <p:cNvPicPr>
            <a:picLocks noChangeAspect="1"/>
          </p:cNvPicPr>
          <p:nvPr/>
        </p:nvPicPr>
        <p:blipFill>
          <a:blip r:embed="rId2"/>
          <a:srcRect l="11724" t="3820" r="7500"/>
          <a:stretch>
            <a:fillRect/>
          </a:stretch>
        </p:blipFill>
        <p:spPr>
          <a:xfrm>
            <a:off x="6727825" y="3594735"/>
            <a:ext cx="5464175" cy="2398395"/>
          </a:xfrm>
          <a:prstGeom prst="rect">
            <a:avLst/>
          </a:prstGeom>
        </p:spPr>
      </p:pic>
      <p:pic>
        <p:nvPicPr>
          <p:cNvPr id="9" name="图片 8"/>
          <p:cNvPicPr>
            <a:picLocks noChangeAspect="1"/>
          </p:cNvPicPr>
          <p:nvPr/>
        </p:nvPicPr>
        <p:blipFill>
          <a:blip r:embed="rId3"/>
          <a:srcRect l="10751" r="7632"/>
          <a:stretch>
            <a:fillRect/>
          </a:stretch>
        </p:blipFill>
        <p:spPr>
          <a:xfrm>
            <a:off x="113665" y="3594735"/>
            <a:ext cx="6614160" cy="3211830"/>
          </a:xfrm>
          <a:prstGeom prst="rect">
            <a:avLst/>
          </a:prstGeom>
        </p:spPr>
      </p:pic>
      <p:sp>
        <p:nvSpPr>
          <p:cNvPr id="11" name="动作按钮: 上一张 10">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92034" y="334352"/>
            <a:ext cx="263525" cy="393700"/>
            <a:chOff x="0" y="0"/>
            <a:chExt cx="213756" cy="427512"/>
          </a:xfrm>
        </p:grpSpPr>
        <p:sp>
          <p:nvSpPr>
            <p:cNvPr id="3"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5" name="文本框 58"/>
          <p:cNvSpPr txBox="1"/>
          <p:nvPr/>
        </p:nvSpPr>
        <p:spPr>
          <a:xfrm>
            <a:off x="929005" y="207645"/>
            <a:ext cx="10333990"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5)</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6" name="文本框 45"/>
          <p:cNvSpPr txBox="1"/>
          <p:nvPr/>
        </p:nvSpPr>
        <p:spPr>
          <a:xfrm>
            <a:off x="855559" y="8529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）触发器</a:t>
            </a:r>
            <a:endParaRPr lang="zh-CN" altLang="zh-CN" sz="2400" b="1" dirty="0">
              <a:solidFill>
                <a:schemeClr val="bg1"/>
              </a:solidFill>
              <a:latin typeface="+mn-ea"/>
              <a:ea typeface="+mn-ea"/>
              <a:cs typeface="+mn-ea"/>
            </a:endParaRPr>
          </a:p>
        </p:txBody>
      </p:sp>
      <p:sp>
        <p:nvSpPr>
          <p:cNvPr id="7" name="文本框 6"/>
          <p:cNvSpPr txBox="1"/>
          <p:nvPr/>
        </p:nvSpPr>
        <p:spPr>
          <a:xfrm>
            <a:off x="929017" y="1477108"/>
            <a:ext cx="10333966" cy="1292662"/>
          </a:xfrm>
          <a:prstGeom prst="rect">
            <a:avLst/>
          </a:prstGeom>
          <a:noFill/>
        </p:spPr>
        <p:txBody>
          <a:bodyPr wrap="square" rtlCol="0">
            <a:spAutoFit/>
          </a:bodyPr>
          <a:lstStyle/>
          <a:p>
            <a:r>
              <a:rPr lang="zh-CN" altLang="en-US" sz="2000" dirty="0">
                <a:latin typeface="+mn-ea"/>
              </a:rPr>
              <a:t>下面我们举两个例子来熟悉触发器的功能。 </a:t>
            </a:r>
            <a:endParaRPr lang="en-US" altLang="zh-CN" sz="2000" dirty="0">
              <a:latin typeface="+mn-ea"/>
            </a:endParaRPr>
          </a:p>
          <a:p>
            <a:endParaRPr lang="en-US" altLang="zh-CN" sz="2000" dirty="0">
              <a:latin typeface="+mn-ea"/>
            </a:endParaRPr>
          </a:p>
          <a:p>
            <a:r>
              <a:rPr lang="en-US" altLang="zh-CN" sz="2000" dirty="0">
                <a:latin typeface="+mn-ea"/>
              </a:rPr>
              <a:t>【</a:t>
            </a:r>
            <a:r>
              <a:rPr lang="zh-CN" altLang="en-US" sz="2000" dirty="0">
                <a:latin typeface="+mn-ea"/>
              </a:rPr>
              <a:t>例 </a:t>
            </a:r>
            <a:r>
              <a:rPr lang="en-US" altLang="zh-CN" sz="2000" dirty="0">
                <a:latin typeface="+mn-ea"/>
              </a:rPr>
              <a:t>3-13】 </a:t>
            </a:r>
            <a:r>
              <a:rPr lang="zh-CN" altLang="en-US" sz="2000" dirty="0">
                <a:latin typeface="+mn-ea"/>
              </a:rPr>
              <a:t>已知 </a:t>
            </a:r>
            <a:r>
              <a:rPr lang="en-US" altLang="zh-CN" sz="2000" dirty="0">
                <a:latin typeface="+mn-ea"/>
              </a:rPr>
              <a:t>D </a:t>
            </a:r>
            <a:r>
              <a:rPr lang="zh-CN" altLang="en-US" sz="2000" dirty="0">
                <a:latin typeface="+mn-ea"/>
              </a:rPr>
              <a:t>触发器的 </a:t>
            </a:r>
            <a:r>
              <a:rPr lang="en-US" altLang="zh-CN" sz="2000" dirty="0">
                <a:latin typeface="+mn-ea"/>
              </a:rPr>
              <a:t>D </a:t>
            </a:r>
            <a:r>
              <a:rPr lang="zh-CN" altLang="en-US" sz="2000" dirty="0">
                <a:latin typeface="+mn-ea"/>
              </a:rPr>
              <a:t>和 </a:t>
            </a:r>
            <a:r>
              <a:rPr lang="en-US" altLang="zh-CN" sz="2000" dirty="0">
                <a:latin typeface="+mn-ea"/>
              </a:rPr>
              <a:t>CP </a:t>
            </a:r>
            <a:r>
              <a:rPr lang="zh-CN" altLang="en-US" sz="2000" dirty="0">
                <a:latin typeface="+mn-ea"/>
              </a:rPr>
              <a:t>端波形如图 </a:t>
            </a:r>
            <a:r>
              <a:rPr lang="en-US" altLang="zh-CN" sz="2000" dirty="0">
                <a:latin typeface="+mn-ea"/>
              </a:rPr>
              <a:t>3.24 </a:t>
            </a:r>
            <a:r>
              <a:rPr lang="zh-CN" altLang="en-US" sz="2000" dirty="0">
                <a:latin typeface="+mn-ea"/>
              </a:rPr>
              <a:t>所示，试绘出其输出端波形。</a:t>
            </a:r>
          </a:p>
          <a:p>
            <a:endParaRPr lang="zh-CN" altLang="en-US" dirty="0"/>
          </a:p>
        </p:txBody>
      </p:sp>
      <p:pic>
        <p:nvPicPr>
          <p:cNvPr id="8" name="图片 7"/>
          <p:cNvPicPr>
            <a:picLocks noChangeAspect="1"/>
          </p:cNvPicPr>
          <p:nvPr/>
        </p:nvPicPr>
        <p:blipFill>
          <a:blip r:embed="rId2"/>
          <a:stretch>
            <a:fillRect/>
          </a:stretch>
        </p:blipFill>
        <p:spPr>
          <a:xfrm>
            <a:off x="1303585" y="3260348"/>
            <a:ext cx="8582304" cy="2496402"/>
          </a:xfrm>
          <a:prstGeom prst="rect">
            <a:avLst/>
          </a:prstGeom>
        </p:spPr>
      </p:pic>
      <p:sp>
        <p:nvSpPr>
          <p:cNvPr id="11" name="动作按钮: 上一张 10">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92034" y="334352"/>
            <a:ext cx="263525" cy="393700"/>
            <a:chOff x="0" y="0"/>
            <a:chExt cx="213756" cy="427512"/>
          </a:xfrm>
        </p:grpSpPr>
        <p:sp>
          <p:nvSpPr>
            <p:cNvPr id="3"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5" name="文本框 58"/>
          <p:cNvSpPr txBox="1"/>
          <p:nvPr/>
        </p:nvSpPr>
        <p:spPr>
          <a:xfrm>
            <a:off x="929005" y="244475"/>
            <a:ext cx="10498455"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6)</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6" name="文本框 45"/>
          <p:cNvSpPr txBox="1"/>
          <p:nvPr/>
        </p:nvSpPr>
        <p:spPr>
          <a:xfrm>
            <a:off x="855559" y="8910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）触发器</a:t>
            </a:r>
            <a:endParaRPr lang="zh-CN" altLang="zh-CN" sz="2400" b="1" dirty="0">
              <a:solidFill>
                <a:schemeClr val="bg1"/>
              </a:solidFill>
              <a:latin typeface="+mn-ea"/>
              <a:ea typeface="+mn-ea"/>
              <a:cs typeface="+mn-ea"/>
            </a:endParaRPr>
          </a:p>
        </p:txBody>
      </p:sp>
      <p:sp>
        <p:nvSpPr>
          <p:cNvPr id="7" name="文本框 6"/>
          <p:cNvSpPr txBox="1"/>
          <p:nvPr/>
        </p:nvSpPr>
        <p:spPr>
          <a:xfrm>
            <a:off x="929017" y="1589650"/>
            <a:ext cx="10333966" cy="2215991"/>
          </a:xfrm>
          <a:prstGeom prst="rect">
            <a:avLst/>
          </a:prstGeom>
          <a:noFill/>
        </p:spPr>
        <p:txBody>
          <a:bodyPr wrap="square" rtlCol="0">
            <a:spAutoFit/>
          </a:bodyPr>
          <a:lstStyle/>
          <a:p>
            <a:r>
              <a:rPr lang="zh-CN" altLang="en-US" sz="2000" dirty="0">
                <a:latin typeface="+mn-ea"/>
              </a:rPr>
              <a:t>解： </a:t>
            </a:r>
            <a:endParaRPr lang="en-US" altLang="zh-CN" sz="2000" dirty="0">
              <a:latin typeface="+mn-ea"/>
            </a:endParaRPr>
          </a:p>
          <a:p>
            <a:r>
              <a:rPr lang="en-US" altLang="zh-CN" sz="2000" dirty="0">
                <a:latin typeface="+mn-ea"/>
              </a:rPr>
              <a:t>    </a:t>
            </a:r>
            <a:r>
              <a:rPr lang="zh-CN" altLang="en-US" sz="2000" dirty="0">
                <a:latin typeface="+mn-ea"/>
              </a:rPr>
              <a:t>图中未给出 </a:t>
            </a:r>
            <a:r>
              <a:rPr lang="en-US" altLang="zh-CN" sz="2000" dirty="0">
                <a:latin typeface="+mn-ea"/>
              </a:rPr>
              <a:t>R</a:t>
            </a:r>
            <a:r>
              <a:rPr lang="zh-CN" altLang="en-US" sz="2000" dirty="0">
                <a:latin typeface="+mn-ea"/>
              </a:rPr>
              <a:t>、</a:t>
            </a:r>
            <a:r>
              <a:rPr lang="en-US" altLang="zh-CN" sz="2000" dirty="0">
                <a:latin typeface="+mn-ea"/>
              </a:rPr>
              <a:t>S </a:t>
            </a:r>
            <a:r>
              <a:rPr lang="zh-CN" altLang="en-US" sz="2000" dirty="0">
                <a:latin typeface="+mn-ea"/>
              </a:rPr>
              <a:t>端波形，说明 </a:t>
            </a:r>
            <a:r>
              <a:rPr lang="en-US" altLang="zh-CN" sz="2000" dirty="0">
                <a:latin typeface="+mn-ea"/>
              </a:rPr>
              <a:t>R</a:t>
            </a:r>
            <a:r>
              <a:rPr lang="zh-CN" altLang="en-US" sz="2000" dirty="0">
                <a:latin typeface="+mn-ea"/>
              </a:rPr>
              <a:t>、</a:t>
            </a:r>
            <a:r>
              <a:rPr lang="en-US" altLang="zh-CN" sz="2000" dirty="0">
                <a:latin typeface="+mn-ea"/>
              </a:rPr>
              <a:t>S </a:t>
            </a:r>
            <a:r>
              <a:rPr lang="zh-CN" altLang="en-US" sz="2000" dirty="0">
                <a:latin typeface="+mn-ea"/>
              </a:rPr>
              <a:t>处于无效状态。我们只考虑二级 </a:t>
            </a:r>
            <a:r>
              <a:rPr lang="en-US" altLang="zh-CN" sz="2000" dirty="0">
                <a:latin typeface="+mn-ea"/>
              </a:rPr>
              <a:t>D</a:t>
            </a:r>
            <a:r>
              <a:rPr lang="zh-CN" altLang="en-US" sz="2000" dirty="0">
                <a:latin typeface="+mn-ea"/>
              </a:rPr>
              <a:t>、</a:t>
            </a:r>
            <a:r>
              <a:rPr lang="en-US" altLang="zh-CN" sz="2000" dirty="0">
                <a:latin typeface="+mn-ea"/>
              </a:rPr>
              <a:t>CP </a:t>
            </a:r>
            <a:r>
              <a:rPr lang="zh-CN" altLang="en-US" sz="2000" dirty="0">
                <a:latin typeface="+mn-ea"/>
              </a:rPr>
              <a:t>决定 触发器状态。另外，题中也未给出 </a:t>
            </a:r>
            <a:r>
              <a:rPr lang="en-US" altLang="zh-CN" sz="2000" dirty="0">
                <a:latin typeface="+mn-ea"/>
              </a:rPr>
              <a:t>Q </a:t>
            </a:r>
            <a:r>
              <a:rPr lang="zh-CN" altLang="en-US" sz="2000" dirty="0">
                <a:latin typeface="+mn-ea"/>
              </a:rPr>
              <a:t>端的初始状态，所以我们需要考虑初始为 </a:t>
            </a:r>
            <a:r>
              <a:rPr lang="en-US" altLang="zh-CN" sz="2000" dirty="0">
                <a:latin typeface="+mn-ea"/>
              </a:rPr>
              <a:t>0 </a:t>
            </a:r>
            <a:r>
              <a:rPr lang="zh-CN" altLang="en-US" sz="2000" dirty="0">
                <a:latin typeface="+mn-ea"/>
              </a:rPr>
              <a:t>或 </a:t>
            </a:r>
            <a:r>
              <a:rPr lang="en-US" altLang="zh-CN" sz="2000" dirty="0">
                <a:latin typeface="+mn-ea"/>
              </a:rPr>
              <a:t>1 </a:t>
            </a:r>
            <a:r>
              <a:rPr lang="zh-CN" altLang="en-US" sz="2000" dirty="0">
                <a:latin typeface="+mn-ea"/>
              </a:rPr>
              <a:t>两种情况。 或者，也可以把前面未知状态时的波形省略。 由于触发器两个输出端状态永远相反，所以我们只绘出 </a:t>
            </a:r>
            <a:r>
              <a:rPr lang="en-US" altLang="zh-CN" sz="2000" dirty="0">
                <a:latin typeface="+mn-ea"/>
              </a:rPr>
              <a:t>Q </a:t>
            </a:r>
            <a:r>
              <a:rPr lang="zh-CN" altLang="en-US" sz="2000" dirty="0">
                <a:latin typeface="+mn-ea"/>
              </a:rPr>
              <a:t>端波形。如图 </a:t>
            </a:r>
            <a:r>
              <a:rPr lang="en-US" altLang="zh-CN" sz="2000" dirty="0">
                <a:latin typeface="+mn-ea"/>
              </a:rPr>
              <a:t>3.25 </a:t>
            </a:r>
            <a:r>
              <a:rPr lang="zh-CN" altLang="en-US" sz="2000" dirty="0">
                <a:latin typeface="+mn-ea"/>
              </a:rPr>
              <a:t>所 示。图中 </a:t>
            </a:r>
            <a:r>
              <a:rPr lang="en-US" altLang="zh-CN" sz="2000" dirty="0">
                <a:latin typeface="+mn-ea"/>
              </a:rPr>
              <a:t>CP </a:t>
            </a:r>
            <a:r>
              <a:rPr lang="zh-CN" altLang="en-US" sz="2000" dirty="0">
                <a:latin typeface="+mn-ea"/>
              </a:rPr>
              <a:t>波形中上箭头标明了正跳沿点，也就是 </a:t>
            </a:r>
            <a:r>
              <a:rPr lang="en-US" altLang="zh-CN" sz="2000" dirty="0">
                <a:latin typeface="+mn-ea"/>
              </a:rPr>
              <a:t>Q </a:t>
            </a:r>
            <a:r>
              <a:rPr lang="zh-CN" altLang="en-US" sz="2000" dirty="0">
                <a:latin typeface="+mn-ea"/>
              </a:rPr>
              <a:t>端接收 </a:t>
            </a:r>
            <a:r>
              <a:rPr lang="en-US" altLang="zh-CN" sz="2000" dirty="0">
                <a:latin typeface="+mn-ea"/>
              </a:rPr>
              <a:t>D </a:t>
            </a:r>
            <a:r>
              <a:rPr lang="zh-CN" altLang="en-US" sz="2000" dirty="0">
                <a:latin typeface="+mn-ea"/>
              </a:rPr>
              <a:t>数据的点。</a:t>
            </a:r>
          </a:p>
          <a:p>
            <a:endParaRPr lang="zh-CN" altLang="en-US" dirty="0"/>
          </a:p>
        </p:txBody>
      </p:sp>
      <p:pic>
        <p:nvPicPr>
          <p:cNvPr id="8" name="图片 7"/>
          <p:cNvPicPr>
            <a:picLocks noChangeAspect="1"/>
          </p:cNvPicPr>
          <p:nvPr/>
        </p:nvPicPr>
        <p:blipFill>
          <a:blip r:embed="rId2"/>
          <a:stretch>
            <a:fillRect/>
          </a:stretch>
        </p:blipFill>
        <p:spPr>
          <a:xfrm>
            <a:off x="1351675" y="3788792"/>
            <a:ext cx="8458632" cy="2706763"/>
          </a:xfrm>
          <a:prstGeom prst="rect">
            <a:avLst/>
          </a:prstGeom>
        </p:spPr>
      </p:pic>
      <p:sp>
        <p:nvSpPr>
          <p:cNvPr id="11" name="动作按钮: 上一张 10">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92034" y="334352"/>
            <a:ext cx="263525" cy="393700"/>
            <a:chOff x="0" y="0"/>
            <a:chExt cx="213756" cy="427512"/>
          </a:xfrm>
        </p:grpSpPr>
        <p:sp>
          <p:nvSpPr>
            <p:cNvPr id="3"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5" name="文本框 58"/>
          <p:cNvSpPr txBox="1"/>
          <p:nvPr/>
        </p:nvSpPr>
        <p:spPr>
          <a:xfrm>
            <a:off x="999490" y="208280"/>
            <a:ext cx="10427970"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7)</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6" name="文本框 45"/>
          <p:cNvSpPr txBox="1"/>
          <p:nvPr/>
        </p:nvSpPr>
        <p:spPr>
          <a:xfrm>
            <a:off x="855559" y="861306"/>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）触发器</a:t>
            </a:r>
            <a:endParaRPr lang="zh-CN" altLang="zh-CN" sz="2400" b="1" dirty="0">
              <a:solidFill>
                <a:schemeClr val="bg1"/>
              </a:solidFill>
              <a:latin typeface="+mn-ea"/>
              <a:ea typeface="+mn-ea"/>
              <a:cs typeface="+mn-ea"/>
            </a:endParaRPr>
          </a:p>
        </p:txBody>
      </p:sp>
      <p:sp>
        <p:nvSpPr>
          <p:cNvPr id="7" name="文本框 6"/>
          <p:cNvSpPr txBox="1"/>
          <p:nvPr/>
        </p:nvSpPr>
        <p:spPr>
          <a:xfrm>
            <a:off x="723796" y="1456226"/>
            <a:ext cx="10043783" cy="707886"/>
          </a:xfrm>
          <a:prstGeom prst="rect">
            <a:avLst/>
          </a:prstGeom>
          <a:noFill/>
        </p:spPr>
        <p:txBody>
          <a:bodyPr wrap="square" rtlCol="0">
            <a:spAutoFit/>
          </a:bodyPr>
          <a:lstStyle/>
          <a:p>
            <a:r>
              <a:rPr lang="en-US" altLang="zh-CN" sz="2000" dirty="0">
                <a:latin typeface="+mn-ea"/>
              </a:rPr>
              <a:t>【</a:t>
            </a:r>
            <a:r>
              <a:rPr lang="zh-CN" altLang="en-US" sz="2000" dirty="0">
                <a:latin typeface="+mn-ea"/>
              </a:rPr>
              <a:t>例 </a:t>
            </a:r>
            <a:r>
              <a:rPr lang="en-US" altLang="zh-CN" sz="2000" dirty="0">
                <a:latin typeface="+mn-ea"/>
              </a:rPr>
              <a:t>3-14】</a:t>
            </a:r>
            <a:r>
              <a:rPr lang="zh-CN" altLang="en-US" sz="2000" dirty="0">
                <a:latin typeface="+mn-ea"/>
              </a:rPr>
              <a:t>已知两个 </a:t>
            </a:r>
            <a:r>
              <a:rPr lang="en-US" altLang="zh-CN" sz="2000" dirty="0">
                <a:latin typeface="+mn-ea"/>
              </a:rPr>
              <a:t>J-K </a:t>
            </a:r>
            <a:r>
              <a:rPr lang="zh-CN" altLang="en-US" sz="2000" dirty="0">
                <a:latin typeface="+mn-ea"/>
              </a:rPr>
              <a:t>触发器连成如图 </a:t>
            </a:r>
            <a:r>
              <a:rPr lang="en-US" altLang="zh-CN" sz="2000" dirty="0">
                <a:latin typeface="+mn-ea"/>
              </a:rPr>
              <a:t>3.26 </a:t>
            </a:r>
            <a:r>
              <a:rPr lang="zh-CN" altLang="en-US" sz="2000" dirty="0">
                <a:latin typeface="+mn-ea"/>
              </a:rPr>
              <a:t>所示的电路，预置触发器为</a:t>
            </a:r>
            <a:r>
              <a:rPr lang="en-US" altLang="zh-CN" sz="2000" dirty="0">
                <a:latin typeface="+mn-ea"/>
              </a:rPr>
              <a:t>00</a:t>
            </a:r>
            <a:r>
              <a:rPr lang="zh-CN" altLang="en-US" sz="2000" dirty="0">
                <a:latin typeface="+mn-ea"/>
              </a:rPr>
              <a:t>，试画出当时钟信号连续来临时两个 </a:t>
            </a:r>
            <a:r>
              <a:rPr lang="en-US" altLang="zh-CN" sz="2000" dirty="0">
                <a:latin typeface="+mn-ea"/>
              </a:rPr>
              <a:t>Q </a:t>
            </a:r>
            <a:r>
              <a:rPr lang="zh-CN" altLang="en-US" sz="2000" dirty="0">
                <a:latin typeface="+mn-ea"/>
              </a:rPr>
              <a:t>端的波形。</a:t>
            </a:r>
          </a:p>
        </p:txBody>
      </p:sp>
      <p:pic>
        <p:nvPicPr>
          <p:cNvPr id="8" name="图片 7"/>
          <p:cNvPicPr>
            <a:picLocks noChangeAspect="1"/>
          </p:cNvPicPr>
          <p:nvPr/>
        </p:nvPicPr>
        <p:blipFill>
          <a:blip r:embed="rId2"/>
          <a:stretch>
            <a:fillRect/>
          </a:stretch>
        </p:blipFill>
        <p:spPr>
          <a:xfrm>
            <a:off x="7643883" y="2514720"/>
            <a:ext cx="4215182" cy="3068012"/>
          </a:xfrm>
          <a:prstGeom prst="rect">
            <a:avLst/>
          </a:prstGeom>
        </p:spPr>
      </p:pic>
      <p:sp>
        <p:nvSpPr>
          <p:cNvPr id="9" name="文本框 8"/>
          <p:cNvSpPr txBox="1"/>
          <p:nvPr/>
        </p:nvSpPr>
        <p:spPr>
          <a:xfrm>
            <a:off x="592035" y="2766130"/>
            <a:ext cx="6891978" cy="2862322"/>
          </a:xfrm>
          <a:prstGeom prst="rect">
            <a:avLst/>
          </a:prstGeom>
          <a:noFill/>
        </p:spPr>
        <p:txBody>
          <a:bodyPr wrap="square" rtlCol="0">
            <a:spAutoFit/>
          </a:bodyPr>
          <a:lstStyle/>
          <a:p>
            <a:r>
              <a:rPr lang="zh-CN" altLang="en-US" sz="2000" dirty="0">
                <a:latin typeface="+mn-ea"/>
              </a:rPr>
              <a:t>解：</a:t>
            </a:r>
            <a:endParaRPr lang="en-US" altLang="zh-CN" sz="2000" dirty="0">
              <a:latin typeface="+mn-ea"/>
            </a:endParaRPr>
          </a:p>
          <a:p>
            <a:endParaRPr lang="en-US" altLang="zh-CN" sz="2000" dirty="0">
              <a:latin typeface="+mn-ea"/>
            </a:endParaRPr>
          </a:p>
          <a:p>
            <a:r>
              <a:rPr lang="en-US" altLang="zh-CN" sz="2000" dirty="0">
                <a:latin typeface="+mn-ea"/>
              </a:rPr>
              <a:t>   </a:t>
            </a:r>
            <a:r>
              <a:rPr lang="zh-CN" altLang="en-US" sz="2000" dirty="0">
                <a:latin typeface="+mn-ea"/>
              </a:rPr>
              <a:t> 图中未给出 </a:t>
            </a:r>
            <a:r>
              <a:rPr lang="en-US" altLang="zh-CN" sz="2000" dirty="0">
                <a:latin typeface="+mn-ea"/>
              </a:rPr>
              <a:t>R</a:t>
            </a:r>
            <a:r>
              <a:rPr lang="zh-CN" altLang="en-US" sz="2000" dirty="0">
                <a:latin typeface="+mn-ea"/>
              </a:rPr>
              <a:t>、</a:t>
            </a:r>
            <a:r>
              <a:rPr lang="en-US" altLang="zh-CN" sz="2000" dirty="0">
                <a:latin typeface="+mn-ea"/>
              </a:rPr>
              <a:t>S </a:t>
            </a:r>
            <a:r>
              <a:rPr lang="zh-CN" altLang="en-US" sz="2000" dirty="0">
                <a:latin typeface="+mn-ea"/>
              </a:rPr>
              <a:t>端波形，说明 </a:t>
            </a:r>
            <a:r>
              <a:rPr lang="en-US" altLang="zh-CN" sz="2000" dirty="0">
                <a:latin typeface="+mn-ea"/>
              </a:rPr>
              <a:t>R</a:t>
            </a:r>
            <a:r>
              <a:rPr lang="zh-CN" altLang="en-US" sz="2000" dirty="0">
                <a:latin typeface="+mn-ea"/>
              </a:rPr>
              <a:t>、</a:t>
            </a:r>
            <a:r>
              <a:rPr lang="en-US" altLang="zh-CN" sz="2000" dirty="0">
                <a:latin typeface="+mn-ea"/>
              </a:rPr>
              <a:t>S </a:t>
            </a:r>
            <a:r>
              <a:rPr lang="zh-CN" altLang="en-US" sz="2000" dirty="0">
                <a:latin typeface="+mn-ea"/>
              </a:rPr>
              <a:t>处于无效状态而 </a:t>
            </a:r>
            <a:r>
              <a:rPr lang="en-US" altLang="zh-CN" sz="2000" dirty="0">
                <a:latin typeface="+mn-ea"/>
              </a:rPr>
              <a:t>J</a:t>
            </a:r>
            <a:r>
              <a:rPr lang="zh-CN" altLang="en-US" sz="2000" dirty="0">
                <a:latin typeface="+mn-ea"/>
              </a:rPr>
              <a:t>、</a:t>
            </a:r>
            <a:r>
              <a:rPr lang="en-US" altLang="zh-CN" sz="2000" dirty="0">
                <a:latin typeface="+mn-ea"/>
              </a:rPr>
              <a:t>K </a:t>
            </a:r>
            <a:r>
              <a:rPr lang="zh-CN" altLang="en-US" sz="2000" dirty="0">
                <a:latin typeface="+mn-ea"/>
              </a:rPr>
              <a:t>端都悬空（相当于高电平），根据 </a:t>
            </a:r>
            <a:r>
              <a:rPr lang="en-US" altLang="zh-CN" sz="2000" dirty="0">
                <a:latin typeface="+mn-ea"/>
              </a:rPr>
              <a:t>J</a:t>
            </a:r>
            <a:r>
              <a:rPr lang="zh-CN" altLang="en-US" sz="2000" dirty="0">
                <a:latin typeface="+mn-ea"/>
              </a:rPr>
              <a:t>、</a:t>
            </a:r>
            <a:r>
              <a:rPr lang="en-US" altLang="zh-CN" sz="2000" dirty="0">
                <a:latin typeface="+mn-ea"/>
              </a:rPr>
              <a:t>K </a:t>
            </a:r>
            <a:r>
              <a:rPr lang="zh-CN" altLang="en-US" sz="2000" dirty="0">
                <a:latin typeface="+mn-ea"/>
              </a:rPr>
              <a:t>触发器的功能表可以看出，两个触发器都处于翻转状态</a:t>
            </a:r>
            <a:r>
              <a:rPr lang="en-US" altLang="zh-CN" sz="2000" dirty="0">
                <a:latin typeface="+mn-ea"/>
              </a:rPr>
              <a:t>----</a:t>
            </a:r>
            <a:r>
              <a:rPr lang="zh-CN" altLang="en-US" sz="2000" dirty="0">
                <a:latin typeface="+mn-ea"/>
              </a:rPr>
              <a:t>即只要有时钟的负跳沿，触发器就变为原来的反状态。 </a:t>
            </a:r>
            <a:r>
              <a:rPr lang="en-US" altLang="zh-CN" sz="2000" dirty="0">
                <a:latin typeface="+mn-ea"/>
              </a:rPr>
              <a:t>Q0 </a:t>
            </a:r>
            <a:r>
              <a:rPr lang="zh-CN" altLang="en-US" sz="2000" dirty="0">
                <a:latin typeface="+mn-ea"/>
              </a:rPr>
              <a:t>触发器的时钟端接至外部时钟端，只要外部始终有负跳沿，</a:t>
            </a:r>
            <a:r>
              <a:rPr lang="en-US" altLang="zh-CN" sz="2000" dirty="0">
                <a:latin typeface="+mn-ea"/>
              </a:rPr>
              <a:t>Q0 </a:t>
            </a:r>
            <a:r>
              <a:rPr lang="zh-CN" altLang="en-US" sz="2000" dirty="0">
                <a:latin typeface="+mn-ea"/>
              </a:rPr>
              <a:t>就翻转。而 </a:t>
            </a:r>
            <a:r>
              <a:rPr lang="en-US" altLang="zh-CN" sz="2000" dirty="0">
                <a:latin typeface="+mn-ea"/>
              </a:rPr>
              <a:t>Q1 </a:t>
            </a:r>
            <a:r>
              <a:rPr lang="zh-CN" altLang="en-US" sz="2000" dirty="0">
                <a:latin typeface="+mn-ea"/>
              </a:rPr>
              <a:t>触发器的时钟端与 </a:t>
            </a:r>
            <a:r>
              <a:rPr lang="en-US" altLang="zh-CN" sz="2000" dirty="0">
                <a:latin typeface="+mn-ea"/>
              </a:rPr>
              <a:t>Q0 </a:t>
            </a:r>
            <a:r>
              <a:rPr lang="zh-CN" altLang="en-US" sz="2000" dirty="0">
                <a:latin typeface="+mn-ea"/>
              </a:rPr>
              <a:t>端相连，则只有在 </a:t>
            </a:r>
            <a:r>
              <a:rPr lang="en-US" altLang="zh-CN" sz="2000" dirty="0">
                <a:latin typeface="+mn-ea"/>
              </a:rPr>
              <a:t>Q0 </a:t>
            </a:r>
            <a:r>
              <a:rPr lang="zh-CN" altLang="en-US" sz="2000" dirty="0">
                <a:latin typeface="+mn-ea"/>
              </a:rPr>
              <a:t>由高变为低时，</a:t>
            </a:r>
            <a:r>
              <a:rPr lang="en-US" altLang="zh-CN" sz="2000" dirty="0">
                <a:latin typeface="+mn-ea"/>
              </a:rPr>
              <a:t>Q1 </a:t>
            </a:r>
            <a:r>
              <a:rPr lang="zh-CN" altLang="en-US" sz="2000" dirty="0">
                <a:latin typeface="+mn-ea"/>
              </a:rPr>
              <a:t>才翻转。 </a:t>
            </a:r>
          </a:p>
        </p:txBody>
      </p:sp>
      <p:sp>
        <p:nvSpPr>
          <p:cNvPr id="11" name="动作按钮: 上一张 10">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 calcmode="lin" valueType="num">
                                      <p:cBhvr additive="base">
                                        <p:cTn id="2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92034" y="334352"/>
            <a:ext cx="263525" cy="393700"/>
            <a:chOff x="0" y="0"/>
            <a:chExt cx="213756" cy="427512"/>
          </a:xfrm>
        </p:grpSpPr>
        <p:sp>
          <p:nvSpPr>
            <p:cNvPr id="3"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5" name="文本框 58"/>
          <p:cNvSpPr txBox="1"/>
          <p:nvPr/>
        </p:nvSpPr>
        <p:spPr>
          <a:xfrm>
            <a:off x="929005" y="207645"/>
            <a:ext cx="10498455"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8)</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6" name="文本框 45"/>
          <p:cNvSpPr txBox="1"/>
          <p:nvPr/>
        </p:nvSpPr>
        <p:spPr>
          <a:xfrm>
            <a:off x="855559" y="852932"/>
            <a:ext cx="6023543"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）触发器</a:t>
            </a:r>
            <a:endParaRPr lang="zh-CN" altLang="zh-CN" sz="2400" b="1" dirty="0">
              <a:solidFill>
                <a:schemeClr val="bg1"/>
              </a:solidFill>
              <a:latin typeface="+mn-ea"/>
              <a:ea typeface="+mn-ea"/>
              <a:cs typeface="+mn-ea"/>
            </a:endParaRPr>
          </a:p>
        </p:txBody>
      </p:sp>
      <p:sp>
        <p:nvSpPr>
          <p:cNvPr id="7" name="文本框 6"/>
          <p:cNvSpPr txBox="1"/>
          <p:nvPr/>
        </p:nvSpPr>
        <p:spPr>
          <a:xfrm>
            <a:off x="1108778" y="4320158"/>
            <a:ext cx="9948428" cy="1908215"/>
          </a:xfrm>
          <a:prstGeom prst="rect">
            <a:avLst/>
          </a:prstGeom>
          <a:noFill/>
        </p:spPr>
        <p:txBody>
          <a:bodyPr wrap="square" rtlCol="0">
            <a:spAutoFit/>
          </a:bodyPr>
          <a:lstStyle/>
          <a:p>
            <a:r>
              <a:rPr lang="en-US" altLang="zh-CN" sz="2000" dirty="0">
                <a:latin typeface="+mn-ea"/>
              </a:rPr>
              <a:t>    Q1Q0 </a:t>
            </a:r>
            <a:r>
              <a:rPr lang="zh-CN" altLang="en-US" sz="2000" dirty="0">
                <a:latin typeface="+mn-ea"/>
              </a:rPr>
              <a:t>的状态起始为 </a:t>
            </a:r>
            <a:r>
              <a:rPr lang="en-US" altLang="zh-CN" sz="2000" dirty="0">
                <a:latin typeface="+mn-ea"/>
              </a:rPr>
              <a:t>00</a:t>
            </a:r>
            <a:r>
              <a:rPr lang="zh-CN" altLang="en-US" sz="2000" dirty="0">
                <a:latin typeface="+mn-ea"/>
              </a:rPr>
              <a:t>；当第一个时钟负跳沿来临之后，变为 </a:t>
            </a:r>
            <a:r>
              <a:rPr lang="en-US" altLang="zh-CN" sz="2000" dirty="0">
                <a:latin typeface="+mn-ea"/>
              </a:rPr>
              <a:t>01</a:t>
            </a:r>
            <a:r>
              <a:rPr lang="zh-CN" altLang="en-US" sz="2000" dirty="0">
                <a:latin typeface="+mn-ea"/>
              </a:rPr>
              <a:t>；当第二个时钟负跳沿来临时，变为 </a:t>
            </a:r>
            <a:r>
              <a:rPr lang="en-US" altLang="zh-CN" sz="2000" dirty="0">
                <a:latin typeface="+mn-ea"/>
              </a:rPr>
              <a:t>10</a:t>
            </a:r>
            <a:r>
              <a:rPr lang="zh-CN" altLang="en-US" sz="2000" dirty="0">
                <a:latin typeface="+mn-ea"/>
              </a:rPr>
              <a:t>；第三个时钟负跳沿过后，变为</a:t>
            </a:r>
            <a:r>
              <a:rPr lang="en-US" altLang="zh-CN" sz="2000" dirty="0">
                <a:latin typeface="+mn-ea"/>
              </a:rPr>
              <a:t>11</a:t>
            </a:r>
            <a:r>
              <a:rPr lang="zh-CN" altLang="en-US" sz="2000" dirty="0">
                <a:latin typeface="+mn-ea"/>
              </a:rPr>
              <a:t>；等第四个时钟负跳沿一 过，又变为 </a:t>
            </a:r>
            <a:r>
              <a:rPr lang="en-US" altLang="zh-CN" sz="2000" dirty="0">
                <a:latin typeface="+mn-ea"/>
              </a:rPr>
              <a:t>00</a:t>
            </a:r>
            <a:r>
              <a:rPr lang="zh-CN" altLang="en-US" sz="2000" dirty="0">
                <a:latin typeface="+mn-ea"/>
              </a:rPr>
              <a:t>。 可以推测，随着后继时钟负跳沿的来临，</a:t>
            </a:r>
            <a:r>
              <a:rPr lang="en-US" altLang="zh-CN" sz="2000" dirty="0">
                <a:latin typeface="+mn-ea"/>
              </a:rPr>
              <a:t>Q1Q0 </a:t>
            </a:r>
            <a:r>
              <a:rPr lang="zh-CN" altLang="en-US" sz="2000" dirty="0">
                <a:latin typeface="+mn-ea"/>
              </a:rPr>
              <a:t>的状态将变为 </a:t>
            </a:r>
            <a:r>
              <a:rPr lang="en-US" altLang="zh-CN" sz="2000" dirty="0">
                <a:latin typeface="+mn-ea"/>
              </a:rPr>
              <a:t>01</a:t>
            </a:r>
            <a:r>
              <a:rPr lang="zh-CN" altLang="en-US" sz="2000" dirty="0">
                <a:latin typeface="+mn-ea"/>
              </a:rPr>
              <a:t>、</a:t>
            </a:r>
            <a:r>
              <a:rPr lang="en-US" altLang="zh-CN" sz="2000" dirty="0">
                <a:latin typeface="+mn-ea"/>
              </a:rPr>
              <a:t>10</a:t>
            </a:r>
            <a:r>
              <a:rPr lang="zh-CN" altLang="en-US" sz="2000" dirty="0">
                <a:latin typeface="+mn-ea"/>
              </a:rPr>
              <a:t>、</a:t>
            </a:r>
            <a:r>
              <a:rPr lang="en-US" altLang="zh-CN" sz="2000" dirty="0">
                <a:latin typeface="+mn-ea"/>
              </a:rPr>
              <a:t>11</a:t>
            </a:r>
            <a:r>
              <a:rPr lang="zh-CN" altLang="en-US" sz="2000" dirty="0">
                <a:latin typeface="+mn-ea"/>
              </a:rPr>
              <a:t>、</a:t>
            </a:r>
            <a:r>
              <a:rPr lang="en-US" altLang="zh-CN" sz="2000" dirty="0">
                <a:latin typeface="+mn-ea"/>
              </a:rPr>
              <a:t>……</a:t>
            </a:r>
            <a:r>
              <a:rPr lang="zh-CN" altLang="en-US" sz="2000" dirty="0">
                <a:latin typeface="+mn-ea"/>
              </a:rPr>
              <a:t>。 实际上，这两个触发器如此连接，构成了一个两位的计数器，能记录四个时钟周期。</a:t>
            </a:r>
          </a:p>
          <a:p>
            <a:endParaRPr lang="zh-CN" altLang="en-US" dirty="0"/>
          </a:p>
        </p:txBody>
      </p:sp>
      <p:sp>
        <p:nvSpPr>
          <p:cNvPr id="8" name="文本框 7"/>
          <p:cNvSpPr txBox="1"/>
          <p:nvPr/>
        </p:nvSpPr>
        <p:spPr>
          <a:xfrm>
            <a:off x="855559" y="1676378"/>
            <a:ext cx="7609431" cy="677108"/>
          </a:xfrm>
          <a:prstGeom prst="rect">
            <a:avLst/>
          </a:prstGeom>
          <a:noFill/>
        </p:spPr>
        <p:txBody>
          <a:bodyPr wrap="square" rtlCol="0">
            <a:spAutoFit/>
          </a:bodyPr>
          <a:lstStyle/>
          <a:p>
            <a:r>
              <a:rPr lang="zh-CN" altLang="en-US" sz="2000" dirty="0">
                <a:latin typeface="+mn-ea"/>
              </a:rPr>
              <a:t>随着时钟负跳沿的不断来临，</a:t>
            </a:r>
            <a:r>
              <a:rPr lang="en-US" altLang="zh-CN" sz="2000" dirty="0">
                <a:latin typeface="+mn-ea"/>
              </a:rPr>
              <a:t>Q0</a:t>
            </a:r>
            <a:r>
              <a:rPr lang="zh-CN" altLang="en-US" sz="2000" dirty="0">
                <a:latin typeface="+mn-ea"/>
              </a:rPr>
              <a:t>、</a:t>
            </a:r>
            <a:r>
              <a:rPr lang="en-US" altLang="zh-CN" sz="2000" dirty="0">
                <a:latin typeface="+mn-ea"/>
              </a:rPr>
              <a:t>Q1 </a:t>
            </a:r>
            <a:r>
              <a:rPr lang="zh-CN" altLang="en-US" sz="2000" dirty="0">
                <a:latin typeface="+mn-ea"/>
              </a:rPr>
              <a:t>的波形图如图 </a:t>
            </a:r>
            <a:r>
              <a:rPr lang="en-US" altLang="zh-CN" sz="2000" dirty="0">
                <a:latin typeface="+mn-ea"/>
              </a:rPr>
              <a:t>3.27 </a:t>
            </a:r>
            <a:r>
              <a:rPr lang="zh-CN" altLang="en-US" sz="2000" dirty="0">
                <a:latin typeface="+mn-ea"/>
              </a:rPr>
              <a:t>所示。</a:t>
            </a:r>
          </a:p>
          <a:p>
            <a:endParaRPr lang="zh-CN" altLang="en-US" dirty="0"/>
          </a:p>
        </p:txBody>
      </p:sp>
      <p:pic>
        <p:nvPicPr>
          <p:cNvPr id="9" name="图片 8"/>
          <p:cNvPicPr>
            <a:picLocks noChangeAspect="1"/>
          </p:cNvPicPr>
          <p:nvPr/>
        </p:nvPicPr>
        <p:blipFill>
          <a:blip r:embed="rId2"/>
          <a:stretch>
            <a:fillRect/>
          </a:stretch>
        </p:blipFill>
        <p:spPr>
          <a:xfrm>
            <a:off x="3867330" y="1293619"/>
            <a:ext cx="8315507" cy="2839441"/>
          </a:xfrm>
          <a:prstGeom prst="rect">
            <a:avLst/>
          </a:prstGeom>
        </p:spPr>
      </p:pic>
      <p:sp>
        <p:nvSpPr>
          <p:cNvPr id="12" name="动作按钮: 上一张 11">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 name="文本框 45"/>
          <p:cNvSpPr txBox="1"/>
          <p:nvPr/>
        </p:nvSpPr>
        <p:spPr>
          <a:xfrm>
            <a:off x="831003" y="837791"/>
            <a:ext cx="4940916" cy="521970"/>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b="1" dirty="0">
                <a:solidFill>
                  <a:schemeClr val="bg1"/>
                </a:solidFill>
                <a:latin typeface="+mn-ea"/>
                <a:ea typeface="+mn-ea"/>
                <a:cs typeface="+mn-ea"/>
              </a:rPr>
              <a:t>（</a:t>
            </a:r>
            <a:r>
              <a:rPr lang="en-US" altLang="zh-CN" b="1" dirty="0">
                <a:solidFill>
                  <a:schemeClr val="bg1"/>
                </a:solidFill>
                <a:latin typeface="+mn-ea"/>
                <a:ea typeface="+mn-ea"/>
                <a:cs typeface="+mn-ea"/>
              </a:rPr>
              <a:t>2</a:t>
            </a:r>
            <a:r>
              <a:rPr lang="zh-CN" altLang="en-US" b="1" dirty="0">
                <a:solidFill>
                  <a:schemeClr val="bg1"/>
                </a:solidFill>
                <a:latin typeface="+mn-ea"/>
                <a:ea typeface="+mn-ea"/>
                <a:cs typeface="+mn-ea"/>
              </a:rPr>
              <a:t>）寄存器</a:t>
            </a:r>
            <a:endParaRPr lang="zh-CN" altLang="zh-CN" b="1" dirty="0">
              <a:solidFill>
                <a:schemeClr val="bg1"/>
              </a:solidFill>
              <a:latin typeface="+mn-ea"/>
              <a:ea typeface="+mn-ea"/>
              <a:cs typeface="+mn-ea"/>
            </a:endParaRPr>
          </a:p>
        </p:txBody>
      </p:sp>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8" name="文本框 58"/>
          <p:cNvSpPr txBox="1"/>
          <p:nvPr/>
        </p:nvSpPr>
        <p:spPr>
          <a:xfrm>
            <a:off x="1036955" y="208280"/>
            <a:ext cx="10095230"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9)</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3" name="文本框 2"/>
          <p:cNvSpPr txBox="1"/>
          <p:nvPr/>
        </p:nvSpPr>
        <p:spPr>
          <a:xfrm>
            <a:off x="1294705" y="1751375"/>
            <a:ext cx="8952384" cy="1600438"/>
          </a:xfrm>
          <a:prstGeom prst="rect">
            <a:avLst/>
          </a:prstGeom>
          <a:noFill/>
        </p:spPr>
        <p:txBody>
          <a:bodyPr wrap="square" rtlCol="0">
            <a:spAutoFit/>
          </a:bodyPr>
          <a:lstStyle/>
          <a:p>
            <a:r>
              <a:rPr lang="zh-CN" altLang="en-US" sz="2000" dirty="0"/>
              <a:t>         寄存器是由触发器组成的、用于存放多位二进制信息的器件。一个触发器是一个一位寄 存器，多个触发器就可以组成一个多位的寄存器。由于寄存器在计算机中的作用不同，从而 被命名不同，常用的有缓冲寄存器、移位寄存器、计数器等。</a:t>
            </a:r>
          </a:p>
          <a:p>
            <a:endParaRPr lang="zh-CN" altLang="en-US" dirty="0"/>
          </a:p>
        </p:txBody>
      </p:sp>
      <p:sp>
        <p:nvSpPr>
          <p:cNvPr id="7" name="文本框 6"/>
          <p:cNvSpPr txBox="1"/>
          <p:nvPr/>
        </p:nvSpPr>
        <p:spPr>
          <a:xfrm>
            <a:off x="1036652" y="3188629"/>
            <a:ext cx="10268938" cy="707886"/>
          </a:xfrm>
          <a:prstGeom prst="rect">
            <a:avLst/>
          </a:prstGeom>
          <a:noFill/>
        </p:spPr>
        <p:txBody>
          <a:bodyPr wrap="square" rtlCol="0">
            <a:spAutoFit/>
          </a:bodyPr>
          <a:lstStyle/>
          <a:p>
            <a:r>
              <a:rPr lang="en-US" altLang="zh-CN" sz="2000" dirty="0">
                <a:latin typeface="+mj-ea"/>
                <a:ea typeface="+mj-ea"/>
              </a:rPr>
              <a:t>1</a:t>
            </a:r>
            <a:r>
              <a:rPr lang="zh-CN" altLang="en-US" sz="2000" dirty="0">
                <a:latin typeface="+mj-ea"/>
                <a:ea typeface="+mj-ea"/>
              </a:rPr>
              <a:t>．缓冲寄存器</a:t>
            </a:r>
          </a:p>
          <a:p>
            <a:r>
              <a:rPr lang="zh-CN" altLang="en-US" sz="2000" dirty="0">
                <a:latin typeface="+mj-ea"/>
                <a:ea typeface="+mj-ea"/>
              </a:rPr>
              <a:t>缓冲寄存器它是用来暂存某个数据。图 </a:t>
            </a:r>
            <a:r>
              <a:rPr lang="en-US" altLang="zh-CN" sz="2000" dirty="0">
                <a:latin typeface="+mj-ea"/>
                <a:ea typeface="+mj-ea"/>
              </a:rPr>
              <a:t>3.28 </a:t>
            </a:r>
            <a:r>
              <a:rPr lang="zh-CN" altLang="en-US" sz="2000" dirty="0">
                <a:latin typeface="+mj-ea"/>
                <a:ea typeface="+mj-ea"/>
              </a:rPr>
              <a:t>是一个由 </a:t>
            </a:r>
            <a:r>
              <a:rPr lang="en-US" altLang="zh-CN" sz="2000" dirty="0">
                <a:latin typeface="+mj-ea"/>
                <a:ea typeface="+mj-ea"/>
              </a:rPr>
              <a:t>4 </a:t>
            </a:r>
            <a:r>
              <a:rPr lang="zh-CN" altLang="en-US" sz="2000" dirty="0">
                <a:latin typeface="+mj-ea"/>
                <a:ea typeface="+mj-ea"/>
              </a:rPr>
              <a:t>个 </a:t>
            </a:r>
            <a:r>
              <a:rPr lang="en-US" altLang="zh-CN" sz="2000" dirty="0">
                <a:latin typeface="+mj-ea"/>
                <a:ea typeface="+mj-ea"/>
              </a:rPr>
              <a:t>D </a:t>
            </a:r>
            <a:r>
              <a:rPr lang="zh-CN" altLang="en-US" sz="2000" dirty="0">
                <a:latin typeface="+mj-ea"/>
                <a:ea typeface="+mj-ea"/>
              </a:rPr>
              <a:t>触发器组成的 </a:t>
            </a:r>
            <a:r>
              <a:rPr lang="en-US" altLang="zh-CN" sz="2000" dirty="0">
                <a:latin typeface="+mj-ea"/>
                <a:ea typeface="+mj-ea"/>
              </a:rPr>
              <a:t>4 </a:t>
            </a:r>
            <a:r>
              <a:rPr lang="zh-CN" altLang="en-US" sz="2000" dirty="0">
                <a:latin typeface="+mj-ea"/>
                <a:ea typeface="+mj-ea"/>
              </a:rPr>
              <a:t>位缓冲器。</a:t>
            </a:r>
          </a:p>
        </p:txBody>
      </p:sp>
      <p:pic>
        <p:nvPicPr>
          <p:cNvPr id="8" name="图片 7"/>
          <p:cNvPicPr>
            <a:picLocks noChangeAspect="1"/>
          </p:cNvPicPr>
          <p:nvPr/>
        </p:nvPicPr>
        <p:blipFill>
          <a:blip r:embed="rId2"/>
          <a:stretch>
            <a:fillRect/>
          </a:stretch>
        </p:blipFill>
        <p:spPr>
          <a:xfrm>
            <a:off x="1294705" y="4091351"/>
            <a:ext cx="8712904" cy="2715322"/>
          </a:xfrm>
          <a:prstGeom prst="rect">
            <a:avLst/>
          </a:prstGeom>
        </p:spPr>
      </p:pic>
      <p:sp>
        <p:nvSpPr>
          <p:cNvPr id="11" name="动作按钮: 上一张 10">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8" name="文本框 58"/>
          <p:cNvSpPr txBox="1"/>
          <p:nvPr/>
        </p:nvSpPr>
        <p:spPr>
          <a:xfrm>
            <a:off x="1036955" y="208280"/>
            <a:ext cx="10306685"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10)</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9" name="文本框 45"/>
          <p:cNvSpPr txBox="1"/>
          <p:nvPr/>
        </p:nvSpPr>
        <p:spPr>
          <a:xfrm>
            <a:off x="855559" y="924902"/>
            <a:ext cx="4940916" cy="521970"/>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b="1" dirty="0">
                <a:solidFill>
                  <a:schemeClr val="bg1"/>
                </a:solidFill>
                <a:latin typeface="+mn-ea"/>
                <a:ea typeface="+mn-ea"/>
                <a:cs typeface="+mn-ea"/>
              </a:rPr>
              <a:t>（</a:t>
            </a:r>
            <a:r>
              <a:rPr lang="en-US" altLang="zh-CN" b="1" dirty="0">
                <a:solidFill>
                  <a:schemeClr val="bg1"/>
                </a:solidFill>
                <a:latin typeface="+mn-ea"/>
                <a:ea typeface="+mn-ea"/>
                <a:cs typeface="+mn-ea"/>
              </a:rPr>
              <a:t>2</a:t>
            </a:r>
            <a:r>
              <a:rPr lang="zh-CN" altLang="en-US" b="1" dirty="0">
                <a:solidFill>
                  <a:schemeClr val="bg1"/>
                </a:solidFill>
                <a:latin typeface="+mn-ea"/>
                <a:ea typeface="+mn-ea"/>
                <a:cs typeface="+mn-ea"/>
              </a:rPr>
              <a:t>）寄存器</a:t>
            </a:r>
            <a:endParaRPr lang="zh-CN" altLang="zh-CN" b="1" dirty="0">
              <a:solidFill>
                <a:schemeClr val="bg1"/>
              </a:solidFill>
              <a:latin typeface="+mn-ea"/>
              <a:ea typeface="+mn-ea"/>
              <a:cs typeface="+mn-ea"/>
            </a:endParaRPr>
          </a:p>
        </p:txBody>
      </p:sp>
      <p:sp>
        <p:nvSpPr>
          <p:cNvPr id="3" name="文本框 2"/>
          <p:cNvSpPr txBox="1"/>
          <p:nvPr/>
        </p:nvSpPr>
        <p:spPr>
          <a:xfrm>
            <a:off x="855559" y="1672159"/>
            <a:ext cx="10118696" cy="1908215"/>
          </a:xfrm>
          <a:prstGeom prst="rect">
            <a:avLst/>
          </a:prstGeom>
          <a:noFill/>
        </p:spPr>
        <p:txBody>
          <a:bodyPr wrap="square" rtlCol="0">
            <a:spAutoFit/>
          </a:bodyPr>
          <a:lstStyle/>
          <a:p>
            <a:r>
              <a:rPr lang="zh-CN" altLang="en-US" sz="2000" dirty="0">
                <a:latin typeface="+mn-ea"/>
              </a:rPr>
              <a:t>    各触发器时钟端通过 </a:t>
            </a:r>
            <a:r>
              <a:rPr lang="en-US" altLang="zh-CN" sz="2000" dirty="0">
                <a:latin typeface="+mn-ea"/>
              </a:rPr>
              <a:t>CLK</a:t>
            </a:r>
            <a:r>
              <a:rPr lang="zh-CN" altLang="en-US" sz="2000" dirty="0">
                <a:latin typeface="+mn-ea"/>
              </a:rPr>
              <a:t>端统一控制，它们同时通过</a:t>
            </a:r>
            <a:r>
              <a:rPr lang="en-US" altLang="zh-CN" sz="2000" dirty="0">
                <a:latin typeface="+mn-ea"/>
              </a:rPr>
              <a:t>CLR</a:t>
            </a:r>
            <a:r>
              <a:rPr lang="zh-CN" altLang="en-US" sz="2000" dirty="0">
                <a:latin typeface="+mn-ea"/>
              </a:rPr>
              <a:t>端清 </a:t>
            </a:r>
            <a:r>
              <a:rPr lang="en-US" altLang="zh-CN" sz="2000" dirty="0">
                <a:latin typeface="+mn-ea"/>
              </a:rPr>
              <a:t>0</a:t>
            </a:r>
            <a:r>
              <a:rPr lang="zh-CN" altLang="en-US" sz="2000" dirty="0">
                <a:latin typeface="+mn-ea"/>
              </a:rPr>
              <a:t>，同时接收新数据。为了保证存储数据的准确性，在寄存器接收新数据之前，先把触发器统一清</a:t>
            </a:r>
            <a:r>
              <a:rPr lang="en-US" altLang="zh-CN" sz="2000" dirty="0">
                <a:latin typeface="+mn-ea"/>
              </a:rPr>
              <a:t>0</a:t>
            </a:r>
            <a:r>
              <a:rPr lang="zh-CN" altLang="en-US" sz="2000" dirty="0">
                <a:latin typeface="+mn-ea"/>
              </a:rPr>
              <a:t>，然后在时钟的正跳沿，寄存器把 </a:t>
            </a:r>
            <a:r>
              <a:rPr lang="en-US" altLang="zh-CN" sz="2000" dirty="0">
                <a:latin typeface="+mn-ea"/>
              </a:rPr>
              <a:t>X</a:t>
            </a:r>
            <a:r>
              <a:rPr lang="zh-CN" altLang="en-US" sz="2000" dirty="0">
                <a:latin typeface="+mn-ea"/>
              </a:rPr>
              <a:t>上传来的数据保存在寄存器中。</a:t>
            </a:r>
            <a:r>
              <a:rPr lang="en-US" altLang="zh-CN" sz="2000" dirty="0">
                <a:latin typeface="+mn-ea"/>
              </a:rPr>
              <a:t>J-K </a:t>
            </a:r>
            <a:r>
              <a:rPr lang="zh-CN" altLang="en-US" sz="2000" dirty="0">
                <a:latin typeface="+mn-ea"/>
              </a:rPr>
              <a:t>触发器也可用来作成缓冲寄存器。关键是要让 </a:t>
            </a:r>
            <a:r>
              <a:rPr lang="en-US" altLang="zh-CN" sz="2000" dirty="0">
                <a:latin typeface="+mn-ea"/>
              </a:rPr>
              <a:t>J </a:t>
            </a:r>
            <a:r>
              <a:rPr lang="zh-CN" altLang="en-US" sz="2000" dirty="0">
                <a:latin typeface="+mn-ea"/>
              </a:rPr>
              <a:t>和 </a:t>
            </a:r>
            <a:r>
              <a:rPr lang="en-US" altLang="zh-CN" sz="2000" dirty="0">
                <a:latin typeface="+mn-ea"/>
              </a:rPr>
              <a:t>K </a:t>
            </a:r>
            <a:r>
              <a:rPr lang="zh-CN" altLang="en-US" sz="2000" dirty="0">
                <a:latin typeface="+mn-ea"/>
              </a:rPr>
              <a:t>处于不同的状态，然后把数据 从 </a:t>
            </a:r>
            <a:r>
              <a:rPr lang="en-US" altLang="zh-CN" sz="2000" dirty="0">
                <a:latin typeface="+mn-ea"/>
              </a:rPr>
              <a:t>J </a:t>
            </a:r>
            <a:r>
              <a:rPr lang="zh-CN" altLang="en-US" sz="2000" dirty="0">
                <a:latin typeface="+mn-ea"/>
              </a:rPr>
              <a:t>端接收。图</a:t>
            </a:r>
            <a:r>
              <a:rPr lang="en-US" altLang="zh-CN" sz="2000" dirty="0">
                <a:latin typeface="+mn-ea"/>
              </a:rPr>
              <a:t>3.29</a:t>
            </a:r>
            <a:r>
              <a:rPr lang="zh-CN" altLang="en-US" sz="2000" dirty="0">
                <a:latin typeface="+mn-ea"/>
              </a:rPr>
              <a:t>所示的 </a:t>
            </a:r>
            <a:r>
              <a:rPr lang="en-US" altLang="zh-CN" sz="2000" dirty="0">
                <a:latin typeface="+mn-ea"/>
              </a:rPr>
              <a:t>J-K </a:t>
            </a:r>
            <a:r>
              <a:rPr lang="zh-CN" altLang="en-US" sz="2000" dirty="0">
                <a:latin typeface="+mn-ea"/>
              </a:rPr>
              <a:t>触发器在功能上相当于 </a:t>
            </a:r>
            <a:r>
              <a:rPr lang="en-US" altLang="zh-CN" sz="2000" dirty="0">
                <a:latin typeface="+mn-ea"/>
              </a:rPr>
              <a:t>D </a:t>
            </a:r>
            <a:r>
              <a:rPr lang="zh-CN" altLang="en-US" sz="2000" dirty="0">
                <a:latin typeface="+mn-ea"/>
              </a:rPr>
              <a:t>触发器。</a:t>
            </a:r>
          </a:p>
          <a:p>
            <a:endParaRPr lang="zh-CN" altLang="en-US" dirty="0"/>
          </a:p>
        </p:txBody>
      </p:sp>
      <p:pic>
        <p:nvPicPr>
          <p:cNvPr id="4" name="图片 3"/>
          <p:cNvPicPr>
            <a:picLocks noChangeAspect="1"/>
          </p:cNvPicPr>
          <p:nvPr/>
        </p:nvPicPr>
        <p:blipFill>
          <a:blip r:embed="rId2"/>
          <a:stretch>
            <a:fillRect/>
          </a:stretch>
        </p:blipFill>
        <p:spPr>
          <a:xfrm>
            <a:off x="6150142" y="3993172"/>
            <a:ext cx="4955516" cy="2784195"/>
          </a:xfrm>
          <a:prstGeom prst="rect">
            <a:avLst/>
          </a:prstGeom>
        </p:spPr>
      </p:pic>
      <p:sp>
        <p:nvSpPr>
          <p:cNvPr id="5" name="文本框 4"/>
          <p:cNvSpPr txBox="1"/>
          <p:nvPr/>
        </p:nvSpPr>
        <p:spPr>
          <a:xfrm>
            <a:off x="1235606" y="3315713"/>
            <a:ext cx="10259705" cy="677108"/>
          </a:xfrm>
          <a:prstGeom prst="rect">
            <a:avLst/>
          </a:prstGeom>
          <a:noFill/>
        </p:spPr>
        <p:txBody>
          <a:bodyPr wrap="square" rtlCol="0">
            <a:spAutoFit/>
          </a:bodyPr>
          <a:lstStyle/>
          <a:p>
            <a:r>
              <a:rPr lang="zh-CN" altLang="en-US" sz="2000" dirty="0">
                <a:latin typeface="+mn-ea"/>
              </a:rPr>
              <a:t> 无论是 </a:t>
            </a:r>
            <a:r>
              <a:rPr lang="en-US" altLang="zh-CN" sz="2000" dirty="0">
                <a:latin typeface="+mn-ea"/>
              </a:rPr>
              <a:t>D </a:t>
            </a:r>
            <a:r>
              <a:rPr lang="zh-CN" altLang="en-US" sz="2000" dirty="0">
                <a:latin typeface="+mn-ea"/>
              </a:rPr>
              <a:t>触发器还是 </a:t>
            </a:r>
            <a:r>
              <a:rPr lang="en-US" altLang="zh-CN" sz="2000" dirty="0">
                <a:latin typeface="+mn-ea"/>
              </a:rPr>
              <a:t>J-K </a:t>
            </a:r>
            <a:r>
              <a:rPr lang="zh-CN" altLang="en-US" sz="2000" dirty="0">
                <a:latin typeface="+mn-ea"/>
              </a:rPr>
              <a:t>触发器作成的缓冲寄存器，都可用图 </a:t>
            </a:r>
            <a:r>
              <a:rPr lang="en-US" altLang="zh-CN" sz="2000" dirty="0">
                <a:latin typeface="+mn-ea"/>
              </a:rPr>
              <a:t>3.30 </a:t>
            </a:r>
            <a:r>
              <a:rPr lang="zh-CN" altLang="en-US" sz="2000" dirty="0">
                <a:latin typeface="+mn-ea"/>
              </a:rPr>
              <a:t>所示的符号来表示。</a:t>
            </a:r>
          </a:p>
          <a:p>
            <a:endParaRPr lang="zh-CN" altLang="en-US" dirty="0"/>
          </a:p>
        </p:txBody>
      </p:sp>
      <p:pic>
        <p:nvPicPr>
          <p:cNvPr id="6" name="图片 5"/>
          <p:cNvPicPr>
            <a:picLocks noChangeAspect="1"/>
          </p:cNvPicPr>
          <p:nvPr/>
        </p:nvPicPr>
        <p:blipFill>
          <a:blip r:embed="rId3"/>
          <a:stretch>
            <a:fillRect/>
          </a:stretch>
        </p:blipFill>
        <p:spPr>
          <a:xfrm>
            <a:off x="704850" y="3783965"/>
            <a:ext cx="4758690" cy="3022600"/>
          </a:xfrm>
          <a:prstGeom prst="rect">
            <a:avLst/>
          </a:prstGeom>
        </p:spPr>
      </p:pic>
      <p:sp>
        <p:nvSpPr>
          <p:cNvPr id="12" name="动作按钮: 上一张 11">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6" name="文本框 58"/>
          <p:cNvSpPr txBox="1"/>
          <p:nvPr/>
        </p:nvSpPr>
        <p:spPr>
          <a:xfrm>
            <a:off x="1036955" y="208280"/>
            <a:ext cx="10170795"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11)</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855559" y="924902"/>
            <a:ext cx="4940916" cy="521970"/>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b="1" dirty="0">
                <a:solidFill>
                  <a:schemeClr val="bg1"/>
                </a:solidFill>
                <a:latin typeface="+mn-ea"/>
                <a:ea typeface="+mn-ea"/>
                <a:cs typeface="+mn-ea"/>
              </a:rPr>
              <a:t>（</a:t>
            </a:r>
            <a:r>
              <a:rPr lang="en-US" altLang="zh-CN" b="1" dirty="0">
                <a:solidFill>
                  <a:schemeClr val="bg1"/>
                </a:solidFill>
                <a:latin typeface="+mn-ea"/>
                <a:ea typeface="+mn-ea"/>
                <a:cs typeface="+mn-ea"/>
              </a:rPr>
              <a:t>2</a:t>
            </a:r>
            <a:r>
              <a:rPr lang="zh-CN" altLang="en-US" b="1" dirty="0">
                <a:solidFill>
                  <a:schemeClr val="bg1"/>
                </a:solidFill>
                <a:latin typeface="+mn-ea"/>
                <a:ea typeface="+mn-ea"/>
                <a:cs typeface="+mn-ea"/>
              </a:rPr>
              <a:t>）寄存器</a:t>
            </a:r>
            <a:endParaRPr lang="zh-CN" altLang="zh-CN" b="1" dirty="0">
              <a:solidFill>
                <a:schemeClr val="bg1"/>
              </a:solidFill>
              <a:latin typeface="+mn-ea"/>
              <a:ea typeface="+mn-ea"/>
              <a:cs typeface="+mn-ea"/>
            </a:endParaRPr>
          </a:p>
        </p:txBody>
      </p:sp>
      <p:sp>
        <p:nvSpPr>
          <p:cNvPr id="2" name="文本框 1"/>
          <p:cNvSpPr txBox="1"/>
          <p:nvPr/>
        </p:nvSpPr>
        <p:spPr>
          <a:xfrm>
            <a:off x="1135126" y="1518657"/>
            <a:ext cx="3647890" cy="677108"/>
          </a:xfrm>
          <a:prstGeom prst="rect">
            <a:avLst/>
          </a:prstGeom>
          <a:noFill/>
        </p:spPr>
        <p:txBody>
          <a:bodyPr wrap="square" rtlCol="0">
            <a:spAutoFit/>
          </a:bodyPr>
          <a:lstStyle/>
          <a:p>
            <a:r>
              <a:rPr lang="en-US" altLang="zh-CN" sz="2000" dirty="0">
                <a:latin typeface="+mn-ea"/>
              </a:rPr>
              <a:t>2</a:t>
            </a:r>
            <a:r>
              <a:rPr lang="zh-CN" altLang="en-US" sz="2000" dirty="0">
                <a:latin typeface="+mn-ea"/>
              </a:rPr>
              <a:t>．移位寄存器</a:t>
            </a:r>
          </a:p>
          <a:p>
            <a:endParaRPr lang="zh-CN" altLang="en-US" dirty="0"/>
          </a:p>
        </p:txBody>
      </p:sp>
      <p:sp>
        <p:nvSpPr>
          <p:cNvPr id="3" name="文本框 2"/>
          <p:cNvSpPr txBox="1"/>
          <p:nvPr/>
        </p:nvSpPr>
        <p:spPr>
          <a:xfrm>
            <a:off x="855559" y="1998818"/>
            <a:ext cx="10046307" cy="1015663"/>
          </a:xfrm>
          <a:prstGeom prst="rect">
            <a:avLst/>
          </a:prstGeom>
          <a:noFill/>
        </p:spPr>
        <p:txBody>
          <a:bodyPr wrap="square" rtlCol="0">
            <a:spAutoFit/>
          </a:bodyPr>
          <a:lstStyle/>
          <a:p>
            <a:r>
              <a:rPr lang="zh-CN" altLang="en-US" sz="2000" dirty="0">
                <a:latin typeface="+mn-ea"/>
              </a:rPr>
              <a:t>    在计算机的工作中，在进行位运算、乘除法运算等好多场合要用到移位操作。移位寄存器能将所储存的数据逐位向左或向右移动，以完成计算机运行过程中所需的功能。图 </a:t>
            </a:r>
            <a:r>
              <a:rPr lang="en-US" altLang="zh-CN" sz="2000" dirty="0">
                <a:latin typeface="+mn-ea"/>
              </a:rPr>
              <a:t>3.31 </a:t>
            </a:r>
            <a:r>
              <a:rPr lang="zh-CN" altLang="en-US" sz="2000" dirty="0">
                <a:latin typeface="+mn-ea"/>
              </a:rPr>
              <a:t>为一由</a:t>
            </a:r>
            <a:r>
              <a:rPr lang="en-US" altLang="zh-CN" sz="2000" dirty="0">
                <a:latin typeface="+mn-ea"/>
              </a:rPr>
              <a:t>4</a:t>
            </a:r>
            <a:r>
              <a:rPr lang="zh-CN" altLang="en-US" sz="2000" dirty="0">
                <a:latin typeface="+mn-ea"/>
              </a:rPr>
              <a:t>位</a:t>
            </a:r>
            <a:r>
              <a:rPr lang="en-US" altLang="zh-CN" sz="2000" dirty="0">
                <a:latin typeface="+mn-ea"/>
              </a:rPr>
              <a:t>D</a:t>
            </a:r>
            <a:r>
              <a:rPr lang="zh-CN" altLang="en-US" sz="2000" dirty="0">
                <a:latin typeface="+mn-ea"/>
              </a:rPr>
              <a:t>触发器作成的</a:t>
            </a:r>
            <a:r>
              <a:rPr lang="en-US" altLang="zh-CN" sz="2000" dirty="0">
                <a:latin typeface="+mn-ea"/>
              </a:rPr>
              <a:t>4</a:t>
            </a:r>
            <a:r>
              <a:rPr lang="zh-CN" altLang="en-US" sz="2000" dirty="0">
                <a:latin typeface="+mn-ea"/>
              </a:rPr>
              <a:t>位右移寄存器。</a:t>
            </a:r>
          </a:p>
        </p:txBody>
      </p:sp>
      <p:pic>
        <p:nvPicPr>
          <p:cNvPr id="4" name="图片 3"/>
          <p:cNvPicPr>
            <a:picLocks noChangeAspect="1"/>
          </p:cNvPicPr>
          <p:nvPr/>
        </p:nvPicPr>
        <p:blipFill>
          <a:blip r:embed="rId2"/>
          <a:stretch>
            <a:fillRect/>
          </a:stretch>
        </p:blipFill>
        <p:spPr>
          <a:xfrm>
            <a:off x="1801341" y="2072803"/>
            <a:ext cx="8327910" cy="2843677"/>
          </a:xfrm>
          <a:prstGeom prst="rect">
            <a:avLst/>
          </a:prstGeom>
        </p:spPr>
      </p:pic>
      <p:sp>
        <p:nvSpPr>
          <p:cNvPr id="5" name="文本框 4"/>
          <p:cNvSpPr txBox="1"/>
          <p:nvPr/>
        </p:nvSpPr>
        <p:spPr>
          <a:xfrm>
            <a:off x="723796" y="5080399"/>
            <a:ext cx="10483001" cy="1015663"/>
          </a:xfrm>
          <a:prstGeom prst="rect">
            <a:avLst/>
          </a:prstGeom>
          <a:noFill/>
        </p:spPr>
        <p:txBody>
          <a:bodyPr wrap="square" rtlCol="0">
            <a:spAutoFit/>
          </a:bodyPr>
          <a:lstStyle/>
          <a:p>
            <a:r>
              <a:rPr lang="zh-CN" altLang="en-US" sz="2000" dirty="0">
                <a:latin typeface="+mj-ea"/>
                <a:ea typeface="+mj-ea"/>
              </a:rPr>
              <a:t>各触发器时钟端通过 </a:t>
            </a:r>
            <a:r>
              <a:rPr lang="en-US" altLang="zh-CN" sz="2000" dirty="0">
                <a:latin typeface="+mj-ea"/>
                <a:ea typeface="+mj-ea"/>
              </a:rPr>
              <a:t>CLK </a:t>
            </a:r>
            <a:r>
              <a:rPr lang="zh-CN" altLang="en-US" sz="2000" dirty="0">
                <a:latin typeface="+mj-ea"/>
                <a:ea typeface="+mj-ea"/>
              </a:rPr>
              <a:t>统一控制，移位前不能清 </a:t>
            </a:r>
            <a:r>
              <a:rPr lang="en-US" altLang="zh-CN" sz="2000" dirty="0">
                <a:latin typeface="+mj-ea"/>
                <a:ea typeface="+mj-ea"/>
              </a:rPr>
              <a:t>0</a:t>
            </a:r>
            <a:r>
              <a:rPr lang="zh-CN" altLang="en-US" sz="2000" dirty="0">
                <a:latin typeface="+mj-ea"/>
                <a:ea typeface="+mj-ea"/>
              </a:rPr>
              <a:t>。在时钟的正跳沿，寄存器里的各位数据依次右移，</a:t>
            </a:r>
            <a:r>
              <a:rPr lang="en-US" altLang="zh-CN" sz="2000" dirty="0">
                <a:latin typeface="+mj-ea"/>
                <a:ea typeface="+mj-ea"/>
              </a:rPr>
              <a:t>Q0=Q1</a:t>
            </a:r>
            <a:r>
              <a:rPr lang="zh-CN" altLang="en-US" sz="2000" dirty="0">
                <a:latin typeface="+mj-ea"/>
                <a:ea typeface="+mj-ea"/>
              </a:rPr>
              <a:t>，</a:t>
            </a:r>
            <a:r>
              <a:rPr lang="en-US" altLang="zh-CN" sz="2000" dirty="0">
                <a:latin typeface="+mj-ea"/>
                <a:ea typeface="+mj-ea"/>
              </a:rPr>
              <a:t>Q1=Q2</a:t>
            </a:r>
            <a:r>
              <a:rPr lang="zh-CN" altLang="en-US" sz="2000" dirty="0">
                <a:latin typeface="+mj-ea"/>
                <a:ea typeface="+mj-ea"/>
              </a:rPr>
              <a:t>，</a:t>
            </a:r>
            <a:r>
              <a:rPr lang="en-US" altLang="zh-CN" sz="2000" dirty="0">
                <a:latin typeface="+mj-ea"/>
                <a:ea typeface="+mj-ea"/>
              </a:rPr>
              <a:t>Q2=Q3</a:t>
            </a:r>
            <a:r>
              <a:rPr lang="zh-CN" altLang="en-US" sz="2000" dirty="0">
                <a:latin typeface="+mj-ea"/>
                <a:ea typeface="+mj-ea"/>
              </a:rPr>
              <a:t>，</a:t>
            </a:r>
            <a:r>
              <a:rPr lang="en-US" altLang="zh-CN" sz="2000" dirty="0">
                <a:latin typeface="+mj-ea"/>
                <a:ea typeface="+mj-ea"/>
              </a:rPr>
              <a:t>Q3 </a:t>
            </a:r>
            <a:r>
              <a:rPr lang="zh-CN" altLang="en-US" sz="2000" dirty="0">
                <a:latin typeface="+mj-ea"/>
                <a:ea typeface="+mj-ea"/>
              </a:rPr>
              <a:t>接收新输入的数据 </a:t>
            </a:r>
            <a:r>
              <a:rPr lang="en-US" altLang="zh-CN" sz="2000" dirty="0">
                <a:latin typeface="+mj-ea"/>
                <a:ea typeface="+mj-ea"/>
              </a:rPr>
              <a:t>Din</a:t>
            </a:r>
            <a:r>
              <a:rPr lang="zh-CN" altLang="en-US" sz="2000" dirty="0">
                <a:latin typeface="+mj-ea"/>
                <a:ea typeface="+mj-ea"/>
              </a:rPr>
              <a:t>。 </a:t>
            </a:r>
            <a:r>
              <a:rPr lang="en-US" altLang="zh-CN" sz="2000" dirty="0">
                <a:latin typeface="+mj-ea"/>
                <a:ea typeface="+mj-ea"/>
              </a:rPr>
              <a:t>J-K </a:t>
            </a:r>
            <a:r>
              <a:rPr lang="zh-CN" altLang="en-US" sz="2000" dirty="0">
                <a:latin typeface="+mj-ea"/>
                <a:ea typeface="+mj-ea"/>
              </a:rPr>
              <a:t>触发器也可用来组成移位寄存器。</a:t>
            </a:r>
          </a:p>
        </p:txBody>
      </p:sp>
      <p:sp>
        <p:nvSpPr>
          <p:cNvPr id="12" name="动作按钮: 上一张 11">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21" y="61"/>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95" y="1166137"/>
            <a:ext cx="3538227" cy="888431"/>
          </a:xfrm>
          <a:prstGeom prst="rect">
            <a:avLst/>
          </a:prstGeom>
        </p:spPr>
      </p:pic>
      <p:sp>
        <p:nvSpPr>
          <p:cNvPr id="16" name="文本框 15"/>
          <p:cNvSpPr txBox="1"/>
          <p:nvPr/>
        </p:nvSpPr>
        <p:spPr>
          <a:xfrm>
            <a:off x="976852" y="716641"/>
            <a:ext cx="2245100" cy="923330"/>
          </a:xfrm>
          <a:prstGeom prst="rect">
            <a:avLst/>
          </a:prstGeom>
          <a:noFill/>
        </p:spPr>
        <p:txBody>
          <a:bodyPr wrap="square" rtlCol="0">
            <a:spAutoFit/>
          </a:bodyPr>
          <a:lstStyle/>
          <a:p>
            <a:r>
              <a:rPr lang="zh-CN" altLang="en-US" sz="5400" noProof="1">
                <a:solidFill>
                  <a:srgbClr val="FFC000"/>
                </a:solidFill>
                <a:effectLst>
                  <a:outerShdw blurRad="38100" dist="38100" dir="2700000">
                    <a:srgbClr val="C0C0C0"/>
                  </a:outerShdw>
                </a:effectLst>
              </a:rPr>
              <a:t>概述</a:t>
            </a:r>
            <a:endParaRPr lang="zh-CN" altLang="en-US" sz="5400" dirty="0">
              <a:solidFill>
                <a:srgbClr val="FFC000"/>
              </a:solidFill>
              <a:latin typeface="方正兰亭超细黑简体" panose="02000000000000000000" pitchFamily="2" charset="-122"/>
              <a:ea typeface="方正兰亭超细黑简体" panose="02000000000000000000" pitchFamily="2" charset="-122"/>
            </a:endParaRPr>
          </a:p>
        </p:txBody>
      </p:sp>
      <p:sp>
        <p:nvSpPr>
          <p:cNvPr id="62" name="文本框 8"/>
          <p:cNvSpPr txBox="1"/>
          <p:nvPr/>
        </p:nvSpPr>
        <p:spPr>
          <a:xfrm>
            <a:off x="4323489" y="2496879"/>
            <a:ext cx="4682320" cy="460375"/>
          </a:xfrm>
          <a:prstGeom prst="rect">
            <a:avLst/>
          </a:prstGeom>
          <a:noFill/>
        </p:spPr>
        <p:txBody>
          <a:bodyPr wrap="square" rtlCol="0">
            <a:spAutoFit/>
          </a:bodyPr>
          <a:lstStyle/>
          <a:p>
            <a:pPr fontAlgn="auto"/>
            <a:r>
              <a:rPr lang="zh-CN" altLang="en-US" sz="2400" b="1" dirty="0"/>
              <a:t>门电路</a:t>
            </a:r>
            <a:endParaRPr lang="zh-CN" altLang="zh-CN" sz="2400" b="1" dirty="0"/>
          </a:p>
        </p:txBody>
      </p:sp>
      <p:sp>
        <p:nvSpPr>
          <p:cNvPr id="70" name="文本框 8"/>
          <p:cNvSpPr txBox="1"/>
          <p:nvPr/>
        </p:nvSpPr>
        <p:spPr>
          <a:xfrm>
            <a:off x="4323490" y="3318854"/>
            <a:ext cx="4466910" cy="460375"/>
          </a:xfrm>
          <a:prstGeom prst="rect">
            <a:avLst/>
          </a:prstGeom>
          <a:noFill/>
        </p:spPr>
        <p:txBody>
          <a:bodyPr wrap="square" rtlCol="0">
            <a:spAutoFit/>
          </a:bodyPr>
          <a:lstStyle/>
          <a:p>
            <a:r>
              <a:rPr lang="zh-CN" altLang="en-US" sz="2400" b="1" dirty="0">
                <a:solidFill>
                  <a:schemeClr val="bg1"/>
                </a:solidFill>
              </a:rPr>
              <a:t>逻辑电路的分析与设计</a:t>
            </a:r>
          </a:p>
        </p:txBody>
      </p:sp>
      <p:sp>
        <p:nvSpPr>
          <p:cNvPr id="78" name="文本框 8"/>
          <p:cNvSpPr txBox="1"/>
          <p:nvPr/>
        </p:nvSpPr>
        <p:spPr>
          <a:xfrm>
            <a:off x="4323490" y="4123682"/>
            <a:ext cx="3706803" cy="460375"/>
          </a:xfrm>
          <a:prstGeom prst="rect">
            <a:avLst/>
          </a:prstGeom>
          <a:noFill/>
        </p:spPr>
        <p:txBody>
          <a:bodyPr wrap="square" rtlCol="0">
            <a:spAutoFit/>
          </a:bodyPr>
          <a:lstStyle/>
          <a:p>
            <a:r>
              <a:rPr lang="zh-CN" altLang="en-US" sz="2400" b="1" dirty="0">
                <a:solidFill>
                  <a:schemeClr val="bg1"/>
                </a:solidFill>
              </a:rPr>
              <a:t>触发器及寄存器</a:t>
            </a:r>
            <a:endParaRPr lang="en-US" altLang="zh-CN" sz="2400" b="1" dirty="0">
              <a:solidFill>
                <a:schemeClr val="bg1"/>
              </a:solidFill>
              <a:sym typeface="Calibri" panose="020F0502020204030204" pitchFamily="34" charset="0"/>
            </a:endParaRPr>
          </a:p>
        </p:txBody>
      </p:sp>
      <p:sp>
        <p:nvSpPr>
          <p:cNvPr id="672" name="矩形 671"/>
          <p:cNvSpPr/>
          <p:nvPr/>
        </p:nvSpPr>
        <p:spPr>
          <a:xfrm>
            <a:off x="4323489" y="1700695"/>
            <a:ext cx="1407160" cy="460375"/>
          </a:xfrm>
          <a:prstGeom prst="rect">
            <a:avLst/>
          </a:prstGeom>
        </p:spPr>
        <p:txBody>
          <a:bodyPr wrap="none">
            <a:spAutoFit/>
          </a:bodyPr>
          <a:lstStyle/>
          <a:p>
            <a:r>
              <a:rPr lang="zh-CN" altLang="en-US" sz="2400" b="1" kern="100" dirty="0">
                <a:latin typeface="Arial" panose="020B0604020202020204" pitchFamily="34" charset="0"/>
                <a:cs typeface="Times New Roman" panose="02020603050405020304" pitchFamily="18" charset="0"/>
              </a:rPr>
              <a:t>逻辑代数</a:t>
            </a:r>
            <a:endParaRPr lang="zh-CN" altLang="en-US" sz="2400" b="1" kern="100" dirty="0">
              <a:solidFill>
                <a:schemeClr val="bg1"/>
              </a:solidFill>
              <a:latin typeface="Arial" panose="020B0604020202020204" pitchFamily="34" charset="0"/>
              <a:cs typeface="Times New Roman" panose="02020603050405020304" pitchFamily="18" charset="0"/>
            </a:endParaRPr>
          </a:p>
        </p:txBody>
      </p: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21898" y="6019123"/>
            <a:ext cx="1054286" cy="264725"/>
          </a:xfrm>
          <a:prstGeom prst="rect">
            <a:avLst/>
          </a:prstGeom>
        </p:spPr>
      </p:pic>
      <p:sp>
        <p:nvSpPr>
          <p:cNvPr id="50" name="文本框 8"/>
          <p:cNvSpPr txBox="1"/>
          <p:nvPr/>
        </p:nvSpPr>
        <p:spPr>
          <a:xfrm>
            <a:off x="4323489" y="4979285"/>
            <a:ext cx="3706803" cy="460375"/>
          </a:xfrm>
          <a:prstGeom prst="rect">
            <a:avLst/>
          </a:prstGeom>
          <a:noFill/>
        </p:spPr>
        <p:txBody>
          <a:bodyPr wrap="square" rtlCol="0">
            <a:spAutoFit/>
          </a:bodyPr>
          <a:lstStyle/>
          <a:p>
            <a:r>
              <a:rPr lang="zh-CN" altLang="en-US" sz="2400" b="1" dirty="0">
                <a:solidFill>
                  <a:schemeClr val="bg1"/>
                </a:solidFill>
                <a:sym typeface="Calibri" panose="020F0502020204030204" pitchFamily="34" charset="0"/>
              </a:rPr>
              <a:t>小结</a:t>
            </a:r>
          </a:p>
        </p:txBody>
      </p:sp>
      <p:sp>
        <p:nvSpPr>
          <p:cNvPr id="51" name="文本框 8"/>
          <p:cNvSpPr txBox="1"/>
          <p:nvPr/>
        </p:nvSpPr>
        <p:spPr>
          <a:xfrm>
            <a:off x="4323489" y="5788935"/>
            <a:ext cx="3706803" cy="460375"/>
          </a:xfrm>
          <a:prstGeom prst="rect">
            <a:avLst/>
          </a:prstGeom>
          <a:noFill/>
        </p:spPr>
        <p:txBody>
          <a:bodyPr wrap="square" rtlCol="0">
            <a:spAutoFit/>
          </a:bodyPr>
          <a:lstStyle/>
          <a:p>
            <a:r>
              <a:rPr lang="zh-CN" altLang="en-US" sz="2400" b="1" dirty="0">
                <a:solidFill>
                  <a:schemeClr val="bg1"/>
                </a:solidFill>
              </a:rPr>
              <a:t>习题</a:t>
            </a:r>
            <a:endParaRPr lang="zh-CN" altLang="en-US" sz="2400" b="1" dirty="0">
              <a:solidFill>
                <a:schemeClr val="bg1"/>
              </a:solidFill>
              <a:sym typeface="Calibri" panose="020F0502020204030204" pitchFamily="34" charset="0"/>
            </a:endParaRPr>
          </a:p>
        </p:txBody>
      </p:sp>
      <p:sp>
        <p:nvSpPr>
          <p:cNvPr id="2" name="动作按钮: 前进或下一项 1">
            <a:hlinkClick r:id="rId5" action="ppaction://hlinksldjump" highlightClick="1"/>
          </p:cNvPr>
          <p:cNvSpPr/>
          <p:nvPr/>
        </p:nvSpPr>
        <p:spPr>
          <a:xfrm>
            <a:off x="3635582" y="1734688"/>
            <a:ext cx="458973" cy="392390"/>
          </a:xfrm>
          <a:prstGeom prst="actionButtonForwardNext">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ArchUp">
              <a:avLst/>
            </a:prstTxWarp>
          </a:bodyPr>
          <a:lstStyle/>
          <a:p>
            <a:pPr algn="ctr"/>
            <a:endParaRPr lang="zh-CN" altLang="en-US" dirty="0">
              <a:effectLst>
                <a:glow rad="101600">
                  <a:schemeClr val="accent1">
                    <a:lumMod val="60000"/>
                    <a:lumOff val="40000"/>
                    <a:alpha val="40000"/>
                  </a:schemeClr>
                </a:glow>
              </a:effectLst>
            </a:endParaRPr>
          </a:p>
        </p:txBody>
      </p:sp>
      <p:sp>
        <p:nvSpPr>
          <p:cNvPr id="49" name="动作按钮: 前进或下一项 48">
            <a:hlinkClick r:id="rId6" action="ppaction://hlinksldjump" highlightClick="1"/>
          </p:cNvPr>
          <p:cNvSpPr/>
          <p:nvPr/>
        </p:nvSpPr>
        <p:spPr>
          <a:xfrm>
            <a:off x="3635582" y="2523666"/>
            <a:ext cx="458973" cy="392390"/>
          </a:xfrm>
          <a:prstGeom prst="actionButtonForwardNext">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sp>
        <p:nvSpPr>
          <p:cNvPr id="56" name="动作按钮: 前进或下一项 55">
            <a:hlinkClick r:id="rId7" action="ppaction://hlinksldjump" highlightClick="1"/>
          </p:cNvPr>
          <p:cNvSpPr/>
          <p:nvPr/>
        </p:nvSpPr>
        <p:spPr>
          <a:xfrm>
            <a:off x="3628316" y="3353776"/>
            <a:ext cx="458973" cy="392390"/>
          </a:xfrm>
          <a:prstGeom prst="actionButtonForwardNext">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4">
                    <a:lumMod val="60000"/>
                    <a:lumOff val="40000"/>
                  </a:schemeClr>
                </a:solidFill>
              </a:ln>
              <a:solidFill>
                <a:schemeClr val="accent4">
                  <a:lumMod val="60000"/>
                  <a:lumOff val="40000"/>
                </a:schemeClr>
              </a:solidFill>
              <a:effectLst>
                <a:glow rad="63500">
                  <a:schemeClr val="accent1">
                    <a:satMod val="175000"/>
                    <a:alpha val="40000"/>
                  </a:schemeClr>
                </a:glow>
              </a:effectLst>
            </a:endParaRPr>
          </a:p>
        </p:txBody>
      </p:sp>
      <p:sp>
        <p:nvSpPr>
          <p:cNvPr id="57" name="动作按钮: 前进或下一项 56">
            <a:hlinkClick r:id="rId8" action="ppaction://hlinksldjump" highlightClick="1"/>
          </p:cNvPr>
          <p:cNvSpPr/>
          <p:nvPr/>
        </p:nvSpPr>
        <p:spPr>
          <a:xfrm>
            <a:off x="3628315" y="4163116"/>
            <a:ext cx="458973" cy="392390"/>
          </a:xfrm>
          <a:prstGeom prst="actionButtonForwardNext">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61" name="动作按钮: 前进或下一项 60">
            <a:hlinkClick r:id="rId9" action="ppaction://hlinksldjump" highlightClick="1"/>
          </p:cNvPr>
          <p:cNvSpPr/>
          <p:nvPr/>
        </p:nvSpPr>
        <p:spPr>
          <a:xfrm>
            <a:off x="3635582" y="5013588"/>
            <a:ext cx="458973" cy="392390"/>
          </a:xfrm>
          <a:prstGeom prst="actionButtonForwardNext">
            <a:avLst/>
          </a:prstGeom>
          <a:solidFill>
            <a:schemeClr val="accent4">
              <a:lumMod val="60000"/>
              <a:lumOff val="40000"/>
            </a:schemeClr>
          </a:solidFill>
          <a:ln>
            <a:solidFill>
              <a:schemeClr val="accent1"/>
            </a:solid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63" name="动作按钮: 前进或下一项 62">
            <a:hlinkClick r:id="rId10" action="ppaction://hlinksldjump" highlightClick="1"/>
          </p:cNvPr>
          <p:cNvSpPr/>
          <p:nvPr/>
        </p:nvSpPr>
        <p:spPr>
          <a:xfrm>
            <a:off x="3628315" y="5807203"/>
            <a:ext cx="458973" cy="392390"/>
          </a:xfrm>
          <a:prstGeom prst="actionButtonForwardNext">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5" name="动作按钮: 转到结尾 2">
            <a:hlinkClick r:id="" action="ppaction://hlinkshowjump?jump=endshow" highlightClick="1"/>
          </p:cNvPr>
          <p:cNvSpPr/>
          <p:nvPr/>
        </p:nvSpPr>
        <p:spPr>
          <a:xfrm>
            <a:off x="11418570" y="6199505"/>
            <a:ext cx="646430" cy="547370"/>
          </a:xfrm>
          <a:prstGeom prst="actionButtonEnd">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6" name="文本框 58"/>
          <p:cNvSpPr txBox="1"/>
          <p:nvPr/>
        </p:nvSpPr>
        <p:spPr>
          <a:xfrm>
            <a:off x="1036955" y="243205"/>
            <a:ext cx="10260965"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12)</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855559" y="924902"/>
            <a:ext cx="4940916" cy="521970"/>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b="1" dirty="0">
                <a:solidFill>
                  <a:schemeClr val="bg1"/>
                </a:solidFill>
                <a:latin typeface="+mn-ea"/>
                <a:ea typeface="+mn-ea"/>
                <a:cs typeface="+mn-ea"/>
              </a:rPr>
              <a:t>（</a:t>
            </a:r>
            <a:r>
              <a:rPr lang="en-US" altLang="zh-CN" b="1" dirty="0">
                <a:solidFill>
                  <a:schemeClr val="bg1"/>
                </a:solidFill>
                <a:latin typeface="+mn-ea"/>
                <a:ea typeface="+mn-ea"/>
                <a:cs typeface="+mn-ea"/>
              </a:rPr>
              <a:t>2</a:t>
            </a:r>
            <a:r>
              <a:rPr lang="zh-CN" altLang="en-US" b="1" dirty="0">
                <a:solidFill>
                  <a:schemeClr val="bg1"/>
                </a:solidFill>
                <a:latin typeface="+mn-ea"/>
                <a:ea typeface="+mn-ea"/>
                <a:cs typeface="+mn-ea"/>
              </a:rPr>
              <a:t>）寄存器</a:t>
            </a:r>
            <a:endParaRPr lang="zh-CN" altLang="zh-CN" b="1" dirty="0">
              <a:solidFill>
                <a:schemeClr val="bg1"/>
              </a:solidFill>
              <a:latin typeface="+mn-ea"/>
              <a:ea typeface="+mn-ea"/>
              <a:cs typeface="+mn-ea"/>
            </a:endParaRPr>
          </a:p>
        </p:txBody>
      </p:sp>
      <p:sp>
        <p:nvSpPr>
          <p:cNvPr id="2" name="文本框 1"/>
          <p:cNvSpPr txBox="1"/>
          <p:nvPr/>
        </p:nvSpPr>
        <p:spPr>
          <a:xfrm>
            <a:off x="1036652" y="1518658"/>
            <a:ext cx="3268062" cy="677108"/>
          </a:xfrm>
          <a:prstGeom prst="rect">
            <a:avLst/>
          </a:prstGeom>
          <a:noFill/>
        </p:spPr>
        <p:txBody>
          <a:bodyPr wrap="square" rtlCol="0">
            <a:spAutoFit/>
          </a:bodyPr>
          <a:lstStyle/>
          <a:p>
            <a:r>
              <a:rPr lang="en-US" altLang="zh-CN" sz="2000" dirty="0">
                <a:latin typeface="+mn-ea"/>
              </a:rPr>
              <a:t>3</a:t>
            </a:r>
            <a:r>
              <a:rPr lang="zh-CN" altLang="en-US" sz="2000" dirty="0">
                <a:latin typeface="+mn-ea"/>
              </a:rPr>
              <a:t>．可控缓冲寄存器</a:t>
            </a:r>
          </a:p>
          <a:p>
            <a:endParaRPr lang="zh-CN" altLang="en-US" dirty="0"/>
          </a:p>
        </p:txBody>
      </p:sp>
      <p:sp>
        <p:nvSpPr>
          <p:cNvPr id="3" name="文本框 2"/>
          <p:cNvSpPr txBox="1"/>
          <p:nvPr/>
        </p:nvSpPr>
        <p:spPr>
          <a:xfrm>
            <a:off x="1010567" y="1998819"/>
            <a:ext cx="10144781" cy="984885"/>
          </a:xfrm>
          <a:prstGeom prst="rect">
            <a:avLst/>
          </a:prstGeom>
          <a:noFill/>
        </p:spPr>
        <p:txBody>
          <a:bodyPr wrap="square" rtlCol="0">
            <a:spAutoFit/>
          </a:bodyPr>
          <a:lstStyle/>
          <a:p>
            <a:r>
              <a:rPr lang="zh-CN" altLang="en-US" sz="2000" dirty="0">
                <a:latin typeface="+mn-ea"/>
              </a:rPr>
              <a:t>    可控缓冲寄存器在原来的基础上增加了控制端 </a:t>
            </a:r>
            <a:r>
              <a:rPr lang="en-US" altLang="zh-CN" sz="2000" dirty="0">
                <a:latin typeface="+mn-ea"/>
              </a:rPr>
              <a:t>LOAD</a:t>
            </a:r>
            <a:r>
              <a:rPr lang="zh-CN" altLang="en-US" sz="2000" dirty="0">
                <a:latin typeface="+mn-ea"/>
              </a:rPr>
              <a:t>。当 </a:t>
            </a:r>
            <a:r>
              <a:rPr lang="en-US" altLang="zh-CN" sz="2000" dirty="0">
                <a:latin typeface="+mn-ea"/>
              </a:rPr>
              <a:t>LOAD </a:t>
            </a:r>
            <a:r>
              <a:rPr lang="zh-CN" altLang="en-US" sz="2000" dirty="0">
                <a:latin typeface="+mn-ea"/>
              </a:rPr>
              <a:t>端为高电平时，来时钟跳沿，寄存器接收新数据 </a:t>
            </a:r>
            <a:r>
              <a:rPr lang="en-US" altLang="zh-CN" sz="2000" dirty="0">
                <a:latin typeface="+mn-ea"/>
              </a:rPr>
              <a:t>X</a:t>
            </a:r>
            <a:r>
              <a:rPr lang="zh-CN" altLang="en-US" sz="2000" dirty="0">
                <a:latin typeface="+mn-ea"/>
              </a:rPr>
              <a:t>，否则保持原来的数据不变。如图 </a:t>
            </a:r>
            <a:r>
              <a:rPr lang="en-US" altLang="zh-CN" sz="2000" dirty="0">
                <a:latin typeface="+mn-ea"/>
              </a:rPr>
              <a:t>3.32 </a:t>
            </a:r>
            <a:r>
              <a:rPr lang="zh-CN" altLang="en-US" sz="2000" dirty="0">
                <a:latin typeface="+mn-ea"/>
              </a:rPr>
              <a:t>所示。</a:t>
            </a:r>
          </a:p>
          <a:p>
            <a:endParaRPr lang="zh-CN" altLang="en-US" dirty="0"/>
          </a:p>
        </p:txBody>
      </p:sp>
      <p:pic>
        <p:nvPicPr>
          <p:cNvPr id="4" name="图片 3"/>
          <p:cNvPicPr>
            <a:picLocks noChangeAspect="1"/>
          </p:cNvPicPr>
          <p:nvPr/>
        </p:nvPicPr>
        <p:blipFill>
          <a:blip r:embed="rId2"/>
          <a:stretch>
            <a:fillRect/>
          </a:stretch>
        </p:blipFill>
        <p:spPr>
          <a:xfrm>
            <a:off x="1928071" y="2675927"/>
            <a:ext cx="8309772" cy="4100396"/>
          </a:xfrm>
          <a:prstGeom prst="rect">
            <a:avLst/>
          </a:prstGeom>
        </p:spPr>
      </p:pic>
      <p:sp>
        <p:nvSpPr>
          <p:cNvPr id="11" name="动作按钮: 上一张 10">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6" name="文本框 58"/>
          <p:cNvSpPr txBox="1"/>
          <p:nvPr/>
        </p:nvSpPr>
        <p:spPr>
          <a:xfrm>
            <a:off x="1036955" y="208280"/>
            <a:ext cx="10276205"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13)</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906573" y="897152"/>
            <a:ext cx="4940916" cy="521970"/>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b="1" dirty="0">
                <a:solidFill>
                  <a:schemeClr val="bg1"/>
                </a:solidFill>
                <a:latin typeface="+mn-ea"/>
                <a:ea typeface="+mn-ea"/>
                <a:cs typeface="+mn-ea"/>
              </a:rPr>
              <a:t>（</a:t>
            </a:r>
            <a:r>
              <a:rPr lang="en-US" altLang="zh-CN" b="1" dirty="0">
                <a:solidFill>
                  <a:schemeClr val="bg1"/>
                </a:solidFill>
                <a:latin typeface="+mn-ea"/>
                <a:ea typeface="+mn-ea"/>
                <a:cs typeface="+mn-ea"/>
              </a:rPr>
              <a:t>2</a:t>
            </a:r>
            <a:r>
              <a:rPr lang="zh-CN" altLang="en-US" b="1" dirty="0">
                <a:solidFill>
                  <a:schemeClr val="bg1"/>
                </a:solidFill>
                <a:latin typeface="+mn-ea"/>
                <a:ea typeface="+mn-ea"/>
                <a:cs typeface="+mn-ea"/>
              </a:rPr>
              <a:t>）寄存器</a:t>
            </a:r>
            <a:endParaRPr lang="zh-CN" altLang="zh-CN" b="1" dirty="0">
              <a:solidFill>
                <a:schemeClr val="bg1"/>
              </a:solidFill>
              <a:latin typeface="+mn-ea"/>
              <a:ea typeface="+mn-ea"/>
              <a:cs typeface="+mn-ea"/>
            </a:endParaRPr>
          </a:p>
        </p:txBody>
      </p:sp>
      <p:sp>
        <p:nvSpPr>
          <p:cNvPr id="2" name="文本框 1"/>
          <p:cNvSpPr txBox="1"/>
          <p:nvPr/>
        </p:nvSpPr>
        <p:spPr>
          <a:xfrm>
            <a:off x="1036652" y="1589649"/>
            <a:ext cx="3816702" cy="677108"/>
          </a:xfrm>
          <a:prstGeom prst="rect">
            <a:avLst/>
          </a:prstGeom>
          <a:noFill/>
        </p:spPr>
        <p:txBody>
          <a:bodyPr wrap="square" rtlCol="0">
            <a:spAutoFit/>
          </a:bodyPr>
          <a:lstStyle/>
          <a:p>
            <a:r>
              <a:rPr lang="en-US" altLang="zh-CN" sz="2000" dirty="0">
                <a:latin typeface="+mn-ea"/>
              </a:rPr>
              <a:t>4</a:t>
            </a:r>
            <a:r>
              <a:rPr lang="zh-CN" altLang="en-US" sz="2000" dirty="0">
                <a:latin typeface="+mn-ea"/>
              </a:rPr>
              <a:t>．可控移位寄存器</a:t>
            </a:r>
          </a:p>
          <a:p>
            <a:endParaRPr lang="zh-CN" altLang="en-US" dirty="0"/>
          </a:p>
        </p:txBody>
      </p:sp>
      <p:sp>
        <p:nvSpPr>
          <p:cNvPr id="3" name="文本框 2"/>
          <p:cNvSpPr txBox="1"/>
          <p:nvPr/>
        </p:nvSpPr>
        <p:spPr>
          <a:xfrm>
            <a:off x="1071569" y="1928203"/>
            <a:ext cx="10410092" cy="1323439"/>
          </a:xfrm>
          <a:prstGeom prst="rect">
            <a:avLst/>
          </a:prstGeom>
          <a:noFill/>
        </p:spPr>
        <p:txBody>
          <a:bodyPr wrap="square" rtlCol="0">
            <a:spAutoFit/>
          </a:bodyPr>
          <a:lstStyle/>
          <a:p>
            <a:r>
              <a:rPr lang="zh-CN" altLang="en-US" sz="2000" dirty="0">
                <a:latin typeface="+mn-ea"/>
              </a:rPr>
              <a:t>    图 </a:t>
            </a:r>
            <a:r>
              <a:rPr lang="en-US" altLang="zh-CN" sz="2000" dirty="0">
                <a:latin typeface="+mn-ea"/>
              </a:rPr>
              <a:t>3.33 </a:t>
            </a:r>
            <a:r>
              <a:rPr lang="zh-CN" altLang="en-US" sz="2000" dirty="0">
                <a:latin typeface="+mn-ea"/>
              </a:rPr>
              <a:t>是一个比较实用的多功能寄存器，它能实现左移、右移、输入、保持功能，这些功能的实现是由控制端 </a:t>
            </a:r>
            <a:r>
              <a:rPr lang="en-US" altLang="zh-CN" sz="2000" dirty="0">
                <a:latin typeface="+mn-ea"/>
              </a:rPr>
              <a:t>LOAD</a:t>
            </a:r>
            <a:r>
              <a:rPr lang="zh-CN" altLang="en-US" sz="2000" dirty="0">
                <a:latin typeface="+mn-ea"/>
              </a:rPr>
              <a:t>（输入）、</a:t>
            </a:r>
            <a:r>
              <a:rPr lang="en-US" altLang="zh-CN" sz="2000" dirty="0">
                <a:latin typeface="+mn-ea"/>
              </a:rPr>
              <a:t>LS</a:t>
            </a:r>
            <a:r>
              <a:rPr lang="zh-CN" altLang="en-US" sz="2000" dirty="0">
                <a:latin typeface="+mn-ea"/>
              </a:rPr>
              <a:t>（左移）、</a:t>
            </a:r>
            <a:r>
              <a:rPr lang="en-US" altLang="zh-CN" sz="2000" dirty="0">
                <a:latin typeface="+mn-ea"/>
              </a:rPr>
              <a:t>RS</a:t>
            </a:r>
            <a:r>
              <a:rPr lang="zh-CN" altLang="en-US" sz="2000" dirty="0">
                <a:latin typeface="+mn-ea"/>
              </a:rPr>
              <a:t>（右移）来控制的，同一时刻这 三个控制端只能有一个有效（高电平有效），三者都无效时，保持原数据不变。</a:t>
            </a:r>
            <a:r>
              <a:rPr lang="en-US" altLang="zh-CN" sz="2000" dirty="0">
                <a:latin typeface="+mn-ea"/>
              </a:rPr>
              <a:t>CLR </a:t>
            </a:r>
            <a:r>
              <a:rPr lang="zh-CN" altLang="en-US" sz="2000" dirty="0">
                <a:latin typeface="+mn-ea"/>
              </a:rPr>
              <a:t>为 清 </a:t>
            </a:r>
            <a:r>
              <a:rPr lang="en-US" altLang="zh-CN" sz="2000" dirty="0">
                <a:latin typeface="+mn-ea"/>
              </a:rPr>
              <a:t>0 </a:t>
            </a:r>
            <a:r>
              <a:rPr lang="zh-CN" altLang="en-US" sz="2000" dirty="0">
                <a:latin typeface="+mn-ea"/>
              </a:rPr>
              <a:t>端，</a:t>
            </a:r>
            <a:r>
              <a:rPr lang="en-US" altLang="zh-CN" sz="2000" dirty="0">
                <a:latin typeface="+mn-ea"/>
              </a:rPr>
              <a:t>CLK </a:t>
            </a:r>
            <a:r>
              <a:rPr lang="zh-CN" altLang="en-US" sz="2000" dirty="0">
                <a:latin typeface="+mn-ea"/>
              </a:rPr>
              <a:t>为统一时钟端，</a:t>
            </a:r>
            <a:r>
              <a:rPr lang="en-US" altLang="zh-CN" sz="2000" dirty="0">
                <a:latin typeface="+mn-ea"/>
              </a:rPr>
              <a:t>Lin </a:t>
            </a:r>
            <a:r>
              <a:rPr lang="zh-CN" altLang="en-US" sz="2000" dirty="0">
                <a:latin typeface="+mn-ea"/>
              </a:rPr>
              <a:t>、</a:t>
            </a:r>
            <a:r>
              <a:rPr lang="en-US" altLang="zh-CN" sz="2000" dirty="0">
                <a:latin typeface="+mn-ea"/>
              </a:rPr>
              <a:t>Rin </a:t>
            </a:r>
            <a:r>
              <a:rPr lang="zh-CN" altLang="en-US" sz="2000" dirty="0">
                <a:latin typeface="+mn-ea"/>
              </a:rPr>
              <a:t>分别位左移、右移时的新的数据输入端。</a:t>
            </a:r>
          </a:p>
        </p:txBody>
      </p:sp>
      <p:pic>
        <p:nvPicPr>
          <p:cNvPr id="4" name="图片 3"/>
          <p:cNvPicPr>
            <a:picLocks noChangeAspect="1"/>
          </p:cNvPicPr>
          <p:nvPr/>
        </p:nvPicPr>
        <p:blipFill>
          <a:blip r:embed="rId2"/>
          <a:stretch>
            <a:fillRect/>
          </a:stretch>
        </p:blipFill>
        <p:spPr>
          <a:xfrm>
            <a:off x="1320079" y="2267183"/>
            <a:ext cx="9551841" cy="4382781"/>
          </a:xfrm>
          <a:prstGeom prst="rect">
            <a:avLst/>
          </a:prstGeom>
        </p:spPr>
      </p:pic>
      <p:sp>
        <p:nvSpPr>
          <p:cNvPr id="11" name="动作按钮: 上一张 10">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6" name="文本框 58"/>
          <p:cNvSpPr txBox="1"/>
          <p:nvPr/>
        </p:nvSpPr>
        <p:spPr>
          <a:xfrm>
            <a:off x="1036955" y="208280"/>
            <a:ext cx="10144760"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14)</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855559" y="995387"/>
            <a:ext cx="4940916" cy="521970"/>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b="1" dirty="0">
                <a:solidFill>
                  <a:schemeClr val="bg1"/>
                </a:solidFill>
                <a:latin typeface="+mn-ea"/>
                <a:ea typeface="+mn-ea"/>
                <a:cs typeface="+mn-ea"/>
              </a:rPr>
              <a:t>（</a:t>
            </a:r>
            <a:r>
              <a:rPr lang="en-US" altLang="zh-CN" b="1" dirty="0">
                <a:solidFill>
                  <a:schemeClr val="bg1"/>
                </a:solidFill>
                <a:latin typeface="+mn-ea"/>
                <a:ea typeface="+mn-ea"/>
                <a:cs typeface="+mn-ea"/>
              </a:rPr>
              <a:t>3</a:t>
            </a:r>
            <a:r>
              <a:rPr lang="zh-CN" altLang="en-US" b="1" dirty="0">
                <a:solidFill>
                  <a:schemeClr val="bg1"/>
                </a:solidFill>
                <a:latin typeface="+mn-ea"/>
                <a:ea typeface="+mn-ea"/>
                <a:cs typeface="+mn-ea"/>
              </a:rPr>
              <a:t>）计数器</a:t>
            </a:r>
            <a:endParaRPr lang="zh-CN" altLang="zh-CN" b="1" dirty="0">
              <a:solidFill>
                <a:schemeClr val="bg1"/>
              </a:solidFill>
              <a:latin typeface="+mn-ea"/>
              <a:ea typeface="+mn-ea"/>
              <a:cs typeface="+mn-ea"/>
            </a:endParaRPr>
          </a:p>
        </p:txBody>
      </p:sp>
      <p:sp>
        <p:nvSpPr>
          <p:cNvPr id="2" name="文本框 1"/>
          <p:cNvSpPr txBox="1"/>
          <p:nvPr/>
        </p:nvSpPr>
        <p:spPr>
          <a:xfrm>
            <a:off x="1168851" y="1518657"/>
            <a:ext cx="10012582" cy="3447098"/>
          </a:xfrm>
          <a:prstGeom prst="rect">
            <a:avLst/>
          </a:prstGeom>
          <a:noFill/>
        </p:spPr>
        <p:txBody>
          <a:bodyPr wrap="square" rtlCol="0">
            <a:spAutoFit/>
          </a:bodyPr>
          <a:lstStyle/>
          <a:p>
            <a:r>
              <a:rPr lang="zh-CN" altLang="en-US" sz="2000" dirty="0">
                <a:latin typeface="+mn-ea"/>
              </a:rPr>
              <a:t>    计数器也是由若干个触发器组成的寄存器，它的特点是能够把存储在其中的数据在时钟信号来临时加 </a:t>
            </a:r>
            <a:r>
              <a:rPr lang="en-US" altLang="zh-CN" sz="2000" dirty="0">
                <a:latin typeface="+mn-ea"/>
              </a:rPr>
              <a:t>1 </a:t>
            </a:r>
            <a:r>
              <a:rPr lang="zh-CN" altLang="en-US" sz="2000" dirty="0">
                <a:latin typeface="+mn-ea"/>
              </a:rPr>
              <a:t>或减 </a:t>
            </a:r>
            <a:r>
              <a:rPr lang="en-US" altLang="zh-CN" sz="2000" dirty="0">
                <a:latin typeface="+mn-ea"/>
              </a:rPr>
              <a:t>1</a:t>
            </a:r>
            <a:r>
              <a:rPr lang="zh-CN" altLang="en-US" sz="2000" dirty="0">
                <a:latin typeface="+mn-ea"/>
              </a:rPr>
              <a:t>。计数器的种类也很多，有异步计数器、同步计数器等。所谓的异步、 同步是指组成计数器的各触发器的输出端 </a:t>
            </a:r>
            <a:r>
              <a:rPr lang="en-US" altLang="zh-CN" sz="2000" dirty="0">
                <a:latin typeface="+mn-ea"/>
              </a:rPr>
              <a:t>Q </a:t>
            </a:r>
            <a:r>
              <a:rPr lang="zh-CN" altLang="en-US" sz="2000" dirty="0">
                <a:latin typeface="+mn-ea"/>
              </a:rPr>
              <a:t>是先后到达计数后的稳定状态还是同时到达。同步计数器里的各触发器时钟统一控制，时钟信号来临后，各触发器的输出端 </a:t>
            </a:r>
            <a:r>
              <a:rPr lang="en-US" altLang="zh-CN" sz="2000" dirty="0">
                <a:latin typeface="+mn-ea"/>
              </a:rPr>
              <a:t>Q </a:t>
            </a:r>
            <a:r>
              <a:rPr lang="zh-CN" altLang="en-US" sz="2000" dirty="0">
                <a:latin typeface="+mn-ea"/>
              </a:rPr>
              <a:t>同时到达计数 后的稳定状态；而异步计数器中各触发器的时钟分别控制，计数后各触发器 </a:t>
            </a:r>
            <a:r>
              <a:rPr lang="en-US" altLang="zh-CN" sz="2000" dirty="0">
                <a:latin typeface="+mn-ea"/>
              </a:rPr>
              <a:t>Q </a:t>
            </a:r>
            <a:r>
              <a:rPr lang="zh-CN" altLang="en-US" sz="2000" dirty="0">
                <a:latin typeface="+mn-ea"/>
              </a:rPr>
              <a:t>端从低位到高 位逐步达到稳定状态，高一位的触发器靠低一位的触发器的 </a:t>
            </a:r>
            <a:r>
              <a:rPr lang="en-US" altLang="zh-CN" sz="2000" dirty="0">
                <a:latin typeface="+mn-ea"/>
              </a:rPr>
              <a:t>Q </a:t>
            </a:r>
            <a:r>
              <a:rPr lang="zh-CN" altLang="en-US" sz="2000" dirty="0">
                <a:latin typeface="+mn-ea"/>
              </a:rPr>
              <a:t>端推动达到新的稳定状态，就像波浪逐级前行一样，所以，异步计数器又称行波计数器。 </a:t>
            </a:r>
            <a:endParaRPr lang="en-US" altLang="zh-CN" sz="2000" dirty="0">
              <a:latin typeface="+mn-ea"/>
            </a:endParaRPr>
          </a:p>
          <a:p>
            <a:r>
              <a:rPr lang="zh-CN" altLang="en-US" sz="2000" dirty="0">
                <a:latin typeface="+mn-ea"/>
              </a:rPr>
              <a:t>这里，我们简单介绍异步计数器。 图 </a:t>
            </a:r>
            <a:r>
              <a:rPr lang="en-US" altLang="zh-CN" sz="2000" dirty="0">
                <a:latin typeface="+mn-ea"/>
              </a:rPr>
              <a:t>3.34 </a:t>
            </a:r>
            <a:r>
              <a:rPr lang="zh-CN" altLang="en-US" sz="2000" dirty="0">
                <a:latin typeface="+mn-ea"/>
              </a:rPr>
              <a:t>是一个由 </a:t>
            </a:r>
            <a:r>
              <a:rPr lang="en-US" altLang="zh-CN" sz="2000" dirty="0">
                <a:latin typeface="+mn-ea"/>
              </a:rPr>
              <a:t>J-K</a:t>
            </a:r>
            <a:r>
              <a:rPr lang="zh-CN" altLang="en-US" sz="2000" dirty="0">
                <a:latin typeface="+mn-ea"/>
              </a:rPr>
              <a:t>触发器组成的 </a:t>
            </a:r>
            <a:r>
              <a:rPr lang="en-US" altLang="zh-CN" sz="2000" dirty="0">
                <a:latin typeface="+mn-ea"/>
              </a:rPr>
              <a:t>4 </a:t>
            </a:r>
            <a:r>
              <a:rPr lang="zh-CN" altLang="en-US" sz="2000" dirty="0">
                <a:latin typeface="+mn-ea"/>
              </a:rPr>
              <a:t>位行波计数器。</a:t>
            </a:r>
          </a:p>
          <a:p>
            <a:endParaRPr lang="zh-CN" altLang="en-US" dirty="0"/>
          </a:p>
        </p:txBody>
      </p:sp>
      <p:pic>
        <p:nvPicPr>
          <p:cNvPr id="3" name="图片 2"/>
          <p:cNvPicPr>
            <a:picLocks noChangeAspect="1"/>
          </p:cNvPicPr>
          <p:nvPr/>
        </p:nvPicPr>
        <p:blipFill>
          <a:blip r:embed="rId2"/>
          <a:stretch>
            <a:fillRect/>
          </a:stretch>
        </p:blipFill>
        <p:spPr>
          <a:xfrm>
            <a:off x="1764942" y="3821972"/>
            <a:ext cx="8063065" cy="2827992"/>
          </a:xfrm>
          <a:prstGeom prst="rect">
            <a:avLst/>
          </a:prstGeom>
        </p:spPr>
      </p:pic>
      <p:sp>
        <p:nvSpPr>
          <p:cNvPr id="10" name="动作按钮: 上一张 9">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6" name="文本框 58"/>
          <p:cNvSpPr txBox="1"/>
          <p:nvPr/>
        </p:nvSpPr>
        <p:spPr>
          <a:xfrm>
            <a:off x="1036955" y="208280"/>
            <a:ext cx="10144760"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15)</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855559" y="924902"/>
            <a:ext cx="4940916" cy="521970"/>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b="1" dirty="0">
                <a:solidFill>
                  <a:schemeClr val="bg1"/>
                </a:solidFill>
                <a:latin typeface="+mn-ea"/>
                <a:ea typeface="+mn-ea"/>
                <a:cs typeface="+mn-ea"/>
              </a:rPr>
              <a:t>（</a:t>
            </a:r>
            <a:r>
              <a:rPr lang="en-US" altLang="zh-CN" b="1" dirty="0">
                <a:solidFill>
                  <a:schemeClr val="bg1"/>
                </a:solidFill>
                <a:latin typeface="+mn-ea"/>
                <a:ea typeface="+mn-ea"/>
                <a:cs typeface="+mn-ea"/>
              </a:rPr>
              <a:t>3</a:t>
            </a:r>
            <a:r>
              <a:rPr lang="zh-CN" altLang="en-US" b="1" dirty="0">
                <a:solidFill>
                  <a:schemeClr val="bg1"/>
                </a:solidFill>
                <a:latin typeface="+mn-ea"/>
                <a:ea typeface="+mn-ea"/>
                <a:cs typeface="+mn-ea"/>
              </a:rPr>
              <a:t>）计数器</a:t>
            </a:r>
            <a:endParaRPr lang="zh-CN" altLang="zh-CN" b="1" dirty="0">
              <a:solidFill>
                <a:schemeClr val="bg1"/>
              </a:solidFill>
              <a:latin typeface="+mn-ea"/>
              <a:ea typeface="+mn-ea"/>
              <a:cs typeface="+mn-ea"/>
            </a:endParaRPr>
          </a:p>
        </p:txBody>
      </p:sp>
      <p:sp>
        <p:nvSpPr>
          <p:cNvPr id="2" name="文本框 1"/>
          <p:cNvSpPr txBox="1"/>
          <p:nvPr/>
        </p:nvSpPr>
        <p:spPr>
          <a:xfrm>
            <a:off x="1036652" y="1518657"/>
            <a:ext cx="10301908" cy="2307755"/>
          </a:xfrm>
          <a:prstGeom prst="rect">
            <a:avLst/>
          </a:prstGeom>
          <a:noFill/>
        </p:spPr>
        <p:txBody>
          <a:bodyPr wrap="square" rtlCol="0">
            <a:spAutoFit/>
          </a:bodyPr>
          <a:lstStyle/>
          <a:p>
            <a:r>
              <a:rPr lang="zh-CN" altLang="en-US" sz="2000" dirty="0">
                <a:latin typeface="+mn-ea"/>
              </a:rPr>
              <a:t>    各触发器的 </a:t>
            </a:r>
            <a:r>
              <a:rPr lang="en-US" altLang="zh-CN" sz="2000" dirty="0">
                <a:latin typeface="+mn-ea"/>
              </a:rPr>
              <a:t>J</a:t>
            </a:r>
            <a:r>
              <a:rPr lang="zh-CN" altLang="en-US" sz="2000" dirty="0">
                <a:latin typeface="+mn-ea"/>
              </a:rPr>
              <a:t>、</a:t>
            </a:r>
            <a:r>
              <a:rPr lang="en-US" altLang="zh-CN" sz="2000" dirty="0">
                <a:latin typeface="+mn-ea"/>
              </a:rPr>
              <a:t>K </a:t>
            </a:r>
            <a:r>
              <a:rPr lang="zh-CN" altLang="en-US" sz="2000" dirty="0">
                <a:latin typeface="+mn-ea"/>
              </a:rPr>
              <a:t>端都悬空，为高电平，处于来时钟的负跳沿就翻转的状态。最低位触发器的 </a:t>
            </a:r>
            <a:r>
              <a:rPr lang="en-US" altLang="zh-CN" sz="2000" dirty="0">
                <a:latin typeface="+mn-ea"/>
              </a:rPr>
              <a:t>CP </a:t>
            </a:r>
            <a:r>
              <a:rPr lang="zh-CN" altLang="en-US" sz="2000" dirty="0">
                <a:latin typeface="+mn-ea"/>
              </a:rPr>
              <a:t>端接外部时钟端（</a:t>
            </a:r>
            <a:r>
              <a:rPr lang="en-US" altLang="zh-CN" sz="2000" dirty="0">
                <a:latin typeface="+mn-ea"/>
              </a:rPr>
              <a:t>CLK</a:t>
            </a:r>
            <a:r>
              <a:rPr lang="zh-CN" altLang="en-US" sz="2000" dirty="0">
                <a:latin typeface="+mn-ea"/>
              </a:rPr>
              <a:t>），高位触发器的 </a:t>
            </a:r>
            <a:r>
              <a:rPr lang="en-US" altLang="zh-CN" sz="2000" dirty="0">
                <a:latin typeface="+mn-ea"/>
              </a:rPr>
              <a:t>CP </a:t>
            </a:r>
            <a:r>
              <a:rPr lang="zh-CN" altLang="en-US" sz="2000" dirty="0">
                <a:latin typeface="+mn-ea"/>
              </a:rPr>
              <a:t>端接低位的 </a:t>
            </a:r>
            <a:r>
              <a:rPr lang="en-US" altLang="zh-CN" sz="2000" dirty="0">
                <a:latin typeface="+mn-ea"/>
              </a:rPr>
              <a:t>Q </a:t>
            </a:r>
            <a:r>
              <a:rPr lang="zh-CN" altLang="en-US" sz="2000" dirty="0">
                <a:latin typeface="+mn-ea"/>
              </a:rPr>
              <a:t>端。低位的 </a:t>
            </a:r>
            <a:r>
              <a:rPr lang="en-US" altLang="zh-CN" sz="2000" dirty="0">
                <a:latin typeface="+mn-ea"/>
              </a:rPr>
              <a:t>Q </a:t>
            </a:r>
            <a:r>
              <a:rPr lang="zh-CN" altLang="en-US" sz="2000" dirty="0">
                <a:latin typeface="+mn-ea"/>
              </a:rPr>
              <a:t>由 </a:t>
            </a:r>
            <a:r>
              <a:rPr lang="en-US" altLang="zh-CN" sz="2000" dirty="0">
                <a:latin typeface="+mn-ea"/>
              </a:rPr>
              <a:t>1 </a:t>
            </a:r>
            <a:r>
              <a:rPr lang="zh-CN" altLang="en-US" sz="2000" dirty="0">
                <a:latin typeface="+mn-ea"/>
              </a:rPr>
              <a:t>变为 </a:t>
            </a:r>
            <a:r>
              <a:rPr lang="en-US" altLang="zh-CN" sz="2000" dirty="0">
                <a:latin typeface="+mn-ea"/>
              </a:rPr>
              <a:t>0 </a:t>
            </a:r>
            <a:r>
              <a:rPr lang="zh-CN" altLang="en-US" sz="2000" dirty="0">
                <a:latin typeface="+mn-ea"/>
              </a:rPr>
              <a:t>时高位的 </a:t>
            </a:r>
            <a:r>
              <a:rPr lang="en-US" altLang="zh-CN" sz="2000" dirty="0">
                <a:latin typeface="+mn-ea"/>
              </a:rPr>
              <a:t>Q </a:t>
            </a:r>
            <a:r>
              <a:rPr lang="zh-CN" altLang="en-US" sz="2000" dirty="0">
                <a:latin typeface="+mn-ea"/>
              </a:rPr>
              <a:t>翻转。 计数时，</a:t>
            </a:r>
            <a:r>
              <a:rPr lang="en-US" altLang="zh-CN" sz="2000" dirty="0">
                <a:latin typeface="+mn-ea"/>
              </a:rPr>
              <a:t>CLR </a:t>
            </a:r>
            <a:r>
              <a:rPr lang="zh-CN" altLang="en-US" sz="2000" dirty="0">
                <a:latin typeface="+mn-ea"/>
              </a:rPr>
              <a:t>端有效低电平先将各位触发器清 </a:t>
            </a:r>
            <a:r>
              <a:rPr lang="en-US" altLang="zh-CN" sz="2000" dirty="0">
                <a:latin typeface="+mn-ea"/>
              </a:rPr>
              <a:t>0</a:t>
            </a:r>
            <a:r>
              <a:rPr lang="zh-CN" altLang="en-US" sz="2000" dirty="0">
                <a:latin typeface="+mn-ea"/>
              </a:rPr>
              <a:t>，然后随着时钟信号的来临，</a:t>
            </a:r>
            <a:r>
              <a:rPr lang="en-US" altLang="zh-CN" sz="2000" dirty="0">
                <a:latin typeface="+mn-ea"/>
              </a:rPr>
              <a:t>Q3</a:t>
            </a:r>
            <a:r>
              <a:rPr lang="zh-CN" altLang="en-US" sz="2000" dirty="0">
                <a:latin typeface="+mn-ea"/>
              </a:rPr>
              <a:t>、</a:t>
            </a:r>
            <a:r>
              <a:rPr lang="en-US" altLang="zh-CN" sz="2000" dirty="0">
                <a:latin typeface="+mn-ea"/>
              </a:rPr>
              <a:t>Q2</a:t>
            </a:r>
            <a:r>
              <a:rPr lang="zh-CN" altLang="en-US" sz="2000" dirty="0">
                <a:latin typeface="+mn-ea"/>
              </a:rPr>
              <a:t>、 </a:t>
            </a:r>
            <a:r>
              <a:rPr lang="en-US" altLang="zh-CN" sz="2000" dirty="0">
                <a:latin typeface="+mn-ea"/>
              </a:rPr>
              <a:t>Q1</a:t>
            </a:r>
            <a:r>
              <a:rPr lang="zh-CN" altLang="en-US" sz="2000" dirty="0">
                <a:latin typeface="+mn-ea"/>
              </a:rPr>
              <a:t>、</a:t>
            </a:r>
            <a:r>
              <a:rPr lang="en-US" altLang="zh-CN" sz="2000" dirty="0">
                <a:latin typeface="+mn-ea"/>
              </a:rPr>
              <a:t>Q0 </a:t>
            </a:r>
            <a:r>
              <a:rPr lang="zh-CN" altLang="en-US" sz="2000" dirty="0">
                <a:latin typeface="+mn-ea"/>
              </a:rPr>
              <a:t>个触发器的状态由 </a:t>
            </a:r>
            <a:r>
              <a:rPr lang="en-US" altLang="zh-CN" sz="2000" dirty="0">
                <a:latin typeface="+mn-ea"/>
              </a:rPr>
              <a:t>0000 </a:t>
            </a:r>
            <a:r>
              <a:rPr lang="zh-CN" altLang="en-US" sz="2000" dirty="0">
                <a:latin typeface="+mn-ea"/>
              </a:rPr>
              <a:t>变为 </a:t>
            </a:r>
            <a:r>
              <a:rPr lang="en-US" altLang="zh-CN" sz="2000" dirty="0">
                <a:latin typeface="+mn-ea"/>
              </a:rPr>
              <a:t>0001</a:t>
            </a:r>
            <a:r>
              <a:rPr lang="zh-CN" altLang="en-US" sz="2000" dirty="0">
                <a:latin typeface="+mn-ea"/>
              </a:rPr>
              <a:t>，再变为 </a:t>
            </a:r>
            <a:r>
              <a:rPr lang="en-US" altLang="zh-CN" sz="2000" dirty="0">
                <a:latin typeface="+mn-ea"/>
              </a:rPr>
              <a:t>0010</a:t>
            </a:r>
            <a:r>
              <a:rPr lang="zh-CN" altLang="en-US" sz="2000" dirty="0">
                <a:latin typeface="+mn-ea"/>
              </a:rPr>
              <a:t>、</a:t>
            </a:r>
            <a:r>
              <a:rPr lang="en-US" altLang="zh-CN" sz="2000" dirty="0">
                <a:latin typeface="+mn-ea"/>
              </a:rPr>
              <a:t>0011</a:t>
            </a:r>
            <a:r>
              <a:rPr lang="zh-CN" altLang="en-US" sz="2000" dirty="0">
                <a:latin typeface="+mn-ea"/>
              </a:rPr>
              <a:t>、</a:t>
            </a:r>
            <a:r>
              <a:rPr lang="en-US" altLang="zh-CN" sz="2000" dirty="0">
                <a:latin typeface="+mn-ea"/>
              </a:rPr>
              <a:t>0100……</a:t>
            </a:r>
            <a:r>
              <a:rPr lang="zh-CN" altLang="en-US" sz="2000" dirty="0">
                <a:latin typeface="+mn-ea"/>
              </a:rPr>
              <a:t>。这个计数器是 </a:t>
            </a:r>
            <a:r>
              <a:rPr lang="en-US" altLang="zh-CN" sz="2000" dirty="0">
                <a:latin typeface="+mn-ea"/>
              </a:rPr>
              <a:t>4 </a:t>
            </a:r>
            <a:r>
              <a:rPr lang="zh-CN" altLang="en-US" sz="2000" dirty="0">
                <a:latin typeface="+mn-ea"/>
              </a:rPr>
              <a:t>位的，因此可以计 </a:t>
            </a:r>
            <a:r>
              <a:rPr lang="en-US" altLang="zh-CN" sz="2000" dirty="0">
                <a:latin typeface="+mn-ea"/>
              </a:rPr>
              <a:t>16 </a:t>
            </a:r>
            <a:r>
              <a:rPr lang="zh-CN" altLang="en-US" sz="2000" dirty="0">
                <a:latin typeface="+mn-ea"/>
              </a:rPr>
              <a:t>个数。从 </a:t>
            </a:r>
            <a:r>
              <a:rPr lang="en-US" altLang="zh-CN" sz="2000" dirty="0">
                <a:latin typeface="+mn-ea"/>
              </a:rPr>
              <a:t>0000 </a:t>
            </a:r>
            <a:r>
              <a:rPr lang="zh-CN" altLang="en-US" sz="2000" dirty="0">
                <a:latin typeface="+mn-ea"/>
              </a:rPr>
              <a:t>到 </a:t>
            </a:r>
            <a:r>
              <a:rPr lang="en-US" altLang="zh-CN" sz="2000" dirty="0">
                <a:latin typeface="+mn-ea"/>
              </a:rPr>
              <a:t>1111</a:t>
            </a:r>
            <a:r>
              <a:rPr lang="zh-CN" altLang="en-US" sz="2000" dirty="0">
                <a:latin typeface="+mn-ea"/>
              </a:rPr>
              <a:t>。我们把时钟信号连续输入时计数器各触发器的状态用波形图表示出来，就可形象地理解计数器的计数过程。如图 </a:t>
            </a:r>
            <a:r>
              <a:rPr lang="en-US" altLang="zh-CN" sz="2000" dirty="0">
                <a:latin typeface="+mn-ea"/>
              </a:rPr>
              <a:t>3.35 </a:t>
            </a:r>
            <a:r>
              <a:rPr lang="zh-CN" altLang="en-US" sz="2000" dirty="0">
                <a:latin typeface="+mn-ea"/>
              </a:rPr>
              <a:t>所示。</a:t>
            </a:r>
          </a:p>
        </p:txBody>
      </p:sp>
      <p:pic>
        <p:nvPicPr>
          <p:cNvPr id="3" name="图片 2"/>
          <p:cNvPicPr>
            <a:picLocks noChangeAspect="1"/>
          </p:cNvPicPr>
          <p:nvPr/>
        </p:nvPicPr>
        <p:blipFill>
          <a:blip r:embed="rId2"/>
          <a:stretch>
            <a:fillRect/>
          </a:stretch>
        </p:blipFill>
        <p:spPr>
          <a:xfrm>
            <a:off x="1577463" y="2967917"/>
            <a:ext cx="8438024" cy="3682047"/>
          </a:xfrm>
          <a:prstGeom prst="rect">
            <a:avLst/>
          </a:prstGeom>
        </p:spPr>
      </p:pic>
      <p:sp>
        <p:nvSpPr>
          <p:cNvPr id="4" name="动作按钮: 上一张 3">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6" name="文本框 58"/>
          <p:cNvSpPr txBox="1"/>
          <p:nvPr/>
        </p:nvSpPr>
        <p:spPr>
          <a:xfrm>
            <a:off x="1036955" y="208280"/>
            <a:ext cx="10144760" cy="645160"/>
          </a:xfrm>
          <a:prstGeom prst="rect">
            <a:avLst/>
          </a:prstGeom>
          <a:noFill/>
        </p:spPr>
        <p:txBody>
          <a:bodyPr wrap="square" rtlCol="0">
            <a:spAutoFit/>
          </a:bodyPr>
          <a:lstStyle/>
          <a:p>
            <a:pPr algn="l"/>
            <a:r>
              <a:rPr lang="zh-CN" altLang="en-US" sz="3600" b="1" dirty="0">
                <a:solidFill>
                  <a:srgbClr val="FFC000"/>
                </a:solidFill>
              </a:rPr>
              <a:t>触发器及寄存器</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16)</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sp>
        <p:nvSpPr>
          <p:cNvPr id="8" name="文本框 45"/>
          <p:cNvSpPr txBox="1"/>
          <p:nvPr/>
        </p:nvSpPr>
        <p:spPr>
          <a:xfrm>
            <a:off x="855559" y="924902"/>
            <a:ext cx="4940916" cy="521970"/>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b="1" dirty="0">
                <a:solidFill>
                  <a:schemeClr val="bg1"/>
                </a:solidFill>
                <a:latin typeface="+mn-ea"/>
                <a:ea typeface="+mn-ea"/>
                <a:cs typeface="+mn-ea"/>
              </a:rPr>
              <a:t>（</a:t>
            </a:r>
            <a:r>
              <a:rPr lang="en-US" altLang="zh-CN" b="1" dirty="0">
                <a:solidFill>
                  <a:schemeClr val="bg1"/>
                </a:solidFill>
                <a:latin typeface="+mn-ea"/>
                <a:ea typeface="+mn-ea"/>
                <a:cs typeface="+mn-ea"/>
              </a:rPr>
              <a:t>3</a:t>
            </a:r>
            <a:r>
              <a:rPr lang="zh-CN" altLang="en-US" b="1" dirty="0">
                <a:solidFill>
                  <a:schemeClr val="bg1"/>
                </a:solidFill>
                <a:latin typeface="+mn-ea"/>
                <a:ea typeface="+mn-ea"/>
                <a:cs typeface="+mn-ea"/>
              </a:rPr>
              <a:t>）计数器</a:t>
            </a:r>
            <a:endParaRPr lang="zh-CN" altLang="zh-CN" b="1" dirty="0">
              <a:solidFill>
                <a:schemeClr val="bg1"/>
              </a:solidFill>
              <a:latin typeface="+mn-ea"/>
              <a:ea typeface="+mn-ea"/>
              <a:cs typeface="+mn-ea"/>
            </a:endParaRPr>
          </a:p>
        </p:txBody>
      </p:sp>
      <p:sp>
        <p:nvSpPr>
          <p:cNvPr id="2" name="文本框 1"/>
          <p:cNvSpPr txBox="1"/>
          <p:nvPr/>
        </p:nvSpPr>
        <p:spPr>
          <a:xfrm>
            <a:off x="1036652" y="1518657"/>
            <a:ext cx="6428605" cy="677108"/>
          </a:xfrm>
          <a:prstGeom prst="rect">
            <a:avLst/>
          </a:prstGeom>
          <a:noFill/>
        </p:spPr>
        <p:txBody>
          <a:bodyPr wrap="square" rtlCol="0">
            <a:spAutoFit/>
          </a:bodyPr>
          <a:lstStyle/>
          <a:p>
            <a:r>
              <a:rPr lang="zh-CN" altLang="en-US" sz="2000" dirty="0">
                <a:latin typeface="+mn-ea"/>
              </a:rPr>
              <a:t>计数器也可用 </a:t>
            </a:r>
            <a:r>
              <a:rPr lang="en-US" altLang="zh-CN" sz="2000" dirty="0">
                <a:latin typeface="+mn-ea"/>
              </a:rPr>
              <a:t>T’</a:t>
            </a:r>
            <a:r>
              <a:rPr lang="zh-CN" altLang="en-US" sz="2000" dirty="0">
                <a:latin typeface="+mn-ea"/>
              </a:rPr>
              <a:t>触发器组成，如图 </a:t>
            </a:r>
            <a:r>
              <a:rPr lang="en-US" altLang="zh-CN" sz="2000" dirty="0">
                <a:latin typeface="+mn-ea"/>
              </a:rPr>
              <a:t>3.36 </a:t>
            </a:r>
            <a:r>
              <a:rPr lang="zh-CN" altLang="en-US" sz="2000" dirty="0">
                <a:latin typeface="+mn-ea"/>
              </a:rPr>
              <a:t>所示。</a:t>
            </a:r>
          </a:p>
          <a:p>
            <a:endParaRPr lang="zh-CN" altLang="en-US" dirty="0"/>
          </a:p>
        </p:txBody>
      </p:sp>
      <p:pic>
        <p:nvPicPr>
          <p:cNvPr id="3" name="图片 2"/>
          <p:cNvPicPr>
            <a:picLocks noChangeAspect="1"/>
          </p:cNvPicPr>
          <p:nvPr/>
        </p:nvPicPr>
        <p:blipFill>
          <a:blip r:embed="rId3"/>
          <a:stretch>
            <a:fillRect/>
          </a:stretch>
        </p:blipFill>
        <p:spPr>
          <a:xfrm>
            <a:off x="899201" y="1961228"/>
            <a:ext cx="7960219" cy="2290803"/>
          </a:xfrm>
          <a:prstGeom prst="rect">
            <a:avLst/>
          </a:prstGeom>
        </p:spPr>
      </p:pic>
      <p:sp>
        <p:nvSpPr>
          <p:cNvPr id="4" name="文本框 3"/>
          <p:cNvSpPr txBox="1"/>
          <p:nvPr/>
        </p:nvSpPr>
        <p:spPr>
          <a:xfrm>
            <a:off x="1139483" y="4662236"/>
            <a:ext cx="9913034" cy="1015663"/>
          </a:xfrm>
          <a:prstGeom prst="rect">
            <a:avLst/>
          </a:prstGeom>
          <a:noFill/>
        </p:spPr>
        <p:txBody>
          <a:bodyPr wrap="square" rtlCol="0">
            <a:spAutoFit/>
          </a:bodyPr>
          <a:lstStyle/>
          <a:p>
            <a:r>
              <a:rPr lang="zh-CN" altLang="en-US" sz="2000" dirty="0">
                <a:latin typeface="+mn-ea"/>
              </a:rPr>
              <a:t>    各触发器处于来时钟的正跳沿就翻转的状态。最低位触发器的 </a:t>
            </a:r>
            <a:r>
              <a:rPr lang="en-US" altLang="zh-CN" sz="2000" dirty="0">
                <a:latin typeface="+mn-ea"/>
              </a:rPr>
              <a:t>CP </a:t>
            </a:r>
            <a:r>
              <a:rPr lang="zh-CN" altLang="en-US" sz="2000" dirty="0">
                <a:latin typeface="+mn-ea"/>
              </a:rPr>
              <a:t>端接外部时钟端高位触发器的 </a:t>
            </a:r>
            <a:r>
              <a:rPr lang="en-US" altLang="zh-CN" sz="2000" dirty="0">
                <a:latin typeface="+mn-ea"/>
              </a:rPr>
              <a:t>CP </a:t>
            </a:r>
            <a:r>
              <a:rPr lang="zh-CN" altLang="en-US" sz="2000" dirty="0">
                <a:latin typeface="+mn-ea"/>
              </a:rPr>
              <a:t>端接低位的</a:t>
            </a:r>
            <a:r>
              <a:rPr lang="en-US" altLang="zh-CN" sz="2000" dirty="0">
                <a:latin typeface="+mn-ea"/>
              </a:rPr>
              <a:t>Q</a:t>
            </a:r>
            <a:r>
              <a:rPr lang="zh-CN" altLang="en-US" sz="2000" dirty="0">
                <a:latin typeface="+mn-ea"/>
              </a:rPr>
              <a:t>端。低位的 </a:t>
            </a:r>
            <a:r>
              <a:rPr lang="en-US" altLang="zh-CN" sz="2000" dirty="0">
                <a:latin typeface="+mn-ea"/>
              </a:rPr>
              <a:t>Q </a:t>
            </a:r>
            <a:r>
              <a:rPr lang="zh-CN" altLang="en-US" sz="2000" dirty="0">
                <a:latin typeface="+mn-ea"/>
              </a:rPr>
              <a:t>由 </a:t>
            </a:r>
            <a:r>
              <a:rPr lang="en-US" altLang="zh-CN" sz="2000" dirty="0">
                <a:latin typeface="+mn-ea"/>
              </a:rPr>
              <a:t>1 </a:t>
            </a:r>
            <a:r>
              <a:rPr lang="zh-CN" altLang="en-US" sz="2000" dirty="0">
                <a:latin typeface="+mn-ea"/>
              </a:rPr>
              <a:t>变为 </a:t>
            </a:r>
            <a:r>
              <a:rPr lang="en-US" altLang="zh-CN" sz="2000" dirty="0">
                <a:latin typeface="+mn-ea"/>
              </a:rPr>
              <a:t>0 </a:t>
            </a:r>
            <a:r>
              <a:rPr lang="zh-CN" altLang="en-US" sz="2000" dirty="0">
                <a:latin typeface="+mn-ea"/>
              </a:rPr>
              <a:t>时，即</a:t>
            </a:r>
            <a:r>
              <a:rPr lang="en-US" altLang="zh-CN" sz="2000" dirty="0">
                <a:latin typeface="+mn-ea"/>
              </a:rPr>
              <a:t>Q</a:t>
            </a:r>
            <a:r>
              <a:rPr lang="zh-CN" altLang="en-US" sz="2000" dirty="0">
                <a:latin typeface="+mn-ea"/>
              </a:rPr>
              <a:t>由 </a:t>
            </a:r>
            <a:r>
              <a:rPr lang="en-US" altLang="zh-CN" sz="2000" dirty="0">
                <a:latin typeface="+mn-ea"/>
              </a:rPr>
              <a:t>0 </a:t>
            </a:r>
            <a:r>
              <a:rPr lang="zh-CN" altLang="en-US" sz="2000" dirty="0">
                <a:latin typeface="+mn-ea"/>
              </a:rPr>
              <a:t>变 </a:t>
            </a:r>
            <a:r>
              <a:rPr lang="en-US" altLang="zh-CN" sz="2000" dirty="0">
                <a:latin typeface="+mn-ea"/>
              </a:rPr>
              <a:t>1 </a:t>
            </a:r>
            <a:r>
              <a:rPr lang="zh-CN" altLang="en-US" sz="2000" dirty="0">
                <a:latin typeface="+mn-ea"/>
              </a:rPr>
              <a:t>时，高位的 </a:t>
            </a:r>
            <a:r>
              <a:rPr lang="en-US" altLang="zh-CN" sz="2000" dirty="0">
                <a:latin typeface="+mn-ea"/>
              </a:rPr>
              <a:t>Q </a:t>
            </a:r>
            <a:r>
              <a:rPr lang="zh-CN" altLang="en-US" sz="2000" dirty="0">
                <a:latin typeface="+mn-ea"/>
              </a:rPr>
              <a:t>翻转。 波形图如图</a:t>
            </a:r>
            <a:r>
              <a:rPr lang="en-US" altLang="zh-CN" sz="2000" dirty="0">
                <a:latin typeface="+mn-ea"/>
              </a:rPr>
              <a:t>3.37</a:t>
            </a:r>
            <a:r>
              <a:rPr lang="zh-CN" altLang="en-US" sz="2000" dirty="0">
                <a:latin typeface="+mn-ea"/>
              </a:rPr>
              <a:t>。</a:t>
            </a:r>
          </a:p>
        </p:txBody>
      </p:sp>
      <p:pic>
        <p:nvPicPr>
          <p:cNvPr id="5" name="图片 4"/>
          <p:cNvPicPr>
            <a:picLocks noChangeAspect="1"/>
          </p:cNvPicPr>
          <p:nvPr/>
        </p:nvPicPr>
        <p:blipFill>
          <a:blip r:embed="rId4"/>
          <a:stretch>
            <a:fillRect/>
          </a:stretch>
        </p:blipFill>
        <p:spPr>
          <a:xfrm>
            <a:off x="855629" y="728372"/>
            <a:ext cx="9430854" cy="3967062"/>
          </a:xfrm>
          <a:prstGeom prst="rect">
            <a:avLst/>
          </a:prstGeom>
        </p:spPr>
      </p:pic>
      <p:sp>
        <p:nvSpPr>
          <p:cNvPr id="9" name="对话气泡: 圆角矩形 8"/>
          <p:cNvSpPr/>
          <p:nvPr/>
        </p:nvSpPr>
        <p:spPr>
          <a:xfrm>
            <a:off x="8721969" y="315167"/>
            <a:ext cx="2877997" cy="2290803"/>
          </a:xfrm>
          <a:prstGeom prst="wedgeRoundRectCallo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996871" y="352045"/>
            <a:ext cx="2367277" cy="2523768"/>
          </a:xfrm>
          <a:prstGeom prst="rect">
            <a:avLst/>
          </a:prstGeom>
          <a:noFill/>
        </p:spPr>
        <p:txBody>
          <a:bodyPr wrap="square" rtlCol="0">
            <a:spAutoFit/>
          </a:bodyPr>
          <a:lstStyle/>
          <a:p>
            <a:r>
              <a:rPr lang="en-US" altLang="zh-CN" sz="2000" dirty="0">
                <a:solidFill>
                  <a:srgbClr val="FF0000"/>
                </a:solidFill>
              </a:rPr>
              <a:t>T’</a:t>
            </a:r>
            <a:r>
              <a:rPr lang="zh-CN" altLang="en-US" sz="2000" dirty="0">
                <a:solidFill>
                  <a:srgbClr val="FF0000"/>
                </a:solidFill>
              </a:rPr>
              <a:t>组成的行波计数器与 </a:t>
            </a:r>
            <a:r>
              <a:rPr lang="en-US" altLang="zh-CN" sz="2000" dirty="0">
                <a:solidFill>
                  <a:srgbClr val="FF0000"/>
                </a:solidFill>
              </a:rPr>
              <a:t>J-K </a:t>
            </a:r>
            <a:r>
              <a:rPr lang="zh-CN" altLang="en-US" sz="2000" dirty="0">
                <a:solidFill>
                  <a:srgbClr val="FF0000"/>
                </a:solidFill>
              </a:rPr>
              <a:t>触发器组成的计数器的不同点只在于前者是时钟正跳沿计 数，而后者是时钟负跳沿计数。</a:t>
            </a:r>
          </a:p>
          <a:p>
            <a:endParaRPr lang="zh-CN" altLang="en-US" dirty="0"/>
          </a:p>
        </p:txBody>
      </p:sp>
      <p:sp>
        <p:nvSpPr>
          <p:cNvPr id="11" name="动作按钮: 上一张 10">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xit" presetSubtype="4" fill="hold" nodeType="withEffect">
                                  <p:stCondLst>
                                    <p:cond delay="0"/>
                                  </p:stCondLst>
                                  <p:childTnLst>
                                    <p:anim calcmode="lin" valueType="num">
                                      <p:cBhvr additive="base">
                                        <p:cTn id="26" dur="500"/>
                                        <p:tgtEl>
                                          <p:spTgt spid="3"/>
                                        </p:tgtEl>
                                        <p:attrNameLst>
                                          <p:attrName>ppt_x</p:attrName>
                                        </p:attrNameLst>
                                      </p:cBhvr>
                                      <p:tavLst>
                                        <p:tav tm="0">
                                          <p:val>
                                            <p:strVal val="ppt_x"/>
                                          </p:val>
                                        </p:tav>
                                        <p:tav tm="100000">
                                          <p:val>
                                            <p:strVal val="ppt_x"/>
                                          </p:val>
                                        </p:tav>
                                      </p:tavLst>
                                    </p:anim>
                                    <p:anim calcmode="lin" valueType="num">
                                      <p:cBhvr additive="base">
                                        <p:cTn id="27" dur="500"/>
                                        <p:tgtEl>
                                          <p:spTgt spid="3"/>
                                        </p:tgtEl>
                                        <p:attrNameLst>
                                          <p:attrName>ppt_y</p:attrName>
                                        </p:attrNameLst>
                                      </p:cBhvr>
                                      <p:tavLst>
                                        <p:tav tm="0">
                                          <p:val>
                                            <p:strVal val="ppt_y"/>
                                          </p:val>
                                        </p:tav>
                                        <p:tav tm="100000">
                                          <p:val>
                                            <p:strVal val="1+ppt_h/2"/>
                                          </p:val>
                                        </p:tav>
                                      </p:tavLst>
                                    </p:anim>
                                    <p:set>
                                      <p:cBhvr>
                                        <p:cTn id="28" dur="1" fill="hold">
                                          <p:stCondLst>
                                            <p:cond delay="499"/>
                                          </p:stCondLst>
                                        </p:cTn>
                                        <p:tgtEl>
                                          <p:spTgt spid="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animBg="1"/>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6349" y="1639389"/>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6515" y="2910847"/>
            <a:ext cx="3538227" cy="888431"/>
          </a:xfrm>
          <a:prstGeom prst="rect">
            <a:avLst/>
          </a:prstGeom>
        </p:spPr>
      </p:pic>
      <p:sp>
        <p:nvSpPr>
          <p:cNvPr id="2" name="动作按钮: 上一张 1">
            <a:hlinkClick r:id="" action="ppaction://hlinkshowjump?jump=previousslide" highlightClick="1"/>
          </p:cNvPr>
          <p:cNvSpPr/>
          <p:nvPr/>
        </p:nvSpPr>
        <p:spPr>
          <a:xfrm>
            <a:off x="10434320" y="6089650"/>
            <a:ext cx="782955" cy="683895"/>
          </a:xfrm>
          <a:prstGeom prst="actionButtonReturn">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动作按钮: 转到主页 6">
            <a:hlinkClick r:id="rId4" action="ppaction://hlinksldjump" highlightClick="1"/>
          </p:cNvPr>
          <p:cNvSpPr/>
          <p:nvPr/>
        </p:nvSpPr>
        <p:spPr>
          <a:xfrm>
            <a:off x="11352530" y="6089650"/>
            <a:ext cx="748030" cy="683895"/>
          </a:xfrm>
          <a:prstGeom prst="actionButtonHome">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3" name="文本框 2"/>
          <p:cNvSpPr txBox="1"/>
          <p:nvPr/>
        </p:nvSpPr>
        <p:spPr>
          <a:xfrm>
            <a:off x="1267003" y="2279173"/>
            <a:ext cx="9296400" cy="1323439"/>
          </a:xfrm>
          <a:prstGeom prst="rect">
            <a:avLst/>
          </a:prstGeom>
          <a:noFill/>
        </p:spPr>
        <p:txBody>
          <a:bodyPr wrap="square" rtlCol="0">
            <a:spAutoFit/>
          </a:bodyPr>
          <a:lstStyle/>
          <a:p>
            <a:pPr algn="ctr"/>
            <a:r>
              <a:rPr lang="zh-CN" altLang="en-US" sz="8000" dirty="0">
                <a:solidFill>
                  <a:srgbClr val="FFC000"/>
                </a:solidFill>
                <a:latin typeface="宋体" panose="02010600030101010101" pitchFamily="2" charset="-122"/>
                <a:ea typeface="宋体" panose="02010600030101010101" pitchFamily="2" charset="-122"/>
                <a:sym typeface="Arial" panose="020B0604020202020204" pitchFamily="34" charset="0"/>
              </a:rPr>
              <a:t>本章小结</a:t>
            </a:r>
          </a:p>
        </p:txBody>
      </p: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4268287" y="1178391"/>
            <a:ext cx="7394313" cy="3969385"/>
          </a:xfrm>
          <a:prstGeom prst="rect">
            <a:avLst/>
          </a:prstGeom>
        </p:spPr>
        <p:txBody>
          <a:bodyPr wrap="square">
            <a:spAutoFit/>
          </a:bodyPr>
          <a:lstStyle/>
          <a:p>
            <a:pPr>
              <a:lnSpc>
                <a:spcPct val="150000"/>
              </a:lnSpc>
            </a:pPr>
            <a:r>
              <a:rPr lang="zh-CN" altLang="en-US" sz="2400" b="1" dirty="0">
                <a:solidFill>
                  <a:schemeClr val="bg1"/>
                </a:solidFill>
              </a:rPr>
              <a:t>本章在介绍了逻辑代数、各种门电路的基础上介绍了逻辑电路的分析和设计，又在介绍触发器的基础上介绍了各种寄存器与计数器。对以后各章学习计算机各部件的组成及工作原 理，是一个必不可少的基础。要求学生重点把握基本门电路、触发器及寄存器的基本功能， 并对逻辑电路的分析与设计从思想上把握方法与步骤。</a:t>
            </a:r>
            <a:endParaRPr lang="zh-CN" altLang="en-US" sz="2400" b="1" dirty="0">
              <a:solidFill>
                <a:schemeClr val="bg1"/>
              </a:solidFill>
              <a:latin typeface="方正兰亭黑_GBK" pitchFamily="2" charset="-122"/>
              <a:ea typeface="方正兰亭黑_GBK" pitchFamily="2" charset="-122"/>
              <a:sym typeface="方正兰亭黑_GBK" pitchFamily="2" charset="-122"/>
            </a:endParaRPr>
          </a:p>
        </p:txBody>
      </p:sp>
      <p:pic>
        <p:nvPicPr>
          <p:cNvPr id="18" name="图片 17"/>
          <p:cNvPicPr>
            <a:picLocks noChangeAspect="1"/>
          </p:cNvPicPr>
          <p:nvPr/>
        </p:nvPicPr>
        <p:blipFill>
          <a:blip r:embed="rId2" cstate="screen"/>
          <a:stretch>
            <a:fillRect/>
          </a:stretch>
        </p:blipFill>
        <p:spPr>
          <a:xfrm>
            <a:off x="362688" y="1568740"/>
            <a:ext cx="3462815" cy="3189652"/>
          </a:xfrm>
          <a:prstGeom prst="rect">
            <a:avLst/>
          </a:prstGeom>
        </p:spPr>
      </p:pic>
      <p:sp>
        <p:nvSpPr>
          <p:cNvPr id="3" name="动作按钮: 上一张 2">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7581" y="2086135"/>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6515" y="3170070"/>
            <a:ext cx="3538227" cy="888431"/>
          </a:xfrm>
          <a:prstGeom prst="rect">
            <a:avLst/>
          </a:prstGeom>
        </p:spPr>
      </p:pic>
      <p:sp>
        <p:nvSpPr>
          <p:cNvPr id="3" name="动作按钮: 上一张 2">
            <a:hlinkClick r:id="" action="ppaction://hlinkshowjump?jump=previousslide" highlightClick="1"/>
          </p:cNvPr>
          <p:cNvSpPr/>
          <p:nvPr/>
        </p:nvSpPr>
        <p:spPr>
          <a:xfrm>
            <a:off x="10473690" y="6121400"/>
            <a:ext cx="802005" cy="652145"/>
          </a:xfrm>
          <a:prstGeom prst="actionButtonReturn">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动作按钮: 转到主页 6">
            <a:hlinkClick r:id="rId4" action="ppaction://hlinksldjump" highlightClick="1"/>
          </p:cNvPr>
          <p:cNvSpPr/>
          <p:nvPr/>
        </p:nvSpPr>
        <p:spPr>
          <a:xfrm>
            <a:off x="11377295" y="6122035"/>
            <a:ext cx="814705" cy="651510"/>
          </a:xfrm>
          <a:prstGeom prst="actionButtonHome">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5" name="文本框 4"/>
          <p:cNvSpPr txBox="1"/>
          <p:nvPr/>
        </p:nvSpPr>
        <p:spPr>
          <a:xfrm>
            <a:off x="1177212" y="2436885"/>
            <a:ext cx="9296400" cy="1323439"/>
          </a:xfrm>
          <a:prstGeom prst="rect">
            <a:avLst/>
          </a:prstGeom>
          <a:noFill/>
        </p:spPr>
        <p:txBody>
          <a:bodyPr wrap="square" rtlCol="0">
            <a:spAutoFit/>
          </a:bodyPr>
          <a:lstStyle/>
          <a:p>
            <a:pPr algn="ctr"/>
            <a:r>
              <a:rPr lang="zh-CN" altLang="zh-CN" sz="8000" dirty="0">
                <a:solidFill>
                  <a:srgbClr val="FFC000"/>
                </a:solidFill>
                <a:latin typeface="宋体" panose="02010600030101010101" pitchFamily="2" charset="-122"/>
                <a:ea typeface="宋体" panose="02010600030101010101" pitchFamily="2" charset="-122"/>
              </a:rPr>
              <a:t>习题</a:t>
            </a:r>
            <a:endParaRPr lang="zh-CN" altLang="en-US" sz="8000" dirty="0">
              <a:solidFill>
                <a:srgbClr val="FFC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023885" y="1387081"/>
            <a:ext cx="9620441" cy="4707890"/>
          </a:xfrm>
          <a:prstGeom prst="rect">
            <a:avLst/>
          </a:prstGeom>
          <a:noFill/>
        </p:spPr>
        <p:txBody>
          <a:bodyPr wrap="square" rtlCol="0">
            <a:spAutoFit/>
          </a:bodyPr>
          <a:lstStyle/>
          <a:p>
            <a:r>
              <a:rPr lang="zh-CN" altLang="en-US" sz="2000" dirty="0">
                <a:solidFill>
                  <a:schemeClr val="bg1"/>
                </a:solidFill>
                <a:latin typeface="+mn-ea"/>
              </a:rPr>
              <a:t>一、选择题 </a:t>
            </a:r>
            <a:endParaRPr lang="en-US" altLang="zh-CN" sz="2000" dirty="0">
              <a:solidFill>
                <a:schemeClr val="bg1"/>
              </a:solidFill>
              <a:latin typeface="+mn-ea"/>
            </a:endParaRPr>
          </a:p>
          <a:p>
            <a:r>
              <a:rPr lang="en-US" altLang="zh-CN" sz="2000" dirty="0">
                <a:solidFill>
                  <a:schemeClr val="bg1"/>
                </a:solidFill>
                <a:latin typeface="+mn-ea"/>
              </a:rPr>
              <a:t>1</a:t>
            </a:r>
            <a:r>
              <a:rPr lang="zh-CN" altLang="en-US" sz="2000" dirty="0">
                <a:solidFill>
                  <a:schemeClr val="bg1"/>
                </a:solidFill>
                <a:latin typeface="+mn-ea"/>
              </a:rPr>
              <a:t>．现代计算机内的逻辑电路多采用电路。</a:t>
            </a:r>
            <a:endParaRPr lang="en-US" altLang="zh-CN" sz="2000" dirty="0">
              <a:solidFill>
                <a:schemeClr val="bg1"/>
              </a:solidFill>
              <a:latin typeface="+mn-ea"/>
            </a:endParaRPr>
          </a:p>
          <a:p>
            <a:r>
              <a:rPr lang="en-US" altLang="zh-CN" sz="2000" dirty="0">
                <a:solidFill>
                  <a:schemeClr val="bg1"/>
                </a:solidFill>
                <a:latin typeface="+mn-ea"/>
              </a:rPr>
              <a:t>A</a:t>
            </a:r>
            <a:r>
              <a:rPr lang="zh-CN" altLang="en-US" sz="2000" dirty="0">
                <a:solidFill>
                  <a:schemeClr val="bg1"/>
                </a:solidFill>
                <a:latin typeface="+mn-ea"/>
              </a:rPr>
              <a:t>．分立元件     </a:t>
            </a:r>
            <a:r>
              <a:rPr lang="en-US" altLang="zh-CN" sz="2000" dirty="0">
                <a:solidFill>
                  <a:schemeClr val="bg1"/>
                </a:solidFill>
                <a:latin typeface="+mn-ea"/>
              </a:rPr>
              <a:t>B</a:t>
            </a:r>
            <a:r>
              <a:rPr lang="zh-CN" altLang="en-US" sz="2000" dirty="0">
                <a:solidFill>
                  <a:schemeClr val="bg1"/>
                </a:solidFill>
                <a:latin typeface="+mn-ea"/>
              </a:rPr>
              <a:t>．硅片     </a:t>
            </a:r>
            <a:r>
              <a:rPr lang="en-US" altLang="zh-CN" sz="2000" dirty="0">
                <a:solidFill>
                  <a:schemeClr val="bg1"/>
                </a:solidFill>
                <a:latin typeface="+mn-ea"/>
              </a:rPr>
              <a:t>C</a:t>
            </a:r>
            <a:r>
              <a:rPr lang="zh-CN" altLang="en-US" sz="2000" dirty="0">
                <a:solidFill>
                  <a:schemeClr val="bg1"/>
                </a:solidFill>
                <a:latin typeface="+mn-ea"/>
              </a:rPr>
              <a:t>．小规模集成           </a:t>
            </a:r>
            <a:r>
              <a:rPr lang="en-US" altLang="zh-CN" sz="2000" dirty="0">
                <a:solidFill>
                  <a:schemeClr val="bg1"/>
                </a:solidFill>
                <a:latin typeface="+mn-ea"/>
              </a:rPr>
              <a:t>D</a:t>
            </a:r>
            <a:r>
              <a:rPr lang="zh-CN" altLang="en-US" sz="2000" dirty="0">
                <a:solidFill>
                  <a:schemeClr val="bg1"/>
                </a:solidFill>
                <a:latin typeface="+mn-ea"/>
              </a:rPr>
              <a:t>．超大规模集成</a:t>
            </a:r>
            <a:endParaRPr lang="en-US" altLang="zh-CN" sz="2000" dirty="0">
              <a:solidFill>
                <a:schemeClr val="bg1"/>
              </a:solidFill>
              <a:latin typeface="+mn-ea"/>
            </a:endParaRPr>
          </a:p>
          <a:p>
            <a:endParaRPr lang="en-US" altLang="zh-CN" sz="2000" dirty="0">
              <a:solidFill>
                <a:schemeClr val="bg1"/>
              </a:solidFill>
              <a:latin typeface="+mn-ea"/>
            </a:endParaRPr>
          </a:p>
          <a:p>
            <a:r>
              <a:rPr lang="en-US" altLang="zh-CN" sz="2000" dirty="0">
                <a:solidFill>
                  <a:schemeClr val="bg1"/>
                </a:solidFill>
                <a:latin typeface="+mn-ea"/>
              </a:rPr>
              <a:t>2. </a:t>
            </a:r>
            <a:r>
              <a:rPr lang="zh-CN" altLang="en-US" sz="2000" dirty="0">
                <a:solidFill>
                  <a:schemeClr val="bg1"/>
                </a:solidFill>
                <a:latin typeface="+mn-ea"/>
              </a:rPr>
              <a:t>逻辑电路的任何输入端和输出端都只有稳定状态。 </a:t>
            </a:r>
            <a:endParaRPr lang="en-US" altLang="zh-CN" sz="2000" dirty="0">
              <a:solidFill>
                <a:schemeClr val="bg1"/>
              </a:solidFill>
              <a:latin typeface="+mn-ea"/>
            </a:endParaRPr>
          </a:p>
          <a:p>
            <a:r>
              <a:rPr lang="en-US" altLang="zh-CN" sz="2000" dirty="0">
                <a:solidFill>
                  <a:schemeClr val="bg1"/>
                </a:solidFill>
                <a:latin typeface="+mn-ea"/>
              </a:rPr>
              <a:t>A</a:t>
            </a:r>
            <a:r>
              <a:rPr lang="zh-CN" altLang="en-US" sz="2000" dirty="0">
                <a:solidFill>
                  <a:schemeClr val="bg1"/>
                </a:solidFill>
                <a:latin typeface="+mn-ea"/>
              </a:rPr>
              <a:t>．</a:t>
            </a:r>
            <a:r>
              <a:rPr lang="en-US" altLang="zh-CN" sz="2000" dirty="0">
                <a:solidFill>
                  <a:schemeClr val="bg1"/>
                </a:solidFill>
                <a:latin typeface="+mn-ea"/>
              </a:rPr>
              <a:t>2 </a:t>
            </a:r>
            <a:r>
              <a:rPr lang="zh-CN" altLang="en-US" sz="2000" dirty="0">
                <a:solidFill>
                  <a:schemeClr val="bg1"/>
                </a:solidFill>
                <a:latin typeface="+mn-ea"/>
              </a:rPr>
              <a:t>个         </a:t>
            </a:r>
            <a:r>
              <a:rPr lang="en-US" altLang="zh-CN" sz="2000" dirty="0">
                <a:solidFill>
                  <a:schemeClr val="bg1"/>
                </a:solidFill>
                <a:latin typeface="+mn-ea"/>
              </a:rPr>
              <a:t>B</a:t>
            </a:r>
            <a:r>
              <a:rPr lang="zh-CN" altLang="en-US" sz="2000" dirty="0">
                <a:solidFill>
                  <a:schemeClr val="bg1"/>
                </a:solidFill>
                <a:latin typeface="+mn-ea"/>
              </a:rPr>
              <a:t>．</a:t>
            </a:r>
            <a:r>
              <a:rPr lang="en-US" altLang="zh-CN" sz="2000" dirty="0">
                <a:solidFill>
                  <a:schemeClr val="bg1"/>
                </a:solidFill>
                <a:latin typeface="+mn-ea"/>
              </a:rPr>
              <a:t>1 </a:t>
            </a:r>
            <a:r>
              <a:rPr lang="zh-CN" altLang="en-US" sz="2000" dirty="0">
                <a:solidFill>
                  <a:schemeClr val="bg1"/>
                </a:solidFill>
                <a:latin typeface="+mn-ea"/>
              </a:rPr>
              <a:t>个      </a:t>
            </a:r>
            <a:r>
              <a:rPr lang="en-US" altLang="zh-CN" sz="2000" dirty="0">
                <a:solidFill>
                  <a:schemeClr val="bg1"/>
                </a:solidFill>
                <a:latin typeface="+mn-ea"/>
              </a:rPr>
              <a:t>C</a:t>
            </a:r>
            <a:r>
              <a:rPr lang="zh-CN" altLang="en-US" sz="2000" dirty="0">
                <a:solidFill>
                  <a:schemeClr val="bg1"/>
                </a:solidFill>
                <a:latin typeface="+mn-ea"/>
              </a:rPr>
              <a:t>．不一定              </a:t>
            </a:r>
            <a:r>
              <a:rPr lang="en-US" altLang="zh-CN" sz="2000" dirty="0">
                <a:solidFill>
                  <a:schemeClr val="bg1"/>
                </a:solidFill>
                <a:latin typeface="+mn-ea"/>
              </a:rPr>
              <a:t>D</a:t>
            </a:r>
            <a:r>
              <a:rPr lang="zh-CN" altLang="en-US" sz="2000" dirty="0">
                <a:solidFill>
                  <a:schemeClr val="bg1"/>
                </a:solidFill>
                <a:latin typeface="+mn-ea"/>
              </a:rPr>
              <a:t>．</a:t>
            </a:r>
            <a:r>
              <a:rPr lang="en-US" altLang="zh-CN" sz="2000" dirty="0">
                <a:solidFill>
                  <a:schemeClr val="bg1"/>
                </a:solidFill>
                <a:latin typeface="+mn-ea"/>
              </a:rPr>
              <a:t>10 </a:t>
            </a:r>
            <a:r>
              <a:rPr lang="zh-CN" altLang="en-US" sz="2000" dirty="0">
                <a:solidFill>
                  <a:schemeClr val="bg1"/>
                </a:solidFill>
                <a:latin typeface="+mn-ea"/>
              </a:rPr>
              <a:t>个 </a:t>
            </a:r>
            <a:endParaRPr lang="en-US" altLang="zh-CN" sz="2000" dirty="0">
              <a:solidFill>
                <a:schemeClr val="bg1"/>
              </a:solidFill>
              <a:latin typeface="+mn-ea"/>
            </a:endParaRPr>
          </a:p>
          <a:p>
            <a:endParaRPr lang="en-US" altLang="zh-CN" sz="2000" dirty="0">
              <a:solidFill>
                <a:schemeClr val="bg1"/>
              </a:solidFill>
              <a:latin typeface="+mn-ea"/>
            </a:endParaRPr>
          </a:p>
          <a:p>
            <a:r>
              <a:rPr lang="en-US" altLang="zh-CN" sz="2000" dirty="0">
                <a:solidFill>
                  <a:schemeClr val="bg1"/>
                </a:solidFill>
                <a:latin typeface="+mn-ea"/>
              </a:rPr>
              <a:t>3</a:t>
            </a:r>
            <a:r>
              <a:rPr lang="zh-CN" altLang="en-US" sz="2000" dirty="0">
                <a:solidFill>
                  <a:schemeClr val="bg1"/>
                </a:solidFill>
                <a:latin typeface="+mn-ea"/>
              </a:rPr>
              <a:t>．只与当前的输入有关的是 。</a:t>
            </a:r>
            <a:endParaRPr lang="en-US" altLang="zh-CN" sz="2000" dirty="0">
              <a:solidFill>
                <a:schemeClr val="bg1"/>
              </a:solidFill>
              <a:latin typeface="+mn-ea"/>
            </a:endParaRPr>
          </a:p>
          <a:p>
            <a:r>
              <a:rPr lang="en-US" altLang="zh-CN" sz="2000" dirty="0">
                <a:solidFill>
                  <a:schemeClr val="bg1"/>
                </a:solidFill>
                <a:latin typeface="+mn-ea"/>
              </a:rPr>
              <a:t>A</a:t>
            </a:r>
            <a:r>
              <a:rPr lang="zh-CN" altLang="en-US" sz="2000" dirty="0">
                <a:solidFill>
                  <a:schemeClr val="bg1"/>
                </a:solidFill>
                <a:latin typeface="+mn-ea"/>
              </a:rPr>
              <a:t>．计数器       </a:t>
            </a:r>
            <a:r>
              <a:rPr lang="en-US" altLang="zh-CN" sz="2000" dirty="0">
                <a:solidFill>
                  <a:schemeClr val="bg1"/>
                </a:solidFill>
                <a:latin typeface="+mn-ea"/>
              </a:rPr>
              <a:t>B</a:t>
            </a:r>
            <a:r>
              <a:rPr lang="zh-CN" altLang="en-US" sz="2000" dirty="0">
                <a:solidFill>
                  <a:schemeClr val="bg1"/>
                </a:solidFill>
                <a:latin typeface="+mn-ea"/>
              </a:rPr>
              <a:t>．触发器     </a:t>
            </a:r>
            <a:r>
              <a:rPr lang="en-US" altLang="zh-CN" sz="2000" dirty="0">
                <a:solidFill>
                  <a:schemeClr val="bg1"/>
                </a:solidFill>
                <a:latin typeface="+mn-ea"/>
              </a:rPr>
              <a:t>C</a:t>
            </a:r>
            <a:r>
              <a:rPr lang="zh-CN" altLang="en-US" sz="2000" dirty="0">
                <a:solidFill>
                  <a:schemeClr val="bg1"/>
                </a:solidFill>
                <a:latin typeface="+mn-ea"/>
              </a:rPr>
              <a:t>．寄存器         </a:t>
            </a:r>
            <a:r>
              <a:rPr lang="en-US" altLang="zh-CN" sz="2000" dirty="0">
                <a:solidFill>
                  <a:schemeClr val="bg1"/>
                </a:solidFill>
                <a:latin typeface="+mn-ea"/>
              </a:rPr>
              <a:t>D</a:t>
            </a:r>
            <a:r>
              <a:rPr lang="zh-CN" altLang="en-US" sz="2000" dirty="0">
                <a:solidFill>
                  <a:schemeClr val="bg1"/>
                </a:solidFill>
                <a:latin typeface="+mn-ea"/>
              </a:rPr>
              <a:t>．门电路</a:t>
            </a:r>
            <a:endParaRPr lang="en-US" altLang="zh-CN" sz="2000" dirty="0">
              <a:solidFill>
                <a:schemeClr val="bg1"/>
              </a:solidFill>
              <a:latin typeface="+mn-ea"/>
            </a:endParaRPr>
          </a:p>
          <a:p>
            <a:r>
              <a:rPr lang="zh-CN" altLang="en-US" sz="2000" dirty="0">
                <a:solidFill>
                  <a:schemeClr val="bg1"/>
                </a:solidFill>
                <a:latin typeface="+mn-ea"/>
              </a:rPr>
              <a:t> </a:t>
            </a:r>
            <a:endParaRPr lang="en-US" altLang="zh-CN" sz="2000" dirty="0">
              <a:solidFill>
                <a:schemeClr val="bg1"/>
              </a:solidFill>
              <a:latin typeface="+mn-ea"/>
            </a:endParaRPr>
          </a:p>
          <a:p>
            <a:r>
              <a:rPr lang="en-US" altLang="zh-CN" sz="2000" dirty="0">
                <a:solidFill>
                  <a:schemeClr val="bg1"/>
                </a:solidFill>
                <a:latin typeface="+mn-ea"/>
              </a:rPr>
              <a:t>4</a:t>
            </a:r>
            <a:r>
              <a:rPr lang="zh-CN" altLang="en-US" sz="2000" dirty="0">
                <a:solidFill>
                  <a:schemeClr val="bg1"/>
                </a:solidFill>
                <a:latin typeface="+mn-ea"/>
              </a:rPr>
              <a:t>．用来分析和设计逻辑电路的基本工具是 。</a:t>
            </a:r>
            <a:endParaRPr lang="en-US" altLang="zh-CN" sz="2000" dirty="0">
              <a:solidFill>
                <a:schemeClr val="bg1"/>
              </a:solidFill>
              <a:latin typeface="+mn-ea"/>
            </a:endParaRPr>
          </a:p>
          <a:p>
            <a:r>
              <a:rPr lang="en-US" altLang="zh-CN" sz="2000" dirty="0">
                <a:solidFill>
                  <a:schemeClr val="bg1"/>
                </a:solidFill>
                <a:latin typeface="+mn-ea"/>
              </a:rPr>
              <a:t>A</a:t>
            </a:r>
            <a:r>
              <a:rPr lang="zh-CN" altLang="en-US" sz="2000" dirty="0">
                <a:solidFill>
                  <a:schemeClr val="bg1"/>
                </a:solidFill>
                <a:latin typeface="+mn-ea"/>
              </a:rPr>
              <a:t>．逻辑代数     </a:t>
            </a:r>
            <a:r>
              <a:rPr lang="en-US" altLang="zh-CN" sz="2000" dirty="0">
                <a:solidFill>
                  <a:schemeClr val="bg1"/>
                </a:solidFill>
                <a:latin typeface="+mn-ea"/>
              </a:rPr>
              <a:t>B</a:t>
            </a:r>
            <a:r>
              <a:rPr lang="zh-CN" altLang="en-US" sz="2000" dirty="0">
                <a:solidFill>
                  <a:schemeClr val="bg1"/>
                </a:solidFill>
                <a:latin typeface="+mn-ea"/>
              </a:rPr>
              <a:t>．逻辑表达式    </a:t>
            </a:r>
            <a:r>
              <a:rPr lang="en-US" altLang="zh-CN" sz="2000" dirty="0">
                <a:solidFill>
                  <a:schemeClr val="bg1"/>
                </a:solidFill>
                <a:latin typeface="+mn-ea"/>
              </a:rPr>
              <a:t>C</a:t>
            </a:r>
            <a:r>
              <a:rPr lang="zh-CN" altLang="en-US" sz="2000" dirty="0">
                <a:solidFill>
                  <a:schemeClr val="bg1"/>
                </a:solidFill>
                <a:latin typeface="+mn-ea"/>
              </a:rPr>
              <a:t>．真值表        </a:t>
            </a:r>
            <a:r>
              <a:rPr lang="en-US" altLang="zh-CN" sz="2000" dirty="0">
                <a:solidFill>
                  <a:schemeClr val="bg1"/>
                </a:solidFill>
                <a:latin typeface="+mn-ea"/>
              </a:rPr>
              <a:t>D</a:t>
            </a:r>
            <a:r>
              <a:rPr lang="zh-CN" altLang="en-US" sz="2000" dirty="0">
                <a:solidFill>
                  <a:schemeClr val="bg1"/>
                </a:solidFill>
                <a:latin typeface="+mn-ea"/>
              </a:rPr>
              <a:t>．波形图</a:t>
            </a:r>
            <a:endParaRPr lang="en-US" altLang="zh-CN" sz="2000" dirty="0">
              <a:solidFill>
                <a:schemeClr val="bg1"/>
              </a:solidFill>
              <a:latin typeface="+mn-ea"/>
            </a:endParaRPr>
          </a:p>
          <a:p>
            <a:r>
              <a:rPr lang="zh-CN" altLang="en-US" sz="2000" dirty="0">
                <a:solidFill>
                  <a:schemeClr val="bg1"/>
                </a:solidFill>
                <a:latin typeface="+mn-ea"/>
              </a:rPr>
              <a:t> </a:t>
            </a:r>
            <a:endParaRPr lang="en-US" altLang="zh-CN" sz="2000" dirty="0">
              <a:solidFill>
                <a:schemeClr val="bg1"/>
              </a:solidFill>
              <a:latin typeface="+mn-ea"/>
            </a:endParaRPr>
          </a:p>
          <a:p>
            <a:r>
              <a:rPr lang="en-US" altLang="zh-CN" sz="2000" dirty="0">
                <a:solidFill>
                  <a:schemeClr val="bg1"/>
                </a:solidFill>
                <a:latin typeface="+mn-ea"/>
              </a:rPr>
              <a:t>5</a:t>
            </a:r>
            <a:r>
              <a:rPr lang="zh-CN" altLang="en-US" sz="2000" dirty="0">
                <a:solidFill>
                  <a:schemeClr val="bg1"/>
                </a:solidFill>
                <a:latin typeface="+mn-ea"/>
              </a:rPr>
              <a:t>．可用来组成缓冲寄存器的触发器有和 </a:t>
            </a:r>
            <a:r>
              <a:rPr lang="en-US" altLang="zh-CN" sz="2000" dirty="0">
                <a:solidFill>
                  <a:schemeClr val="bg1"/>
                </a:solidFill>
                <a:latin typeface="+mn-ea"/>
              </a:rPr>
              <a:t>D </a:t>
            </a:r>
            <a:r>
              <a:rPr lang="zh-CN" altLang="en-US" sz="2000" dirty="0">
                <a:solidFill>
                  <a:schemeClr val="bg1"/>
                </a:solidFill>
                <a:latin typeface="+mn-ea"/>
              </a:rPr>
              <a:t>触发器。 </a:t>
            </a:r>
            <a:endParaRPr lang="en-US" altLang="zh-CN" sz="2000" dirty="0">
              <a:solidFill>
                <a:schemeClr val="bg1"/>
              </a:solidFill>
              <a:latin typeface="+mn-ea"/>
            </a:endParaRPr>
          </a:p>
          <a:p>
            <a:r>
              <a:rPr lang="en-US" altLang="zh-CN" sz="2000" dirty="0">
                <a:solidFill>
                  <a:schemeClr val="bg1"/>
                </a:solidFill>
                <a:latin typeface="+mn-ea"/>
              </a:rPr>
              <a:t>A</a:t>
            </a:r>
            <a:r>
              <a:rPr lang="zh-CN" altLang="en-US" sz="2000" dirty="0">
                <a:solidFill>
                  <a:schemeClr val="bg1"/>
                </a:solidFill>
                <a:latin typeface="+mn-ea"/>
              </a:rPr>
              <a:t>． </a:t>
            </a:r>
            <a:r>
              <a:rPr lang="en-US" altLang="zh-CN" sz="2000" dirty="0">
                <a:solidFill>
                  <a:schemeClr val="bg1"/>
                </a:solidFill>
                <a:latin typeface="+mn-ea"/>
              </a:rPr>
              <a:t>R-S </a:t>
            </a:r>
            <a:r>
              <a:rPr lang="zh-CN" altLang="en-US" sz="2000" dirty="0">
                <a:solidFill>
                  <a:schemeClr val="bg1"/>
                </a:solidFill>
                <a:latin typeface="+mn-ea"/>
              </a:rPr>
              <a:t>触发器      </a:t>
            </a:r>
            <a:r>
              <a:rPr lang="en-US" altLang="zh-CN" sz="2000" dirty="0">
                <a:solidFill>
                  <a:schemeClr val="bg1"/>
                </a:solidFill>
                <a:latin typeface="+mn-ea"/>
              </a:rPr>
              <a:t>B</a:t>
            </a:r>
            <a:r>
              <a:rPr lang="zh-CN" altLang="en-US" sz="2000" dirty="0">
                <a:solidFill>
                  <a:schemeClr val="bg1"/>
                </a:solidFill>
                <a:latin typeface="+mn-ea"/>
              </a:rPr>
              <a:t>．</a:t>
            </a:r>
            <a:r>
              <a:rPr lang="en-US" altLang="zh-CN" sz="2000" dirty="0">
                <a:solidFill>
                  <a:schemeClr val="bg1"/>
                </a:solidFill>
                <a:latin typeface="+mn-ea"/>
              </a:rPr>
              <a:t>T’</a:t>
            </a:r>
            <a:r>
              <a:rPr lang="zh-CN" altLang="en-US" sz="2000" dirty="0">
                <a:solidFill>
                  <a:schemeClr val="bg1"/>
                </a:solidFill>
                <a:latin typeface="+mn-ea"/>
              </a:rPr>
              <a:t>触发器      </a:t>
            </a:r>
            <a:r>
              <a:rPr lang="en-US" altLang="zh-CN" sz="2000" dirty="0">
                <a:solidFill>
                  <a:schemeClr val="bg1"/>
                </a:solidFill>
                <a:latin typeface="+mn-ea"/>
              </a:rPr>
              <a:t>C</a:t>
            </a:r>
            <a:r>
              <a:rPr lang="zh-CN" altLang="en-US" sz="2000" dirty="0">
                <a:solidFill>
                  <a:schemeClr val="bg1"/>
                </a:solidFill>
                <a:latin typeface="+mn-ea"/>
              </a:rPr>
              <a:t>．</a:t>
            </a:r>
            <a:r>
              <a:rPr lang="en-US" altLang="zh-CN" sz="2000" dirty="0">
                <a:solidFill>
                  <a:schemeClr val="bg1"/>
                </a:solidFill>
                <a:latin typeface="+mn-ea"/>
              </a:rPr>
              <a:t>T </a:t>
            </a:r>
            <a:r>
              <a:rPr lang="zh-CN" altLang="en-US" sz="2000" dirty="0">
                <a:solidFill>
                  <a:schemeClr val="bg1"/>
                </a:solidFill>
                <a:latin typeface="+mn-ea"/>
              </a:rPr>
              <a:t>触发器       </a:t>
            </a:r>
            <a:r>
              <a:rPr lang="en-US" altLang="zh-CN" sz="2000" dirty="0">
                <a:solidFill>
                  <a:schemeClr val="bg1"/>
                </a:solidFill>
                <a:latin typeface="+mn-ea"/>
              </a:rPr>
              <a:t>D</a:t>
            </a:r>
            <a:r>
              <a:rPr lang="zh-CN" altLang="en-US" sz="2000" dirty="0">
                <a:solidFill>
                  <a:schemeClr val="bg1"/>
                </a:solidFill>
                <a:latin typeface="+mn-ea"/>
              </a:rPr>
              <a:t>．</a:t>
            </a:r>
            <a:r>
              <a:rPr lang="en-US" altLang="zh-CN" sz="2000" dirty="0">
                <a:solidFill>
                  <a:schemeClr val="bg1"/>
                </a:solidFill>
                <a:latin typeface="+mn-ea"/>
              </a:rPr>
              <a:t>J-K </a:t>
            </a:r>
            <a:r>
              <a:rPr lang="zh-CN" altLang="en-US" sz="2000" dirty="0">
                <a:solidFill>
                  <a:schemeClr val="bg1"/>
                </a:solidFill>
                <a:latin typeface="+mn-ea"/>
              </a:rPr>
              <a:t>触发器</a:t>
            </a:r>
            <a:r>
              <a:rPr lang="zh-CN" altLang="en-US" sz="2000" b="1" dirty="0">
                <a:solidFill>
                  <a:schemeClr val="bg1"/>
                </a:solidFill>
                <a:latin typeface="+mn-ea"/>
              </a:rPr>
              <a:t> </a:t>
            </a:r>
            <a:endParaRPr lang="en-US" altLang="zh-CN" sz="2000" b="1" dirty="0">
              <a:solidFill>
                <a:schemeClr val="bg1"/>
              </a:solidFill>
              <a:latin typeface="+mn-ea"/>
            </a:endParaRPr>
          </a:p>
        </p:txBody>
      </p:sp>
      <p:sp>
        <p:nvSpPr>
          <p:cNvPr id="4" name="文本框 58"/>
          <p:cNvSpPr txBox="1"/>
          <p:nvPr/>
        </p:nvSpPr>
        <p:spPr>
          <a:xfrm>
            <a:off x="1023885" y="272248"/>
            <a:ext cx="258487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sym typeface="方正兰亭黑_GBK" pitchFamily="2" charset="-122"/>
              </a:rPr>
              <a:t>习题</a:t>
            </a:r>
          </a:p>
        </p:txBody>
      </p:sp>
      <p:sp>
        <p:nvSpPr>
          <p:cNvPr id="7" name="动作按钮: 上一张 6">
            <a:hlinkClick r:id="" action="ppaction://hlinkshowjump?jump=previousslide" highlightClick="1"/>
          </p:cNvPr>
          <p:cNvSpPr/>
          <p:nvPr/>
        </p:nvSpPr>
        <p:spPr>
          <a:xfrm>
            <a:off x="11274739" y="6096062"/>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023885" y="1756550"/>
            <a:ext cx="9620441" cy="4170372"/>
          </a:xfrm>
          <a:prstGeom prst="rect">
            <a:avLst/>
          </a:prstGeom>
          <a:noFill/>
        </p:spPr>
        <p:txBody>
          <a:bodyPr wrap="square" rtlCol="0">
            <a:spAutoFit/>
          </a:bodyPr>
          <a:lstStyle/>
          <a:p>
            <a:pPr>
              <a:spcAft>
                <a:spcPts val="600"/>
              </a:spcAft>
            </a:pPr>
            <a:r>
              <a:rPr lang="zh-CN" altLang="en-US" sz="2000" dirty="0">
                <a:latin typeface="+mn-ea"/>
              </a:rPr>
              <a:t>二、填空题</a:t>
            </a:r>
            <a:endParaRPr lang="en-US" altLang="zh-CN" sz="2000" dirty="0">
              <a:latin typeface="+mn-ea"/>
            </a:endParaRPr>
          </a:p>
          <a:p>
            <a:pPr>
              <a:spcAft>
                <a:spcPts val="600"/>
              </a:spcAft>
            </a:pPr>
            <a:r>
              <a:rPr lang="en-US" altLang="zh-CN" sz="2000" dirty="0">
                <a:latin typeface="+mn-ea"/>
              </a:rPr>
              <a:t>1.</a:t>
            </a:r>
            <a:r>
              <a:rPr lang="zh-CN" altLang="en-US" sz="2000" dirty="0">
                <a:latin typeface="+mn-ea"/>
              </a:rPr>
              <a:t>计算机中的逻辑电路按工作性质可分为</a:t>
            </a:r>
            <a:r>
              <a:rPr lang="en-US" altLang="zh-CN" sz="2000" dirty="0">
                <a:latin typeface="+mn-ea"/>
              </a:rPr>
              <a:t>___</a:t>
            </a:r>
            <a:r>
              <a:rPr lang="zh-CN" altLang="en-US" sz="2000" dirty="0">
                <a:latin typeface="+mn-ea"/>
              </a:rPr>
              <a:t> 和</a:t>
            </a:r>
            <a:r>
              <a:rPr lang="en-US" altLang="zh-CN" sz="2000" dirty="0">
                <a:latin typeface="+mn-ea"/>
              </a:rPr>
              <a:t>___</a:t>
            </a:r>
            <a:r>
              <a:rPr lang="zh-CN" altLang="en-US" sz="2000" dirty="0">
                <a:latin typeface="+mn-ea"/>
              </a:rPr>
              <a:t> 。 </a:t>
            </a:r>
            <a:endParaRPr lang="en-US" altLang="zh-CN" sz="2000" dirty="0">
              <a:latin typeface="+mn-ea"/>
            </a:endParaRPr>
          </a:p>
          <a:p>
            <a:pPr>
              <a:spcAft>
                <a:spcPts val="600"/>
              </a:spcAft>
            </a:pPr>
            <a:endParaRPr lang="en-US" altLang="zh-CN" sz="2000" dirty="0">
              <a:latin typeface="+mn-ea"/>
            </a:endParaRPr>
          </a:p>
          <a:p>
            <a:pPr>
              <a:spcAft>
                <a:spcPts val="600"/>
              </a:spcAft>
            </a:pPr>
            <a:r>
              <a:rPr lang="en-US" altLang="zh-CN" sz="2000" dirty="0">
                <a:latin typeface="+mn-ea"/>
              </a:rPr>
              <a:t>2.</a:t>
            </a:r>
            <a:r>
              <a:rPr lang="zh-CN" altLang="en-US" sz="2000" dirty="0">
                <a:latin typeface="+mn-ea"/>
              </a:rPr>
              <a:t>组成组合电路的最基本单元电路为</a:t>
            </a:r>
            <a:r>
              <a:rPr lang="en-US" altLang="zh-CN" sz="2000" dirty="0">
                <a:latin typeface="+mn-ea"/>
              </a:rPr>
              <a:t>___</a:t>
            </a:r>
            <a:r>
              <a:rPr lang="zh-CN" altLang="en-US" sz="2000" dirty="0">
                <a:latin typeface="+mn-ea"/>
              </a:rPr>
              <a:t> ，而时序电路的最基本单元电路为</a:t>
            </a:r>
            <a:r>
              <a:rPr lang="en-US" altLang="zh-CN" sz="2000" dirty="0">
                <a:latin typeface="+mn-ea"/>
              </a:rPr>
              <a:t>___</a:t>
            </a:r>
            <a:r>
              <a:rPr lang="zh-CN" altLang="en-US" sz="2000" dirty="0">
                <a:latin typeface="+mn-ea"/>
              </a:rPr>
              <a:t> 。</a:t>
            </a:r>
            <a:endParaRPr lang="en-US" altLang="zh-CN" sz="2000" dirty="0">
              <a:latin typeface="+mn-ea"/>
            </a:endParaRPr>
          </a:p>
          <a:p>
            <a:pPr>
              <a:spcAft>
                <a:spcPts val="600"/>
              </a:spcAft>
            </a:pPr>
            <a:endParaRPr lang="en-US" altLang="zh-CN" sz="2000" dirty="0">
              <a:latin typeface="+mn-ea"/>
            </a:endParaRPr>
          </a:p>
          <a:p>
            <a:pPr>
              <a:spcAft>
                <a:spcPts val="600"/>
              </a:spcAft>
            </a:pPr>
            <a:r>
              <a:rPr lang="en-US" altLang="zh-CN" sz="2000" dirty="0">
                <a:latin typeface="+mn-ea"/>
              </a:rPr>
              <a:t>3. </a:t>
            </a:r>
            <a:r>
              <a:rPr lang="zh-CN" altLang="en-US" sz="2000" dirty="0">
                <a:latin typeface="+mn-ea"/>
              </a:rPr>
              <a:t>组合电路的输出只与</a:t>
            </a:r>
            <a:r>
              <a:rPr lang="en-US" altLang="zh-CN" sz="2000" dirty="0">
                <a:latin typeface="+mn-ea"/>
              </a:rPr>
              <a:t>___</a:t>
            </a:r>
            <a:r>
              <a:rPr lang="zh-CN" altLang="en-US" sz="2000" dirty="0">
                <a:latin typeface="+mn-ea"/>
              </a:rPr>
              <a:t>有关，而时序电路的输出不只与</a:t>
            </a:r>
            <a:r>
              <a:rPr lang="en-US" altLang="zh-CN" sz="2000" dirty="0">
                <a:latin typeface="+mn-ea"/>
              </a:rPr>
              <a:t>___</a:t>
            </a:r>
            <a:r>
              <a:rPr lang="zh-CN" altLang="en-US" sz="2000" dirty="0">
                <a:latin typeface="+mn-ea"/>
              </a:rPr>
              <a:t> 有关，与以前的</a:t>
            </a:r>
            <a:r>
              <a:rPr lang="en-US" altLang="zh-CN" sz="2000" dirty="0">
                <a:latin typeface="+mn-ea"/>
              </a:rPr>
              <a:t>___</a:t>
            </a:r>
            <a:r>
              <a:rPr lang="zh-CN" altLang="en-US" sz="2000" dirty="0">
                <a:latin typeface="+mn-ea"/>
              </a:rPr>
              <a:t>也有关。 </a:t>
            </a:r>
            <a:endParaRPr lang="en-US" altLang="zh-CN" sz="2000" dirty="0">
              <a:latin typeface="+mn-ea"/>
            </a:endParaRPr>
          </a:p>
          <a:p>
            <a:pPr>
              <a:spcAft>
                <a:spcPts val="600"/>
              </a:spcAft>
            </a:pPr>
            <a:endParaRPr lang="en-US" altLang="zh-CN" sz="2000" dirty="0">
              <a:latin typeface="+mn-ea"/>
            </a:endParaRPr>
          </a:p>
          <a:p>
            <a:pPr>
              <a:spcAft>
                <a:spcPts val="600"/>
              </a:spcAft>
            </a:pPr>
            <a:r>
              <a:rPr lang="en-US" altLang="zh-CN" sz="2000" dirty="0">
                <a:latin typeface="+mn-ea"/>
              </a:rPr>
              <a:t>4.</a:t>
            </a:r>
            <a:r>
              <a:rPr lang="zh-CN" altLang="en-US" sz="2000" dirty="0">
                <a:latin typeface="+mn-ea"/>
              </a:rPr>
              <a:t>可全面描述逻辑电路输入与输出关系的表为</a:t>
            </a:r>
            <a:r>
              <a:rPr lang="en-US" altLang="zh-CN" sz="2000" dirty="0">
                <a:latin typeface="+mn-ea"/>
              </a:rPr>
              <a:t>___</a:t>
            </a:r>
            <a:r>
              <a:rPr lang="zh-CN" altLang="en-US" sz="2000" dirty="0">
                <a:latin typeface="+mn-ea"/>
              </a:rPr>
              <a:t>。 </a:t>
            </a:r>
            <a:endParaRPr lang="en-US" altLang="zh-CN" sz="2000" dirty="0">
              <a:latin typeface="+mn-ea"/>
            </a:endParaRPr>
          </a:p>
          <a:p>
            <a:pPr>
              <a:spcAft>
                <a:spcPts val="600"/>
              </a:spcAft>
            </a:pPr>
            <a:endParaRPr lang="en-US" altLang="zh-CN" sz="2000" dirty="0">
              <a:latin typeface="+mn-ea"/>
            </a:endParaRPr>
          </a:p>
          <a:p>
            <a:pPr>
              <a:spcAft>
                <a:spcPts val="600"/>
              </a:spcAft>
            </a:pPr>
            <a:r>
              <a:rPr lang="en-US" altLang="zh-CN" sz="2000" dirty="0">
                <a:latin typeface="+mn-ea"/>
              </a:rPr>
              <a:t>5.</a:t>
            </a:r>
            <a:r>
              <a:rPr lang="zh-CN" altLang="en-US" sz="2000" dirty="0">
                <a:latin typeface="+mn-ea"/>
              </a:rPr>
              <a:t>逻辑电路中某点电位随时间变化的图形叫</a:t>
            </a:r>
            <a:r>
              <a:rPr lang="en-US" altLang="zh-CN" sz="2000" dirty="0">
                <a:latin typeface="+mn-ea"/>
              </a:rPr>
              <a:t>_____</a:t>
            </a:r>
            <a:r>
              <a:rPr lang="zh-CN" altLang="en-US" sz="2000" dirty="0">
                <a:latin typeface="+mn-ea"/>
              </a:rPr>
              <a:t>。 </a:t>
            </a:r>
          </a:p>
        </p:txBody>
      </p:sp>
      <p:sp>
        <p:nvSpPr>
          <p:cNvPr id="3" name="文本框 58"/>
          <p:cNvSpPr txBox="1"/>
          <p:nvPr/>
        </p:nvSpPr>
        <p:spPr>
          <a:xfrm>
            <a:off x="1023885" y="272248"/>
            <a:ext cx="258487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sym typeface="方正兰亭黑_GBK" pitchFamily="2" charset="-122"/>
              </a:rPr>
              <a:t>习题</a:t>
            </a:r>
          </a:p>
        </p:txBody>
      </p:sp>
      <p:sp>
        <p:nvSpPr>
          <p:cNvPr id="7" name="动作按钮: 上一张 6">
            <a:hlinkClick r:id="" action="ppaction://hlinkshowjump?jump=previousslide" highlightClick="1"/>
          </p:cNvPr>
          <p:cNvSpPr/>
          <p:nvPr/>
        </p:nvSpPr>
        <p:spPr>
          <a:xfrm>
            <a:off x="11274739" y="6096062"/>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9773" y="1736925"/>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5314" y="4440552"/>
            <a:ext cx="3538227" cy="888431"/>
          </a:xfrm>
          <a:prstGeom prst="rect">
            <a:avLst/>
          </a:prstGeom>
        </p:spPr>
      </p:pic>
      <p:sp>
        <p:nvSpPr>
          <p:cNvPr id="23" name="文本框 22"/>
          <p:cNvSpPr txBox="1"/>
          <p:nvPr/>
        </p:nvSpPr>
        <p:spPr>
          <a:xfrm>
            <a:off x="1742756" y="967484"/>
            <a:ext cx="8418281" cy="645160"/>
          </a:xfrm>
          <a:prstGeom prst="rect">
            <a:avLst/>
          </a:prstGeom>
          <a:noFill/>
        </p:spPr>
        <p:txBody>
          <a:bodyPr wrap="square" rtlCol="0">
            <a:spAutoFit/>
          </a:bodyPr>
          <a:lstStyle/>
          <a:p>
            <a:pPr algn="ctr" fontAlgn="auto"/>
            <a:r>
              <a:rPr lang="zh-CN" altLang="en-US" sz="3600" b="1" dirty="0">
                <a:solidFill>
                  <a:srgbClr val="FFC000"/>
                </a:solidFill>
              </a:rPr>
              <a:t>第一节  逻辑代数</a:t>
            </a:r>
            <a:endParaRPr lang="zh-CN" altLang="zh-CN" sz="3600" b="1" dirty="0">
              <a:solidFill>
                <a:srgbClr val="FFC000"/>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2" name="文本框 1"/>
          <p:cNvSpPr txBox="1"/>
          <p:nvPr/>
        </p:nvSpPr>
        <p:spPr>
          <a:xfrm>
            <a:off x="2251033" y="2171399"/>
            <a:ext cx="7910004" cy="4252126"/>
          </a:xfrm>
          <a:prstGeom prst="rect">
            <a:avLst/>
          </a:prstGeom>
          <a:noFill/>
        </p:spPr>
        <p:txBody>
          <a:bodyPr wrap="square" rtlCol="0">
            <a:spAutoFit/>
          </a:bodyPr>
          <a:lstStyle/>
          <a:p>
            <a:pPr indent="457200">
              <a:lnSpc>
                <a:spcPct val="150000"/>
              </a:lnSpc>
              <a:spcAft>
                <a:spcPts val="600"/>
              </a:spcAft>
            </a:pPr>
            <a:r>
              <a:rPr lang="zh-CN" altLang="en-US" sz="2000" dirty="0">
                <a:latin typeface="+mn-ea"/>
              </a:rPr>
              <a:t>逻辑代数最初是由英国数家布尔（</a:t>
            </a:r>
            <a:r>
              <a:rPr lang="en-US" altLang="zh-CN" sz="2000" dirty="0" err="1">
                <a:latin typeface="+mn-ea"/>
              </a:rPr>
              <a:t>G·Boole</a:t>
            </a:r>
            <a:r>
              <a:rPr lang="zh-CN" altLang="en-US" sz="2000" dirty="0">
                <a:latin typeface="+mn-ea"/>
              </a:rPr>
              <a:t>）首先提出来的，也被称为布尔代数。后 来香农（</a:t>
            </a:r>
            <a:r>
              <a:rPr lang="en-US" altLang="zh-CN" sz="2000" dirty="0" err="1">
                <a:latin typeface="+mn-ea"/>
              </a:rPr>
              <a:t>Shanon</a:t>
            </a:r>
            <a:r>
              <a:rPr lang="zh-CN" altLang="en-US" sz="2000" dirty="0">
                <a:latin typeface="+mn-ea"/>
              </a:rPr>
              <a:t>）将布尔代数用到开关矩阵电路中，因而又称为开关代数。</a:t>
            </a:r>
            <a:endParaRPr lang="en-US" altLang="zh-CN" sz="2000" dirty="0">
              <a:latin typeface="+mn-ea"/>
            </a:endParaRPr>
          </a:p>
          <a:p>
            <a:pPr indent="457200">
              <a:lnSpc>
                <a:spcPct val="150000"/>
              </a:lnSpc>
              <a:spcAft>
                <a:spcPts val="600"/>
              </a:spcAft>
            </a:pPr>
            <a:r>
              <a:rPr lang="zh-CN" altLang="en-US" sz="2000" dirty="0">
                <a:latin typeface="+mn-ea"/>
              </a:rPr>
              <a:t>现在逻辑代数被 广泛用于数字逻辑电路和计算机电路的分析和设计中，成为数字逻辑电路的理论基础。逻辑 代数的变量称为逻辑变量。逻辑变量与普通代数变量不同，逻辑变量的取值只有“</a:t>
            </a:r>
            <a:r>
              <a:rPr lang="en-US" altLang="zh-CN" sz="2000" dirty="0">
                <a:latin typeface="+mn-ea"/>
              </a:rPr>
              <a:t>1”</a:t>
            </a:r>
            <a:r>
              <a:rPr lang="zh-CN" altLang="en-US" sz="2000" dirty="0">
                <a:latin typeface="+mn-ea"/>
              </a:rPr>
              <a:t>和“</a:t>
            </a:r>
            <a:r>
              <a:rPr lang="en-US" altLang="zh-CN" sz="2000" dirty="0">
                <a:latin typeface="+mn-ea"/>
              </a:rPr>
              <a:t>0”</a:t>
            </a:r>
            <a:r>
              <a:rPr lang="zh-CN" altLang="en-US" sz="2000" dirty="0">
                <a:latin typeface="+mn-ea"/>
              </a:rPr>
              <a:t>， 也就是说逻辑电路中只有两种逻辑状态。这里的“</a:t>
            </a:r>
            <a:r>
              <a:rPr lang="en-US" altLang="zh-CN" sz="2000" dirty="0">
                <a:latin typeface="+mn-ea"/>
              </a:rPr>
              <a:t>1”</a:t>
            </a:r>
            <a:r>
              <a:rPr lang="zh-CN" altLang="en-US" sz="2000" dirty="0">
                <a:latin typeface="+mn-ea"/>
              </a:rPr>
              <a:t>和“</a:t>
            </a:r>
            <a:r>
              <a:rPr lang="en-US" altLang="zh-CN" sz="2000" dirty="0">
                <a:latin typeface="+mn-ea"/>
              </a:rPr>
              <a:t>0”</a:t>
            </a:r>
            <a:r>
              <a:rPr lang="zh-CN" altLang="en-US" sz="2000" dirty="0">
                <a:latin typeface="+mn-ea"/>
              </a:rPr>
              <a:t>可以由数字系统中的电平的高 低、开关的断通和信号的有无来表示。因而，它们已没有数量大小的概念，只表示两种不同的逻辑状态。</a:t>
            </a:r>
            <a:endParaRPr lang="zh-CN" altLang="zh-CN" sz="2000" dirty="0">
              <a:solidFill>
                <a:schemeClr val="bg1"/>
              </a:solidFill>
              <a:latin typeface="+mn-ea"/>
            </a:endParaRPr>
          </a:p>
        </p:txBody>
      </p:sp>
      <p:sp>
        <p:nvSpPr>
          <p:cNvPr id="3" name="动作按钮: 上一张 2">
            <a:hlinkClick r:id="" action="ppaction://hlinkshowjump?jump=previousslide" highlightClick="1"/>
          </p:cNvPr>
          <p:cNvSpPr/>
          <p:nvPr/>
        </p:nvSpPr>
        <p:spPr>
          <a:xfrm>
            <a:off x="10697592" y="6232124"/>
            <a:ext cx="648070" cy="541538"/>
          </a:xfrm>
          <a:prstGeom prst="actionButtonReturn">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动作按钮: 转到主页 4">
            <a:hlinkClick r:id="rId4" action="ppaction://hlinksldjump" highlightClick="1"/>
          </p:cNvPr>
          <p:cNvSpPr/>
          <p:nvPr/>
        </p:nvSpPr>
        <p:spPr>
          <a:xfrm>
            <a:off x="11487705" y="6232124"/>
            <a:ext cx="648070" cy="541538"/>
          </a:xfrm>
          <a:prstGeom prst="actionButtonHome">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023885" y="918579"/>
            <a:ext cx="9620441" cy="2708434"/>
          </a:xfrm>
          <a:prstGeom prst="rect">
            <a:avLst/>
          </a:prstGeom>
          <a:noFill/>
        </p:spPr>
        <p:txBody>
          <a:bodyPr wrap="square" rtlCol="0">
            <a:spAutoFit/>
          </a:bodyPr>
          <a:lstStyle/>
          <a:p>
            <a:pPr>
              <a:spcAft>
                <a:spcPts val="600"/>
              </a:spcAft>
            </a:pPr>
            <a:r>
              <a:rPr lang="zh-CN" altLang="en-US" sz="2000" dirty="0">
                <a:latin typeface="+mn-ea"/>
              </a:rPr>
              <a:t>三、简答题 </a:t>
            </a:r>
            <a:endParaRPr lang="en-US" altLang="zh-CN" sz="2000" dirty="0">
              <a:latin typeface="+mn-ea"/>
            </a:endParaRPr>
          </a:p>
          <a:p>
            <a:pPr>
              <a:spcAft>
                <a:spcPts val="600"/>
              </a:spcAft>
            </a:pPr>
            <a:r>
              <a:rPr lang="en-US" altLang="zh-CN" sz="2000" dirty="0">
                <a:latin typeface="+mn-ea"/>
              </a:rPr>
              <a:t>1</a:t>
            </a:r>
            <a:r>
              <a:rPr lang="zh-CN" altLang="en-US" sz="2000" dirty="0">
                <a:latin typeface="+mn-ea"/>
              </a:rPr>
              <a:t>．简述分析和设计逻辑电路的大致步骤。 </a:t>
            </a:r>
            <a:endParaRPr lang="en-US" altLang="zh-CN" sz="2000" dirty="0">
              <a:latin typeface="+mn-ea"/>
            </a:endParaRPr>
          </a:p>
          <a:p>
            <a:pPr>
              <a:spcAft>
                <a:spcPts val="600"/>
              </a:spcAft>
            </a:pPr>
            <a:r>
              <a:rPr lang="en-US" altLang="zh-CN" sz="2000" dirty="0">
                <a:latin typeface="+mn-ea"/>
              </a:rPr>
              <a:t>2</a:t>
            </a:r>
            <a:r>
              <a:rPr lang="zh-CN" altLang="en-US" sz="2000" dirty="0">
                <a:latin typeface="+mn-ea"/>
              </a:rPr>
              <a:t>．简单描述组合电路与时序逻辑电路。 </a:t>
            </a:r>
            <a:endParaRPr lang="en-US" altLang="zh-CN" sz="2000" dirty="0">
              <a:latin typeface="+mn-ea"/>
            </a:endParaRPr>
          </a:p>
          <a:p>
            <a:pPr>
              <a:spcAft>
                <a:spcPts val="600"/>
              </a:spcAft>
            </a:pPr>
            <a:r>
              <a:rPr lang="en-US" altLang="zh-CN" sz="2000" dirty="0">
                <a:latin typeface="+mn-ea"/>
              </a:rPr>
              <a:t>3</a:t>
            </a:r>
            <a:r>
              <a:rPr lang="zh-CN" altLang="en-US" sz="2000" dirty="0">
                <a:latin typeface="+mn-ea"/>
              </a:rPr>
              <a:t>．简单描述门电路和触发器的特征。 </a:t>
            </a:r>
            <a:endParaRPr lang="en-US" altLang="zh-CN" sz="2000" dirty="0">
              <a:latin typeface="+mn-ea"/>
            </a:endParaRPr>
          </a:p>
          <a:p>
            <a:pPr>
              <a:spcAft>
                <a:spcPts val="600"/>
              </a:spcAft>
            </a:pPr>
            <a:r>
              <a:rPr lang="en-US" altLang="zh-CN" sz="2000" dirty="0">
                <a:latin typeface="+mn-ea"/>
              </a:rPr>
              <a:t>4</a:t>
            </a:r>
            <a:r>
              <a:rPr lang="zh-CN" altLang="en-US" sz="2000" dirty="0">
                <a:latin typeface="+mn-ea"/>
              </a:rPr>
              <a:t>．如何让 </a:t>
            </a:r>
            <a:r>
              <a:rPr lang="en-US" altLang="zh-CN" sz="2000" dirty="0">
                <a:latin typeface="+mn-ea"/>
              </a:rPr>
              <a:t>J-K </a:t>
            </a:r>
            <a:r>
              <a:rPr lang="zh-CN" altLang="en-US" sz="2000" dirty="0">
                <a:latin typeface="+mn-ea"/>
              </a:rPr>
              <a:t>触发器等同于 </a:t>
            </a:r>
            <a:r>
              <a:rPr lang="en-US" altLang="zh-CN" sz="2000" dirty="0">
                <a:latin typeface="+mn-ea"/>
              </a:rPr>
              <a:t>D </a:t>
            </a:r>
            <a:r>
              <a:rPr lang="zh-CN" altLang="en-US" sz="2000" dirty="0">
                <a:latin typeface="+mn-ea"/>
              </a:rPr>
              <a:t>触发器和 </a:t>
            </a:r>
            <a:r>
              <a:rPr lang="en-US" altLang="zh-CN" sz="2000" dirty="0">
                <a:latin typeface="+mn-ea"/>
              </a:rPr>
              <a:t>T’</a:t>
            </a:r>
            <a:r>
              <a:rPr lang="zh-CN" altLang="en-US" sz="2000" dirty="0">
                <a:latin typeface="+mn-ea"/>
              </a:rPr>
              <a:t>计数器？ </a:t>
            </a:r>
            <a:endParaRPr lang="en-US" altLang="zh-CN" sz="2000" dirty="0">
              <a:latin typeface="+mn-ea"/>
            </a:endParaRPr>
          </a:p>
          <a:p>
            <a:pPr>
              <a:spcAft>
                <a:spcPts val="600"/>
              </a:spcAft>
            </a:pPr>
            <a:endParaRPr lang="en-US" altLang="zh-CN" sz="2000" dirty="0">
              <a:latin typeface="+mn-ea"/>
            </a:endParaRPr>
          </a:p>
          <a:p>
            <a:pPr>
              <a:spcAft>
                <a:spcPts val="600"/>
              </a:spcAft>
            </a:pPr>
            <a:r>
              <a:rPr lang="zh-CN" altLang="en-US" sz="2000" dirty="0">
                <a:latin typeface="+mn-ea"/>
              </a:rPr>
              <a:t>四、表达式化简，并用基本门电路设计逻辑电路 </a:t>
            </a:r>
          </a:p>
        </p:txBody>
      </p:sp>
      <p:pic>
        <p:nvPicPr>
          <p:cNvPr id="4" name="图片 3"/>
          <p:cNvPicPr>
            <a:picLocks noChangeAspect="1"/>
          </p:cNvPicPr>
          <p:nvPr/>
        </p:nvPicPr>
        <p:blipFill>
          <a:blip r:embed="rId2"/>
          <a:stretch>
            <a:fillRect/>
          </a:stretch>
        </p:blipFill>
        <p:spPr>
          <a:xfrm>
            <a:off x="82069" y="3761121"/>
            <a:ext cx="5288391" cy="2891605"/>
          </a:xfrm>
          <a:prstGeom prst="rect">
            <a:avLst/>
          </a:prstGeom>
        </p:spPr>
      </p:pic>
      <p:pic>
        <p:nvPicPr>
          <p:cNvPr id="6" name="图片 5"/>
          <p:cNvPicPr>
            <a:picLocks noChangeAspect="1"/>
          </p:cNvPicPr>
          <p:nvPr/>
        </p:nvPicPr>
        <p:blipFill>
          <a:blip r:embed="rId3"/>
          <a:stretch>
            <a:fillRect/>
          </a:stretch>
        </p:blipFill>
        <p:spPr>
          <a:xfrm>
            <a:off x="5662304" y="3761121"/>
            <a:ext cx="4981733" cy="2891605"/>
          </a:xfrm>
          <a:prstGeom prst="rect">
            <a:avLst/>
          </a:prstGeom>
        </p:spPr>
      </p:pic>
      <p:sp>
        <p:nvSpPr>
          <p:cNvPr id="3" name="文本框 58"/>
          <p:cNvSpPr txBox="1"/>
          <p:nvPr/>
        </p:nvSpPr>
        <p:spPr>
          <a:xfrm>
            <a:off x="1023885" y="272248"/>
            <a:ext cx="258487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sym typeface="方正兰亭黑_GBK" pitchFamily="2" charset="-122"/>
              </a:rPr>
              <a:t>习题</a:t>
            </a:r>
          </a:p>
        </p:txBody>
      </p:sp>
      <p:sp>
        <p:nvSpPr>
          <p:cNvPr id="7" name="动作按钮: 上一张 6">
            <a:hlinkClick r:id="" action="ppaction://hlinkshowjump?jump=previousslide" highlightClick="1"/>
          </p:cNvPr>
          <p:cNvSpPr/>
          <p:nvPr/>
        </p:nvSpPr>
        <p:spPr>
          <a:xfrm>
            <a:off x="11274739" y="6096062"/>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2" name="文本框 1"/>
          <p:cNvSpPr txBox="1"/>
          <p:nvPr/>
        </p:nvSpPr>
        <p:spPr>
          <a:xfrm>
            <a:off x="1023885" y="1756550"/>
            <a:ext cx="9620441" cy="3400931"/>
          </a:xfrm>
          <a:prstGeom prst="rect">
            <a:avLst/>
          </a:prstGeom>
          <a:noFill/>
        </p:spPr>
        <p:txBody>
          <a:bodyPr wrap="square" rtlCol="0">
            <a:spAutoFit/>
          </a:bodyPr>
          <a:lstStyle/>
          <a:p>
            <a:pPr>
              <a:spcAft>
                <a:spcPts val="600"/>
              </a:spcAft>
            </a:pPr>
            <a:r>
              <a:rPr lang="zh-CN" altLang="en-US" sz="2000" dirty="0">
                <a:latin typeface="+mn-ea"/>
              </a:rPr>
              <a:t>五、电路设计题 </a:t>
            </a:r>
            <a:endParaRPr lang="en-US" altLang="zh-CN" sz="2000" dirty="0">
              <a:latin typeface="+mn-ea"/>
            </a:endParaRPr>
          </a:p>
          <a:p>
            <a:pPr>
              <a:spcAft>
                <a:spcPts val="600"/>
              </a:spcAft>
            </a:pPr>
            <a:r>
              <a:rPr lang="en-US" altLang="zh-CN" sz="2000" dirty="0">
                <a:latin typeface="+mn-ea"/>
              </a:rPr>
              <a:t>1</a:t>
            </a:r>
            <a:r>
              <a:rPr lang="zh-CN" altLang="en-US" sz="2000" dirty="0">
                <a:latin typeface="+mn-ea"/>
              </a:rPr>
              <a:t>．用 </a:t>
            </a:r>
            <a:r>
              <a:rPr lang="en-US" altLang="zh-CN" sz="2000" dirty="0">
                <a:latin typeface="+mn-ea"/>
              </a:rPr>
              <a:t>J-K </a:t>
            </a:r>
            <a:r>
              <a:rPr lang="zh-CN" altLang="en-US" sz="2000" dirty="0">
                <a:latin typeface="+mn-ea"/>
              </a:rPr>
              <a:t>触发器组成 </a:t>
            </a:r>
            <a:r>
              <a:rPr lang="en-US" altLang="zh-CN" sz="2000" dirty="0">
                <a:latin typeface="+mn-ea"/>
              </a:rPr>
              <a:t>4 </a:t>
            </a:r>
            <a:r>
              <a:rPr lang="zh-CN" altLang="en-US" sz="2000" dirty="0">
                <a:latin typeface="+mn-ea"/>
              </a:rPr>
              <a:t>位循环左移（最高位移给最低位）寄存器。 </a:t>
            </a:r>
            <a:endParaRPr lang="en-US" altLang="zh-CN" sz="2000" dirty="0">
              <a:latin typeface="+mn-ea"/>
            </a:endParaRPr>
          </a:p>
          <a:p>
            <a:pPr>
              <a:spcAft>
                <a:spcPts val="600"/>
              </a:spcAft>
            </a:pPr>
            <a:endParaRPr lang="en-US" altLang="zh-CN" sz="2000" dirty="0">
              <a:latin typeface="+mn-ea"/>
            </a:endParaRPr>
          </a:p>
          <a:p>
            <a:pPr>
              <a:spcAft>
                <a:spcPts val="600"/>
              </a:spcAft>
            </a:pPr>
            <a:r>
              <a:rPr lang="en-US" altLang="zh-CN" sz="2000" dirty="0">
                <a:latin typeface="+mn-ea"/>
              </a:rPr>
              <a:t>2</a:t>
            </a:r>
            <a:r>
              <a:rPr lang="zh-CN" altLang="en-US" sz="2000" dirty="0">
                <a:latin typeface="+mn-ea"/>
              </a:rPr>
              <a:t>．用 </a:t>
            </a:r>
            <a:r>
              <a:rPr lang="en-US" altLang="zh-CN" sz="2000" dirty="0">
                <a:latin typeface="+mn-ea"/>
              </a:rPr>
              <a:t>D </a:t>
            </a:r>
            <a:r>
              <a:rPr lang="zh-CN" altLang="en-US" sz="2000" dirty="0">
                <a:latin typeface="+mn-ea"/>
              </a:rPr>
              <a:t>触发器组成 </a:t>
            </a:r>
            <a:r>
              <a:rPr lang="en-US" altLang="zh-CN" sz="2000" dirty="0">
                <a:latin typeface="+mn-ea"/>
              </a:rPr>
              <a:t>4 </a:t>
            </a:r>
            <a:r>
              <a:rPr lang="zh-CN" altLang="en-US" sz="2000" dirty="0">
                <a:latin typeface="+mn-ea"/>
              </a:rPr>
              <a:t>位行波计数器。 </a:t>
            </a:r>
            <a:endParaRPr lang="en-US" altLang="zh-CN" sz="2000" dirty="0">
              <a:latin typeface="+mn-ea"/>
            </a:endParaRPr>
          </a:p>
          <a:p>
            <a:pPr>
              <a:spcAft>
                <a:spcPts val="600"/>
              </a:spcAft>
            </a:pPr>
            <a:endParaRPr lang="en-US" altLang="zh-CN" sz="2000" dirty="0">
              <a:latin typeface="+mn-ea"/>
            </a:endParaRPr>
          </a:p>
          <a:p>
            <a:pPr>
              <a:spcAft>
                <a:spcPts val="600"/>
              </a:spcAft>
            </a:pPr>
            <a:r>
              <a:rPr lang="en-US" altLang="zh-CN" sz="2000" dirty="0">
                <a:latin typeface="+mn-ea"/>
              </a:rPr>
              <a:t>3</a:t>
            </a:r>
            <a:r>
              <a:rPr lang="zh-CN" altLang="en-US" sz="2000" dirty="0">
                <a:latin typeface="+mn-ea"/>
              </a:rPr>
              <a:t>．用 </a:t>
            </a:r>
            <a:r>
              <a:rPr lang="en-US" altLang="zh-CN" sz="2000" dirty="0">
                <a:latin typeface="+mn-ea"/>
              </a:rPr>
              <a:t>J-K </a:t>
            </a:r>
            <a:r>
              <a:rPr lang="zh-CN" altLang="en-US" sz="2000" dirty="0">
                <a:latin typeface="+mn-ea"/>
              </a:rPr>
              <a:t>触发器组成 </a:t>
            </a:r>
            <a:r>
              <a:rPr lang="en-US" altLang="zh-CN" sz="2000" dirty="0">
                <a:latin typeface="+mn-ea"/>
              </a:rPr>
              <a:t>4 </a:t>
            </a:r>
            <a:r>
              <a:rPr lang="zh-CN" altLang="en-US" sz="2000" dirty="0">
                <a:latin typeface="+mn-ea"/>
              </a:rPr>
              <a:t>位可控移位寄存器。要求可输入、保持、左移和右移。 </a:t>
            </a:r>
            <a:endParaRPr lang="en-US" altLang="zh-CN" sz="2000" dirty="0">
              <a:latin typeface="+mn-ea"/>
            </a:endParaRPr>
          </a:p>
          <a:p>
            <a:pPr>
              <a:spcAft>
                <a:spcPts val="600"/>
              </a:spcAft>
            </a:pPr>
            <a:endParaRPr lang="en-US" altLang="zh-CN" sz="2000" dirty="0">
              <a:latin typeface="+mn-ea"/>
            </a:endParaRPr>
          </a:p>
          <a:p>
            <a:pPr>
              <a:spcAft>
                <a:spcPts val="600"/>
              </a:spcAft>
            </a:pPr>
            <a:r>
              <a:rPr lang="en-US" altLang="zh-CN" sz="2000" dirty="0">
                <a:latin typeface="+mn-ea"/>
              </a:rPr>
              <a:t>4</a:t>
            </a:r>
            <a:r>
              <a:rPr lang="zh-CN" altLang="en-US" sz="2000" dirty="0">
                <a:latin typeface="+mn-ea"/>
              </a:rPr>
              <a:t>．用基本门电路设计一可鉴别 </a:t>
            </a:r>
            <a:r>
              <a:rPr lang="en-US" altLang="zh-CN" sz="2000" dirty="0">
                <a:latin typeface="+mn-ea"/>
              </a:rPr>
              <a:t>8421BCD </a:t>
            </a:r>
            <a:r>
              <a:rPr lang="zh-CN" altLang="en-US" sz="2000" dirty="0">
                <a:latin typeface="+mn-ea"/>
              </a:rPr>
              <a:t>码的电路。要求：当 </a:t>
            </a:r>
            <a:r>
              <a:rPr lang="en-US" altLang="zh-CN" sz="2000" dirty="0">
                <a:latin typeface="+mn-ea"/>
              </a:rPr>
              <a:t>4 </a:t>
            </a:r>
            <a:r>
              <a:rPr lang="zh-CN" altLang="en-US" sz="2000" dirty="0">
                <a:latin typeface="+mn-ea"/>
              </a:rPr>
              <a:t>个输入端的组合属于 </a:t>
            </a:r>
            <a:r>
              <a:rPr lang="en-US" altLang="zh-CN" sz="2000" dirty="0">
                <a:latin typeface="+mn-ea"/>
              </a:rPr>
              <a:t>8421BCD </a:t>
            </a:r>
            <a:r>
              <a:rPr lang="zh-CN" altLang="en-US" sz="2000" dirty="0">
                <a:latin typeface="+mn-ea"/>
              </a:rPr>
              <a:t>码里用于表示十进制数的数字符号的组合时，输出为 </a:t>
            </a:r>
            <a:r>
              <a:rPr lang="en-US" altLang="zh-CN" sz="2000" dirty="0">
                <a:latin typeface="+mn-ea"/>
              </a:rPr>
              <a:t>1</a:t>
            </a:r>
            <a:r>
              <a:rPr lang="zh-CN" altLang="en-US" sz="2000" dirty="0">
                <a:latin typeface="+mn-ea"/>
              </a:rPr>
              <a:t>，否则为 </a:t>
            </a:r>
            <a:r>
              <a:rPr lang="en-US" altLang="zh-CN" sz="2000" dirty="0">
                <a:latin typeface="+mn-ea"/>
              </a:rPr>
              <a:t>0</a:t>
            </a:r>
            <a:r>
              <a:rPr lang="zh-CN" altLang="en-US" sz="2000" dirty="0">
                <a:latin typeface="+mn-ea"/>
              </a:rPr>
              <a:t>。</a:t>
            </a:r>
          </a:p>
        </p:txBody>
      </p:sp>
      <p:sp>
        <p:nvSpPr>
          <p:cNvPr id="3" name="文本框 58"/>
          <p:cNvSpPr txBox="1"/>
          <p:nvPr/>
        </p:nvSpPr>
        <p:spPr>
          <a:xfrm>
            <a:off x="1023885" y="272248"/>
            <a:ext cx="258487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sym typeface="方正兰亭黑_GBK" pitchFamily="2" charset="-122"/>
              </a:rPr>
              <a:t>习题</a:t>
            </a:r>
          </a:p>
        </p:txBody>
      </p:sp>
      <p:sp>
        <p:nvSpPr>
          <p:cNvPr id="7" name="动作按钮: 上一张 6">
            <a:hlinkClick r:id="" action="ppaction://hlinkshowjump?jump=previousslide" highlightClick="1"/>
          </p:cNvPr>
          <p:cNvSpPr/>
          <p:nvPr/>
        </p:nvSpPr>
        <p:spPr>
          <a:xfrm>
            <a:off x="11274739" y="6096062"/>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7581" y="2086135"/>
            <a:ext cx="3538227" cy="888431"/>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5176" y="3963172"/>
            <a:ext cx="3538227" cy="888431"/>
          </a:xfrm>
          <a:prstGeom prst="rect">
            <a:avLst/>
          </a:prstGeom>
        </p:spPr>
      </p:pic>
      <p:sp>
        <p:nvSpPr>
          <p:cNvPr id="23" name="文本框 22"/>
          <p:cNvSpPr txBox="1"/>
          <p:nvPr/>
        </p:nvSpPr>
        <p:spPr>
          <a:xfrm>
            <a:off x="1177212" y="2436885"/>
            <a:ext cx="9296400"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srgbClr val="FFC000"/>
                </a:solidFill>
                <a:effectLst/>
                <a:uLnTx/>
                <a:uFillTx/>
                <a:latin typeface="宋体" panose="02010600030101010101" pitchFamily="2" charset="-122"/>
                <a:ea typeface="宋体" panose="02010600030101010101" pitchFamily="2" charset="-122"/>
                <a:cs typeface="+mn-cs"/>
              </a:rPr>
              <a:t>参考答案</a:t>
            </a:r>
          </a:p>
        </p:txBody>
      </p:sp>
      <p:sp>
        <p:nvSpPr>
          <p:cNvPr id="6" name="动作按钮: 上一张 5">
            <a:hlinkClick r:id="" action="ppaction://hlinkshowjump?jump=previousslide" highlightClick="1"/>
          </p:cNvPr>
          <p:cNvSpPr/>
          <p:nvPr/>
        </p:nvSpPr>
        <p:spPr>
          <a:xfrm>
            <a:off x="10473612" y="6169452"/>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2" name="动作按钮: 转到主页 1">
            <a:hlinkClick r:id="rId3" action="ppaction://hlinksldjump" highlightClick="1"/>
          </p:cNvPr>
          <p:cNvSpPr/>
          <p:nvPr/>
        </p:nvSpPr>
        <p:spPr>
          <a:xfrm>
            <a:off x="11472376" y="6169452"/>
            <a:ext cx="615696" cy="612648"/>
          </a:xfrm>
          <a:prstGeom prst="actionButtonHome">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3"/>
          <p:cNvGrpSpPr/>
          <p:nvPr/>
        </p:nvGrpSpPr>
        <p:grpSpPr bwMode="auto">
          <a:xfrm>
            <a:off x="592034" y="528027"/>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5" name="文本框 4"/>
          <p:cNvSpPr txBox="1"/>
          <p:nvPr/>
        </p:nvSpPr>
        <p:spPr>
          <a:xfrm>
            <a:off x="1642110" y="1956435"/>
            <a:ext cx="8582025" cy="3784600"/>
          </a:xfrm>
          <a:prstGeom prst="rect">
            <a:avLst/>
          </a:prstGeom>
          <a:noFill/>
        </p:spPr>
        <p:txBody>
          <a:bodyPr wrap="square" rtlCol="0">
            <a:spAutoFit/>
          </a:bodyPr>
          <a:lstStyle/>
          <a:p>
            <a:r>
              <a:rPr lang="zh-CN" altLang="en-US" sz="2000"/>
              <a:t>一、选择题</a:t>
            </a:r>
          </a:p>
          <a:p>
            <a:r>
              <a:rPr lang="zh-CN" altLang="en-US" sz="2000"/>
              <a:t>1．D    2．A     3．D    4．A    5．D</a:t>
            </a:r>
          </a:p>
          <a:p>
            <a:endParaRPr lang="zh-CN" altLang="en-US" sz="2000"/>
          </a:p>
          <a:p>
            <a:endParaRPr lang="zh-CN" altLang="en-US" sz="2000"/>
          </a:p>
          <a:p>
            <a:endParaRPr lang="zh-CN" altLang="en-US" sz="2000"/>
          </a:p>
          <a:p>
            <a:r>
              <a:rPr lang="zh-CN" altLang="en-US" sz="2000"/>
              <a:t>二、填空题</a:t>
            </a:r>
          </a:p>
          <a:p>
            <a:r>
              <a:rPr lang="zh-CN" altLang="en-US" sz="2000"/>
              <a:t>1. 组合电路    时序电路    </a:t>
            </a:r>
          </a:p>
          <a:p>
            <a:r>
              <a:rPr lang="zh-CN" altLang="en-US" sz="2000"/>
              <a:t>2. 门电路    触发器 </a:t>
            </a:r>
          </a:p>
          <a:p>
            <a:r>
              <a:rPr lang="zh-CN" altLang="en-US" sz="2000"/>
              <a:t>3. 当前的输入    当前的输入    输入  </a:t>
            </a:r>
          </a:p>
          <a:p>
            <a:r>
              <a:rPr lang="zh-CN" altLang="en-US" sz="2000"/>
              <a:t>4. 真值表 </a:t>
            </a:r>
          </a:p>
          <a:p>
            <a:r>
              <a:rPr lang="zh-CN" altLang="en-US" sz="2000"/>
              <a:t>5. 波形图 </a:t>
            </a:r>
          </a:p>
          <a:p>
            <a:endParaRPr lang="zh-CN" altLang="en-US" sz="2000"/>
          </a:p>
        </p:txBody>
      </p:sp>
      <p:sp>
        <p:nvSpPr>
          <p:cNvPr id="18" name="文本框 58"/>
          <p:cNvSpPr txBox="1"/>
          <p:nvPr/>
        </p:nvSpPr>
        <p:spPr>
          <a:xfrm>
            <a:off x="-1221119" y="401711"/>
            <a:ext cx="69234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solidFill>
                <a:effectLst/>
                <a:uLnTx/>
                <a:uFillTx/>
                <a:latin typeface="Arial" panose="020B0604020202020204" pitchFamily="34" charset="0"/>
                <a:ea typeface="宋体" panose="02010600030101010101" pitchFamily="2" charset="-122"/>
                <a:cs typeface="Times New Roman" panose="02020603050405020304" pitchFamily="18" charset="0"/>
              </a:rPr>
              <a:t>参考答案</a:t>
            </a:r>
            <a:endParaRPr kumimoji="0" lang="zh-CN" altLang="en-US" sz="36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9" name="动作按钮: 上一张 8">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3"/>
          <p:cNvGrpSpPr/>
          <p:nvPr/>
        </p:nvGrpSpPr>
        <p:grpSpPr bwMode="auto">
          <a:xfrm>
            <a:off x="592034" y="528027"/>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6" name="文本框 5"/>
          <p:cNvSpPr txBox="1"/>
          <p:nvPr/>
        </p:nvSpPr>
        <p:spPr>
          <a:xfrm>
            <a:off x="435610" y="1344295"/>
            <a:ext cx="11508740" cy="5015865"/>
          </a:xfrm>
          <a:prstGeom prst="rect">
            <a:avLst/>
          </a:prstGeom>
          <a:noFill/>
        </p:spPr>
        <p:txBody>
          <a:bodyPr wrap="square" rtlCol="0">
            <a:spAutoFit/>
          </a:bodyPr>
          <a:lstStyle/>
          <a:p>
            <a:r>
              <a:rPr lang="zh-CN" altLang="en-US" sz="2000"/>
              <a:t>三、简答题</a:t>
            </a:r>
          </a:p>
          <a:p>
            <a:r>
              <a:rPr lang="zh-CN" altLang="en-US" sz="2000"/>
              <a:t>1．答：分析和设计逻辑电路的步骤如下：</a:t>
            </a:r>
          </a:p>
          <a:p>
            <a:r>
              <a:rPr lang="zh-CN" altLang="en-US" sz="2000"/>
              <a:t>分析逻辑电路的步骤为：</a:t>
            </a:r>
          </a:p>
          <a:p>
            <a:r>
              <a:rPr lang="zh-CN" altLang="en-US" sz="2000"/>
              <a:t>从输入端开始，逐个查出每个门的输出，将此作为下一级的输入，再查出其输出，又作为下一级的输入，如此继续，直至产生函数值，写出输出端的逻辑表达式；</a:t>
            </a:r>
          </a:p>
          <a:p>
            <a:r>
              <a:rPr lang="zh-CN" altLang="en-US" sz="2000"/>
              <a:t>根据逻辑表达式填制逻辑电路输入输出真值表；</a:t>
            </a:r>
          </a:p>
          <a:p>
            <a:r>
              <a:rPr lang="zh-CN" altLang="en-US" sz="2000"/>
              <a:t>综合分析，给出逻辑电路的功能。</a:t>
            </a:r>
          </a:p>
          <a:p>
            <a:r>
              <a:rPr lang="zh-CN" altLang="en-US" sz="2000"/>
              <a:t>设计逻辑电路的步骤如下：</a:t>
            </a:r>
          </a:p>
          <a:p>
            <a:r>
              <a:rPr lang="zh-CN" altLang="en-US" sz="2000"/>
              <a:t>根据给出的命题确定好输入、输出端，作出真值表；</a:t>
            </a:r>
          </a:p>
          <a:p>
            <a:r>
              <a:rPr lang="zh-CN" altLang="en-US" sz="2000"/>
              <a:t>由真值表写出逻辑表达式（可做适当化简，以简化电路、节省器件）；</a:t>
            </a:r>
          </a:p>
          <a:p>
            <a:r>
              <a:rPr lang="zh-CN" altLang="en-US" sz="2000"/>
              <a:t>选择逻辑器件实现电路。</a:t>
            </a:r>
          </a:p>
          <a:p>
            <a:endParaRPr lang="zh-CN" altLang="en-US" sz="2000"/>
          </a:p>
          <a:p>
            <a:r>
              <a:rPr lang="zh-CN" altLang="en-US" sz="2000"/>
              <a:t>2．答：所有逻辑单元电路都有若干个输入端、若干个输出端，每端只有两种不同的稳定状态，“高”或“低”电平，逻辑“真”或“假”，或谓 “1”或“0”。组合逻辑电路输出段的状态只和当前输入端的状态有关。其基本单元电路为“门电路”。时序电路输出段的状态不只和当前输入端的状态有关，与以前输入端的状态也有关系。</a:t>
            </a:r>
          </a:p>
        </p:txBody>
      </p:sp>
      <p:sp>
        <p:nvSpPr>
          <p:cNvPr id="18" name="文本框 58"/>
          <p:cNvSpPr txBox="1"/>
          <p:nvPr/>
        </p:nvSpPr>
        <p:spPr>
          <a:xfrm>
            <a:off x="-1286433" y="401711"/>
            <a:ext cx="69234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solidFill>
                <a:effectLst/>
                <a:uLnTx/>
                <a:uFillTx/>
                <a:latin typeface="Arial" panose="020B0604020202020204" pitchFamily="34" charset="0"/>
                <a:ea typeface="宋体" panose="02010600030101010101" pitchFamily="2" charset="-122"/>
                <a:cs typeface="Times New Roman" panose="02020603050405020304" pitchFamily="18" charset="0"/>
              </a:rPr>
              <a:t>参考答案</a:t>
            </a:r>
            <a:endParaRPr kumimoji="0" lang="zh-CN" altLang="en-US" sz="36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9" name="动作按钮: 上一张 8">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3"/>
          <p:cNvGrpSpPr/>
          <p:nvPr/>
        </p:nvGrpSpPr>
        <p:grpSpPr bwMode="auto">
          <a:xfrm>
            <a:off x="592034" y="528027"/>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6" name="文本框 5"/>
          <p:cNvSpPr txBox="1"/>
          <p:nvPr/>
        </p:nvSpPr>
        <p:spPr>
          <a:xfrm>
            <a:off x="971550" y="1736725"/>
            <a:ext cx="9538970" cy="4092575"/>
          </a:xfrm>
          <a:prstGeom prst="rect">
            <a:avLst/>
          </a:prstGeom>
          <a:noFill/>
        </p:spPr>
        <p:txBody>
          <a:bodyPr wrap="square" rtlCol="0">
            <a:spAutoFit/>
          </a:bodyPr>
          <a:lstStyle/>
          <a:p>
            <a:r>
              <a:rPr lang="zh-CN" altLang="en-US" sz="2000"/>
              <a:t>3．答：门电路特征如下：</a:t>
            </a:r>
          </a:p>
          <a:p>
            <a:pPr marL="342900" indent="-342900">
              <a:buFont typeface="Wingdings" panose="05000000000000000000" charset="0"/>
              <a:buChar char="l"/>
            </a:pPr>
            <a:r>
              <a:rPr lang="zh-CN" altLang="en-US" sz="2000"/>
              <a:t>每个单元都有若干个输入端、1个输出端</a:t>
            </a:r>
          </a:p>
          <a:p>
            <a:pPr marL="342900" indent="-342900">
              <a:buFont typeface="Wingdings" panose="05000000000000000000" charset="0"/>
              <a:buChar char="l"/>
            </a:pPr>
            <a:r>
              <a:rPr lang="zh-CN" altLang="en-US" sz="2000"/>
              <a:t>每端只有两种不同的稳定状态，逻辑“真”或“假”，或称“1”或“0”</a:t>
            </a:r>
          </a:p>
          <a:p>
            <a:pPr marL="342900" indent="-342900">
              <a:buFont typeface="Wingdings" panose="05000000000000000000" charset="0"/>
              <a:buChar char="l"/>
            </a:pPr>
            <a:r>
              <a:rPr lang="zh-CN" altLang="en-US" sz="2000"/>
              <a:t>触发器特征：</a:t>
            </a:r>
          </a:p>
          <a:p>
            <a:pPr marL="342900" indent="-342900">
              <a:buFont typeface="Wingdings" panose="05000000000000000000" charset="0"/>
              <a:buChar char="l"/>
            </a:pPr>
            <a:r>
              <a:rPr lang="zh-CN" altLang="en-US" sz="2000"/>
              <a:t>具有多个输入端</a:t>
            </a:r>
          </a:p>
          <a:p>
            <a:pPr marL="342900" indent="-342900">
              <a:buFont typeface="Wingdings" panose="05000000000000000000" charset="0"/>
              <a:buChar char="l"/>
            </a:pPr>
            <a:r>
              <a:rPr lang="zh-CN" altLang="en-US" sz="2000"/>
              <a:t>两输出端，且状态永远相反</a:t>
            </a:r>
          </a:p>
          <a:p>
            <a:pPr marL="342900" indent="-342900">
              <a:buFont typeface="Wingdings" panose="05000000000000000000" charset="0"/>
              <a:buChar char="l"/>
            </a:pPr>
            <a:r>
              <a:rPr lang="zh-CN" altLang="en-US" sz="2000"/>
              <a:t>触发器具有两个稳定状态：“0”代表触发器寄存的是0，此时Q=0；“1”代表触发器寄存的是1，此时Q=1</a:t>
            </a:r>
          </a:p>
          <a:p>
            <a:pPr marL="342900" indent="-342900">
              <a:buFont typeface="Wingdings" panose="05000000000000000000" charset="0"/>
              <a:buChar char="l"/>
            </a:pPr>
            <a:r>
              <a:rPr lang="zh-CN" altLang="en-US" sz="2000"/>
              <a:t> 多输入端中有两个输入分别为清0端（R）及置1端（S），R、S低电平有效，且不同时为0</a:t>
            </a:r>
          </a:p>
          <a:p>
            <a:pPr marL="342900" indent="-342900">
              <a:buFont typeface="Wingdings" panose="05000000000000000000" charset="0"/>
              <a:buChar char="l"/>
            </a:pPr>
            <a:r>
              <a:rPr lang="zh-CN" altLang="en-US" sz="2000"/>
              <a:t>工作特点：R、S信号结束后，如无新代码输入，触发器就保持原来的“0”、“1”    状态不变，直到有新的代码输入。触发器的输出并不随着输入的消失而消失。此即所谓记忆功能。</a:t>
            </a:r>
          </a:p>
        </p:txBody>
      </p:sp>
      <p:sp>
        <p:nvSpPr>
          <p:cNvPr id="18" name="文本框 58"/>
          <p:cNvSpPr txBox="1"/>
          <p:nvPr/>
        </p:nvSpPr>
        <p:spPr>
          <a:xfrm>
            <a:off x="-1335419" y="401711"/>
            <a:ext cx="69234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solidFill>
                <a:effectLst/>
                <a:uLnTx/>
                <a:uFillTx/>
                <a:latin typeface="Arial" panose="020B0604020202020204" pitchFamily="34" charset="0"/>
                <a:ea typeface="宋体" panose="02010600030101010101" pitchFamily="2" charset="-122"/>
                <a:cs typeface="Times New Roman" panose="02020603050405020304" pitchFamily="18" charset="0"/>
              </a:rPr>
              <a:t>参考答案</a:t>
            </a:r>
            <a:endParaRPr kumimoji="0" lang="zh-CN" altLang="en-US" sz="36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9" name="动作按钮: 上一张 8">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3"/>
          <p:cNvGrpSpPr/>
          <p:nvPr/>
        </p:nvGrpSpPr>
        <p:grpSpPr bwMode="auto">
          <a:xfrm>
            <a:off x="592034" y="528027"/>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00" name="文本框 99"/>
          <p:cNvSpPr txBox="1"/>
          <p:nvPr/>
        </p:nvSpPr>
        <p:spPr>
          <a:xfrm>
            <a:off x="971550" y="1353503"/>
            <a:ext cx="5080000" cy="560705"/>
          </a:xfrm>
          <a:prstGeom prst="rect">
            <a:avLst/>
          </a:prstGeom>
          <a:noFill/>
          <a:ln w="9525">
            <a:noFill/>
          </a:ln>
        </p:spPr>
        <p:txBody>
          <a:bodyPr>
            <a:spAutoFit/>
          </a:bodyPr>
          <a:lstStyle/>
          <a:p>
            <a:pPr indent="266700"/>
            <a:r>
              <a:rPr lang="zh-CN" sz="2000" b="0">
                <a:ea typeface="宋体" panose="02010600030101010101" pitchFamily="2" charset="-122"/>
              </a:rPr>
              <a:t>4．解：</a:t>
            </a:r>
            <a:endParaRPr lang="en-US" sz="2000" b="0">
              <a:latin typeface="宋体" panose="02010600030101010101" pitchFamily="2" charset="-122"/>
              <a:ea typeface="宋体" panose="02010600030101010101" pitchFamily="2" charset="-122"/>
            </a:endParaRPr>
          </a:p>
          <a:p>
            <a:pPr indent="266700"/>
            <a:r>
              <a:rPr lang="en-US" sz="1050" b="0">
                <a:latin typeface="宋体" panose="02010600030101010101" pitchFamily="2" charset="-122"/>
                <a:ea typeface="宋体" panose="02010600030101010101" pitchFamily="2" charset="-122"/>
              </a:rPr>
              <a:t> </a:t>
            </a:r>
            <a:endParaRPr lang="zh-CN" altLang="en-US"/>
          </a:p>
        </p:txBody>
      </p:sp>
      <p:pic>
        <p:nvPicPr>
          <p:cNvPr id="8" name="图片 7"/>
          <p:cNvPicPr/>
          <p:nvPr/>
        </p:nvPicPr>
        <p:blipFill>
          <a:blip r:embed="rId3"/>
          <a:stretch>
            <a:fillRect/>
          </a:stretch>
        </p:blipFill>
        <p:spPr>
          <a:xfrm>
            <a:off x="2176780" y="2239645"/>
            <a:ext cx="2893695" cy="3766185"/>
          </a:xfrm>
          <a:prstGeom prst="rect">
            <a:avLst/>
          </a:prstGeom>
          <a:noFill/>
          <a:ln w="9525">
            <a:noFill/>
          </a:ln>
        </p:spPr>
      </p:pic>
      <p:sp>
        <p:nvSpPr>
          <p:cNvPr id="101" name="文本框 100"/>
          <p:cNvSpPr txBox="1"/>
          <p:nvPr/>
        </p:nvSpPr>
        <p:spPr>
          <a:xfrm>
            <a:off x="2176780" y="2111058"/>
            <a:ext cx="5080000" cy="252730"/>
          </a:xfrm>
          <a:prstGeom prst="rect">
            <a:avLst/>
          </a:prstGeom>
          <a:noFill/>
          <a:ln w="9525">
            <a:noFill/>
          </a:ln>
        </p:spPr>
        <p:txBody>
          <a:bodyPr>
            <a:spAutoFit/>
          </a:bodyPr>
          <a:lstStyle/>
          <a:p>
            <a:pPr indent="0"/>
            <a:r>
              <a:rPr lang="en-US" sz="1050" b="0">
                <a:latin typeface="宋体" panose="02010600030101010101" pitchFamily="2" charset="-122"/>
                <a:ea typeface="宋体" panose="02010600030101010101" pitchFamily="2" charset="-122"/>
              </a:rPr>
              <a:t>        </a:t>
            </a:r>
            <a:endParaRPr lang="zh-CN" altLang="en-US"/>
          </a:p>
        </p:txBody>
      </p:sp>
      <p:pic>
        <p:nvPicPr>
          <p:cNvPr id="9" name="图片 8"/>
          <p:cNvPicPr/>
          <p:nvPr/>
        </p:nvPicPr>
        <p:blipFill>
          <a:blip r:embed="rId4"/>
          <a:stretch>
            <a:fillRect/>
          </a:stretch>
        </p:blipFill>
        <p:spPr>
          <a:xfrm>
            <a:off x="6611620" y="2111375"/>
            <a:ext cx="2495550" cy="4023360"/>
          </a:xfrm>
          <a:prstGeom prst="rect">
            <a:avLst/>
          </a:prstGeom>
          <a:noFill/>
          <a:ln w="9525">
            <a:noFill/>
          </a:ln>
        </p:spPr>
      </p:pic>
      <p:sp>
        <p:nvSpPr>
          <p:cNvPr id="18" name="文本框 58"/>
          <p:cNvSpPr txBox="1"/>
          <p:nvPr/>
        </p:nvSpPr>
        <p:spPr>
          <a:xfrm>
            <a:off x="-1284926" y="401711"/>
            <a:ext cx="69234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solidFill>
                <a:effectLst/>
                <a:uLnTx/>
                <a:uFillTx/>
                <a:latin typeface="Arial" panose="020B0604020202020204" pitchFamily="34" charset="0"/>
                <a:ea typeface="宋体" panose="02010600030101010101" pitchFamily="2" charset="-122"/>
                <a:cs typeface="Times New Roman" panose="02020603050405020304" pitchFamily="18" charset="0"/>
              </a:rPr>
              <a:t>参考答案</a:t>
            </a:r>
            <a:endParaRPr kumimoji="0" lang="zh-CN" altLang="en-US" sz="36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2" name="动作按钮: 上一张 11">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1440" y="15240"/>
            <a:ext cx="12192000" cy="682688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3"/>
          <p:cNvGrpSpPr/>
          <p:nvPr/>
        </p:nvGrpSpPr>
        <p:grpSpPr bwMode="auto">
          <a:xfrm>
            <a:off x="592034" y="528027"/>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01" name="文本框 100"/>
          <p:cNvSpPr txBox="1"/>
          <p:nvPr/>
        </p:nvSpPr>
        <p:spPr>
          <a:xfrm>
            <a:off x="2176780" y="2111058"/>
            <a:ext cx="5080000" cy="252730"/>
          </a:xfrm>
          <a:prstGeom prst="rect">
            <a:avLst/>
          </a:prstGeom>
          <a:noFill/>
          <a:ln w="9525">
            <a:noFill/>
          </a:ln>
        </p:spPr>
        <p:txBody>
          <a:bodyPr>
            <a:spAutoFit/>
          </a:bodyPr>
          <a:lstStyle/>
          <a:p>
            <a:pPr indent="0"/>
            <a:r>
              <a:rPr lang="en-US" sz="1050" b="0">
                <a:latin typeface="宋体" panose="02010600030101010101" pitchFamily="2" charset="-122"/>
                <a:ea typeface="宋体" panose="02010600030101010101" pitchFamily="2" charset="-122"/>
              </a:rPr>
              <a:t>        </a:t>
            </a:r>
            <a:endParaRPr lang="zh-CN" altLang="en-US"/>
          </a:p>
        </p:txBody>
      </p:sp>
      <p:sp>
        <p:nvSpPr>
          <p:cNvPr id="5" name="文本框 4"/>
          <p:cNvSpPr txBox="1"/>
          <p:nvPr/>
        </p:nvSpPr>
        <p:spPr>
          <a:xfrm>
            <a:off x="793674" y="1226820"/>
            <a:ext cx="9354820" cy="5632311"/>
          </a:xfrm>
          <a:prstGeom prst="rect">
            <a:avLst/>
          </a:prstGeom>
          <a:noFill/>
        </p:spPr>
        <p:txBody>
          <a:bodyPr wrap="square" rtlCol="0">
            <a:spAutoFit/>
          </a:bodyPr>
          <a:lstStyle/>
          <a:p>
            <a:r>
              <a:rPr lang="zh-CN" altLang="en-US" sz="2000" dirty="0"/>
              <a:t>四、表达式化简，并用基本门电路设计逻辑电路</a:t>
            </a:r>
          </a:p>
          <a:p>
            <a:endParaRPr lang="zh-CN" altLang="en-US" sz="2000" dirty="0"/>
          </a:p>
          <a:p>
            <a:r>
              <a:rPr lang="zh-CN" altLang="en-US" sz="2000" dirty="0"/>
              <a:t>1．</a:t>
            </a:r>
          </a:p>
          <a:p>
            <a:endParaRPr lang="zh-CN" altLang="en-US" sz="2000" dirty="0"/>
          </a:p>
          <a:p>
            <a:r>
              <a:rPr lang="zh-CN" altLang="en-US" sz="2000" dirty="0"/>
              <a:t>2．</a:t>
            </a:r>
          </a:p>
          <a:p>
            <a:endParaRPr lang="zh-CN" altLang="en-US" sz="2000" dirty="0"/>
          </a:p>
          <a:p>
            <a:r>
              <a:rPr lang="zh-CN" altLang="en-US" sz="2000" dirty="0"/>
              <a:t>3．</a:t>
            </a:r>
          </a:p>
          <a:p>
            <a:endParaRPr lang="zh-CN" altLang="en-US" sz="2000" dirty="0"/>
          </a:p>
          <a:p>
            <a:r>
              <a:rPr lang="zh-CN" altLang="en-US" sz="2000" dirty="0"/>
              <a:t>4．</a:t>
            </a:r>
          </a:p>
          <a:p>
            <a:endParaRPr lang="zh-CN" altLang="en-US" sz="2000" dirty="0"/>
          </a:p>
          <a:p>
            <a:r>
              <a:rPr lang="zh-CN" altLang="en-US" sz="2000" dirty="0"/>
              <a:t>5．</a:t>
            </a:r>
          </a:p>
          <a:p>
            <a:endParaRPr lang="zh-CN" altLang="en-US" sz="2000" dirty="0"/>
          </a:p>
          <a:p>
            <a:r>
              <a:rPr lang="zh-CN" altLang="en-US" sz="2000" dirty="0"/>
              <a:t>6．</a:t>
            </a:r>
          </a:p>
          <a:p>
            <a:endParaRPr lang="zh-CN" altLang="en-US" sz="2000" dirty="0"/>
          </a:p>
          <a:p>
            <a:r>
              <a:rPr lang="zh-CN" altLang="en-US" sz="2000" dirty="0"/>
              <a:t>7．</a:t>
            </a:r>
          </a:p>
          <a:p>
            <a:endParaRPr lang="zh-CN" altLang="en-US" sz="2000" dirty="0"/>
          </a:p>
          <a:p>
            <a:r>
              <a:rPr lang="zh-CN" altLang="en-US" sz="2000" dirty="0"/>
              <a:t>8．</a:t>
            </a:r>
          </a:p>
          <a:p>
            <a:r>
              <a:rPr lang="zh-CN" altLang="en-US" sz="2000" dirty="0"/>
              <a:t>                                                        注：电路设计从略</a:t>
            </a:r>
          </a:p>
        </p:txBody>
      </p:sp>
      <p:graphicFrame>
        <p:nvGraphicFramePr>
          <p:cNvPr id="6" name="对象 1705"/>
          <p:cNvGraphicFramePr>
            <a:graphicFrameLocks noChangeAspect="1"/>
          </p:cNvGraphicFramePr>
          <p:nvPr/>
        </p:nvGraphicFramePr>
        <p:xfrm>
          <a:off x="1235075" y="5009515"/>
          <a:ext cx="1818640" cy="429895"/>
        </p:xfrm>
        <a:graphic>
          <a:graphicData uri="http://schemas.openxmlformats.org/presentationml/2006/ole">
            <mc:AlternateContent xmlns:mc="http://schemas.openxmlformats.org/markup-compatibility/2006">
              <mc:Choice xmlns:v="urn:schemas-microsoft-com:vml" Requires="v">
                <p:oleObj spid="_x0000_s3214" r:id="rId4" imgW="762000" imgH="177165" progId="Equation.3">
                  <p:embed/>
                </p:oleObj>
              </mc:Choice>
              <mc:Fallback>
                <p:oleObj r:id="rId4" imgW="762000" imgH="177165" progId="Equation.3">
                  <p:embed/>
                  <p:pic>
                    <p:nvPicPr>
                      <p:cNvPr id="0" name="图片 3075"/>
                      <p:cNvPicPr/>
                      <p:nvPr/>
                    </p:nvPicPr>
                    <p:blipFill>
                      <a:blip r:embed="rId5"/>
                      <a:stretch>
                        <a:fillRect/>
                      </a:stretch>
                    </p:blipFill>
                    <p:spPr>
                      <a:xfrm>
                        <a:off x="1235075" y="5009515"/>
                        <a:ext cx="1818640" cy="429895"/>
                      </a:xfrm>
                      <a:prstGeom prst="rect">
                        <a:avLst/>
                      </a:prstGeom>
                      <a:solidFill>
                        <a:schemeClr val="bg1"/>
                      </a:solidFill>
                      <a:ln w="38100">
                        <a:noFill/>
                        <a:miter/>
                      </a:ln>
                    </p:spPr>
                  </p:pic>
                </p:oleObj>
              </mc:Fallback>
            </mc:AlternateContent>
          </a:graphicData>
        </a:graphic>
      </p:graphicFrame>
      <p:graphicFrame>
        <p:nvGraphicFramePr>
          <p:cNvPr id="8" name="对象 1700"/>
          <p:cNvGraphicFramePr>
            <a:graphicFrameLocks noChangeAspect="1"/>
          </p:cNvGraphicFramePr>
          <p:nvPr/>
        </p:nvGraphicFramePr>
        <p:xfrm>
          <a:off x="1234440" y="1977390"/>
          <a:ext cx="1818640" cy="386715"/>
        </p:xfrm>
        <a:graphic>
          <a:graphicData uri="http://schemas.openxmlformats.org/presentationml/2006/ole">
            <mc:AlternateContent xmlns:mc="http://schemas.openxmlformats.org/markup-compatibility/2006">
              <mc:Choice xmlns:v="urn:schemas-microsoft-com:vml" Requires="v">
                <p:oleObj spid="_x0000_s3215" r:id="rId6" imgW="875030" imgH="215900" progId="Equation.3">
                  <p:embed/>
                </p:oleObj>
              </mc:Choice>
              <mc:Fallback>
                <p:oleObj r:id="rId6" imgW="875030" imgH="215900" progId="Equation.3">
                  <p:embed/>
                  <p:pic>
                    <p:nvPicPr>
                      <p:cNvPr id="0" name="图片 5"/>
                      <p:cNvPicPr/>
                      <p:nvPr/>
                    </p:nvPicPr>
                    <p:blipFill>
                      <a:blip r:embed="rId7"/>
                      <a:stretch>
                        <a:fillRect/>
                      </a:stretch>
                    </p:blipFill>
                    <p:spPr>
                      <a:xfrm>
                        <a:off x="1234440" y="1977390"/>
                        <a:ext cx="1818640" cy="386715"/>
                      </a:xfrm>
                      <a:prstGeom prst="rect">
                        <a:avLst/>
                      </a:prstGeom>
                      <a:solidFill>
                        <a:schemeClr val="bg1"/>
                      </a:solidFill>
                      <a:ln w="38100">
                        <a:noFill/>
                        <a:miter/>
                      </a:ln>
                    </p:spPr>
                  </p:pic>
                </p:oleObj>
              </mc:Fallback>
            </mc:AlternateContent>
          </a:graphicData>
        </a:graphic>
      </p:graphicFrame>
      <p:graphicFrame>
        <p:nvGraphicFramePr>
          <p:cNvPr id="10" name="对象 1701"/>
          <p:cNvGraphicFramePr>
            <a:graphicFrameLocks noChangeAspect="1"/>
          </p:cNvGraphicFramePr>
          <p:nvPr/>
        </p:nvGraphicFramePr>
        <p:xfrm>
          <a:off x="1234440" y="2591435"/>
          <a:ext cx="1818640" cy="449580"/>
        </p:xfrm>
        <a:graphic>
          <a:graphicData uri="http://schemas.openxmlformats.org/presentationml/2006/ole">
            <mc:AlternateContent xmlns:mc="http://schemas.openxmlformats.org/markup-compatibility/2006">
              <mc:Choice xmlns:v="urn:schemas-microsoft-com:vml" Requires="v">
                <p:oleObj spid="_x0000_s3216" r:id="rId8" imgW="773430" imgH="215900" progId="Equation.3">
                  <p:embed/>
                </p:oleObj>
              </mc:Choice>
              <mc:Fallback>
                <p:oleObj r:id="rId8" imgW="773430" imgH="215900" progId="Equation.3">
                  <p:embed/>
                  <p:pic>
                    <p:nvPicPr>
                      <p:cNvPr id="0" name="图片 9"/>
                      <p:cNvPicPr/>
                      <p:nvPr/>
                    </p:nvPicPr>
                    <p:blipFill>
                      <a:blip r:embed="rId9"/>
                      <a:stretch>
                        <a:fillRect/>
                      </a:stretch>
                    </p:blipFill>
                    <p:spPr>
                      <a:xfrm>
                        <a:off x="1234440" y="2591435"/>
                        <a:ext cx="1818640" cy="449580"/>
                      </a:xfrm>
                      <a:prstGeom prst="rect">
                        <a:avLst/>
                      </a:prstGeom>
                      <a:solidFill>
                        <a:schemeClr val="bg1"/>
                      </a:solidFill>
                      <a:ln w="38100">
                        <a:noFill/>
                        <a:miter/>
                      </a:ln>
                    </p:spPr>
                  </p:pic>
                </p:oleObj>
              </mc:Fallback>
            </mc:AlternateContent>
          </a:graphicData>
        </a:graphic>
      </p:graphicFrame>
      <p:graphicFrame>
        <p:nvGraphicFramePr>
          <p:cNvPr id="12" name="对象 -2147479927"/>
          <p:cNvGraphicFramePr>
            <a:graphicFrameLocks noChangeAspect="1"/>
          </p:cNvGraphicFramePr>
          <p:nvPr/>
        </p:nvGraphicFramePr>
        <p:xfrm>
          <a:off x="1223645" y="3230880"/>
          <a:ext cx="1830705" cy="396875"/>
        </p:xfrm>
        <a:graphic>
          <a:graphicData uri="http://schemas.openxmlformats.org/presentationml/2006/ole">
            <mc:AlternateContent xmlns:mc="http://schemas.openxmlformats.org/markup-compatibility/2006">
              <mc:Choice xmlns:v="urn:schemas-microsoft-com:vml" Requires="v">
                <p:oleObj spid="_x0000_s3217" r:id="rId10" imgW="887730" imgH="215900" progId="Equation.3">
                  <p:embed/>
                </p:oleObj>
              </mc:Choice>
              <mc:Fallback>
                <p:oleObj r:id="rId10" imgW="887730" imgH="215900" progId="Equation.3">
                  <p:embed/>
                  <p:pic>
                    <p:nvPicPr>
                      <p:cNvPr id="0" name="图片 10"/>
                      <p:cNvPicPr/>
                      <p:nvPr/>
                    </p:nvPicPr>
                    <p:blipFill>
                      <a:blip r:embed="rId11"/>
                      <a:stretch>
                        <a:fillRect/>
                      </a:stretch>
                    </p:blipFill>
                    <p:spPr>
                      <a:xfrm>
                        <a:off x="1223645" y="3230880"/>
                        <a:ext cx="1830705" cy="396875"/>
                      </a:xfrm>
                      <a:prstGeom prst="rect">
                        <a:avLst/>
                      </a:prstGeom>
                      <a:solidFill>
                        <a:schemeClr val="bg1"/>
                      </a:solidFill>
                      <a:ln w="38100">
                        <a:noFill/>
                        <a:miter/>
                      </a:ln>
                    </p:spPr>
                  </p:pic>
                </p:oleObj>
              </mc:Fallback>
            </mc:AlternateContent>
          </a:graphicData>
        </a:graphic>
      </p:graphicFrame>
      <p:graphicFrame>
        <p:nvGraphicFramePr>
          <p:cNvPr id="15" name="对象 1703"/>
          <p:cNvGraphicFramePr>
            <a:graphicFrameLocks noChangeAspect="1"/>
          </p:cNvGraphicFramePr>
          <p:nvPr/>
        </p:nvGraphicFramePr>
        <p:xfrm>
          <a:off x="1223645" y="3755390"/>
          <a:ext cx="1830070" cy="430530"/>
        </p:xfrm>
        <a:graphic>
          <a:graphicData uri="http://schemas.openxmlformats.org/presentationml/2006/ole">
            <mc:AlternateContent xmlns:mc="http://schemas.openxmlformats.org/markup-compatibility/2006">
              <mc:Choice xmlns:v="urn:schemas-microsoft-com:vml" Requires="v">
                <p:oleObj spid="_x0000_s3218" r:id="rId12" imgW="786130" imgH="215900" progId="Equation.3">
                  <p:embed/>
                </p:oleObj>
              </mc:Choice>
              <mc:Fallback>
                <p:oleObj r:id="rId12" imgW="786130" imgH="215900" progId="Equation.3">
                  <p:embed/>
                  <p:pic>
                    <p:nvPicPr>
                      <p:cNvPr id="0" name="图片 11"/>
                      <p:cNvPicPr/>
                      <p:nvPr/>
                    </p:nvPicPr>
                    <p:blipFill>
                      <a:blip r:embed="rId13"/>
                      <a:stretch>
                        <a:fillRect/>
                      </a:stretch>
                    </p:blipFill>
                    <p:spPr>
                      <a:xfrm>
                        <a:off x="1223645" y="3755390"/>
                        <a:ext cx="1830070" cy="430530"/>
                      </a:xfrm>
                      <a:prstGeom prst="rect">
                        <a:avLst/>
                      </a:prstGeom>
                      <a:solidFill>
                        <a:schemeClr val="bg1"/>
                      </a:solidFill>
                      <a:ln w="38100">
                        <a:noFill/>
                        <a:miter/>
                      </a:ln>
                    </p:spPr>
                  </p:pic>
                </p:oleObj>
              </mc:Fallback>
            </mc:AlternateContent>
          </a:graphicData>
        </a:graphic>
      </p:graphicFrame>
      <p:graphicFrame>
        <p:nvGraphicFramePr>
          <p:cNvPr id="19" name="对象 1704"/>
          <p:cNvGraphicFramePr>
            <a:graphicFrameLocks noChangeAspect="1"/>
          </p:cNvGraphicFramePr>
          <p:nvPr/>
        </p:nvGraphicFramePr>
        <p:xfrm>
          <a:off x="1234440" y="4313555"/>
          <a:ext cx="1819275" cy="443230"/>
        </p:xfrm>
        <a:graphic>
          <a:graphicData uri="http://schemas.openxmlformats.org/presentationml/2006/ole">
            <mc:AlternateContent xmlns:mc="http://schemas.openxmlformats.org/markup-compatibility/2006">
              <mc:Choice xmlns:v="urn:schemas-microsoft-com:vml" Requires="v">
                <p:oleObj spid="_x0000_s3219" r:id="rId14" imgW="875030" imgH="177800" progId="Equation.3">
                  <p:embed/>
                </p:oleObj>
              </mc:Choice>
              <mc:Fallback>
                <p:oleObj r:id="rId14" imgW="875030" imgH="177800" progId="Equation.3">
                  <p:embed/>
                  <p:pic>
                    <p:nvPicPr>
                      <p:cNvPr id="0" name="图片 17"/>
                      <p:cNvPicPr/>
                      <p:nvPr/>
                    </p:nvPicPr>
                    <p:blipFill>
                      <a:blip r:embed="rId15"/>
                      <a:stretch>
                        <a:fillRect/>
                      </a:stretch>
                    </p:blipFill>
                    <p:spPr>
                      <a:xfrm>
                        <a:off x="1234440" y="4313555"/>
                        <a:ext cx="1819275" cy="443230"/>
                      </a:xfrm>
                      <a:prstGeom prst="rect">
                        <a:avLst/>
                      </a:prstGeom>
                      <a:solidFill>
                        <a:schemeClr val="bg1"/>
                      </a:solidFill>
                      <a:ln w="38100">
                        <a:noFill/>
                        <a:miter/>
                      </a:ln>
                    </p:spPr>
                  </p:pic>
                </p:oleObj>
              </mc:Fallback>
            </mc:AlternateContent>
          </a:graphicData>
        </a:graphic>
      </p:graphicFrame>
      <p:graphicFrame>
        <p:nvGraphicFramePr>
          <p:cNvPr id="21" name="对象 1706"/>
          <p:cNvGraphicFramePr>
            <a:graphicFrameLocks noChangeAspect="1"/>
          </p:cNvGraphicFramePr>
          <p:nvPr/>
        </p:nvGraphicFramePr>
        <p:xfrm>
          <a:off x="1223645" y="5671820"/>
          <a:ext cx="1747520" cy="369570"/>
        </p:xfrm>
        <a:graphic>
          <a:graphicData uri="http://schemas.openxmlformats.org/presentationml/2006/ole">
            <mc:AlternateContent xmlns:mc="http://schemas.openxmlformats.org/markup-compatibility/2006">
              <mc:Choice xmlns:v="urn:schemas-microsoft-com:vml" Requires="v">
                <p:oleObj spid="_x0000_s3220" r:id="rId16" imgW="1027430" imgH="215900" progId="Equation.3">
                  <p:embed/>
                </p:oleObj>
              </mc:Choice>
              <mc:Fallback>
                <p:oleObj r:id="rId16" imgW="1027430" imgH="215900" progId="Equation.3">
                  <p:embed/>
                  <p:pic>
                    <p:nvPicPr>
                      <p:cNvPr id="0" name="图片 18"/>
                      <p:cNvPicPr/>
                      <p:nvPr/>
                    </p:nvPicPr>
                    <p:blipFill>
                      <a:blip r:embed="rId17"/>
                      <a:stretch>
                        <a:fillRect/>
                      </a:stretch>
                    </p:blipFill>
                    <p:spPr>
                      <a:xfrm>
                        <a:off x="1223645" y="5671820"/>
                        <a:ext cx="1747520" cy="369570"/>
                      </a:xfrm>
                      <a:prstGeom prst="rect">
                        <a:avLst/>
                      </a:prstGeom>
                      <a:solidFill>
                        <a:schemeClr val="bg1"/>
                      </a:solidFill>
                      <a:ln w="38100">
                        <a:noFill/>
                        <a:miter/>
                      </a:ln>
                    </p:spPr>
                  </p:pic>
                </p:oleObj>
              </mc:Fallback>
            </mc:AlternateContent>
          </a:graphicData>
        </a:graphic>
      </p:graphicFrame>
      <p:graphicFrame>
        <p:nvGraphicFramePr>
          <p:cNvPr id="23" name="对象 1707"/>
          <p:cNvGraphicFramePr>
            <a:graphicFrameLocks noChangeAspect="1"/>
          </p:cNvGraphicFramePr>
          <p:nvPr/>
        </p:nvGraphicFramePr>
        <p:xfrm>
          <a:off x="1223645" y="6231890"/>
          <a:ext cx="1747520" cy="427990"/>
        </p:xfrm>
        <a:graphic>
          <a:graphicData uri="http://schemas.openxmlformats.org/presentationml/2006/ole">
            <mc:AlternateContent xmlns:mc="http://schemas.openxmlformats.org/markup-compatibility/2006">
              <mc:Choice xmlns:v="urn:schemas-microsoft-com:vml" Requires="v">
                <p:oleObj spid="_x0000_s3221" r:id="rId18" imgW="672465" imgH="203200" progId="Equation.3">
                  <p:embed/>
                </p:oleObj>
              </mc:Choice>
              <mc:Fallback>
                <p:oleObj r:id="rId18" imgW="672465" imgH="203200" progId="Equation.3">
                  <p:embed/>
                  <p:pic>
                    <p:nvPicPr>
                      <p:cNvPr id="0" name="图片 19"/>
                      <p:cNvPicPr/>
                      <p:nvPr/>
                    </p:nvPicPr>
                    <p:blipFill>
                      <a:blip r:embed="rId19"/>
                      <a:stretch>
                        <a:fillRect/>
                      </a:stretch>
                    </p:blipFill>
                    <p:spPr>
                      <a:xfrm>
                        <a:off x="1223645" y="6231890"/>
                        <a:ext cx="1747520" cy="427990"/>
                      </a:xfrm>
                      <a:prstGeom prst="rect">
                        <a:avLst/>
                      </a:prstGeom>
                      <a:solidFill>
                        <a:schemeClr val="bg1"/>
                      </a:solidFill>
                      <a:ln w="38100">
                        <a:noFill/>
                        <a:miter/>
                      </a:ln>
                    </p:spPr>
                  </p:pic>
                </p:oleObj>
              </mc:Fallback>
            </mc:AlternateContent>
          </a:graphicData>
        </a:graphic>
      </p:graphicFrame>
      <p:sp>
        <p:nvSpPr>
          <p:cNvPr id="25" name="文本框 58"/>
          <p:cNvSpPr txBox="1"/>
          <p:nvPr/>
        </p:nvSpPr>
        <p:spPr>
          <a:xfrm>
            <a:off x="-1364301" y="408041"/>
            <a:ext cx="69234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solidFill>
                <a:effectLst/>
                <a:uLnTx/>
                <a:uFillTx/>
                <a:latin typeface="Arial" panose="020B0604020202020204" pitchFamily="34" charset="0"/>
                <a:ea typeface="宋体" panose="02010600030101010101" pitchFamily="2" charset="-122"/>
                <a:cs typeface="Times New Roman" panose="02020603050405020304" pitchFamily="18" charset="0"/>
              </a:rPr>
              <a:t>参考答案</a:t>
            </a:r>
            <a:endParaRPr kumimoji="0" lang="zh-CN" altLang="en-US" sz="36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8" name="动作按钮: 上一张 17">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3"/>
          <p:cNvGrpSpPr/>
          <p:nvPr/>
        </p:nvGrpSpPr>
        <p:grpSpPr bwMode="auto">
          <a:xfrm>
            <a:off x="592034" y="528027"/>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5" name="文本框 4"/>
          <p:cNvSpPr txBox="1"/>
          <p:nvPr/>
        </p:nvSpPr>
        <p:spPr>
          <a:xfrm>
            <a:off x="744220" y="1294765"/>
            <a:ext cx="2758440" cy="706755"/>
          </a:xfrm>
          <a:prstGeom prst="rect">
            <a:avLst/>
          </a:prstGeom>
          <a:noFill/>
        </p:spPr>
        <p:txBody>
          <a:bodyPr wrap="square" rtlCol="0">
            <a:spAutoFit/>
          </a:bodyPr>
          <a:lstStyle/>
          <a:p>
            <a:r>
              <a:rPr lang="zh-CN" altLang="en-US" sz="2000"/>
              <a:t>五、电路设计题</a:t>
            </a:r>
          </a:p>
          <a:p>
            <a:r>
              <a:rPr lang="zh-CN" altLang="en-US" sz="2000"/>
              <a:t>1．电路如下：</a:t>
            </a:r>
          </a:p>
        </p:txBody>
      </p:sp>
      <p:graphicFrame>
        <p:nvGraphicFramePr>
          <p:cNvPr id="6" name="对象 1708"/>
          <p:cNvGraphicFramePr>
            <a:graphicFrameLocks noChangeAspect="1"/>
          </p:cNvGraphicFramePr>
          <p:nvPr/>
        </p:nvGraphicFramePr>
        <p:xfrm>
          <a:off x="744220" y="2578735"/>
          <a:ext cx="7698740" cy="3017520"/>
        </p:xfrm>
        <a:graphic>
          <a:graphicData uri="http://schemas.openxmlformats.org/presentationml/2006/ole">
            <mc:AlternateContent xmlns:mc="http://schemas.openxmlformats.org/markup-compatibility/2006">
              <mc:Choice xmlns:v="urn:schemas-microsoft-com:vml" Requires="v">
                <p:oleObj spid="_x0000_s4114" r:id="rId4" imgW="4981575" imgH="1952625" progId="PBrush">
                  <p:embed/>
                </p:oleObj>
              </mc:Choice>
              <mc:Fallback>
                <p:oleObj r:id="rId4" imgW="4981575" imgH="1952625" progId="PBrush">
                  <p:embed/>
                  <p:pic>
                    <p:nvPicPr>
                      <p:cNvPr id="0" name="图片 3075"/>
                      <p:cNvPicPr/>
                      <p:nvPr/>
                    </p:nvPicPr>
                    <p:blipFill>
                      <a:blip r:embed="rId5"/>
                      <a:stretch>
                        <a:fillRect/>
                      </a:stretch>
                    </p:blipFill>
                    <p:spPr>
                      <a:xfrm>
                        <a:off x="744220" y="2578735"/>
                        <a:ext cx="7698740" cy="3017520"/>
                      </a:xfrm>
                      <a:prstGeom prst="rect">
                        <a:avLst/>
                      </a:prstGeom>
                      <a:noFill/>
                      <a:ln w="38100">
                        <a:noFill/>
                        <a:miter/>
                      </a:ln>
                    </p:spPr>
                  </p:pic>
                </p:oleObj>
              </mc:Fallback>
            </mc:AlternateContent>
          </a:graphicData>
        </a:graphic>
      </p:graphicFrame>
      <p:sp>
        <p:nvSpPr>
          <p:cNvPr id="18" name="文本框 58"/>
          <p:cNvSpPr txBox="1"/>
          <p:nvPr/>
        </p:nvSpPr>
        <p:spPr>
          <a:xfrm>
            <a:off x="-1338266" y="401711"/>
            <a:ext cx="69234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solidFill>
                <a:effectLst/>
                <a:uLnTx/>
                <a:uFillTx/>
                <a:latin typeface="Arial" panose="020B0604020202020204" pitchFamily="34" charset="0"/>
                <a:ea typeface="宋体" panose="02010600030101010101" pitchFamily="2" charset="-122"/>
                <a:cs typeface="Times New Roman" panose="02020603050405020304" pitchFamily="18" charset="0"/>
              </a:rPr>
              <a:t>参考答案</a:t>
            </a:r>
            <a:endParaRPr kumimoji="0" lang="zh-CN" altLang="en-US" sz="36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0" name="动作按钮: 上一张 9">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3"/>
          <p:cNvGrpSpPr/>
          <p:nvPr/>
        </p:nvGrpSpPr>
        <p:grpSpPr bwMode="auto">
          <a:xfrm>
            <a:off x="592034" y="528027"/>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graphicFrame>
        <p:nvGraphicFramePr>
          <p:cNvPr id="8" name="对象 1709"/>
          <p:cNvGraphicFramePr>
            <a:graphicFrameLocks noChangeAspect="1"/>
          </p:cNvGraphicFramePr>
          <p:nvPr/>
        </p:nvGraphicFramePr>
        <p:xfrm>
          <a:off x="570230" y="2964180"/>
          <a:ext cx="11050905" cy="2820670"/>
        </p:xfrm>
        <a:graphic>
          <a:graphicData uri="http://schemas.openxmlformats.org/presentationml/2006/ole">
            <mc:AlternateContent xmlns:mc="http://schemas.openxmlformats.org/markup-compatibility/2006">
              <mc:Choice xmlns:v="urn:schemas-microsoft-com:vml" Requires="v">
                <p:oleObj spid="_x0000_s5138" r:id="rId4" imgW="5038725" imgH="1285875" progId="PBrush">
                  <p:embed/>
                </p:oleObj>
              </mc:Choice>
              <mc:Fallback>
                <p:oleObj r:id="rId4" imgW="5038725" imgH="1285875" progId="PBrush">
                  <p:embed/>
                  <p:pic>
                    <p:nvPicPr>
                      <p:cNvPr id="0" name="图片 7"/>
                      <p:cNvPicPr/>
                      <p:nvPr/>
                    </p:nvPicPr>
                    <p:blipFill>
                      <a:blip r:embed="rId5"/>
                      <a:stretch>
                        <a:fillRect/>
                      </a:stretch>
                    </p:blipFill>
                    <p:spPr>
                      <a:xfrm>
                        <a:off x="570230" y="2964180"/>
                        <a:ext cx="11050905" cy="2820670"/>
                      </a:xfrm>
                      <a:prstGeom prst="rect">
                        <a:avLst/>
                      </a:prstGeom>
                      <a:noFill/>
                      <a:ln w="38100">
                        <a:noFill/>
                        <a:miter/>
                      </a:ln>
                    </p:spPr>
                  </p:pic>
                </p:oleObj>
              </mc:Fallback>
            </mc:AlternateContent>
          </a:graphicData>
        </a:graphic>
      </p:graphicFrame>
      <p:sp>
        <p:nvSpPr>
          <p:cNvPr id="102" name="文本框 101"/>
          <p:cNvSpPr txBox="1"/>
          <p:nvPr/>
        </p:nvSpPr>
        <p:spPr>
          <a:xfrm>
            <a:off x="591820" y="1645285"/>
            <a:ext cx="5080000" cy="398780"/>
          </a:xfrm>
          <a:prstGeom prst="rect">
            <a:avLst/>
          </a:prstGeom>
          <a:noFill/>
          <a:ln w="9525">
            <a:noFill/>
          </a:ln>
        </p:spPr>
        <p:txBody>
          <a:bodyPr>
            <a:spAutoFit/>
          </a:bodyPr>
          <a:lstStyle/>
          <a:p>
            <a:pPr indent="266700"/>
            <a:r>
              <a:rPr lang="zh-CN" sz="2000" b="0">
                <a:ea typeface="宋体" panose="02010600030101010101" pitchFamily="2" charset="-122"/>
              </a:rPr>
              <a:t>2．电路如下：</a:t>
            </a:r>
            <a:endParaRPr lang="zh-CN" altLang="en-US" sz="2000"/>
          </a:p>
        </p:txBody>
      </p:sp>
      <p:sp>
        <p:nvSpPr>
          <p:cNvPr id="18" name="文本框 58"/>
          <p:cNvSpPr txBox="1"/>
          <p:nvPr/>
        </p:nvSpPr>
        <p:spPr>
          <a:xfrm>
            <a:off x="-1251591" y="401711"/>
            <a:ext cx="69234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solidFill>
                <a:effectLst/>
                <a:uLnTx/>
                <a:uFillTx/>
                <a:latin typeface="Arial" panose="020B0604020202020204" pitchFamily="34" charset="0"/>
                <a:ea typeface="宋体" panose="02010600030101010101" pitchFamily="2" charset="-122"/>
                <a:cs typeface="Times New Roman" panose="02020603050405020304" pitchFamily="18" charset="0"/>
              </a:rPr>
              <a:t>参考答案</a:t>
            </a:r>
            <a:endParaRPr kumimoji="0" lang="zh-CN" altLang="en-US" sz="36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0" name="动作按钮: 上一张 9">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文本框 46"/>
          <p:cNvSpPr txBox="1"/>
          <p:nvPr/>
        </p:nvSpPr>
        <p:spPr>
          <a:xfrm>
            <a:off x="951445" y="1767006"/>
            <a:ext cx="10409407" cy="3322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Wingdings" panose="05000000000000000000" pitchFamily="2" charset="2"/>
              <a:buChar char="p"/>
            </a:pPr>
            <a:r>
              <a:rPr lang="zh-CN" altLang="en-US" sz="2400" kern="100" spc="-20" dirty="0">
                <a:latin typeface="Times New Roman" panose="02020603050405020304" pitchFamily="18" charset="0"/>
                <a:cs typeface="Times New Roman" panose="02020603050405020304" pitchFamily="18" charset="0"/>
              </a:rPr>
              <a:t>逻辑代数中最基本的运算为“与”、“或”和“非”运算。逻辑运算又被称为逻辑关系。 逻辑变量通过逻辑关系组成逻辑函数。相应地，有“与函数”、“或函数”和“非函数” 三种基本逻辑函数。 我们以物理电路为例来说明三种基本逻辑运算或逻辑关系。</a:t>
            </a:r>
          </a:p>
          <a:p>
            <a:pPr lvl="1" algn="l"/>
            <a:r>
              <a:rPr lang="en-US" altLang="zh-CN" sz="2000" kern="100" spc="-20" dirty="0">
                <a:latin typeface="Times New Roman" panose="02020603050405020304" pitchFamily="18" charset="0"/>
              </a:rPr>
              <a:t>             </a:t>
            </a:r>
            <a:r>
              <a:rPr lang="en-US" altLang="zh-CN" sz="2000" kern="100" spc="-20" dirty="0">
                <a:latin typeface="+mn-ea"/>
                <a:cs typeface="+mn-ea"/>
              </a:rPr>
              <a:t>        1</a:t>
            </a:r>
            <a:r>
              <a:rPr lang="zh-CN" altLang="en-US" sz="2000" kern="100" spc="-20" dirty="0">
                <a:latin typeface="+mn-ea"/>
                <a:cs typeface="+mn-ea"/>
              </a:rPr>
              <a:t>．“与”逻辑         </a:t>
            </a:r>
            <a:r>
              <a:rPr lang="en-US" altLang="zh-CN" sz="2000" kern="100" spc="-20" dirty="0">
                <a:latin typeface="+mn-ea"/>
                <a:cs typeface="+mn-ea"/>
              </a:rPr>
              <a:t>Y=A*B</a:t>
            </a:r>
          </a:p>
          <a:p>
            <a:pPr lvl="1" algn="l"/>
            <a:endParaRPr lang="en-US" altLang="zh-CN" sz="2000" kern="100" spc="-20" dirty="0">
              <a:latin typeface="+mn-ea"/>
              <a:cs typeface="+mn-ea"/>
            </a:endParaRPr>
          </a:p>
          <a:p>
            <a:pPr lvl="1" algn="l"/>
            <a:r>
              <a:rPr lang="en-US" altLang="zh-CN" sz="2000" kern="100" spc="-20" dirty="0">
                <a:latin typeface="+mn-ea"/>
                <a:cs typeface="+mn-ea"/>
              </a:rPr>
              <a:t>               2</a:t>
            </a:r>
            <a:r>
              <a:rPr lang="zh-CN" altLang="en-US" sz="2000" kern="100" spc="-20" dirty="0">
                <a:latin typeface="+mn-ea"/>
                <a:cs typeface="+mn-ea"/>
              </a:rPr>
              <a:t>．“或”逻辑        </a:t>
            </a:r>
            <a:r>
              <a:rPr lang="en-US" altLang="zh-CN" sz="2000" kern="100" spc="-20" dirty="0">
                <a:latin typeface="+mn-ea"/>
                <a:cs typeface="+mn-ea"/>
              </a:rPr>
              <a:t>Y=A+B</a:t>
            </a:r>
          </a:p>
          <a:p>
            <a:pPr lvl="1" algn="l"/>
            <a:r>
              <a:rPr lang="en-US" altLang="zh-CN" sz="2000" kern="100" spc="-20" dirty="0">
                <a:latin typeface="+mn-ea"/>
                <a:cs typeface="+mn-ea"/>
              </a:rPr>
              <a:t>                                    _ </a:t>
            </a:r>
          </a:p>
          <a:p>
            <a:pPr lvl="1" algn="l"/>
            <a:r>
              <a:rPr lang="en-US" altLang="zh-CN" sz="2000" kern="100" spc="-20" dirty="0">
                <a:latin typeface="+mn-ea"/>
                <a:cs typeface="+mn-ea"/>
              </a:rPr>
              <a:t>               3</a:t>
            </a:r>
            <a:r>
              <a:rPr lang="zh-CN" altLang="en-US" sz="2000" kern="100" spc="-20" dirty="0">
                <a:latin typeface="+mn-ea"/>
                <a:cs typeface="+mn-ea"/>
              </a:rPr>
              <a:t>．“非”逻辑        </a:t>
            </a:r>
            <a:r>
              <a:rPr lang="en-US" altLang="zh-CN" sz="2000" kern="100" spc="-20" dirty="0">
                <a:latin typeface="+mn-ea"/>
                <a:cs typeface="+mn-ea"/>
              </a:rPr>
              <a:t>Y=A</a:t>
            </a:r>
            <a:endParaRPr lang="en-US" altLang="zh-CN" sz="2000" kern="100" spc="-20" dirty="0">
              <a:latin typeface="Times New Roman" panose="02020603050405020304" pitchFamily="18" charset="0"/>
            </a:endParaRPr>
          </a:p>
          <a:p>
            <a:endParaRPr lang="zh-CN" altLang="zh-CN" sz="1400" dirty="0"/>
          </a:p>
        </p:txBody>
      </p:sp>
      <p:sp>
        <p:nvSpPr>
          <p:cNvPr id="68" name="文本框 45"/>
          <p:cNvSpPr txBox="1"/>
          <p:nvPr/>
        </p:nvSpPr>
        <p:spPr>
          <a:xfrm>
            <a:off x="855559" y="1187900"/>
            <a:ext cx="4462029"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）基本逻辑运算与逻辑函数</a:t>
            </a:r>
            <a:endParaRPr lang="zh-CN" altLang="zh-CN" sz="2400" b="1" dirty="0">
              <a:solidFill>
                <a:schemeClr val="bg1"/>
              </a:solidFill>
              <a:latin typeface="+mn-ea"/>
              <a:ea typeface="+mn-ea"/>
              <a:cs typeface="+mn-ea"/>
            </a:endParaRPr>
          </a:p>
        </p:txBody>
      </p:sp>
      <p:sp>
        <p:nvSpPr>
          <p:cNvPr id="23" name="文本框 58"/>
          <p:cNvSpPr txBox="1"/>
          <p:nvPr/>
        </p:nvSpPr>
        <p:spPr>
          <a:xfrm>
            <a:off x="946150" y="291465"/>
            <a:ext cx="10414000"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3" name="动作按钮: 上一张 2">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pic>
        <p:nvPicPr>
          <p:cNvPr id="8" name="图片 7"/>
          <p:cNvPicPr>
            <a:picLocks noChangeAspect="1"/>
          </p:cNvPicPr>
          <p:nvPr/>
        </p:nvPicPr>
        <p:blipFill>
          <a:blip r:embed="rId2"/>
          <a:stretch>
            <a:fillRect/>
          </a:stretch>
        </p:blipFill>
        <p:spPr>
          <a:xfrm>
            <a:off x="1772529" y="5018360"/>
            <a:ext cx="8299939" cy="178803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3"/>
          <p:cNvGrpSpPr/>
          <p:nvPr/>
        </p:nvGrpSpPr>
        <p:grpSpPr bwMode="auto">
          <a:xfrm>
            <a:off x="592034" y="528027"/>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graphicFrame>
        <p:nvGraphicFramePr>
          <p:cNvPr id="5" name="对象 1710"/>
          <p:cNvGraphicFramePr>
            <a:graphicFrameLocks noChangeAspect="1"/>
          </p:cNvGraphicFramePr>
          <p:nvPr/>
        </p:nvGraphicFramePr>
        <p:xfrm>
          <a:off x="341630" y="2215515"/>
          <a:ext cx="10101580" cy="4558030"/>
        </p:xfrm>
        <a:graphic>
          <a:graphicData uri="http://schemas.openxmlformats.org/presentationml/2006/ole">
            <mc:AlternateContent xmlns:mc="http://schemas.openxmlformats.org/markup-compatibility/2006">
              <mc:Choice xmlns:v="urn:schemas-microsoft-com:vml" Requires="v">
                <p:oleObj spid="_x0000_s6162" r:id="rId4" imgW="5362575" imgH="2419350" progId="PBrush">
                  <p:embed/>
                </p:oleObj>
              </mc:Choice>
              <mc:Fallback>
                <p:oleObj r:id="rId4" imgW="5362575" imgH="2419350" progId="PBrush">
                  <p:embed/>
                  <p:pic>
                    <p:nvPicPr>
                      <p:cNvPr id="0" name="图片 7"/>
                      <p:cNvPicPr/>
                      <p:nvPr/>
                    </p:nvPicPr>
                    <p:blipFill>
                      <a:blip r:embed="rId5"/>
                      <a:stretch>
                        <a:fillRect/>
                      </a:stretch>
                    </p:blipFill>
                    <p:spPr>
                      <a:xfrm>
                        <a:off x="341630" y="2215515"/>
                        <a:ext cx="10101580" cy="4558030"/>
                      </a:xfrm>
                      <a:prstGeom prst="rect">
                        <a:avLst/>
                      </a:prstGeom>
                      <a:noFill/>
                      <a:ln w="38100">
                        <a:noFill/>
                        <a:miter/>
                      </a:ln>
                    </p:spPr>
                  </p:pic>
                </p:oleObj>
              </mc:Fallback>
            </mc:AlternateContent>
          </a:graphicData>
        </a:graphic>
      </p:graphicFrame>
      <p:sp>
        <p:nvSpPr>
          <p:cNvPr id="9" name="文本框 8"/>
          <p:cNvSpPr txBox="1"/>
          <p:nvPr/>
        </p:nvSpPr>
        <p:spPr>
          <a:xfrm>
            <a:off x="591820" y="1384935"/>
            <a:ext cx="1974215" cy="398780"/>
          </a:xfrm>
          <a:prstGeom prst="rect">
            <a:avLst/>
          </a:prstGeom>
          <a:noFill/>
        </p:spPr>
        <p:txBody>
          <a:bodyPr wrap="square" rtlCol="0">
            <a:spAutoFit/>
          </a:bodyPr>
          <a:lstStyle/>
          <a:p>
            <a:r>
              <a:rPr lang="zh-CN" altLang="en-US" sz="2000"/>
              <a:t>3．电路如下：</a:t>
            </a:r>
          </a:p>
        </p:txBody>
      </p:sp>
      <p:sp>
        <p:nvSpPr>
          <p:cNvPr id="18" name="文本框 58"/>
          <p:cNvSpPr txBox="1"/>
          <p:nvPr/>
        </p:nvSpPr>
        <p:spPr>
          <a:xfrm>
            <a:off x="-1188462" y="401711"/>
            <a:ext cx="69234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solidFill>
                <a:effectLst/>
                <a:uLnTx/>
                <a:uFillTx/>
                <a:latin typeface="Arial" panose="020B0604020202020204" pitchFamily="34" charset="0"/>
                <a:ea typeface="宋体" panose="02010600030101010101" pitchFamily="2" charset="-122"/>
                <a:cs typeface="Times New Roman" panose="02020603050405020304" pitchFamily="18" charset="0"/>
              </a:rPr>
              <a:t>参考答案</a:t>
            </a:r>
            <a:endParaRPr kumimoji="0" lang="zh-CN" altLang="en-US" sz="36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0" name="动作按钮: 上一张 9">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3"/>
          <p:cNvGrpSpPr/>
          <p:nvPr/>
        </p:nvGrpSpPr>
        <p:grpSpPr bwMode="auto">
          <a:xfrm>
            <a:off x="592034" y="528027"/>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9" name="文本框 8"/>
          <p:cNvSpPr txBox="1"/>
          <p:nvPr/>
        </p:nvSpPr>
        <p:spPr>
          <a:xfrm>
            <a:off x="591820" y="1310640"/>
            <a:ext cx="3258820" cy="706755"/>
          </a:xfrm>
          <a:prstGeom prst="rect">
            <a:avLst/>
          </a:prstGeom>
          <a:noFill/>
        </p:spPr>
        <p:txBody>
          <a:bodyPr wrap="square" rtlCol="0">
            <a:spAutoFit/>
          </a:bodyPr>
          <a:lstStyle/>
          <a:p>
            <a:r>
              <a:rPr lang="zh-CN" altLang="en-US" sz="2000"/>
              <a:t>4．解：</a:t>
            </a:r>
          </a:p>
          <a:p>
            <a:r>
              <a:rPr lang="zh-CN" altLang="en-US" sz="2000"/>
              <a:t>根据题意可列真值表如下：</a:t>
            </a:r>
          </a:p>
        </p:txBody>
      </p:sp>
      <p:pic>
        <p:nvPicPr>
          <p:cNvPr id="10" name="图片 9"/>
          <p:cNvPicPr>
            <a:picLocks noChangeAspect="1"/>
          </p:cNvPicPr>
          <p:nvPr/>
        </p:nvPicPr>
        <p:blipFill>
          <a:blip r:embed="rId3"/>
          <a:stretch>
            <a:fillRect/>
          </a:stretch>
        </p:blipFill>
        <p:spPr>
          <a:xfrm>
            <a:off x="591820" y="2017395"/>
            <a:ext cx="8926195" cy="4509770"/>
          </a:xfrm>
          <a:prstGeom prst="rect">
            <a:avLst/>
          </a:prstGeom>
        </p:spPr>
      </p:pic>
      <p:sp>
        <p:nvSpPr>
          <p:cNvPr id="18" name="文本框 58"/>
          <p:cNvSpPr txBox="1"/>
          <p:nvPr/>
        </p:nvSpPr>
        <p:spPr>
          <a:xfrm>
            <a:off x="-1335419" y="401711"/>
            <a:ext cx="69234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solidFill>
                <a:effectLst/>
                <a:uLnTx/>
                <a:uFillTx/>
                <a:latin typeface="Arial" panose="020B0604020202020204" pitchFamily="34" charset="0"/>
                <a:ea typeface="宋体" panose="02010600030101010101" pitchFamily="2" charset="-122"/>
                <a:cs typeface="Times New Roman" panose="02020603050405020304" pitchFamily="18" charset="0"/>
              </a:rPr>
              <a:t>参考答案</a:t>
            </a:r>
            <a:endParaRPr kumimoji="0" lang="zh-CN" altLang="en-US" sz="36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5" name="动作按钮: 上一张 4">
            <a:hlinkClick r:id="" action="ppaction://hlinkshowjump?jump=previousslide" highlightClick="1"/>
          </p:cNvPr>
          <p:cNvSpPr/>
          <p:nvPr/>
        </p:nvSpPr>
        <p:spPr>
          <a:xfrm>
            <a:off x="11273779" y="610887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3"/>
          <p:cNvGrpSpPr/>
          <p:nvPr/>
        </p:nvGrpSpPr>
        <p:grpSpPr bwMode="auto">
          <a:xfrm>
            <a:off x="592034" y="528027"/>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5" name="文本框 4"/>
          <p:cNvSpPr txBox="1"/>
          <p:nvPr/>
        </p:nvSpPr>
        <p:spPr>
          <a:xfrm>
            <a:off x="548005" y="1281430"/>
            <a:ext cx="3917950" cy="398780"/>
          </a:xfrm>
          <a:prstGeom prst="rect">
            <a:avLst/>
          </a:prstGeom>
          <a:noFill/>
        </p:spPr>
        <p:txBody>
          <a:bodyPr wrap="square" rtlCol="0">
            <a:spAutoFit/>
          </a:bodyPr>
          <a:lstStyle/>
          <a:p>
            <a:r>
              <a:rPr lang="zh-CN" altLang="en-US" sz="2000"/>
              <a:t>由真值表得到表达式并化简</a:t>
            </a:r>
            <a:r>
              <a:rPr lang="zh-CN" altLang="en-US"/>
              <a:t>：</a:t>
            </a:r>
          </a:p>
        </p:txBody>
      </p:sp>
      <p:graphicFrame>
        <p:nvGraphicFramePr>
          <p:cNvPr id="6" name="对象 1711"/>
          <p:cNvGraphicFramePr>
            <a:graphicFrameLocks noChangeAspect="1"/>
          </p:cNvGraphicFramePr>
          <p:nvPr/>
        </p:nvGraphicFramePr>
        <p:xfrm>
          <a:off x="591820" y="2142490"/>
          <a:ext cx="9550400" cy="1804670"/>
        </p:xfrm>
        <a:graphic>
          <a:graphicData uri="http://schemas.openxmlformats.org/presentationml/2006/ole">
            <mc:AlternateContent xmlns:mc="http://schemas.openxmlformats.org/markup-compatibility/2006">
              <mc:Choice xmlns:v="urn:schemas-microsoft-com:vml" Requires="v">
                <p:oleObj spid="_x0000_s7186" r:id="rId4" imgW="3619500" imgH="723900" progId="Equation.3">
                  <p:embed/>
                </p:oleObj>
              </mc:Choice>
              <mc:Fallback>
                <p:oleObj r:id="rId4" imgW="3619500" imgH="723900" progId="Equation.3">
                  <p:embed/>
                  <p:pic>
                    <p:nvPicPr>
                      <p:cNvPr id="0" name="图片 3075"/>
                      <p:cNvPicPr/>
                      <p:nvPr/>
                    </p:nvPicPr>
                    <p:blipFill>
                      <a:blip r:embed="rId5"/>
                      <a:stretch>
                        <a:fillRect/>
                      </a:stretch>
                    </p:blipFill>
                    <p:spPr>
                      <a:xfrm>
                        <a:off x="591820" y="2142490"/>
                        <a:ext cx="9550400" cy="1804670"/>
                      </a:xfrm>
                      <a:prstGeom prst="rect">
                        <a:avLst/>
                      </a:prstGeom>
                      <a:solidFill>
                        <a:schemeClr val="bg1"/>
                      </a:solidFill>
                      <a:ln w="38100">
                        <a:noFill/>
                        <a:miter/>
                      </a:ln>
                    </p:spPr>
                  </p:pic>
                </p:oleObj>
              </mc:Fallback>
            </mc:AlternateContent>
          </a:graphicData>
        </a:graphic>
      </p:graphicFrame>
      <p:pic>
        <p:nvPicPr>
          <p:cNvPr id="8" name="图片 7"/>
          <p:cNvPicPr>
            <a:picLocks noChangeAspect="1"/>
          </p:cNvPicPr>
          <p:nvPr/>
        </p:nvPicPr>
        <p:blipFill>
          <a:blip r:embed="rId6"/>
          <a:stretch>
            <a:fillRect/>
          </a:stretch>
        </p:blipFill>
        <p:spPr>
          <a:xfrm>
            <a:off x="2945130" y="4238625"/>
            <a:ext cx="4127500" cy="2440305"/>
          </a:xfrm>
          <a:prstGeom prst="rect">
            <a:avLst/>
          </a:prstGeom>
        </p:spPr>
      </p:pic>
      <p:sp>
        <p:nvSpPr>
          <p:cNvPr id="9" name="文本框 8"/>
          <p:cNvSpPr txBox="1"/>
          <p:nvPr/>
        </p:nvSpPr>
        <p:spPr>
          <a:xfrm>
            <a:off x="923925" y="4399915"/>
            <a:ext cx="2021205" cy="398780"/>
          </a:xfrm>
          <a:prstGeom prst="rect">
            <a:avLst/>
          </a:prstGeom>
          <a:noFill/>
        </p:spPr>
        <p:txBody>
          <a:bodyPr wrap="square" rtlCol="0">
            <a:spAutoFit/>
          </a:bodyPr>
          <a:lstStyle/>
          <a:p>
            <a:r>
              <a:rPr lang="zh-CN" altLang="en-US" sz="2000"/>
              <a:t>电路图如下：</a:t>
            </a:r>
          </a:p>
        </p:txBody>
      </p:sp>
      <p:sp>
        <p:nvSpPr>
          <p:cNvPr id="18" name="文本框 58"/>
          <p:cNvSpPr txBox="1"/>
          <p:nvPr/>
        </p:nvSpPr>
        <p:spPr>
          <a:xfrm>
            <a:off x="-1359911" y="401711"/>
            <a:ext cx="69234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solidFill>
                <a:effectLst/>
                <a:uLnTx/>
                <a:uFillTx/>
                <a:latin typeface="Arial" panose="020B0604020202020204" pitchFamily="34" charset="0"/>
                <a:ea typeface="宋体" panose="02010600030101010101" pitchFamily="2" charset="-122"/>
                <a:cs typeface="Times New Roman" panose="02020603050405020304" pitchFamily="18" charset="0"/>
              </a:rPr>
              <a:t>参考答案</a:t>
            </a:r>
            <a:endParaRPr kumimoji="0" lang="zh-CN" altLang="en-US" sz="36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1" name="动作按钮: 上一张 10">
            <a:hlinkClick r:id="" action="ppaction://hlinkshowjump?jump=previousslide" highlightClick="1"/>
          </p:cNvPr>
          <p:cNvSpPr/>
          <p:nvPr/>
        </p:nvSpPr>
        <p:spPr>
          <a:xfrm>
            <a:off x="10453521" y="6040078"/>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glow rad="63500">
                  <a:srgbClr val="002060">
                    <a:satMod val="175000"/>
                    <a:alpha val="40000"/>
                  </a:srgbClr>
                </a:glow>
              </a:effectLst>
              <a:uLnTx/>
              <a:uFillTx/>
              <a:latin typeface="Calibri"/>
              <a:ea typeface="宋体" panose="02010600030101010101" pitchFamily="2" charset="-122"/>
              <a:cs typeface="+mn-cs"/>
            </a:endParaRPr>
          </a:p>
        </p:txBody>
      </p:sp>
      <p:sp>
        <p:nvSpPr>
          <p:cNvPr id="12" name="动作按钮: 转到结尾 7">
            <a:hlinkClick r:id="" action="ppaction://hlinkshowjump?jump=endshow" highlightClick="1"/>
          </p:cNvPr>
          <p:cNvSpPr/>
          <p:nvPr/>
        </p:nvSpPr>
        <p:spPr>
          <a:xfrm>
            <a:off x="11523307" y="6040078"/>
            <a:ext cx="597159" cy="612648"/>
          </a:xfrm>
          <a:prstGeom prst="actionButtonEnd">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文本框 46"/>
          <p:cNvSpPr txBox="1"/>
          <p:nvPr/>
        </p:nvSpPr>
        <p:spPr>
          <a:xfrm>
            <a:off x="1130526" y="2243765"/>
            <a:ext cx="10433312" cy="15836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600"/>
              </a:spcAft>
            </a:pPr>
            <a:r>
              <a:rPr lang="zh-CN" altLang="en-US" sz="2000" kern="100" spc="-20" dirty="0">
                <a:latin typeface="Times New Roman" panose="02020603050405020304" pitchFamily="18" charset="0"/>
              </a:rPr>
              <a:t>     </a:t>
            </a:r>
            <a:r>
              <a:rPr lang="zh-CN" altLang="en-US" sz="2000" kern="100" spc="-20" dirty="0">
                <a:latin typeface="+mn-ea"/>
              </a:rPr>
              <a:t>把所有逻辑变量和逻辑函数的值以表格的形式表示出来，称为真值表。真值表的左半部 分是所有可能的变量取值的组合，右半部分是对应变量取值的函数值。真值表对于分析逻辑 关系、简化逻辑运算都是非常有用的。二变量的与逻辑真值表如图所列，它清楚地 表明了与逻辑关系。</a:t>
            </a:r>
            <a:endParaRPr lang="zh-CN" altLang="zh-CN" sz="2400" kern="100" dirty="0">
              <a:latin typeface="+mn-ea"/>
            </a:endParaRPr>
          </a:p>
          <a:p>
            <a:endParaRPr lang="zh-CN" altLang="zh-CN" sz="1200" dirty="0"/>
          </a:p>
        </p:txBody>
      </p:sp>
      <p:sp>
        <p:nvSpPr>
          <p:cNvPr id="23" name="文本框 58"/>
          <p:cNvSpPr txBox="1"/>
          <p:nvPr/>
        </p:nvSpPr>
        <p:spPr>
          <a:xfrm>
            <a:off x="1130300" y="300355"/>
            <a:ext cx="10003155"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1</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8" name="文本框 45"/>
          <p:cNvSpPr txBox="1"/>
          <p:nvPr/>
        </p:nvSpPr>
        <p:spPr>
          <a:xfrm>
            <a:off x="855559" y="1228510"/>
            <a:ext cx="4462029"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1</a:t>
            </a:r>
            <a:r>
              <a:rPr lang="zh-CN" altLang="en-US" sz="2400" b="1" dirty="0">
                <a:solidFill>
                  <a:schemeClr val="bg1"/>
                </a:solidFill>
                <a:latin typeface="+mn-ea"/>
                <a:ea typeface="+mn-ea"/>
                <a:cs typeface="+mn-ea"/>
              </a:rPr>
              <a:t>）基本逻辑运算与逻辑函数</a:t>
            </a:r>
            <a:endParaRPr lang="zh-CN" altLang="zh-CN" sz="2400" b="1" dirty="0">
              <a:solidFill>
                <a:schemeClr val="bg1"/>
              </a:solidFill>
              <a:latin typeface="+mn-ea"/>
              <a:ea typeface="+mn-ea"/>
              <a:cs typeface="+mn-ea"/>
            </a:endParaRPr>
          </a:p>
        </p:txBody>
      </p:sp>
      <p:pic>
        <p:nvPicPr>
          <p:cNvPr id="7" name="图片 6"/>
          <p:cNvPicPr>
            <a:picLocks noChangeAspect="1"/>
          </p:cNvPicPr>
          <p:nvPr/>
        </p:nvPicPr>
        <p:blipFill>
          <a:blip r:embed="rId2"/>
          <a:stretch>
            <a:fillRect/>
          </a:stretch>
        </p:blipFill>
        <p:spPr>
          <a:xfrm>
            <a:off x="1340053" y="3827098"/>
            <a:ext cx="9599377" cy="2545289"/>
          </a:xfrm>
          <a:prstGeom prst="rect">
            <a:avLst/>
          </a:prstGeom>
        </p:spPr>
      </p:pic>
      <p:sp>
        <p:nvSpPr>
          <p:cNvPr id="3" name="动作按钮: 上一张 2">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文本框 58"/>
          <p:cNvSpPr txBox="1"/>
          <p:nvPr/>
        </p:nvSpPr>
        <p:spPr>
          <a:xfrm>
            <a:off x="951230" y="285750"/>
            <a:ext cx="10389235" cy="645160"/>
          </a:xfrm>
          <a:prstGeom prst="rect">
            <a:avLst/>
          </a:prstGeom>
          <a:noFill/>
        </p:spPr>
        <p:txBody>
          <a:bodyPr wrap="square" rtlCol="0">
            <a:spAutoFit/>
          </a:bodyPr>
          <a:lstStyle/>
          <a:p>
            <a:pPr algn="l"/>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逻辑代数（续</a:t>
            </a:r>
            <a:r>
              <a:rPr lang="en-US" altLang="zh-CN"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2</a:t>
            </a:r>
            <a:r>
              <a:rPr lang="zh-CN" altLang="en-US" sz="3600" b="1" kern="100" dirty="0">
                <a:solidFill>
                  <a:srgbClr val="FFC000"/>
                </a:solidFill>
                <a:effectLst>
                  <a:outerShdw blurRad="38100" dist="38100" dir="2700000" algn="tl">
                    <a:srgbClr val="000000">
                      <a:alpha val="43137"/>
                    </a:srgbClr>
                  </a:outerShdw>
                </a:effectLst>
                <a:latin typeface="Arial" panose="020B0604020202020204" pitchFamily="34" charset="0"/>
                <a:cs typeface="Times New Roman" panose="02020603050405020304" pitchFamily="18" charset="0"/>
              </a:rPr>
              <a:t>）</a:t>
            </a:r>
            <a:endParaRPr lang="zh-CN" altLang="zh-CN" sz="3600" b="1" dirty="0">
              <a:solidFill>
                <a:srgbClr val="FFC000"/>
              </a:solidFill>
              <a:effectLst>
                <a:outerShdw blurRad="38100" dist="38100" dir="2700000" algn="tl">
                  <a:srgbClr val="000000">
                    <a:alpha val="43137"/>
                  </a:srgbClr>
                </a:outerShdw>
              </a:effectLst>
              <a:ea typeface="方正兰亭黑_GBK" pitchFamily="2" charset="-122"/>
            </a:endParaRPr>
          </a:p>
        </p:txBody>
      </p:sp>
      <p:grpSp>
        <p:nvGrpSpPr>
          <p:cNvPr id="26" name="组合 3"/>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9" name="文本框 45"/>
          <p:cNvSpPr txBox="1"/>
          <p:nvPr/>
        </p:nvSpPr>
        <p:spPr>
          <a:xfrm>
            <a:off x="855559" y="1187901"/>
            <a:ext cx="5240441" cy="46037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zh-CN" altLang="en-US" sz="2400" b="1" dirty="0">
                <a:solidFill>
                  <a:schemeClr val="bg1"/>
                </a:solidFill>
                <a:latin typeface="+mn-ea"/>
                <a:ea typeface="+mn-ea"/>
                <a:cs typeface="+mn-ea"/>
              </a:rPr>
              <a:t>（</a:t>
            </a:r>
            <a:r>
              <a:rPr lang="en-US" altLang="zh-CN" sz="2400" b="1" dirty="0">
                <a:solidFill>
                  <a:schemeClr val="bg1"/>
                </a:solidFill>
                <a:latin typeface="+mn-ea"/>
                <a:ea typeface="+mn-ea"/>
                <a:cs typeface="+mn-ea"/>
              </a:rPr>
              <a:t>2</a:t>
            </a:r>
            <a:r>
              <a:rPr lang="zh-CN" altLang="en-US" sz="2400" b="1" dirty="0">
                <a:solidFill>
                  <a:schemeClr val="bg1"/>
                </a:solidFill>
                <a:latin typeface="+mn-ea"/>
                <a:ea typeface="+mn-ea"/>
                <a:cs typeface="+mn-ea"/>
              </a:rPr>
              <a:t>）复合逻辑运算与复合逻辑函数</a:t>
            </a:r>
            <a:endParaRPr lang="zh-CN" altLang="zh-CN" sz="2400" b="1" dirty="0">
              <a:solidFill>
                <a:schemeClr val="bg1"/>
              </a:solidFill>
              <a:latin typeface="+mn-ea"/>
              <a:ea typeface="+mn-ea"/>
              <a:cs typeface="+mn-ea"/>
            </a:endParaRPr>
          </a:p>
        </p:txBody>
      </p:sp>
      <p:sp>
        <p:nvSpPr>
          <p:cNvPr id="8" name="文本框 7"/>
          <p:cNvSpPr txBox="1"/>
          <p:nvPr/>
        </p:nvSpPr>
        <p:spPr>
          <a:xfrm>
            <a:off x="1336431" y="1798433"/>
            <a:ext cx="9591123" cy="3477875"/>
          </a:xfrm>
          <a:prstGeom prst="rect">
            <a:avLst/>
          </a:prstGeom>
          <a:noFill/>
        </p:spPr>
        <p:txBody>
          <a:bodyPr wrap="square" rtlCol="0">
            <a:spAutoFit/>
          </a:bodyPr>
          <a:lstStyle/>
          <a:p>
            <a:r>
              <a:rPr lang="zh-CN" altLang="en-US" sz="2000" dirty="0"/>
              <a:t>     “与”、“或”、“非”是逻辑代数中最基本的逻辑运算。而实际中的逻辑问题却往 往比“与”、“或”、“非”关系复杂得多。复杂的逻辑问题需要用“与”、“或”、“非” 组合逻辑运算来表示。组合逻辑运算对应组合逻辑函数。</a:t>
            </a:r>
            <a:r>
              <a:rPr lang="en-US" altLang="zh-CN" sz="2000" dirty="0"/>
              <a:t>                        </a:t>
            </a:r>
          </a:p>
          <a:p>
            <a:endParaRPr lang="en-US" altLang="zh-CN" sz="2000" dirty="0"/>
          </a:p>
          <a:p>
            <a:r>
              <a:rPr lang="en-US" altLang="zh-CN" sz="2000" dirty="0"/>
              <a:t>1</a:t>
            </a:r>
            <a:r>
              <a:rPr lang="zh-CN" altLang="en-US" sz="2000" dirty="0"/>
              <a:t>．与非逻辑  </a:t>
            </a:r>
            <a:r>
              <a:rPr lang="en-US" altLang="zh-CN" sz="2000" dirty="0"/>
              <a:t> </a:t>
            </a:r>
          </a:p>
          <a:p>
            <a:endParaRPr lang="en-US" altLang="zh-CN" sz="2000" dirty="0"/>
          </a:p>
          <a:p>
            <a:r>
              <a:rPr lang="en-US" altLang="zh-CN" sz="2000" dirty="0"/>
              <a:t>2</a:t>
            </a:r>
            <a:r>
              <a:rPr lang="zh-CN" altLang="en-US" sz="2000" dirty="0"/>
              <a:t>．或非逻辑</a:t>
            </a:r>
            <a:endParaRPr lang="en-US" altLang="zh-CN" sz="2000" dirty="0"/>
          </a:p>
          <a:p>
            <a:endParaRPr lang="en-US" altLang="zh-CN" sz="2000" dirty="0"/>
          </a:p>
          <a:p>
            <a:r>
              <a:rPr lang="en-US" altLang="zh-CN" sz="2000" dirty="0"/>
              <a:t>3</a:t>
            </a:r>
            <a:r>
              <a:rPr lang="zh-CN" altLang="en-US" sz="2000" dirty="0"/>
              <a:t>．异或逻辑</a:t>
            </a:r>
            <a:endParaRPr lang="en-US" altLang="zh-CN" sz="2000" dirty="0"/>
          </a:p>
          <a:p>
            <a:endParaRPr lang="en-US" altLang="zh-CN" sz="2000" dirty="0"/>
          </a:p>
          <a:p>
            <a:r>
              <a:rPr lang="en-US" altLang="zh-CN" sz="2000" dirty="0"/>
              <a:t>4</a:t>
            </a:r>
            <a:r>
              <a:rPr lang="zh-CN" altLang="en-US" sz="2000" dirty="0"/>
              <a:t>．同或逻辑</a:t>
            </a:r>
          </a:p>
        </p:txBody>
      </p:sp>
      <p:pic>
        <p:nvPicPr>
          <p:cNvPr id="9" name="图片 8"/>
          <p:cNvPicPr>
            <a:picLocks noChangeAspect="1"/>
          </p:cNvPicPr>
          <p:nvPr/>
        </p:nvPicPr>
        <p:blipFill>
          <a:blip r:embed="rId2"/>
          <a:stretch>
            <a:fillRect/>
          </a:stretch>
        </p:blipFill>
        <p:spPr>
          <a:xfrm>
            <a:off x="3088738" y="4163552"/>
            <a:ext cx="2223744" cy="436099"/>
          </a:xfrm>
          <a:prstGeom prst="rect">
            <a:avLst/>
          </a:prstGeom>
        </p:spPr>
      </p:pic>
      <p:pic>
        <p:nvPicPr>
          <p:cNvPr id="10" name="图片 9"/>
          <p:cNvPicPr>
            <a:picLocks noChangeAspect="1"/>
          </p:cNvPicPr>
          <p:nvPr/>
        </p:nvPicPr>
        <p:blipFill>
          <a:blip r:embed="rId3"/>
          <a:stretch>
            <a:fillRect/>
          </a:stretch>
        </p:blipFill>
        <p:spPr>
          <a:xfrm>
            <a:off x="3081596" y="3583351"/>
            <a:ext cx="2093277" cy="436099"/>
          </a:xfrm>
          <a:prstGeom prst="rect">
            <a:avLst/>
          </a:prstGeom>
        </p:spPr>
      </p:pic>
      <p:pic>
        <p:nvPicPr>
          <p:cNvPr id="11" name="图片 10"/>
          <p:cNvPicPr>
            <a:picLocks noChangeAspect="1"/>
          </p:cNvPicPr>
          <p:nvPr/>
        </p:nvPicPr>
        <p:blipFill>
          <a:blip r:embed="rId4"/>
          <a:stretch>
            <a:fillRect/>
          </a:stretch>
        </p:blipFill>
        <p:spPr>
          <a:xfrm>
            <a:off x="3081596" y="2956941"/>
            <a:ext cx="2107561" cy="522386"/>
          </a:xfrm>
          <a:prstGeom prst="rect">
            <a:avLst/>
          </a:prstGeom>
        </p:spPr>
      </p:pic>
      <p:pic>
        <p:nvPicPr>
          <p:cNvPr id="13" name="图片 12"/>
          <p:cNvPicPr>
            <a:picLocks noChangeAspect="1"/>
          </p:cNvPicPr>
          <p:nvPr/>
        </p:nvPicPr>
        <p:blipFill>
          <a:blip r:embed="rId5"/>
          <a:stretch>
            <a:fillRect/>
          </a:stretch>
        </p:blipFill>
        <p:spPr>
          <a:xfrm>
            <a:off x="3081596" y="4847778"/>
            <a:ext cx="3318132" cy="436098"/>
          </a:xfrm>
          <a:prstGeom prst="rect">
            <a:avLst/>
          </a:prstGeom>
        </p:spPr>
      </p:pic>
      <p:pic>
        <p:nvPicPr>
          <p:cNvPr id="14" name="图片 13"/>
          <p:cNvPicPr>
            <a:picLocks noChangeAspect="1"/>
          </p:cNvPicPr>
          <p:nvPr/>
        </p:nvPicPr>
        <p:blipFill>
          <a:blip r:embed="rId6"/>
          <a:stretch>
            <a:fillRect/>
          </a:stretch>
        </p:blipFill>
        <p:spPr>
          <a:xfrm>
            <a:off x="6552274" y="2815458"/>
            <a:ext cx="4964780" cy="3132286"/>
          </a:xfrm>
          <a:prstGeom prst="rect">
            <a:avLst/>
          </a:prstGeom>
        </p:spPr>
      </p:pic>
      <p:pic>
        <p:nvPicPr>
          <p:cNvPr id="15" name="图片 14"/>
          <p:cNvPicPr>
            <a:picLocks noChangeAspect="1"/>
          </p:cNvPicPr>
          <p:nvPr/>
        </p:nvPicPr>
        <p:blipFill>
          <a:blip r:embed="rId7"/>
          <a:stretch>
            <a:fillRect/>
          </a:stretch>
        </p:blipFill>
        <p:spPr>
          <a:xfrm>
            <a:off x="6547164" y="2776619"/>
            <a:ext cx="5523538" cy="2979231"/>
          </a:xfrm>
          <a:prstGeom prst="rect">
            <a:avLst/>
          </a:prstGeom>
        </p:spPr>
      </p:pic>
      <p:sp>
        <p:nvSpPr>
          <p:cNvPr id="3" name="动作按钮: 上一张 2">
            <a:hlinkClick r:id="" action="ppaction://hlinkshowjump?jump=previousslide" highlightClick="1"/>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xit" presetSubtype="4" fill="hold" nodeType="withEffect">
                                  <p:stCondLst>
                                    <p:cond delay="0"/>
                                  </p:stCondLst>
                                  <p:childTnLst>
                                    <p:anim calcmode="lin" valueType="num">
                                      <p:cBhvr additive="base">
                                        <p:cTn id="40" dur="500"/>
                                        <p:tgtEl>
                                          <p:spTgt spid="14"/>
                                        </p:tgtEl>
                                        <p:attrNameLst>
                                          <p:attrName>ppt_x</p:attrName>
                                        </p:attrNameLst>
                                      </p:cBhvr>
                                      <p:tavLst>
                                        <p:tav tm="0">
                                          <p:val>
                                            <p:strVal val="ppt_x"/>
                                          </p:val>
                                        </p:tav>
                                        <p:tav tm="100000">
                                          <p:val>
                                            <p:strVal val="ppt_x"/>
                                          </p:val>
                                        </p:tav>
                                      </p:tavLst>
                                    </p:anim>
                                    <p:anim calcmode="lin" valueType="num">
                                      <p:cBhvr additive="base">
                                        <p:cTn id="41" dur="500"/>
                                        <p:tgtEl>
                                          <p:spTgt spid="14"/>
                                        </p:tgtEl>
                                        <p:attrNameLst>
                                          <p:attrName>ppt_y</p:attrName>
                                        </p:attrNameLst>
                                      </p:cBhvr>
                                      <p:tavLst>
                                        <p:tav tm="0">
                                          <p:val>
                                            <p:strVal val="ppt_y"/>
                                          </p:val>
                                        </p:tav>
                                        <p:tav tm="100000">
                                          <p:val>
                                            <p:strVal val="1+ppt_h/2"/>
                                          </p:val>
                                        </p:tav>
                                      </p:tavLst>
                                    </p:anim>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主题">
  <a:themeElements>
    <a:clrScheme name="自定义 4">
      <a:dk1>
        <a:srgbClr val="FFFFFF"/>
      </a:dk1>
      <a:lt1>
        <a:sysClr val="window" lastClr="FFFFFF"/>
      </a:lt1>
      <a:dk2>
        <a:srgbClr val="FFFFFF"/>
      </a:dk2>
      <a:lt2>
        <a:srgbClr val="FFFFFF"/>
      </a:lt2>
      <a:accent1>
        <a:srgbClr val="00B0F0"/>
      </a:accent1>
      <a:accent2>
        <a:srgbClr val="0070C0"/>
      </a:accent2>
      <a:accent3>
        <a:srgbClr val="002060"/>
      </a:accent3>
      <a:accent4>
        <a:srgbClr val="0070C0"/>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
      <a:dk1>
        <a:srgbClr val="FFFFFF"/>
      </a:dk1>
      <a:lt1>
        <a:sysClr val="window" lastClr="FFFFFF"/>
      </a:lt1>
      <a:dk2>
        <a:srgbClr val="FFFFFF"/>
      </a:dk2>
      <a:lt2>
        <a:srgbClr val="FFFFFF"/>
      </a:lt2>
      <a:accent1>
        <a:srgbClr val="00B0F0"/>
      </a:accent1>
      <a:accent2>
        <a:srgbClr val="0070C0"/>
      </a:accent2>
      <a:accent3>
        <a:srgbClr val="002060"/>
      </a:accent3>
      <a:accent4>
        <a:srgbClr val="0070C0"/>
      </a:accent4>
      <a:accent5>
        <a:srgbClr val="FFFFFF"/>
      </a:accent5>
      <a:accent6>
        <a:srgbClr val="FFFFFF"/>
      </a:accent6>
      <a:hlink>
        <a:srgbClr val="FFFFFF"/>
      </a:hlink>
      <a:folHlink>
        <a:srgbClr val="FFFFFF"/>
      </a:folHlink>
    </a:clrScheme>
    <a:fontScheme name="自定义 2">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8715</Words>
  <Application>Microsoft Office PowerPoint</Application>
  <PresentationFormat>宽屏</PresentationFormat>
  <Paragraphs>459</Paragraphs>
  <Slides>72</Slides>
  <Notes>2</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72</vt:i4>
      </vt:variant>
    </vt:vector>
  </HeadingPairs>
  <TitlesOfParts>
    <vt:vector size="84" baseType="lpstr">
      <vt:lpstr>方正兰亭超细黑简体</vt:lpstr>
      <vt:lpstr>方正兰亭黑_GBK</vt:lpstr>
      <vt:lpstr>宋体</vt:lpstr>
      <vt:lpstr>微软雅黑</vt:lpstr>
      <vt:lpstr>Arial</vt:lpstr>
      <vt:lpstr>Calibri</vt:lpstr>
      <vt:lpstr>Calibri Light</vt:lpstr>
      <vt:lpstr>Times New Roman</vt:lpstr>
      <vt:lpstr>Wingdings</vt:lpstr>
      <vt:lpstr>Office 主题</vt:lpstr>
      <vt:lpstr>1_Office 主题</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费雷</dc:creator>
  <cp:lastModifiedBy>SMT ismypig</cp:lastModifiedBy>
  <cp:revision>260</cp:revision>
  <dcterms:created xsi:type="dcterms:W3CDTF">2015-07-29T06:06:00Z</dcterms:created>
  <dcterms:modified xsi:type="dcterms:W3CDTF">2020-06-28T15:04:34Z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