
<file path=[Content_Types].xml><?xml version="1.0" encoding="utf-8"?>
<Types xmlns="http://schemas.openxmlformats.org/package/2006/content-types">
  <Default Extension="jpeg" ContentType="image/jpeg"/>
  <Default Extension="JPG" ContentType="image/.jpg"/>
  <Default Extension="png" ContentType="image/png"/>
  <Default Extension="wmf" ContentType="image/x-w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0"/>
  </p:notesMasterIdLst>
  <p:sldIdLst>
    <p:sldId id="256" r:id="rId3"/>
    <p:sldId id="583" r:id="rId4"/>
    <p:sldId id="618" r:id="rId5"/>
    <p:sldId id="619" r:id="rId6"/>
    <p:sldId id="620" r:id="rId7"/>
    <p:sldId id="621" r:id="rId8"/>
    <p:sldId id="721" r:id="rId9"/>
    <p:sldId id="722" r:id="rId11"/>
    <p:sldId id="723" r:id="rId12"/>
    <p:sldId id="724" r:id="rId13"/>
    <p:sldId id="725" r:id="rId14"/>
    <p:sldId id="726" r:id="rId15"/>
    <p:sldId id="727" r:id="rId16"/>
    <p:sldId id="728" r:id="rId17"/>
    <p:sldId id="729" r:id="rId18"/>
    <p:sldId id="730" r:id="rId19"/>
    <p:sldId id="774" r:id="rId20"/>
    <p:sldId id="731" r:id="rId21"/>
    <p:sldId id="733" r:id="rId22"/>
    <p:sldId id="734" r:id="rId23"/>
    <p:sldId id="735" r:id="rId24"/>
    <p:sldId id="736" r:id="rId25"/>
    <p:sldId id="737" r:id="rId26"/>
    <p:sldId id="738" r:id="rId27"/>
    <p:sldId id="739" r:id="rId28"/>
    <p:sldId id="740" r:id="rId29"/>
    <p:sldId id="741" r:id="rId30"/>
    <p:sldId id="742" r:id="rId31"/>
    <p:sldId id="743" r:id="rId32"/>
    <p:sldId id="744" r:id="rId33"/>
    <p:sldId id="745" r:id="rId34"/>
    <p:sldId id="746" r:id="rId35"/>
    <p:sldId id="732" r:id="rId36"/>
    <p:sldId id="747" r:id="rId37"/>
    <p:sldId id="622" r:id="rId38"/>
    <p:sldId id="624" r:id="rId39"/>
    <p:sldId id="748" r:id="rId40"/>
    <p:sldId id="749" r:id="rId41"/>
    <p:sldId id="750" r:id="rId42"/>
    <p:sldId id="751" r:id="rId43"/>
    <p:sldId id="752" r:id="rId44"/>
    <p:sldId id="756" r:id="rId45"/>
    <p:sldId id="753" r:id="rId46"/>
    <p:sldId id="757" r:id="rId47"/>
    <p:sldId id="758" r:id="rId48"/>
    <p:sldId id="775" r:id="rId49"/>
    <p:sldId id="754" r:id="rId50"/>
    <p:sldId id="755" r:id="rId51"/>
    <p:sldId id="759" r:id="rId52"/>
    <p:sldId id="760" r:id="rId53"/>
    <p:sldId id="763" r:id="rId54"/>
    <p:sldId id="764" r:id="rId55"/>
    <p:sldId id="761" r:id="rId56"/>
    <p:sldId id="762" r:id="rId57"/>
    <p:sldId id="766" r:id="rId58"/>
    <p:sldId id="767" r:id="rId59"/>
    <p:sldId id="765" r:id="rId60"/>
    <p:sldId id="768" r:id="rId61"/>
    <p:sldId id="769" r:id="rId62"/>
    <p:sldId id="770" r:id="rId63"/>
  </p:sldIdLst>
  <p:sldSz cx="9144000" cy="5143500" type="screen16x9"/>
  <p:notesSz cx="6797675" cy="9928225"/>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hu jianli" initials="cj"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80B79"/>
    <a:srgbClr val="FFFF99"/>
    <a:srgbClr val="A544C8"/>
    <a:srgbClr val="63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987" autoAdjust="0"/>
    <p:restoredTop sz="94700" autoAdjust="0"/>
  </p:normalViewPr>
  <p:slideViewPr>
    <p:cSldViewPr snapToGrid="0">
      <p:cViewPr varScale="1">
        <p:scale>
          <a:sx n="110" d="100"/>
          <a:sy n="110" d="100"/>
        </p:scale>
        <p:origin x="646" y="55"/>
      </p:cViewPr>
      <p:guideLst>
        <p:guide orient="horz" pos="1585"/>
        <p:guide pos="2894"/>
      </p:guideLst>
    </p:cSldViewPr>
  </p:slideViewPr>
  <p:notesTextViewPr>
    <p:cViewPr>
      <p:scale>
        <a:sx n="1" d="1"/>
        <a:sy n="1" d="1"/>
      </p:scale>
      <p:origin x="0" y="0"/>
    </p:cViewPr>
  </p:notesTextViewPr>
  <p:sorterViewPr>
    <p:cViewPr>
      <p:scale>
        <a:sx n="186" d="100"/>
        <a:sy n="186"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7" Type="http://schemas.openxmlformats.org/officeDocument/2006/relationships/commentAuthors" Target="commentAuthors.xml"/><Relationship Id="rId66" Type="http://schemas.openxmlformats.org/officeDocument/2006/relationships/tableStyles" Target="tableStyles.xml"/><Relationship Id="rId65" Type="http://schemas.openxmlformats.org/officeDocument/2006/relationships/viewProps" Target="viewProps.xml"/><Relationship Id="rId64" Type="http://schemas.openxmlformats.org/officeDocument/2006/relationships/presProps" Target="presProps.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4.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3.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notesMaster" Target="notesMasters/notesMaster1.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45659" cy="496411"/>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50443" y="0"/>
            <a:ext cx="2945659" cy="496411"/>
          </a:xfrm>
          <a:prstGeom prst="rect">
            <a:avLst/>
          </a:prstGeom>
        </p:spPr>
        <p:txBody>
          <a:bodyPr vert="horz" lIns="91440" tIns="45720" rIns="91440" bIns="45720" rtlCol="0"/>
          <a:lstStyle>
            <a:lvl1pPr algn="r">
              <a:defRPr sz="1200"/>
            </a:lvl1pPr>
          </a:lstStyle>
          <a:p>
            <a:fld id="{E3AAEDC7-6ACB-4F80-9480-679439FAB09D}"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90488" y="744538"/>
            <a:ext cx="6616700" cy="3722687"/>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79768" y="4715907"/>
            <a:ext cx="5438140" cy="4467701"/>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9430091"/>
            <a:ext cx="2945659" cy="496411"/>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50443" y="9430091"/>
            <a:ext cx="2945659" cy="496411"/>
          </a:xfrm>
          <a:prstGeom prst="rect">
            <a:avLst/>
          </a:prstGeom>
        </p:spPr>
        <p:txBody>
          <a:bodyPr vert="horz" lIns="91440" tIns="45720" rIns="91440" bIns="45720" rtlCol="0" anchor="b"/>
          <a:lstStyle>
            <a:lvl1pPr algn="r">
              <a:defRPr sz="1200"/>
            </a:lvl1pPr>
          </a:lstStyle>
          <a:p>
            <a:fld id="{B95B19D1-2800-40CE-9095-F7FA1685B15B}"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fld id="{ECA0EB2A-2A2B-4A4A-B1FA-6FEC27301E97}"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C2A71142-768F-4641-B4C3-01A104AAECF3}" type="slidenum">
              <a:rPr lang="zh-CN" altLang="en-US" smtClean="0"/>
            </a:fld>
            <a:endParaRPr lang="zh-CN" altLang="en-US"/>
          </a:p>
        </p:txBody>
      </p:sp>
    </p:spTree>
  </p:cSld>
  <p:clrMapOvr>
    <a:masterClrMapping/>
  </p:clrMapOvr>
  <p:transition spd="slow" advTm="0">
    <p:pull/>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Date Placeholder 3"/>
          <p:cNvSpPr>
            <a:spLocks noGrp="1"/>
          </p:cNvSpPr>
          <p:nvPr>
            <p:ph type="dt" sz="half" idx="10"/>
          </p:nvPr>
        </p:nvSpPr>
        <p:spPr/>
        <p:txBody>
          <a:bodyPr/>
          <a:lstStyle/>
          <a:p>
            <a:fld id="{ECA0EB2A-2A2B-4A4A-B1FA-6FEC27301E97}"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C2A71142-768F-4641-B4C3-01A104AAECF3}" type="slidenum">
              <a:rPr lang="zh-CN" altLang="en-US" smtClean="0"/>
            </a:fld>
            <a:endParaRPr lang="zh-CN" altLang="en-US"/>
          </a:p>
        </p:txBody>
      </p:sp>
    </p:spTree>
  </p:cSld>
  <p:clrMapOvr>
    <a:masterClrMapping/>
  </p:clrMapOvr>
  <p:transition spd="slow" advTm="0">
    <p:pull/>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6" y="273845"/>
            <a:ext cx="1971675" cy="4358879"/>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628652" y="273845"/>
            <a:ext cx="5800725" cy="4358879"/>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Date Placeholder 3"/>
          <p:cNvSpPr>
            <a:spLocks noGrp="1"/>
          </p:cNvSpPr>
          <p:nvPr>
            <p:ph type="dt" sz="half" idx="10"/>
          </p:nvPr>
        </p:nvSpPr>
        <p:spPr/>
        <p:txBody>
          <a:bodyPr/>
          <a:lstStyle/>
          <a:p>
            <a:fld id="{ECA0EB2A-2A2B-4A4A-B1FA-6FEC27301E97}"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C2A71142-768F-4641-B4C3-01A104AAECF3}" type="slidenum">
              <a:rPr lang="zh-CN" altLang="en-US" smtClean="0"/>
            </a:fld>
            <a:endParaRPr lang="zh-CN" altLang="en-US"/>
          </a:p>
        </p:txBody>
      </p:sp>
    </p:spTree>
  </p:cSld>
  <p:clrMapOvr>
    <a:masterClrMapping/>
  </p:clrMapOvr>
  <p:transition spd="slow" advTm="0">
    <p:pull/>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Date Placeholder 3"/>
          <p:cNvSpPr>
            <a:spLocks noGrp="1"/>
          </p:cNvSpPr>
          <p:nvPr>
            <p:ph type="dt" sz="half" idx="10"/>
          </p:nvPr>
        </p:nvSpPr>
        <p:spPr/>
        <p:txBody>
          <a:bodyPr/>
          <a:lstStyle/>
          <a:p>
            <a:fld id="{ECA0EB2A-2A2B-4A4A-B1FA-6FEC27301E97}"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C2A71142-768F-4641-B4C3-01A104AAECF3}" type="slidenum">
              <a:rPr lang="zh-CN" altLang="en-US" smtClean="0"/>
            </a:fld>
            <a:endParaRPr lang="zh-CN" altLang="en-US"/>
          </a:p>
        </p:txBody>
      </p:sp>
      <p:pic>
        <p:nvPicPr>
          <p:cNvPr id="7" name="图片 6"/>
          <p:cNvPicPr>
            <a:picLocks noChangeAspect="1"/>
          </p:cNvPicPr>
          <p:nvPr userDrawn="1"/>
        </p:nvPicPr>
        <p:blipFill rotWithShape="1">
          <a:blip r:embed="rId2" cstate="screen"/>
          <a:srcRect/>
          <a:stretch>
            <a:fillRect/>
          </a:stretch>
        </p:blipFill>
        <p:spPr>
          <a:xfrm rot="5400000" flipV="1">
            <a:off x="391853" y="-483365"/>
            <a:ext cx="1109036" cy="1937896"/>
          </a:xfrm>
          <a:prstGeom prst="rect">
            <a:avLst/>
          </a:prstGeom>
        </p:spPr>
      </p:pic>
    </p:spTree>
  </p:cSld>
  <p:clrMapOvr>
    <a:masterClrMapping/>
  </p:clrMapOvr>
  <p:transition spd="slow" advTm="0">
    <p:pull/>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5"/>
            <a:ext cx="7886700" cy="2139553"/>
          </a:xfrm>
        </p:spPr>
        <p:txBody>
          <a:bodyPr anchor="b"/>
          <a:lstStyle>
            <a:lvl1pPr>
              <a:defRPr sz="4500"/>
            </a:lvl1pPr>
          </a:lstStyle>
          <a:p>
            <a:r>
              <a:rPr lang="zh-CN" altLang="en-US"/>
              <a:t>单击此处编辑母版标题样式</a:t>
            </a:r>
            <a:endParaRPr lang="en-US" dirty="0"/>
          </a:p>
        </p:txBody>
      </p:sp>
      <p:sp>
        <p:nvSpPr>
          <p:cNvPr id="3" name="Text Placeholder 2"/>
          <p:cNvSpPr>
            <a:spLocks noGrp="1"/>
          </p:cNvSpPr>
          <p:nvPr>
            <p:ph type="body" idx="1"/>
          </p:nvPr>
        </p:nvSpPr>
        <p:spPr>
          <a:xfrm>
            <a:off x="623888" y="3442099"/>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单击此处编辑母版文本样式</a:t>
            </a:r>
            <a:endParaRPr lang="zh-CN" altLang="en-US"/>
          </a:p>
        </p:txBody>
      </p:sp>
      <p:sp>
        <p:nvSpPr>
          <p:cNvPr id="4" name="Date Placeholder 3"/>
          <p:cNvSpPr>
            <a:spLocks noGrp="1"/>
          </p:cNvSpPr>
          <p:nvPr>
            <p:ph type="dt" sz="half" idx="10"/>
          </p:nvPr>
        </p:nvSpPr>
        <p:spPr/>
        <p:txBody>
          <a:bodyPr/>
          <a:lstStyle/>
          <a:p>
            <a:fld id="{ECA0EB2A-2A2B-4A4A-B1FA-6FEC27301E97}"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C2A71142-768F-4641-B4C3-01A104AAECF3}" type="slidenum">
              <a:rPr lang="zh-CN" altLang="en-US" smtClean="0"/>
            </a:fld>
            <a:endParaRPr lang="zh-CN" altLang="en-US"/>
          </a:p>
        </p:txBody>
      </p:sp>
    </p:spTree>
  </p:cSld>
  <p:clrMapOvr>
    <a:masterClrMapping/>
  </p:clrMapOvr>
  <p:transition spd="slow" advTm="0">
    <p:pull/>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5" name="Date Placeholder 4"/>
          <p:cNvSpPr>
            <a:spLocks noGrp="1"/>
          </p:cNvSpPr>
          <p:nvPr>
            <p:ph type="dt" sz="half" idx="10"/>
          </p:nvPr>
        </p:nvSpPr>
        <p:spPr/>
        <p:txBody>
          <a:bodyPr/>
          <a:lstStyle/>
          <a:p>
            <a:fld id="{ECA0EB2A-2A2B-4A4A-B1FA-6FEC27301E97}"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C2A71142-768F-4641-B4C3-01A104AAECF3}" type="slidenum">
              <a:rPr lang="zh-CN" altLang="en-US" smtClean="0"/>
            </a:fld>
            <a:endParaRPr lang="zh-CN" altLang="en-US"/>
          </a:p>
        </p:txBody>
      </p:sp>
    </p:spTree>
  </p:cSld>
  <p:clrMapOvr>
    <a:masterClrMapping/>
  </p:clrMapOvr>
  <p:transition spd="slow" advTm="0">
    <p:pull/>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endParaRPr lang="zh-CN" altLang="en-US"/>
          </a:p>
        </p:txBody>
      </p:sp>
      <p:sp>
        <p:nvSpPr>
          <p:cNvPr id="4" name="Content Placeholder 3"/>
          <p:cNvSpPr>
            <a:spLocks noGrp="1"/>
          </p:cNvSpPr>
          <p:nvPr>
            <p:ph sz="half" idx="2"/>
          </p:nvPr>
        </p:nvSpPr>
        <p:spPr>
          <a:xfrm>
            <a:off x="629842" y="1878806"/>
            <a:ext cx="3868340" cy="2763441"/>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5" name="Text Placeholder 4"/>
          <p:cNvSpPr>
            <a:spLocks noGrp="1"/>
          </p:cNvSpPr>
          <p:nvPr>
            <p:ph type="body" sz="quarter" idx="3"/>
          </p:nvPr>
        </p:nvSpPr>
        <p:spPr>
          <a:xfrm>
            <a:off x="4629152"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endParaRPr lang="zh-CN" altLang="en-US"/>
          </a:p>
        </p:txBody>
      </p:sp>
      <p:sp>
        <p:nvSpPr>
          <p:cNvPr id="6" name="Content Placeholder 5"/>
          <p:cNvSpPr>
            <a:spLocks noGrp="1"/>
          </p:cNvSpPr>
          <p:nvPr>
            <p:ph sz="quarter" idx="4"/>
          </p:nvPr>
        </p:nvSpPr>
        <p:spPr>
          <a:xfrm>
            <a:off x="4629152" y="1878806"/>
            <a:ext cx="3887391" cy="2763441"/>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7" name="Date Placeholder 6"/>
          <p:cNvSpPr>
            <a:spLocks noGrp="1"/>
          </p:cNvSpPr>
          <p:nvPr>
            <p:ph type="dt" sz="half" idx="10"/>
          </p:nvPr>
        </p:nvSpPr>
        <p:spPr/>
        <p:txBody>
          <a:bodyPr/>
          <a:lstStyle/>
          <a:p>
            <a:fld id="{ECA0EB2A-2A2B-4A4A-B1FA-6FEC27301E97}" type="datetimeFigureOut">
              <a:rPr lang="zh-CN" altLang="en-US" smtClean="0"/>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C2A71142-768F-4641-B4C3-01A104AAECF3}" type="slidenum">
              <a:rPr lang="zh-CN" altLang="en-US" smtClean="0"/>
            </a:fld>
            <a:endParaRPr lang="zh-CN" altLang="en-US"/>
          </a:p>
        </p:txBody>
      </p:sp>
      <p:sp>
        <p:nvSpPr>
          <p:cNvPr id="11" name="矩形 10"/>
          <p:cNvSpPr/>
          <p:nvPr userDrawn="1"/>
        </p:nvSpPr>
        <p:spPr>
          <a:xfrm>
            <a:off x="6731206" y="4803122"/>
            <a:ext cx="775136" cy="246221"/>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a:ln>
                  <a:noFill/>
                </a:ln>
                <a:solidFill>
                  <a:prstClr val="white"/>
                </a:solidFill>
                <a:effectLst/>
                <a:uLnTx/>
                <a:uFillTx/>
              </a:rPr>
              <a:t>PPT</a:t>
            </a:r>
            <a:r>
              <a:rPr kumimoji="0" lang="zh-CN" altLang="en-US" sz="100" b="0" i="0" u="none" strike="noStrike" kern="0" cap="none" spc="0" normalizeH="0" baseline="0" noProof="0" dirty="0">
                <a:ln>
                  <a:noFill/>
                </a:ln>
                <a:solidFill>
                  <a:prstClr val="white"/>
                </a:solidFill>
                <a:effectLst/>
                <a:uLnTx/>
                <a:uFillTx/>
              </a:rPr>
              <a:t>模板下载：</a:t>
            </a:r>
            <a:r>
              <a:rPr kumimoji="0" lang="en-US" altLang="zh-CN" sz="100" b="0" i="0" u="none" strike="noStrike" kern="0" cap="none" spc="0" normalizeH="0" baseline="0" noProof="0" dirty="0">
                <a:ln>
                  <a:noFill/>
                </a:ln>
                <a:solidFill>
                  <a:prstClr val="white"/>
                </a:solidFill>
                <a:effectLst/>
                <a:uLnTx/>
                <a:uFillTx/>
              </a:rPr>
              <a:t>www.1ppt.com/moban/     </a:t>
            </a:r>
            <a:r>
              <a:rPr kumimoji="0" lang="zh-CN" altLang="en-US" sz="100" b="0" i="0" u="none" strike="noStrike" kern="0" cap="none" spc="0" normalizeH="0" baseline="0" noProof="0" dirty="0">
                <a:ln>
                  <a:noFill/>
                </a:ln>
                <a:solidFill>
                  <a:prstClr val="white"/>
                </a:solidFill>
                <a:effectLst/>
                <a:uLnTx/>
                <a:uFillTx/>
              </a:rPr>
              <a:t>行业</a:t>
            </a:r>
            <a:r>
              <a:rPr kumimoji="0" lang="en-US" altLang="zh-CN" sz="100" b="0" i="0" u="none" strike="noStrike" kern="0" cap="none" spc="0" normalizeH="0" baseline="0" noProof="0" dirty="0">
                <a:ln>
                  <a:noFill/>
                </a:ln>
                <a:solidFill>
                  <a:prstClr val="white"/>
                </a:solidFill>
                <a:effectLst/>
                <a:uLnTx/>
                <a:uFillTx/>
              </a:rPr>
              <a:t>PPT</a:t>
            </a:r>
            <a:r>
              <a:rPr kumimoji="0" lang="zh-CN" altLang="en-US" sz="100" b="0" i="0" u="none" strike="noStrike" kern="0" cap="none" spc="0" normalizeH="0" baseline="0" noProof="0" dirty="0">
                <a:ln>
                  <a:noFill/>
                </a:ln>
                <a:solidFill>
                  <a:prstClr val="white"/>
                </a:solidFill>
                <a:effectLst/>
                <a:uLnTx/>
                <a:uFillTx/>
              </a:rPr>
              <a:t>模板：</a:t>
            </a:r>
            <a:r>
              <a:rPr kumimoji="0" lang="en-US" altLang="zh-CN" sz="100" b="0" i="0" u="none" strike="noStrike" kern="0" cap="none" spc="0" normalizeH="0" baseline="0" noProof="0" dirty="0">
                <a:ln>
                  <a:noFill/>
                </a:ln>
                <a:solidFill>
                  <a:prstClr val="white"/>
                </a:solidFill>
                <a:effectLst/>
                <a:uLnTx/>
                <a:uFillTx/>
              </a:rPr>
              <a:t>www.1ppt.com/hangye/ </a:t>
            </a:r>
            <a:endParaRPr kumimoji="0" lang="en-US" altLang="zh-CN" sz="100" b="0" i="0" u="none" strike="noStrike" kern="0" cap="none" spc="0" normalizeH="0" baseline="0" noProof="0" dirty="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a:ln>
                  <a:noFill/>
                </a:ln>
                <a:solidFill>
                  <a:prstClr val="white"/>
                </a:solidFill>
                <a:effectLst/>
                <a:uLnTx/>
                <a:uFillTx/>
              </a:rPr>
              <a:t>节日</a:t>
            </a:r>
            <a:r>
              <a:rPr kumimoji="0" lang="en-US" altLang="zh-CN" sz="100" b="0" i="0" u="none" strike="noStrike" kern="0" cap="none" spc="0" normalizeH="0" baseline="0" noProof="0" dirty="0">
                <a:ln>
                  <a:noFill/>
                </a:ln>
                <a:solidFill>
                  <a:prstClr val="white"/>
                </a:solidFill>
                <a:effectLst/>
                <a:uLnTx/>
                <a:uFillTx/>
              </a:rPr>
              <a:t>PPT</a:t>
            </a:r>
            <a:r>
              <a:rPr kumimoji="0" lang="zh-CN" altLang="en-US" sz="100" b="0" i="0" u="none" strike="noStrike" kern="0" cap="none" spc="0" normalizeH="0" baseline="0" noProof="0" dirty="0">
                <a:ln>
                  <a:noFill/>
                </a:ln>
                <a:solidFill>
                  <a:prstClr val="white"/>
                </a:solidFill>
                <a:effectLst/>
                <a:uLnTx/>
                <a:uFillTx/>
              </a:rPr>
              <a:t>模板：</a:t>
            </a:r>
            <a:r>
              <a:rPr kumimoji="0" lang="en-US" altLang="zh-CN" sz="100" b="0" i="0" u="none" strike="noStrike" kern="0" cap="none" spc="0" normalizeH="0" baseline="0" noProof="0" dirty="0">
                <a:ln>
                  <a:noFill/>
                </a:ln>
                <a:solidFill>
                  <a:prstClr val="white"/>
                </a:solidFill>
                <a:effectLst/>
                <a:uLnTx/>
                <a:uFillTx/>
              </a:rPr>
              <a:t>www.1ppt.com/jieri/           PPT</a:t>
            </a:r>
            <a:r>
              <a:rPr kumimoji="0" lang="zh-CN" altLang="en-US" sz="100" b="0" i="0" u="none" strike="noStrike" kern="0" cap="none" spc="0" normalizeH="0" baseline="0" noProof="0" dirty="0">
                <a:ln>
                  <a:noFill/>
                </a:ln>
                <a:solidFill>
                  <a:prstClr val="white"/>
                </a:solidFill>
                <a:effectLst/>
                <a:uLnTx/>
                <a:uFillTx/>
              </a:rPr>
              <a:t>素材下载：</a:t>
            </a:r>
            <a:r>
              <a:rPr kumimoji="0" lang="en-US" altLang="zh-CN" sz="100" b="0" i="0" u="none" strike="noStrike" kern="0" cap="none" spc="0" normalizeH="0" baseline="0" noProof="0" dirty="0">
                <a:ln>
                  <a:noFill/>
                </a:ln>
                <a:solidFill>
                  <a:prstClr val="white"/>
                </a:solidFill>
                <a:effectLst/>
                <a:uLnTx/>
                <a:uFillTx/>
              </a:rPr>
              <a:t>www.1ppt.com/sucai/</a:t>
            </a:r>
            <a:endParaRPr kumimoji="0" lang="en-US" altLang="zh-CN" sz="100" b="0" i="0" u="none" strike="noStrike" kern="0" cap="none" spc="0" normalizeH="0" baseline="0" noProof="0" dirty="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a:ln>
                  <a:noFill/>
                </a:ln>
                <a:solidFill>
                  <a:prstClr val="white"/>
                </a:solidFill>
                <a:effectLst/>
                <a:uLnTx/>
                <a:uFillTx/>
              </a:rPr>
              <a:t>PPT</a:t>
            </a:r>
            <a:r>
              <a:rPr kumimoji="0" lang="zh-CN" altLang="en-US" sz="100" b="0" i="0" u="none" strike="noStrike" kern="0" cap="none" spc="0" normalizeH="0" baseline="0" noProof="0" dirty="0">
                <a:ln>
                  <a:noFill/>
                </a:ln>
                <a:solidFill>
                  <a:prstClr val="white"/>
                </a:solidFill>
                <a:effectLst/>
                <a:uLnTx/>
                <a:uFillTx/>
              </a:rPr>
              <a:t>背景图片：</a:t>
            </a:r>
            <a:r>
              <a:rPr kumimoji="0" lang="en-US" altLang="zh-CN" sz="100" b="0" i="0" u="none" strike="noStrike" kern="0" cap="none" spc="0" normalizeH="0" baseline="0" noProof="0" dirty="0">
                <a:ln>
                  <a:noFill/>
                </a:ln>
                <a:solidFill>
                  <a:prstClr val="white"/>
                </a:solidFill>
                <a:effectLst/>
                <a:uLnTx/>
                <a:uFillTx/>
              </a:rPr>
              <a:t>www.1ppt.com/beijing/      PPT</a:t>
            </a:r>
            <a:r>
              <a:rPr kumimoji="0" lang="zh-CN" altLang="en-US" sz="100" b="0" i="0" u="none" strike="noStrike" kern="0" cap="none" spc="0" normalizeH="0" baseline="0" noProof="0" dirty="0">
                <a:ln>
                  <a:noFill/>
                </a:ln>
                <a:solidFill>
                  <a:prstClr val="white"/>
                </a:solidFill>
                <a:effectLst/>
                <a:uLnTx/>
                <a:uFillTx/>
              </a:rPr>
              <a:t>图表下载：</a:t>
            </a:r>
            <a:r>
              <a:rPr kumimoji="0" lang="en-US" altLang="zh-CN" sz="100" b="0" i="0" u="none" strike="noStrike" kern="0" cap="none" spc="0" normalizeH="0" baseline="0" noProof="0" dirty="0">
                <a:ln>
                  <a:noFill/>
                </a:ln>
                <a:solidFill>
                  <a:prstClr val="white"/>
                </a:solidFill>
                <a:effectLst/>
                <a:uLnTx/>
                <a:uFillTx/>
              </a:rPr>
              <a:t>www.1ppt.com/tubiao/      </a:t>
            </a:r>
            <a:endParaRPr kumimoji="0" lang="en-US" altLang="zh-CN" sz="100" b="0" i="0" u="none" strike="noStrike" kern="0" cap="none" spc="0" normalizeH="0" baseline="0" noProof="0" dirty="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a:ln>
                  <a:noFill/>
                </a:ln>
                <a:solidFill>
                  <a:prstClr val="white"/>
                </a:solidFill>
                <a:effectLst/>
                <a:uLnTx/>
                <a:uFillTx/>
              </a:rPr>
              <a:t>优秀</a:t>
            </a:r>
            <a:r>
              <a:rPr kumimoji="0" lang="en-US" altLang="zh-CN" sz="100" b="0" i="0" u="none" strike="noStrike" kern="0" cap="none" spc="0" normalizeH="0" baseline="0" noProof="0" dirty="0">
                <a:ln>
                  <a:noFill/>
                </a:ln>
                <a:solidFill>
                  <a:prstClr val="white"/>
                </a:solidFill>
                <a:effectLst/>
                <a:uLnTx/>
                <a:uFillTx/>
              </a:rPr>
              <a:t>PPT</a:t>
            </a:r>
            <a:r>
              <a:rPr kumimoji="0" lang="zh-CN" altLang="en-US" sz="100" b="0" i="0" u="none" strike="noStrike" kern="0" cap="none" spc="0" normalizeH="0" baseline="0" noProof="0" dirty="0">
                <a:ln>
                  <a:noFill/>
                </a:ln>
                <a:solidFill>
                  <a:prstClr val="white"/>
                </a:solidFill>
                <a:effectLst/>
                <a:uLnTx/>
                <a:uFillTx/>
              </a:rPr>
              <a:t>下载：</a:t>
            </a:r>
            <a:r>
              <a:rPr kumimoji="0" lang="en-US" altLang="zh-CN" sz="100" b="0" i="0" u="none" strike="noStrike" kern="0" cap="none" spc="0" normalizeH="0" baseline="0" noProof="0" dirty="0">
                <a:ln>
                  <a:noFill/>
                </a:ln>
                <a:solidFill>
                  <a:prstClr val="white"/>
                </a:solidFill>
                <a:effectLst/>
                <a:uLnTx/>
                <a:uFillTx/>
              </a:rPr>
              <a:t>www.1ppt.com/xiazai/        PPT</a:t>
            </a:r>
            <a:r>
              <a:rPr kumimoji="0" lang="zh-CN" altLang="en-US" sz="100" b="0" i="0" u="none" strike="noStrike" kern="0" cap="none" spc="0" normalizeH="0" baseline="0" noProof="0" dirty="0">
                <a:ln>
                  <a:noFill/>
                </a:ln>
                <a:solidFill>
                  <a:prstClr val="white"/>
                </a:solidFill>
                <a:effectLst/>
                <a:uLnTx/>
                <a:uFillTx/>
              </a:rPr>
              <a:t>教程： </a:t>
            </a:r>
            <a:r>
              <a:rPr kumimoji="0" lang="en-US" altLang="zh-CN" sz="100" b="0" i="0" u="none" strike="noStrike" kern="0" cap="none" spc="0" normalizeH="0" baseline="0" noProof="0" dirty="0">
                <a:ln>
                  <a:noFill/>
                </a:ln>
                <a:solidFill>
                  <a:prstClr val="white"/>
                </a:solidFill>
                <a:effectLst/>
                <a:uLnTx/>
                <a:uFillTx/>
              </a:rPr>
              <a:t>www.1ppt.com/powerpoint/      </a:t>
            </a:r>
            <a:endParaRPr kumimoji="0" lang="en-US" altLang="zh-CN" sz="100" b="0" i="0" u="none" strike="noStrike" kern="0" cap="none" spc="0" normalizeH="0" baseline="0" noProof="0" dirty="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a:ln>
                  <a:noFill/>
                </a:ln>
                <a:solidFill>
                  <a:prstClr val="white"/>
                </a:solidFill>
                <a:effectLst/>
                <a:uLnTx/>
                <a:uFillTx/>
              </a:rPr>
              <a:t>Word</a:t>
            </a:r>
            <a:r>
              <a:rPr kumimoji="0" lang="zh-CN" altLang="en-US" sz="100" b="0" i="0" u="none" strike="noStrike" kern="0" cap="none" spc="0" normalizeH="0" baseline="0" noProof="0" dirty="0">
                <a:ln>
                  <a:noFill/>
                </a:ln>
                <a:solidFill>
                  <a:prstClr val="white"/>
                </a:solidFill>
                <a:effectLst/>
                <a:uLnTx/>
                <a:uFillTx/>
              </a:rPr>
              <a:t>教程： </a:t>
            </a:r>
            <a:r>
              <a:rPr kumimoji="0" lang="en-US" altLang="zh-CN" sz="100" b="0" i="0" u="none" strike="noStrike" kern="0" cap="none" spc="0" normalizeH="0" baseline="0" noProof="0" dirty="0">
                <a:ln>
                  <a:noFill/>
                </a:ln>
                <a:solidFill>
                  <a:prstClr val="white"/>
                </a:solidFill>
                <a:effectLst/>
                <a:uLnTx/>
                <a:uFillTx/>
              </a:rPr>
              <a:t>www.1ppt.com/word/              Excel</a:t>
            </a:r>
            <a:r>
              <a:rPr kumimoji="0" lang="zh-CN" altLang="en-US" sz="100" b="0" i="0" u="none" strike="noStrike" kern="0" cap="none" spc="0" normalizeH="0" baseline="0" noProof="0" dirty="0">
                <a:ln>
                  <a:noFill/>
                </a:ln>
                <a:solidFill>
                  <a:prstClr val="white"/>
                </a:solidFill>
                <a:effectLst/>
                <a:uLnTx/>
                <a:uFillTx/>
              </a:rPr>
              <a:t>教程：</a:t>
            </a:r>
            <a:r>
              <a:rPr kumimoji="0" lang="en-US" altLang="zh-CN" sz="100" b="0" i="0" u="none" strike="noStrike" kern="0" cap="none" spc="0" normalizeH="0" baseline="0" noProof="0" dirty="0">
                <a:ln>
                  <a:noFill/>
                </a:ln>
                <a:solidFill>
                  <a:prstClr val="white"/>
                </a:solidFill>
                <a:effectLst/>
                <a:uLnTx/>
                <a:uFillTx/>
              </a:rPr>
              <a:t>www.1ppt.com/excel/  </a:t>
            </a:r>
            <a:endParaRPr kumimoji="0" lang="en-US" altLang="zh-CN" sz="100" b="0" i="0" u="none" strike="noStrike" kern="0" cap="none" spc="0" normalizeH="0" baseline="0" noProof="0" dirty="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a:ln>
                  <a:noFill/>
                </a:ln>
                <a:solidFill>
                  <a:prstClr val="white"/>
                </a:solidFill>
                <a:effectLst/>
                <a:uLnTx/>
                <a:uFillTx/>
              </a:rPr>
              <a:t>资料下载：</a:t>
            </a:r>
            <a:r>
              <a:rPr kumimoji="0" lang="en-US" altLang="zh-CN" sz="100" b="0" i="0" u="none" strike="noStrike" kern="0" cap="none" spc="0" normalizeH="0" baseline="0" noProof="0" dirty="0">
                <a:ln>
                  <a:noFill/>
                </a:ln>
                <a:solidFill>
                  <a:prstClr val="white"/>
                </a:solidFill>
                <a:effectLst/>
                <a:uLnTx/>
                <a:uFillTx/>
              </a:rPr>
              <a:t>www.1ppt.com/ziliao/                PPT</a:t>
            </a:r>
            <a:r>
              <a:rPr kumimoji="0" lang="zh-CN" altLang="en-US" sz="100" b="0" i="0" u="none" strike="noStrike" kern="0" cap="none" spc="0" normalizeH="0" baseline="0" noProof="0" dirty="0">
                <a:ln>
                  <a:noFill/>
                </a:ln>
                <a:solidFill>
                  <a:prstClr val="white"/>
                </a:solidFill>
                <a:effectLst/>
                <a:uLnTx/>
                <a:uFillTx/>
              </a:rPr>
              <a:t>课件下载：</a:t>
            </a:r>
            <a:r>
              <a:rPr kumimoji="0" lang="en-US" altLang="zh-CN" sz="100" b="0" i="0" u="none" strike="noStrike" kern="0" cap="none" spc="0" normalizeH="0" baseline="0" noProof="0" dirty="0">
                <a:ln>
                  <a:noFill/>
                </a:ln>
                <a:solidFill>
                  <a:prstClr val="white"/>
                </a:solidFill>
                <a:effectLst/>
                <a:uLnTx/>
                <a:uFillTx/>
              </a:rPr>
              <a:t>www.1ppt.com/kejian/ </a:t>
            </a:r>
            <a:endParaRPr kumimoji="0" lang="en-US" altLang="zh-CN" sz="100" b="0" i="0" u="none" strike="noStrike" kern="0" cap="none" spc="0" normalizeH="0" baseline="0" noProof="0" dirty="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a:ln>
                  <a:noFill/>
                </a:ln>
                <a:solidFill>
                  <a:prstClr val="white"/>
                </a:solidFill>
                <a:effectLst/>
                <a:uLnTx/>
                <a:uFillTx/>
              </a:rPr>
              <a:t>范文下载：</a:t>
            </a:r>
            <a:r>
              <a:rPr kumimoji="0" lang="en-US" altLang="zh-CN" sz="100" b="0" i="0" u="none" strike="noStrike" kern="0" cap="none" spc="0" normalizeH="0" baseline="0" noProof="0" dirty="0">
                <a:ln>
                  <a:noFill/>
                </a:ln>
                <a:solidFill>
                  <a:prstClr val="white"/>
                </a:solidFill>
                <a:effectLst/>
                <a:uLnTx/>
                <a:uFillTx/>
              </a:rPr>
              <a:t>www.1ppt.com/fanwen/             </a:t>
            </a:r>
            <a:r>
              <a:rPr kumimoji="0" lang="zh-CN" altLang="en-US" sz="100" b="0" i="0" u="none" strike="noStrike" kern="0" cap="none" spc="0" normalizeH="0" baseline="0" noProof="0" dirty="0">
                <a:ln>
                  <a:noFill/>
                </a:ln>
                <a:solidFill>
                  <a:prstClr val="white"/>
                </a:solidFill>
                <a:effectLst/>
                <a:uLnTx/>
                <a:uFillTx/>
              </a:rPr>
              <a:t>试卷下载：</a:t>
            </a:r>
            <a:r>
              <a:rPr kumimoji="0" lang="en-US" altLang="zh-CN" sz="100" b="0" i="0" u="none" strike="noStrike" kern="0" cap="none" spc="0" normalizeH="0" baseline="0" noProof="0" dirty="0">
                <a:ln>
                  <a:noFill/>
                </a:ln>
                <a:solidFill>
                  <a:prstClr val="white"/>
                </a:solidFill>
                <a:effectLst/>
                <a:uLnTx/>
                <a:uFillTx/>
              </a:rPr>
              <a:t>www.1ppt.com/shiti/  </a:t>
            </a:r>
            <a:endParaRPr kumimoji="0" lang="en-US" altLang="zh-CN" sz="100" b="0" i="0" u="none" strike="noStrike" kern="0" cap="none" spc="0" normalizeH="0" baseline="0" noProof="0" dirty="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a:ln>
                  <a:noFill/>
                </a:ln>
                <a:solidFill>
                  <a:prstClr val="white"/>
                </a:solidFill>
                <a:effectLst/>
                <a:uLnTx/>
                <a:uFillTx/>
              </a:rPr>
              <a:t>教案下载：</a:t>
            </a:r>
            <a:r>
              <a:rPr kumimoji="0" lang="en-US" altLang="zh-CN" sz="100" b="0" i="0" u="none" strike="noStrike" kern="0" cap="none" spc="0" normalizeH="0" baseline="0" noProof="0" dirty="0">
                <a:ln>
                  <a:noFill/>
                </a:ln>
                <a:solidFill>
                  <a:prstClr val="white"/>
                </a:solidFill>
                <a:effectLst/>
                <a:uLnTx/>
                <a:uFillTx/>
              </a:rPr>
              <a:t>www.1ppt.com/jiaoan/        </a:t>
            </a:r>
            <a:endParaRPr kumimoji="0" lang="en-US" altLang="zh-CN" sz="100" b="0" i="0" u="none" strike="noStrike" kern="0" cap="none" spc="0" normalizeH="0" baseline="0" noProof="0" dirty="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a:ln>
                  <a:noFill/>
                </a:ln>
                <a:solidFill>
                  <a:prstClr val="white"/>
                </a:solidFill>
                <a:effectLst/>
                <a:uLnTx/>
                <a:uFillTx/>
              </a:rPr>
              <a:t>字体下载：</a:t>
            </a:r>
            <a:r>
              <a:rPr kumimoji="0" lang="en-US" altLang="zh-CN" sz="100" b="0" i="0" u="none" strike="noStrike" kern="0" cap="none" spc="0" normalizeH="0" baseline="0" noProof="0" dirty="0">
                <a:ln>
                  <a:noFill/>
                </a:ln>
                <a:solidFill>
                  <a:prstClr val="white"/>
                </a:solidFill>
                <a:effectLst/>
                <a:uLnTx/>
                <a:uFillTx/>
              </a:rPr>
              <a:t>www.1ppt.com/ziti/</a:t>
            </a:r>
            <a:endParaRPr kumimoji="0" lang="en-US" altLang="zh-CN" sz="100" b="0" i="0" u="none" strike="noStrike" kern="0" cap="none" spc="0" normalizeH="0" baseline="0" noProof="0" dirty="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a:ln>
                  <a:noFill/>
                </a:ln>
                <a:solidFill>
                  <a:prstClr val="white"/>
                </a:solidFill>
                <a:effectLst/>
                <a:uLnTx/>
                <a:uFillTx/>
              </a:rPr>
              <a:t> </a:t>
            </a:r>
            <a:endParaRPr kumimoji="0" lang="zh-CN" altLang="en-US" sz="100" b="0" i="0" u="none" strike="noStrike" kern="0" cap="none" spc="0" normalizeH="0" baseline="0" noProof="0" dirty="0">
              <a:ln>
                <a:noFill/>
              </a:ln>
              <a:solidFill>
                <a:prstClr val="white"/>
              </a:solidFill>
              <a:effectLst/>
              <a:uLnTx/>
              <a:uFillTx/>
            </a:endParaRPr>
          </a:p>
        </p:txBody>
      </p:sp>
    </p:spTree>
  </p:cSld>
  <p:clrMapOvr>
    <a:masterClrMapping/>
  </p:clrMapOvr>
  <p:transition spd="slow" advTm="0">
    <p:pull/>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ECA0EB2A-2A2B-4A4A-B1FA-6FEC27301E97}" type="datetimeFigureOut">
              <a:rPr lang="zh-CN" altLang="en-US" smtClean="0"/>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C2A71142-768F-4641-B4C3-01A104AAECF3}" type="slidenum">
              <a:rPr lang="zh-CN" altLang="en-US" smtClean="0"/>
            </a:fld>
            <a:endParaRPr lang="zh-CN" altLang="en-US"/>
          </a:p>
        </p:txBody>
      </p:sp>
    </p:spTree>
  </p:cSld>
  <p:clrMapOvr>
    <a:masterClrMapping/>
  </p:clrMapOvr>
  <p:transition spd="slow" advTm="0">
    <p:pull/>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CA0EB2A-2A2B-4A4A-B1FA-6FEC27301E97}" type="datetimeFigureOut">
              <a:rPr lang="zh-CN" altLang="en-US" smtClean="0"/>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C2A71142-768F-4641-B4C3-01A104AAECF3}" type="slidenum">
              <a:rPr lang="zh-CN" altLang="en-US" smtClean="0"/>
            </a:fld>
            <a:endParaRPr lang="zh-CN" altLang="en-US"/>
          </a:p>
        </p:txBody>
      </p:sp>
    </p:spTree>
  </p:cSld>
  <p:clrMapOvr>
    <a:masterClrMapping/>
  </p:clrMapOvr>
  <p:transition spd="slow" advTm="0">
    <p:pull/>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endParaRPr lang="en-US" dirty="0"/>
          </a:p>
        </p:txBody>
      </p:sp>
      <p:sp>
        <p:nvSpPr>
          <p:cNvPr id="3" name="Content Placeholder 2"/>
          <p:cNvSpPr>
            <a:spLocks noGrp="1"/>
          </p:cNvSpPr>
          <p:nvPr>
            <p:ph idx="1"/>
          </p:nvPr>
        </p:nvSpPr>
        <p:spPr>
          <a:xfrm>
            <a:off x="3887391" y="740570"/>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Text Placeholder 3"/>
          <p:cNvSpPr>
            <a:spLocks noGrp="1"/>
          </p:cNvSpPr>
          <p:nvPr>
            <p:ph type="body" sz="half" idx="2"/>
          </p:nvPr>
        </p:nvSpPr>
        <p:spPr>
          <a:xfrm>
            <a:off x="629841" y="1543051"/>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单击此处编辑母版文本样式</a:t>
            </a:r>
            <a:endParaRPr lang="zh-CN" altLang="en-US"/>
          </a:p>
        </p:txBody>
      </p:sp>
      <p:sp>
        <p:nvSpPr>
          <p:cNvPr id="5" name="Date Placeholder 4"/>
          <p:cNvSpPr>
            <a:spLocks noGrp="1"/>
          </p:cNvSpPr>
          <p:nvPr>
            <p:ph type="dt" sz="half" idx="10"/>
          </p:nvPr>
        </p:nvSpPr>
        <p:spPr/>
        <p:txBody>
          <a:bodyPr/>
          <a:lstStyle/>
          <a:p>
            <a:fld id="{ECA0EB2A-2A2B-4A4A-B1FA-6FEC27301E97}"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C2A71142-768F-4641-B4C3-01A104AAECF3}" type="slidenum">
              <a:rPr lang="zh-CN" altLang="en-US" smtClean="0"/>
            </a:fld>
            <a:endParaRPr lang="zh-CN" altLang="en-US"/>
          </a:p>
        </p:txBody>
      </p:sp>
    </p:spTree>
  </p:cSld>
  <p:clrMapOvr>
    <a:masterClrMapping/>
  </p:clrMapOvr>
  <p:transition spd="slow" advTm="0">
    <p:pull/>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3887391" y="740570"/>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a:t>单击图标添加图片</a:t>
            </a:r>
            <a:endParaRPr lang="en-US" dirty="0"/>
          </a:p>
        </p:txBody>
      </p:sp>
      <p:sp>
        <p:nvSpPr>
          <p:cNvPr id="4" name="Text Placeholder 3"/>
          <p:cNvSpPr>
            <a:spLocks noGrp="1"/>
          </p:cNvSpPr>
          <p:nvPr>
            <p:ph type="body" sz="half" idx="2"/>
          </p:nvPr>
        </p:nvSpPr>
        <p:spPr>
          <a:xfrm>
            <a:off x="629841" y="1543051"/>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单击此处编辑母版文本样式</a:t>
            </a:r>
            <a:endParaRPr lang="zh-CN" altLang="en-US"/>
          </a:p>
        </p:txBody>
      </p:sp>
      <p:sp>
        <p:nvSpPr>
          <p:cNvPr id="5" name="Date Placeholder 4"/>
          <p:cNvSpPr>
            <a:spLocks noGrp="1"/>
          </p:cNvSpPr>
          <p:nvPr>
            <p:ph type="dt" sz="half" idx="10"/>
          </p:nvPr>
        </p:nvSpPr>
        <p:spPr/>
        <p:txBody>
          <a:bodyPr/>
          <a:lstStyle/>
          <a:p>
            <a:fld id="{ECA0EB2A-2A2B-4A4A-B1FA-6FEC27301E97}"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C2A71142-768F-4641-B4C3-01A104AAECF3}" type="slidenum">
              <a:rPr lang="zh-CN" altLang="en-US" smtClean="0"/>
            </a:fld>
            <a:endParaRPr lang="zh-CN" altLang="en-US"/>
          </a:p>
        </p:txBody>
      </p:sp>
    </p:spTree>
  </p:cSld>
  <p:clrMapOvr>
    <a:masterClrMapping/>
  </p:clrMapOvr>
  <p:transition spd="slow" advTm="0">
    <p:pull/>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Date Placeholder 3"/>
          <p:cNvSpPr>
            <a:spLocks noGrp="1"/>
          </p:cNvSpPr>
          <p:nvPr>
            <p:ph type="dt" sz="half" idx="2"/>
          </p:nvPr>
        </p:nvSpPr>
        <p:spPr>
          <a:xfrm>
            <a:off x="628650" y="4767264"/>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ECA0EB2A-2A2B-4A4A-B1FA-6FEC27301E97}" type="datetimeFigureOut">
              <a:rPr lang="zh-CN" altLang="en-US" smtClean="0"/>
            </a:fld>
            <a:endParaRPr lang="zh-CN" altLang="en-US"/>
          </a:p>
        </p:txBody>
      </p:sp>
      <p:sp>
        <p:nvSpPr>
          <p:cNvPr id="5" name="Footer Placeholder 4"/>
          <p:cNvSpPr>
            <a:spLocks noGrp="1"/>
          </p:cNvSpPr>
          <p:nvPr>
            <p:ph type="ftr" sz="quarter" idx="3"/>
          </p:nvPr>
        </p:nvSpPr>
        <p:spPr>
          <a:xfrm>
            <a:off x="3028950" y="4767264"/>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4767264"/>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C2A71142-768F-4641-B4C3-01A104AAECF3}"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slow" advTm="0">
    <p:pull/>
  </p:transition>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3.png"/><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24.xml.rels><?xml version="1.0" encoding="UTF-8" standalone="yes"?>
<Relationships xmlns="http://schemas.openxmlformats.org/package/2006/relationships"><Relationship Id="rId4" Type="http://schemas.openxmlformats.org/officeDocument/2006/relationships/notesSlide" Target="../notesSlides/notesSlide17.xml"/><Relationship Id="rId3" Type="http://schemas.openxmlformats.org/officeDocument/2006/relationships/slideLayout" Target="../slideLayouts/slideLayout2.xml"/><Relationship Id="rId2" Type="http://schemas.openxmlformats.org/officeDocument/2006/relationships/image" Target="../media/image5.png"/><Relationship Id="rId1" Type="http://schemas.openxmlformats.org/officeDocument/2006/relationships/image" Target="../media/image4.pn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4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4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4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4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4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5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5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5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5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5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5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7.wmf"/><Relationship Id="rId2" Type="http://schemas.openxmlformats.org/officeDocument/2006/relationships/image" Target="../media/image6.wmf"/><Relationship Id="rId1" Type="http://schemas.openxmlformats.org/officeDocument/2006/relationships/image" Target="../media/image4.png"/></Relationships>
</file>

<file path=ppt/slides/_rels/slide5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5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5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5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6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cstate="print"/>
          <a:stretch>
            <a:fillRect/>
          </a:stretch>
        </p:blipFill>
        <p:spPr>
          <a:xfrm>
            <a:off x="6689090" y="40005"/>
            <a:ext cx="2454275" cy="5120640"/>
          </a:xfrm>
          <a:prstGeom prst="rect">
            <a:avLst/>
          </a:prstGeom>
        </p:spPr>
      </p:pic>
      <p:pic>
        <p:nvPicPr>
          <p:cNvPr id="5" name="图片 4"/>
          <p:cNvPicPr>
            <a:picLocks noChangeAspect="1"/>
          </p:cNvPicPr>
          <p:nvPr/>
        </p:nvPicPr>
        <p:blipFill rotWithShape="1">
          <a:blip r:embed="rId2" cstate="screen"/>
          <a:srcRect/>
          <a:stretch>
            <a:fillRect/>
          </a:stretch>
        </p:blipFill>
        <p:spPr>
          <a:xfrm>
            <a:off x="-119153" y="-13855"/>
            <a:ext cx="2580338" cy="3324315"/>
          </a:xfrm>
          <a:prstGeom prst="rect">
            <a:avLst/>
          </a:prstGeom>
        </p:spPr>
      </p:pic>
      <p:sp>
        <p:nvSpPr>
          <p:cNvPr id="9" name="TextBox 40"/>
          <p:cNvSpPr txBox="1"/>
          <p:nvPr/>
        </p:nvSpPr>
        <p:spPr>
          <a:xfrm>
            <a:off x="2087437" y="2726152"/>
            <a:ext cx="4903907" cy="769441"/>
          </a:xfrm>
          <a:prstGeom prst="rect">
            <a:avLst/>
          </a:prstGeom>
          <a:noFill/>
        </p:spPr>
        <p:txBody>
          <a:bodyPr wrap="none" rtlCol="0">
            <a:spAutoFit/>
          </a:bodyPr>
          <a:lstStyle/>
          <a:p>
            <a:pPr algn="ctr"/>
            <a:r>
              <a:rPr lang="zh-CN" altLang="en-US" sz="1600" b="1" dirty="0">
                <a:solidFill>
                  <a:schemeClr val="bg1"/>
                </a:solidFill>
                <a:latin typeface="微软雅黑" panose="020B0503020204020204" pitchFamily="34" charset="-122"/>
                <a:ea typeface="微软雅黑" panose="020B0503020204020204" pitchFamily="34" charset="-122"/>
              </a:rPr>
              <a:t>打造人工智能共享实训基地，我校专业集群协调发展</a:t>
            </a:r>
            <a:br>
              <a:rPr lang="zh-CN" altLang="en-US" sz="2800" b="1" dirty="0">
                <a:solidFill>
                  <a:schemeClr val="bg1"/>
                </a:solidFill>
                <a:latin typeface="微软雅黑" panose="020B0503020204020204" pitchFamily="34" charset="-122"/>
                <a:ea typeface="微软雅黑" panose="020B0503020204020204" pitchFamily="34" charset="-122"/>
              </a:rPr>
            </a:br>
            <a:endParaRPr lang="zh-CN" altLang="en-US" sz="2800" dirty="0">
              <a:solidFill>
                <a:schemeClr val="bg1"/>
              </a:solidFill>
              <a:latin typeface="微软雅黑" panose="020B0503020204020204" pitchFamily="34" charset="-122"/>
              <a:ea typeface="微软雅黑" panose="020B0503020204020204" pitchFamily="34" charset="-122"/>
            </a:endParaRPr>
          </a:p>
        </p:txBody>
      </p:sp>
      <p:sp>
        <p:nvSpPr>
          <p:cNvPr id="18" name="TextBox 4"/>
          <p:cNvSpPr txBox="1">
            <a:spLocks noChangeArrowheads="1"/>
          </p:cNvSpPr>
          <p:nvPr/>
        </p:nvSpPr>
        <p:spPr bwMode="auto">
          <a:xfrm>
            <a:off x="2370716" y="1477756"/>
            <a:ext cx="748923" cy="758718"/>
          </a:xfrm>
          <a:prstGeom prst="rect">
            <a:avLst/>
          </a:prstGeom>
          <a:noFill/>
          <a:ln w="9525">
            <a:noFill/>
            <a:miter lim="800000"/>
          </a:ln>
        </p:spPr>
        <p:txBody>
          <a:bodyPr wrap="none" tIns="35100" anchor="ctr">
            <a:spAutoFit/>
          </a:bodyPr>
          <a:lstStyle/>
          <a:p>
            <a:pPr algn="ctr"/>
            <a:r>
              <a:rPr lang="zh-CN" altLang="en-US" sz="4400" dirty="0">
                <a:solidFill>
                  <a:schemeClr val="bg1"/>
                </a:solidFill>
                <a:latin typeface="微软雅黑" panose="020B0503020204020204" pitchFamily="34" charset="-122"/>
                <a:ea typeface="微软雅黑" panose="020B0503020204020204" pitchFamily="34" charset="-122"/>
                <a:cs typeface="Latha" pitchFamily="2"/>
              </a:rPr>
              <a:t>信</a:t>
            </a:r>
            <a:endParaRPr lang="zh-CN" altLang="en-US" sz="4400" dirty="0">
              <a:solidFill>
                <a:schemeClr val="bg1"/>
              </a:solidFill>
              <a:latin typeface="微软雅黑" panose="020B0503020204020204" pitchFamily="34" charset="-122"/>
              <a:ea typeface="微软雅黑" panose="020B0503020204020204" pitchFamily="34" charset="-122"/>
              <a:cs typeface="Latha" pitchFamily="2"/>
            </a:endParaRPr>
          </a:p>
        </p:txBody>
      </p:sp>
      <p:sp>
        <p:nvSpPr>
          <p:cNvPr id="23" name="TextBox 4"/>
          <p:cNvSpPr txBox="1">
            <a:spLocks noChangeArrowheads="1"/>
          </p:cNvSpPr>
          <p:nvPr/>
        </p:nvSpPr>
        <p:spPr bwMode="auto">
          <a:xfrm>
            <a:off x="6400031" y="1477756"/>
            <a:ext cx="748924" cy="758718"/>
          </a:xfrm>
          <a:prstGeom prst="rect">
            <a:avLst/>
          </a:prstGeom>
          <a:noFill/>
          <a:ln w="9525">
            <a:noFill/>
            <a:miter lim="800000"/>
          </a:ln>
        </p:spPr>
        <p:txBody>
          <a:bodyPr wrap="none" tIns="35100" anchor="ctr">
            <a:spAutoFit/>
          </a:bodyPr>
          <a:lstStyle/>
          <a:p>
            <a:pPr algn="ctr"/>
            <a:r>
              <a:rPr lang="zh-CN" altLang="en-US" sz="4400" dirty="0">
                <a:solidFill>
                  <a:schemeClr val="bg1"/>
                </a:solidFill>
                <a:latin typeface="微软雅黑" panose="020B0503020204020204" pitchFamily="34" charset="-122"/>
                <a:ea typeface="微软雅黑" panose="020B0503020204020204" pitchFamily="34" charset="-122"/>
                <a:cs typeface="Latha" pitchFamily="2"/>
              </a:rPr>
              <a:t>系</a:t>
            </a:r>
            <a:endParaRPr lang="zh-CN" altLang="en-US" sz="4400" dirty="0">
              <a:solidFill>
                <a:schemeClr val="bg1"/>
              </a:solidFill>
              <a:latin typeface="微软雅黑" panose="020B0503020204020204" pitchFamily="34" charset="-122"/>
              <a:ea typeface="微软雅黑" panose="020B0503020204020204" pitchFamily="34" charset="-122"/>
              <a:cs typeface="Latha" pitchFamily="2"/>
            </a:endParaRPr>
          </a:p>
        </p:txBody>
      </p:sp>
      <p:sp>
        <p:nvSpPr>
          <p:cNvPr id="24" name="TextBox 23"/>
          <p:cNvSpPr txBox="1"/>
          <p:nvPr/>
        </p:nvSpPr>
        <p:spPr>
          <a:xfrm>
            <a:off x="1918010" y="1371598"/>
            <a:ext cx="5910146" cy="583565"/>
          </a:xfrm>
          <a:prstGeom prst="rect">
            <a:avLst/>
          </a:prstGeom>
          <a:noFill/>
        </p:spPr>
        <p:txBody>
          <a:bodyPr wrap="square" rtlCol="0">
            <a:spAutoFit/>
          </a:bodyPr>
          <a:lstStyle/>
          <a:p>
            <a:r>
              <a:rPr lang="zh-CN" sz="3200" b="1" dirty="0">
                <a:solidFill>
                  <a:srgbClr val="FF0000"/>
                </a:solidFill>
              </a:rPr>
              <a:t>学习单元五、IP编址</a:t>
            </a:r>
            <a:endParaRPr lang="zh-CN" sz="3200" b="1" dirty="0">
              <a:solidFill>
                <a:srgbClr val="FF0000"/>
              </a:solidFill>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3" presetClass="entr" presetSubtype="288" fill="hold" grpId="0" nodeType="afterEffect">
                                  <p:stCondLst>
                                    <p:cond delay="0"/>
                                  </p:stCondLst>
                                  <p:childTnLst>
                                    <p:set>
                                      <p:cBhvr>
                                        <p:cTn id="17" dur="1" fill="hold">
                                          <p:stCondLst>
                                            <p:cond delay="0"/>
                                          </p:stCondLst>
                                        </p:cTn>
                                        <p:tgtEl>
                                          <p:spTgt spid="18"/>
                                        </p:tgtEl>
                                        <p:attrNameLst>
                                          <p:attrName>style.visibility</p:attrName>
                                        </p:attrNameLst>
                                      </p:cBhvr>
                                      <p:to>
                                        <p:strVal val="visible"/>
                                      </p:to>
                                    </p:set>
                                    <p:anim calcmode="lin" valueType="num">
                                      <p:cBhvr>
                                        <p:cTn id="18" dur="500" fill="hold"/>
                                        <p:tgtEl>
                                          <p:spTgt spid="18"/>
                                        </p:tgtEl>
                                        <p:attrNameLst>
                                          <p:attrName>ppt_w</p:attrName>
                                        </p:attrNameLst>
                                      </p:cBhvr>
                                      <p:tavLst>
                                        <p:tav tm="0">
                                          <p:val>
                                            <p:strVal val="4/3*#ppt_w"/>
                                          </p:val>
                                        </p:tav>
                                        <p:tav tm="100000">
                                          <p:val>
                                            <p:strVal val="#ppt_w"/>
                                          </p:val>
                                        </p:tav>
                                      </p:tavLst>
                                    </p:anim>
                                    <p:anim calcmode="lin" valueType="num">
                                      <p:cBhvr>
                                        <p:cTn id="19" dur="500" fill="hold"/>
                                        <p:tgtEl>
                                          <p:spTgt spid="18"/>
                                        </p:tgtEl>
                                        <p:attrNameLst>
                                          <p:attrName>ppt_h</p:attrName>
                                        </p:attrNameLst>
                                      </p:cBhvr>
                                      <p:tavLst>
                                        <p:tav tm="0">
                                          <p:val>
                                            <p:strVal val="4/3*#ppt_h"/>
                                          </p:val>
                                        </p:tav>
                                        <p:tav tm="100000">
                                          <p:val>
                                            <p:strVal val="#ppt_h"/>
                                          </p:val>
                                        </p:tav>
                                      </p:tavLst>
                                    </p:anim>
                                  </p:childTnLst>
                                </p:cTn>
                              </p:par>
                            </p:childTnLst>
                          </p:cTn>
                        </p:par>
                        <p:par>
                          <p:cTn id="20" fill="hold">
                            <p:stCondLst>
                              <p:cond delay="1500"/>
                            </p:stCondLst>
                            <p:childTnLst>
                              <p:par>
                                <p:cTn id="21" presetID="23" presetClass="entr" presetSubtype="288" fill="hold" grpId="0" nodeType="afterEffect">
                                  <p:stCondLst>
                                    <p:cond delay="0"/>
                                  </p:stCondLst>
                                  <p:childTnLst>
                                    <p:set>
                                      <p:cBhvr>
                                        <p:cTn id="22" dur="1" fill="hold">
                                          <p:stCondLst>
                                            <p:cond delay="0"/>
                                          </p:stCondLst>
                                        </p:cTn>
                                        <p:tgtEl>
                                          <p:spTgt spid="23"/>
                                        </p:tgtEl>
                                        <p:attrNameLst>
                                          <p:attrName>style.visibility</p:attrName>
                                        </p:attrNameLst>
                                      </p:cBhvr>
                                      <p:to>
                                        <p:strVal val="visible"/>
                                      </p:to>
                                    </p:set>
                                    <p:anim calcmode="lin" valueType="num">
                                      <p:cBhvr>
                                        <p:cTn id="23" dur="500" fill="hold"/>
                                        <p:tgtEl>
                                          <p:spTgt spid="23"/>
                                        </p:tgtEl>
                                        <p:attrNameLst>
                                          <p:attrName>ppt_w</p:attrName>
                                        </p:attrNameLst>
                                      </p:cBhvr>
                                      <p:tavLst>
                                        <p:tav tm="0">
                                          <p:val>
                                            <p:strVal val="4/3*#ppt_w"/>
                                          </p:val>
                                        </p:tav>
                                        <p:tav tm="100000">
                                          <p:val>
                                            <p:strVal val="#ppt_w"/>
                                          </p:val>
                                        </p:tav>
                                      </p:tavLst>
                                    </p:anim>
                                    <p:anim calcmode="lin" valueType="num">
                                      <p:cBhvr>
                                        <p:cTn id="24" dur="500" fill="hold"/>
                                        <p:tgtEl>
                                          <p:spTgt spid="23"/>
                                        </p:tgtEl>
                                        <p:attrNameLst>
                                          <p:attrName>ppt_h</p:attrName>
                                        </p:attrNameLst>
                                      </p:cBhvr>
                                      <p:tavLst>
                                        <p:tav tm="0">
                                          <p:val>
                                            <p:strVal val="4/3*#ppt_h"/>
                                          </p:val>
                                        </p:tav>
                                        <p:tav tm="100000">
                                          <p:val>
                                            <p:strVal val="#ppt_h"/>
                                          </p:val>
                                        </p:tav>
                                      </p:tavLst>
                                    </p:anim>
                                  </p:childTnLst>
                                </p:cTn>
                              </p:par>
                              <p:par>
                                <p:cTn id="25" presetID="22" presetClass="entr" presetSubtype="8" fill="hold" grpId="0" nodeType="withEffect">
                                  <p:stCondLst>
                                    <p:cond delay="250"/>
                                  </p:stCondLst>
                                  <p:childTnLst>
                                    <p:set>
                                      <p:cBhvr>
                                        <p:cTn id="26" dur="1" fill="hold">
                                          <p:stCondLst>
                                            <p:cond delay="0"/>
                                          </p:stCondLst>
                                        </p:cTn>
                                        <p:tgtEl>
                                          <p:spTgt spid="9"/>
                                        </p:tgtEl>
                                        <p:attrNameLst>
                                          <p:attrName>style.visibility</p:attrName>
                                        </p:attrNameLst>
                                      </p:cBhvr>
                                      <p:to>
                                        <p:strVal val="visible"/>
                                      </p:to>
                                    </p:set>
                                    <p:animEffect transition="in" filter="wipe(left)">
                                      <p:cBhvr>
                                        <p:cTn id="27" dur="175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8" grpId="0"/>
      <p:bldP spid="2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0" name="Group 7"/>
          <p:cNvGrpSpPr/>
          <p:nvPr/>
        </p:nvGrpSpPr>
        <p:grpSpPr bwMode="auto">
          <a:xfrm>
            <a:off x="103064" y="47615"/>
            <a:ext cx="597171" cy="315096"/>
            <a:chOff x="0" y="0"/>
            <a:chExt cx="1041399" cy="549275"/>
          </a:xfrm>
        </p:grpSpPr>
        <p:sp>
          <p:nvSpPr>
            <p:cNvPr id="271" name="Freeform 16"/>
            <p:cNvSpPr/>
            <p:nvPr/>
          </p:nvSpPr>
          <p:spPr bwMode="auto">
            <a:xfrm>
              <a:off x="0" y="0"/>
              <a:ext cx="361950" cy="549275"/>
            </a:xfrm>
            <a:custGeom>
              <a:avLst/>
              <a:gdLst>
                <a:gd name="T0" fmla="*/ 4 w 400"/>
                <a:gd name="T1" fmla="*/ 92 h 608"/>
                <a:gd name="T2" fmla="*/ 96 w 400"/>
                <a:gd name="T3" fmla="*/ 0 h 608"/>
                <a:gd name="T4" fmla="*/ 400 w 400"/>
                <a:gd name="T5" fmla="*/ 304 h 608"/>
                <a:gd name="T6" fmla="*/ 96 w 400"/>
                <a:gd name="T7" fmla="*/ 608 h 608"/>
                <a:gd name="T8" fmla="*/ 0 w 400"/>
                <a:gd name="T9" fmla="*/ 512 h 608"/>
                <a:gd name="T10" fmla="*/ 212 w 400"/>
                <a:gd name="T11" fmla="*/ 300 h 608"/>
                <a:gd name="T12" fmla="*/ 4 w 400"/>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400" h="608">
                  <a:moveTo>
                    <a:pt x="4" y="92"/>
                  </a:moveTo>
                  <a:lnTo>
                    <a:pt x="96" y="0"/>
                  </a:lnTo>
                  <a:lnTo>
                    <a:pt x="400" y="304"/>
                  </a:lnTo>
                  <a:lnTo>
                    <a:pt x="96" y="608"/>
                  </a:lnTo>
                  <a:lnTo>
                    <a:pt x="0" y="512"/>
                  </a:lnTo>
                  <a:lnTo>
                    <a:pt x="212" y="300"/>
                  </a:lnTo>
                  <a:lnTo>
                    <a:pt x="4" y="92"/>
                  </a:lnTo>
                  <a:close/>
                </a:path>
              </a:pathLst>
            </a:custGeom>
            <a:solidFill>
              <a:srgbClr val="005DA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sp>
          <p:nvSpPr>
            <p:cNvPr id="272" name="Freeform 17"/>
            <p:cNvSpPr/>
            <p:nvPr/>
          </p:nvSpPr>
          <p:spPr bwMode="auto">
            <a:xfrm>
              <a:off x="338137" y="0"/>
              <a:ext cx="360362" cy="549275"/>
            </a:xfrm>
            <a:custGeom>
              <a:avLst/>
              <a:gdLst>
                <a:gd name="T0" fmla="*/ 4 w 399"/>
                <a:gd name="T1" fmla="*/ 92 h 608"/>
                <a:gd name="T2" fmla="*/ 96 w 399"/>
                <a:gd name="T3" fmla="*/ 0 h 608"/>
                <a:gd name="T4" fmla="*/ 399 w 399"/>
                <a:gd name="T5" fmla="*/ 304 h 608"/>
                <a:gd name="T6" fmla="*/ 96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6" y="0"/>
                  </a:lnTo>
                  <a:lnTo>
                    <a:pt x="399" y="304"/>
                  </a:lnTo>
                  <a:lnTo>
                    <a:pt x="96" y="608"/>
                  </a:lnTo>
                  <a:lnTo>
                    <a:pt x="0" y="512"/>
                  </a:lnTo>
                  <a:lnTo>
                    <a:pt x="212" y="300"/>
                  </a:lnTo>
                  <a:lnTo>
                    <a:pt x="4" y="92"/>
                  </a:lnTo>
                  <a:close/>
                </a:path>
              </a:pathLst>
            </a:custGeom>
            <a:solidFill>
              <a:srgbClr val="399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sp>
          <p:nvSpPr>
            <p:cNvPr id="273" name="Freeform 18"/>
            <p:cNvSpPr/>
            <p:nvPr/>
          </p:nvSpPr>
          <p:spPr bwMode="auto">
            <a:xfrm>
              <a:off x="681037" y="0"/>
              <a:ext cx="360362" cy="549275"/>
            </a:xfrm>
            <a:custGeom>
              <a:avLst/>
              <a:gdLst>
                <a:gd name="T0" fmla="*/ 4 w 399"/>
                <a:gd name="T1" fmla="*/ 92 h 608"/>
                <a:gd name="T2" fmla="*/ 95 w 399"/>
                <a:gd name="T3" fmla="*/ 0 h 608"/>
                <a:gd name="T4" fmla="*/ 399 w 399"/>
                <a:gd name="T5" fmla="*/ 304 h 608"/>
                <a:gd name="T6" fmla="*/ 95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5" y="0"/>
                  </a:lnTo>
                  <a:lnTo>
                    <a:pt x="399" y="304"/>
                  </a:lnTo>
                  <a:lnTo>
                    <a:pt x="95" y="608"/>
                  </a:lnTo>
                  <a:lnTo>
                    <a:pt x="0" y="512"/>
                  </a:lnTo>
                  <a:lnTo>
                    <a:pt x="212" y="300"/>
                  </a:lnTo>
                  <a:lnTo>
                    <a:pt x="4" y="92"/>
                  </a:lnTo>
                  <a:close/>
                </a:path>
              </a:pathLst>
            </a:custGeom>
            <a:solidFill>
              <a:srgbClr val="F796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grpSp>
      <p:pic>
        <p:nvPicPr>
          <p:cNvPr id="320" name="图片 319" descr="C:\Users\qlp-PC\AppData\Roaming\Tencent\Users\2491454950\QQ\WinTemp\RichOle\Y9%6XOFJ_P_BLG9N%D}IKZ9.png"/>
          <p:cNvPicPr>
            <a:picLocks noChangeAspect="1" noChangeArrowheads="1"/>
          </p:cNvPicPr>
          <p:nvPr/>
        </p:nvPicPr>
        <p:blipFill rotWithShape="1">
          <a:blip r:embed="rId1">
            <a:extLst>
              <a:ext uri="{28A0092B-C50C-407E-A947-70E740481C1C}">
                <a14:useLocalDpi xmlns:a14="http://schemas.microsoft.com/office/drawing/2010/main" val="0"/>
              </a:ext>
            </a:extLst>
          </a:blip>
          <a:srcRect t="14557" b="83190"/>
          <a:stretch>
            <a:fillRect/>
          </a:stretch>
        </p:blipFill>
        <p:spPr bwMode="auto">
          <a:xfrm>
            <a:off x="400283" y="837717"/>
            <a:ext cx="8203870" cy="95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1" name="TextBox 11"/>
          <p:cNvSpPr txBox="1"/>
          <p:nvPr/>
        </p:nvSpPr>
        <p:spPr>
          <a:xfrm>
            <a:off x="1046234" y="315566"/>
            <a:ext cx="3519170" cy="52197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anose="02010600040101010101" pitchFamily="2" charset="-122"/>
                <a:cs typeface="华文黑体" pitchFamily="2" charset="-122"/>
              </a:defRPr>
            </a:lvl1pPr>
          </a:lstStyle>
          <a:p>
            <a:pPr algn="l"/>
            <a:r>
              <a:rPr lang="zh-CN" altLang="en-US" sz="2800" b="1">
                <a:solidFill>
                  <a:schemeClr val="accent1">
                    <a:lumMod val="50000"/>
                  </a:schemeClr>
                </a:solidFill>
                <a:sym typeface="+mn-ea"/>
              </a:rPr>
              <a:t>5.1.3 IPv4地址类型</a:t>
            </a:r>
            <a:endParaRPr lang="zh-CN" altLang="en-US" sz="2800" b="1">
              <a:solidFill>
                <a:schemeClr val="accent1">
                  <a:lumMod val="50000"/>
                </a:schemeClr>
              </a:solidFill>
              <a:sym typeface="+mn-ea"/>
            </a:endParaRPr>
          </a:p>
        </p:txBody>
      </p:sp>
      <p:sp>
        <p:nvSpPr>
          <p:cNvPr id="2" name="矩形 1"/>
          <p:cNvSpPr/>
          <p:nvPr/>
        </p:nvSpPr>
        <p:spPr>
          <a:xfrm>
            <a:off x="400050" y="943610"/>
            <a:ext cx="3434080" cy="569595"/>
          </a:xfrm>
          <a:prstGeom prst="rect">
            <a:avLst/>
          </a:prstGeom>
          <a:solidFill>
            <a:schemeClr val="accent4">
              <a:lumMod val="20000"/>
              <a:lumOff val="80000"/>
            </a:schemeClr>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sz="2400" b="1">
                <a:solidFill>
                  <a:schemeClr val="accent1">
                    <a:lumMod val="50000"/>
                  </a:schemeClr>
                </a:solidFill>
              </a:rPr>
              <a:t>2</a:t>
            </a:r>
            <a:r>
              <a:rPr lang="en-US" altLang="zh-CN" sz="2400" b="1">
                <a:solidFill>
                  <a:schemeClr val="accent1">
                    <a:lumMod val="50000"/>
                  </a:schemeClr>
                </a:solidFill>
              </a:rPr>
              <a:t>.</a:t>
            </a:r>
            <a:r>
              <a:rPr lang="zh-CN" altLang="en-US" sz="2400" b="1">
                <a:solidFill>
                  <a:schemeClr val="accent1">
                    <a:lumMod val="50000"/>
                  </a:schemeClr>
                </a:solidFill>
              </a:rPr>
              <a:t>公用地址和私有地址</a:t>
            </a:r>
            <a:endParaRPr lang="zh-CN" altLang="en-US" sz="2400" b="1">
              <a:solidFill>
                <a:schemeClr val="accent1">
                  <a:lumMod val="50000"/>
                </a:schemeClr>
              </a:solidFill>
            </a:endParaRPr>
          </a:p>
        </p:txBody>
      </p:sp>
      <p:sp>
        <p:nvSpPr>
          <p:cNvPr id="3" name="矩形 2"/>
          <p:cNvSpPr/>
          <p:nvPr/>
        </p:nvSpPr>
        <p:spPr>
          <a:xfrm>
            <a:off x="400050" y="1604010"/>
            <a:ext cx="8260715" cy="2495550"/>
          </a:xfrm>
          <a:prstGeom prst="rect">
            <a:avLst/>
          </a:prstGeom>
          <a:solidFill>
            <a:schemeClr val="bg1"/>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en-US" altLang="zh-CN" sz="2400" b="1">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    </a:t>
            </a:r>
            <a:r>
              <a:rPr sz="2400" b="1">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公用IPv4地址是在ISP（互联网服务提供商）路由器之间全面路由的地址。</a:t>
            </a:r>
            <a:endParaRPr sz="2400" b="1">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endParaRPr>
          </a:p>
          <a:p>
            <a:pPr algn="l"/>
            <a:r>
              <a:rPr sz="2400" b="1">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 </a:t>
            </a:r>
            <a:r>
              <a:rPr lang="en-US" sz="2400" b="1">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   </a:t>
            </a:r>
            <a:r>
              <a:rPr sz="2400" b="1">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但是，并非所有可用的IPv4地址都可用于互联网。大多数组织使用称为私有地址的地址块向内补助及分配IPv4地址</a:t>
            </a:r>
            <a:r>
              <a:rPr lang="zh-CN" altLang="en-US" sz="2400" b="1">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a:t>
            </a:r>
            <a:endParaRPr lang="zh-CN" altLang="en-US" sz="2400" b="1">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endParaRPr>
          </a:p>
          <a:p>
            <a:pPr algn="l"/>
            <a:r>
              <a:rPr lang="zh-CN" altLang="en-US" sz="2400" b="1">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 </a:t>
            </a:r>
            <a:r>
              <a:rPr lang="en-US" altLang="zh-CN" sz="2400" b="1">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   </a:t>
            </a:r>
            <a:r>
              <a:rPr sz="2400" b="1">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私有IPv4地址。</a:t>
            </a:r>
            <a:r>
              <a:rPr sz="2400" b="1">
                <a:solidFill>
                  <a:srgbClr val="FF0000"/>
                </a:solidFill>
                <a:latin typeface="宋体" panose="02010600030101010101" pitchFamily="2" charset="-122"/>
                <a:ea typeface="宋体" panose="02010600030101010101" pitchFamily="2" charset="-122"/>
                <a:cs typeface="宋体" panose="02010600030101010101" pitchFamily="2" charset="-122"/>
              </a:rPr>
              <a:t>只能自己组网时使用，不能在Internet上使用，Internet没有这些地址的路由。</a:t>
            </a:r>
            <a:endParaRPr sz="2400" b="1">
              <a:solidFill>
                <a:srgbClr val="FF0000"/>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0" name="Group 7"/>
          <p:cNvGrpSpPr/>
          <p:nvPr/>
        </p:nvGrpSpPr>
        <p:grpSpPr bwMode="auto">
          <a:xfrm>
            <a:off x="103064" y="47615"/>
            <a:ext cx="597171" cy="315096"/>
            <a:chOff x="0" y="0"/>
            <a:chExt cx="1041399" cy="549275"/>
          </a:xfrm>
        </p:grpSpPr>
        <p:sp>
          <p:nvSpPr>
            <p:cNvPr id="271" name="Freeform 16"/>
            <p:cNvSpPr/>
            <p:nvPr/>
          </p:nvSpPr>
          <p:spPr bwMode="auto">
            <a:xfrm>
              <a:off x="0" y="0"/>
              <a:ext cx="361950" cy="549275"/>
            </a:xfrm>
            <a:custGeom>
              <a:avLst/>
              <a:gdLst>
                <a:gd name="T0" fmla="*/ 4 w 400"/>
                <a:gd name="T1" fmla="*/ 92 h 608"/>
                <a:gd name="T2" fmla="*/ 96 w 400"/>
                <a:gd name="T3" fmla="*/ 0 h 608"/>
                <a:gd name="T4" fmla="*/ 400 w 400"/>
                <a:gd name="T5" fmla="*/ 304 h 608"/>
                <a:gd name="T6" fmla="*/ 96 w 400"/>
                <a:gd name="T7" fmla="*/ 608 h 608"/>
                <a:gd name="T8" fmla="*/ 0 w 400"/>
                <a:gd name="T9" fmla="*/ 512 h 608"/>
                <a:gd name="T10" fmla="*/ 212 w 400"/>
                <a:gd name="T11" fmla="*/ 300 h 608"/>
                <a:gd name="T12" fmla="*/ 4 w 400"/>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400" h="608">
                  <a:moveTo>
                    <a:pt x="4" y="92"/>
                  </a:moveTo>
                  <a:lnTo>
                    <a:pt x="96" y="0"/>
                  </a:lnTo>
                  <a:lnTo>
                    <a:pt x="400" y="304"/>
                  </a:lnTo>
                  <a:lnTo>
                    <a:pt x="96" y="608"/>
                  </a:lnTo>
                  <a:lnTo>
                    <a:pt x="0" y="512"/>
                  </a:lnTo>
                  <a:lnTo>
                    <a:pt x="212" y="300"/>
                  </a:lnTo>
                  <a:lnTo>
                    <a:pt x="4" y="92"/>
                  </a:lnTo>
                  <a:close/>
                </a:path>
              </a:pathLst>
            </a:custGeom>
            <a:solidFill>
              <a:srgbClr val="005DA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sp>
          <p:nvSpPr>
            <p:cNvPr id="272" name="Freeform 17"/>
            <p:cNvSpPr/>
            <p:nvPr/>
          </p:nvSpPr>
          <p:spPr bwMode="auto">
            <a:xfrm>
              <a:off x="338137" y="0"/>
              <a:ext cx="360362" cy="549275"/>
            </a:xfrm>
            <a:custGeom>
              <a:avLst/>
              <a:gdLst>
                <a:gd name="T0" fmla="*/ 4 w 399"/>
                <a:gd name="T1" fmla="*/ 92 h 608"/>
                <a:gd name="T2" fmla="*/ 96 w 399"/>
                <a:gd name="T3" fmla="*/ 0 h 608"/>
                <a:gd name="T4" fmla="*/ 399 w 399"/>
                <a:gd name="T5" fmla="*/ 304 h 608"/>
                <a:gd name="T6" fmla="*/ 96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6" y="0"/>
                  </a:lnTo>
                  <a:lnTo>
                    <a:pt x="399" y="304"/>
                  </a:lnTo>
                  <a:lnTo>
                    <a:pt x="96" y="608"/>
                  </a:lnTo>
                  <a:lnTo>
                    <a:pt x="0" y="512"/>
                  </a:lnTo>
                  <a:lnTo>
                    <a:pt x="212" y="300"/>
                  </a:lnTo>
                  <a:lnTo>
                    <a:pt x="4" y="92"/>
                  </a:lnTo>
                  <a:close/>
                </a:path>
              </a:pathLst>
            </a:custGeom>
            <a:solidFill>
              <a:srgbClr val="399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sp>
          <p:nvSpPr>
            <p:cNvPr id="273" name="Freeform 18"/>
            <p:cNvSpPr/>
            <p:nvPr/>
          </p:nvSpPr>
          <p:spPr bwMode="auto">
            <a:xfrm>
              <a:off x="681037" y="0"/>
              <a:ext cx="360362" cy="549275"/>
            </a:xfrm>
            <a:custGeom>
              <a:avLst/>
              <a:gdLst>
                <a:gd name="T0" fmla="*/ 4 w 399"/>
                <a:gd name="T1" fmla="*/ 92 h 608"/>
                <a:gd name="T2" fmla="*/ 95 w 399"/>
                <a:gd name="T3" fmla="*/ 0 h 608"/>
                <a:gd name="T4" fmla="*/ 399 w 399"/>
                <a:gd name="T5" fmla="*/ 304 h 608"/>
                <a:gd name="T6" fmla="*/ 95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5" y="0"/>
                  </a:lnTo>
                  <a:lnTo>
                    <a:pt x="399" y="304"/>
                  </a:lnTo>
                  <a:lnTo>
                    <a:pt x="95" y="608"/>
                  </a:lnTo>
                  <a:lnTo>
                    <a:pt x="0" y="512"/>
                  </a:lnTo>
                  <a:lnTo>
                    <a:pt x="212" y="300"/>
                  </a:lnTo>
                  <a:lnTo>
                    <a:pt x="4" y="92"/>
                  </a:lnTo>
                  <a:close/>
                </a:path>
              </a:pathLst>
            </a:custGeom>
            <a:solidFill>
              <a:srgbClr val="F796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grpSp>
      <p:pic>
        <p:nvPicPr>
          <p:cNvPr id="320" name="图片 319" descr="C:\Users\qlp-PC\AppData\Roaming\Tencent\Users\2491454950\QQ\WinTemp\RichOle\Y9%6XOFJ_P_BLG9N%D}IKZ9.png"/>
          <p:cNvPicPr>
            <a:picLocks noChangeAspect="1" noChangeArrowheads="1"/>
          </p:cNvPicPr>
          <p:nvPr/>
        </p:nvPicPr>
        <p:blipFill rotWithShape="1">
          <a:blip r:embed="rId1">
            <a:extLst>
              <a:ext uri="{28A0092B-C50C-407E-A947-70E740481C1C}">
                <a14:useLocalDpi xmlns:a14="http://schemas.microsoft.com/office/drawing/2010/main" val="0"/>
              </a:ext>
            </a:extLst>
          </a:blip>
          <a:srcRect t="14557" b="83190"/>
          <a:stretch>
            <a:fillRect/>
          </a:stretch>
        </p:blipFill>
        <p:spPr bwMode="auto">
          <a:xfrm>
            <a:off x="400283" y="837717"/>
            <a:ext cx="8203870" cy="95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1" name="TextBox 11"/>
          <p:cNvSpPr txBox="1"/>
          <p:nvPr/>
        </p:nvSpPr>
        <p:spPr>
          <a:xfrm>
            <a:off x="1046234" y="315566"/>
            <a:ext cx="3519170" cy="52197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anose="02010600040101010101" pitchFamily="2" charset="-122"/>
                <a:cs typeface="华文黑体" pitchFamily="2" charset="-122"/>
              </a:defRPr>
            </a:lvl1pPr>
          </a:lstStyle>
          <a:p>
            <a:pPr algn="l"/>
            <a:r>
              <a:rPr lang="zh-CN" altLang="en-US" sz="2800" b="1">
                <a:solidFill>
                  <a:schemeClr val="accent1">
                    <a:lumMod val="50000"/>
                  </a:schemeClr>
                </a:solidFill>
                <a:sym typeface="+mn-ea"/>
              </a:rPr>
              <a:t>5.1.3 IPv4地址类型</a:t>
            </a:r>
            <a:endParaRPr lang="zh-CN" altLang="en-US" sz="2800" b="1">
              <a:solidFill>
                <a:schemeClr val="accent1">
                  <a:lumMod val="50000"/>
                </a:schemeClr>
              </a:solidFill>
              <a:sym typeface="+mn-ea"/>
            </a:endParaRPr>
          </a:p>
        </p:txBody>
      </p:sp>
      <p:sp>
        <p:nvSpPr>
          <p:cNvPr id="2" name="矩形 1"/>
          <p:cNvSpPr/>
          <p:nvPr/>
        </p:nvSpPr>
        <p:spPr>
          <a:xfrm>
            <a:off x="400050" y="943610"/>
            <a:ext cx="3434080" cy="569595"/>
          </a:xfrm>
          <a:prstGeom prst="rect">
            <a:avLst/>
          </a:prstGeom>
          <a:solidFill>
            <a:schemeClr val="accent4">
              <a:lumMod val="20000"/>
              <a:lumOff val="80000"/>
            </a:schemeClr>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sz="2400" b="1">
                <a:solidFill>
                  <a:schemeClr val="accent1">
                    <a:lumMod val="50000"/>
                  </a:schemeClr>
                </a:solidFill>
              </a:rPr>
              <a:t>2</a:t>
            </a:r>
            <a:r>
              <a:rPr lang="en-US" altLang="zh-CN" sz="2400" b="1">
                <a:solidFill>
                  <a:schemeClr val="accent1">
                    <a:lumMod val="50000"/>
                  </a:schemeClr>
                </a:solidFill>
              </a:rPr>
              <a:t>.</a:t>
            </a:r>
            <a:r>
              <a:rPr lang="zh-CN" altLang="en-US" sz="2400" b="1">
                <a:solidFill>
                  <a:schemeClr val="accent1">
                    <a:lumMod val="50000"/>
                  </a:schemeClr>
                </a:solidFill>
              </a:rPr>
              <a:t>公用地址和私有地址</a:t>
            </a:r>
            <a:endParaRPr lang="zh-CN" altLang="en-US" sz="2400" b="1">
              <a:solidFill>
                <a:schemeClr val="accent1">
                  <a:lumMod val="50000"/>
                </a:schemeClr>
              </a:solidFill>
            </a:endParaRPr>
          </a:p>
        </p:txBody>
      </p:sp>
      <p:sp>
        <p:nvSpPr>
          <p:cNvPr id="3" name="矩形 2"/>
          <p:cNvSpPr/>
          <p:nvPr/>
        </p:nvSpPr>
        <p:spPr>
          <a:xfrm>
            <a:off x="400050" y="1604010"/>
            <a:ext cx="8260715" cy="2495550"/>
          </a:xfrm>
          <a:prstGeom prst="rect">
            <a:avLst/>
          </a:prstGeom>
          <a:solidFill>
            <a:schemeClr val="bg1"/>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en-US" altLang="zh-CN" sz="2400" b="1">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    </a:t>
            </a:r>
            <a:r>
              <a:rPr sz="2400" b="1">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REC1918留出3块IP地址空间（1个A类地址段，16个B类地址段，256个C类地址段）作为私有的内部使用的地址。</a:t>
            </a:r>
            <a:endParaRPr sz="2400" b="1">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endParaRPr>
          </a:p>
          <a:p>
            <a:pPr algn="l"/>
            <a:r>
              <a:rPr lang="en-US" sz="2400" b="1">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    </a:t>
            </a:r>
            <a:r>
              <a:rPr sz="2400" b="1">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A类：</a:t>
            </a:r>
            <a:r>
              <a:rPr sz="2400" b="1">
                <a:solidFill>
                  <a:srgbClr val="FF0000"/>
                </a:solidFill>
                <a:latin typeface="宋体" panose="02010600030101010101" pitchFamily="2" charset="-122"/>
                <a:ea typeface="宋体" panose="02010600030101010101" pitchFamily="2" charset="-122"/>
                <a:cs typeface="宋体" panose="02010600030101010101" pitchFamily="2" charset="-122"/>
              </a:rPr>
              <a:t>10.0.0.0/8或10.0.0.0～10.255.255.255</a:t>
            </a:r>
            <a:endParaRPr sz="2400" b="1">
              <a:solidFill>
                <a:srgbClr val="FF0000"/>
              </a:solidFill>
              <a:latin typeface="宋体" panose="02010600030101010101" pitchFamily="2" charset="-122"/>
              <a:ea typeface="宋体" panose="02010600030101010101" pitchFamily="2" charset="-122"/>
              <a:cs typeface="宋体" panose="02010600030101010101" pitchFamily="2" charset="-122"/>
            </a:endParaRPr>
          </a:p>
          <a:p>
            <a:pPr algn="l"/>
            <a:r>
              <a:rPr lang="en-US" sz="2400" b="1">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    </a:t>
            </a:r>
            <a:r>
              <a:rPr sz="2400" b="1">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B类：</a:t>
            </a:r>
            <a:r>
              <a:rPr sz="2400" b="1">
                <a:solidFill>
                  <a:srgbClr val="FF0000"/>
                </a:solidFill>
                <a:latin typeface="宋体" panose="02010600030101010101" pitchFamily="2" charset="-122"/>
                <a:ea typeface="宋体" panose="02010600030101010101" pitchFamily="2" charset="-122"/>
                <a:cs typeface="宋体" panose="02010600030101010101" pitchFamily="2" charset="-122"/>
              </a:rPr>
              <a:t>172.15.0.0/12或172.15.0.0～172.31.255.255</a:t>
            </a:r>
            <a:endParaRPr sz="2400" b="1">
              <a:solidFill>
                <a:srgbClr val="FF0000"/>
              </a:solidFill>
              <a:latin typeface="宋体" panose="02010600030101010101" pitchFamily="2" charset="-122"/>
              <a:ea typeface="宋体" panose="02010600030101010101" pitchFamily="2" charset="-122"/>
              <a:cs typeface="宋体" panose="02010600030101010101" pitchFamily="2" charset="-122"/>
            </a:endParaRPr>
          </a:p>
          <a:p>
            <a:pPr algn="l"/>
            <a:r>
              <a:rPr lang="en-US" sz="2400" b="1">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    </a:t>
            </a:r>
            <a:r>
              <a:rPr sz="2400" b="1">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C类：</a:t>
            </a:r>
            <a:r>
              <a:rPr sz="2400" b="1">
                <a:solidFill>
                  <a:srgbClr val="FF0000"/>
                </a:solidFill>
                <a:latin typeface="宋体" panose="02010600030101010101" pitchFamily="2" charset="-122"/>
                <a:ea typeface="宋体" panose="02010600030101010101" pitchFamily="2" charset="-122"/>
                <a:cs typeface="宋体" panose="02010600030101010101" pitchFamily="2" charset="-122"/>
              </a:rPr>
              <a:t>192.168.0.0/16或192.168.0.0～192.168.255.255。</a:t>
            </a:r>
            <a:endParaRPr sz="2400" b="1">
              <a:solidFill>
                <a:srgbClr val="FF0000"/>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0" name="Group 7"/>
          <p:cNvGrpSpPr/>
          <p:nvPr/>
        </p:nvGrpSpPr>
        <p:grpSpPr bwMode="auto">
          <a:xfrm>
            <a:off x="103064" y="47615"/>
            <a:ext cx="597171" cy="315096"/>
            <a:chOff x="0" y="0"/>
            <a:chExt cx="1041399" cy="549275"/>
          </a:xfrm>
        </p:grpSpPr>
        <p:sp>
          <p:nvSpPr>
            <p:cNvPr id="271" name="Freeform 16"/>
            <p:cNvSpPr/>
            <p:nvPr/>
          </p:nvSpPr>
          <p:spPr bwMode="auto">
            <a:xfrm>
              <a:off x="0" y="0"/>
              <a:ext cx="361950" cy="549275"/>
            </a:xfrm>
            <a:custGeom>
              <a:avLst/>
              <a:gdLst>
                <a:gd name="T0" fmla="*/ 4 w 400"/>
                <a:gd name="T1" fmla="*/ 92 h 608"/>
                <a:gd name="T2" fmla="*/ 96 w 400"/>
                <a:gd name="T3" fmla="*/ 0 h 608"/>
                <a:gd name="T4" fmla="*/ 400 w 400"/>
                <a:gd name="T5" fmla="*/ 304 h 608"/>
                <a:gd name="T6" fmla="*/ 96 w 400"/>
                <a:gd name="T7" fmla="*/ 608 h 608"/>
                <a:gd name="T8" fmla="*/ 0 w 400"/>
                <a:gd name="T9" fmla="*/ 512 h 608"/>
                <a:gd name="T10" fmla="*/ 212 w 400"/>
                <a:gd name="T11" fmla="*/ 300 h 608"/>
                <a:gd name="T12" fmla="*/ 4 w 400"/>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400" h="608">
                  <a:moveTo>
                    <a:pt x="4" y="92"/>
                  </a:moveTo>
                  <a:lnTo>
                    <a:pt x="96" y="0"/>
                  </a:lnTo>
                  <a:lnTo>
                    <a:pt x="400" y="304"/>
                  </a:lnTo>
                  <a:lnTo>
                    <a:pt x="96" y="608"/>
                  </a:lnTo>
                  <a:lnTo>
                    <a:pt x="0" y="512"/>
                  </a:lnTo>
                  <a:lnTo>
                    <a:pt x="212" y="300"/>
                  </a:lnTo>
                  <a:lnTo>
                    <a:pt x="4" y="92"/>
                  </a:lnTo>
                  <a:close/>
                </a:path>
              </a:pathLst>
            </a:custGeom>
            <a:solidFill>
              <a:srgbClr val="005DA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sp>
          <p:nvSpPr>
            <p:cNvPr id="272" name="Freeform 17"/>
            <p:cNvSpPr/>
            <p:nvPr/>
          </p:nvSpPr>
          <p:spPr bwMode="auto">
            <a:xfrm>
              <a:off x="338137" y="0"/>
              <a:ext cx="360362" cy="549275"/>
            </a:xfrm>
            <a:custGeom>
              <a:avLst/>
              <a:gdLst>
                <a:gd name="T0" fmla="*/ 4 w 399"/>
                <a:gd name="T1" fmla="*/ 92 h 608"/>
                <a:gd name="T2" fmla="*/ 96 w 399"/>
                <a:gd name="T3" fmla="*/ 0 h 608"/>
                <a:gd name="T4" fmla="*/ 399 w 399"/>
                <a:gd name="T5" fmla="*/ 304 h 608"/>
                <a:gd name="T6" fmla="*/ 96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6" y="0"/>
                  </a:lnTo>
                  <a:lnTo>
                    <a:pt x="399" y="304"/>
                  </a:lnTo>
                  <a:lnTo>
                    <a:pt x="96" y="608"/>
                  </a:lnTo>
                  <a:lnTo>
                    <a:pt x="0" y="512"/>
                  </a:lnTo>
                  <a:lnTo>
                    <a:pt x="212" y="300"/>
                  </a:lnTo>
                  <a:lnTo>
                    <a:pt x="4" y="92"/>
                  </a:lnTo>
                  <a:close/>
                </a:path>
              </a:pathLst>
            </a:custGeom>
            <a:solidFill>
              <a:srgbClr val="399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sp>
          <p:nvSpPr>
            <p:cNvPr id="273" name="Freeform 18"/>
            <p:cNvSpPr/>
            <p:nvPr/>
          </p:nvSpPr>
          <p:spPr bwMode="auto">
            <a:xfrm>
              <a:off x="681037" y="0"/>
              <a:ext cx="360362" cy="549275"/>
            </a:xfrm>
            <a:custGeom>
              <a:avLst/>
              <a:gdLst>
                <a:gd name="T0" fmla="*/ 4 w 399"/>
                <a:gd name="T1" fmla="*/ 92 h 608"/>
                <a:gd name="T2" fmla="*/ 95 w 399"/>
                <a:gd name="T3" fmla="*/ 0 h 608"/>
                <a:gd name="T4" fmla="*/ 399 w 399"/>
                <a:gd name="T5" fmla="*/ 304 h 608"/>
                <a:gd name="T6" fmla="*/ 95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5" y="0"/>
                  </a:lnTo>
                  <a:lnTo>
                    <a:pt x="399" y="304"/>
                  </a:lnTo>
                  <a:lnTo>
                    <a:pt x="95" y="608"/>
                  </a:lnTo>
                  <a:lnTo>
                    <a:pt x="0" y="512"/>
                  </a:lnTo>
                  <a:lnTo>
                    <a:pt x="212" y="300"/>
                  </a:lnTo>
                  <a:lnTo>
                    <a:pt x="4" y="92"/>
                  </a:lnTo>
                  <a:close/>
                </a:path>
              </a:pathLst>
            </a:custGeom>
            <a:solidFill>
              <a:srgbClr val="F796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grpSp>
      <p:pic>
        <p:nvPicPr>
          <p:cNvPr id="320" name="图片 319" descr="C:\Users\qlp-PC\AppData\Roaming\Tencent\Users\2491454950\QQ\WinTemp\RichOle\Y9%6XOFJ_P_BLG9N%D}IKZ9.png"/>
          <p:cNvPicPr>
            <a:picLocks noChangeAspect="1" noChangeArrowheads="1"/>
          </p:cNvPicPr>
          <p:nvPr/>
        </p:nvPicPr>
        <p:blipFill rotWithShape="1">
          <a:blip r:embed="rId1">
            <a:extLst>
              <a:ext uri="{28A0092B-C50C-407E-A947-70E740481C1C}">
                <a14:useLocalDpi xmlns:a14="http://schemas.microsoft.com/office/drawing/2010/main" val="0"/>
              </a:ext>
            </a:extLst>
          </a:blip>
          <a:srcRect t="14557" b="83190"/>
          <a:stretch>
            <a:fillRect/>
          </a:stretch>
        </p:blipFill>
        <p:spPr bwMode="auto">
          <a:xfrm>
            <a:off x="400283" y="837717"/>
            <a:ext cx="8203870" cy="95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1" name="TextBox 11"/>
          <p:cNvSpPr txBox="1"/>
          <p:nvPr/>
        </p:nvSpPr>
        <p:spPr>
          <a:xfrm>
            <a:off x="1046234" y="315566"/>
            <a:ext cx="3519170" cy="52197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anose="02010600040101010101" pitchFamily="2" charset="-122"/>
                <a:cs typeface="华文黑体" pitchFamily="2" charset="-122"/>
              </a:defRPr>
            </a:lvl1pPr>
          </a:lstStyle>
          <a:p>
            <a:pPr algn="l"/>
            <a:r>
              <a:rPr lang="zh-CN" altLang="en-US" sz="2800" b="1">
                <a:solidFill>
                  <a:schemeClr val="accent1">
                    <a:lumMod val="50000"/>
                  </a:schemeClr>
                </a:solidFill>
                <a:sym typeface="+mn-ea"/>
              </a:rPr>
              <a:t>5.1.3 IPv4地址类型</a:t>
            </a:r>
            <a:endParaRPr lang="zh-CN" altLang="en-US" sz="2800" b="1">
              <a:solidFill>
                <a:schemeClr val="accent1">
                  <a:lumMod val="50000"/>
                </a:schemeClr>
              </a:solidFill>
              <a:sym typeface="+mn-ea"/>
            </a:endParaRPr>
          </a:p>
        </p:txBody>
      </p:sp>
      <p:sp>
        <p:nvSpPr>
          <p:cNvPr id="2" name="矩形 1"/>
          <p:cNvSpPr/>
          <p:nvPr/>
        </p:nvSpPr>
        <p:spPr>
          <a:xfrm>
            <a:off x="400050" y="943610"/>
            <a:ext cx="3434080" cy="569595"/>
          </a:xfrm>
          <a:prstGeom prst="rect">
            <a:avLst/>
          </a:prstGeom>
          <a:solidFill>
            <a:schemeClr val="accent4">
              <a:lumMod val="20000"/>
              <a:lumOff val="80000"/>
            </a:schemeClr>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sz="2400" b="1">
                <a:solidFill>
                  <a:schemeClr val="accent1">
                    <a:lumMod val="50000"/>
                  </a:schemeClr>
                </a:solidFill>
              </a:rPr>
              <a:t>2</a:t>
            </a:r>
            <a:r>
              <a:rPr lang="en-US" altLang="zh-CN" sz="2400" b="1">
                <a:solidFill>
                  <a:schemeClr val="accent1">
                    <a:lumMod val="50000"/>
                  </a:schemeClr>
                </a:solidFill>
              </a:rPr>
              <a:t>.</a:t>
            </a:r>
            <a:r>
              <a:rPr lang="zh-CN" altLang="en-US" sz="2400" b="1">
                <a:solidFill>
                  <a:schemeClr val="accent1">
                    <a:lumMod val="50000"/>
                  </a:schemeClr>
                </a:solidFill>
              </a:rPr>
              <a:t>公用地址和私有地址</a:t>
            </a:r>
            <a:endParaRPr lang="zh-CN" altLang="en-US" sz="2400" b="1">
              <a:solidFill>
                <a:schemeClr val="accent1">
                  <a:lumMod val="50000"/>
                </a:schemeClr>
              </a:solidFill>
            </a:endParaRPr>
          </a:p>
        </p:txBody>
      </p:sp>
      <p:sp>
        <p:nvSpPr>
          <p:cNvPr id="3" name="矩形 2"/>
          <p:cNvSpPr/>
          <p:nvPr/>
        </p:nvSpPr>
        <p:spPr>
          <a:xfrm>
            <a:off x="400050" y="1604010"/>
            <a:ext cx="8260715" cy="2973705"/>
          </a:xfrm>
          <a:prstGeom prst="rect">
            <a:avLst/>
          </a:prstGeom>
          <a:solidFill>
            <a:schemeClr val="bg1"/>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en-US" altLang="zh-CN" sz="2400" b="1">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    </a:t>
            </a:r>
            <a:r>
              <a:rPr sz="2400" b="1">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大多数组织将私有IPv4地址用于其内部主机。但是这些私有地址在互联网上不可路由，必须转换为公有IPv4地址。</a:t>
            </a:r>
            <a:endParaRPr sz="2400" b="1">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endParaRPr>
          </a:p>
          <a:p>
            <a:pPr algn="l"/>
            <a:r>
              <a:rPr sz="2400" b="1">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 </a:t>
            </a:r>
            <a:r>
              <a:rPr lang="en-US" sz="2400" b="1">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    </a:t>
            </a:r>
            <a:r>
              <a:rPr sz="2400" b="1">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网络地址转换NAT（Network Address Translation）用于私有IPv4地址和公有IPv4地址间的转换。</a:t>
            </a:r>
            <a:endParaRPr sz="2400" b="1">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endParaRPr>
          </a:p>
          <a:p>
            <a:pPr algn="l"/>
            <a:r>
              <a:rPr sz="2400" b="1">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 </a:t>
            </a:r>
            <a:r>
              <a:rPr lang="en-US" sz="2400" b="1">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   </a:t>
            </a:r>
            <a:r>
              <a:rPr sz="2400" b="1">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这通常是在将内部网络连接到ISP网络的路由器上完成。</a:t>
            </a:r>
            <a:endParaRPr sz="2400" b="1">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endParaRPr>
          </a:p>
          <a:p>
            <a:pPr algn="l"/>
            <a:r>
              <a:rPr lang="en-US" sz="2400" b="1">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    </a:t>
            </a:r>
            <a:r>
              <a:rPr sz="2400" b="1">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目前，家庭路由器可提供同样的功能。例如，大多数家庭路由器是从私有IPv4地址192.168.1.0/24将IPv4地址分配给其无线或有线主机。</a:t>
            </a:r>
            <a:endParaRPr sz="2400" b="1">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0" name="Group 7"/>
          <p:cNvGrpSpPr/>
          <p:nvPr/>
        </p:nvGrpSpPr>
        <p:grpSpPr bwMode="auto">
          <a:xfrm>
            <a:off x="103064" y="47615"/>
            <a:ext cx="597171" cy="315096"/>
            <a:chOff x="0" y="0"/>
            <a:chExt cx="1041399" cy="549275"/>
          </a:xfrm>
        </p:grpSpPr>
        <p:sp>
          <p:nvSpPr>
            <p:cNvPr id="271" name="Freeform 16"/>
            <p:cNvSpPr/>
            <p:nvPr/>
          </p:nvSpPr>
          <p:spPr bwMode="auto">
            <a:xfrm>
              <a:off x="0" y="0"/>
              <a:ext cx="361950" cy="549275"/>
            </a:xfrm>
            <a:custGeom>
              <a:avLst/>
              <a:gdLst>
                <a:gd name="T0" fmla="*/ 4 w 400"/>
                <a:gd name="T1" fmla="*/ 92 h 608"/>
                <a:gd name="T2" fmla="*/ 96 w 400"/>
                <a:gd name="T3" fmla="*/ 0 h 608"/>
                <a:gd name="T4" fmla="*/ 400 w 400"/>
                <a:gd name="T5" fmla="*/ 304 h 608"/>
                <a:gd name="T6" fmla="*/ 96 w 400"/>
                <a:gd name="T7" fmla="*/ 608 h 608"/>
                <a:gd name="T8" fmla="*/ 0 w 400"/>
                <a:gd name="T9" fmla="*/ 512 h 608"/>
                <a:gd name="T10" fmla="*/ 212 w 400"/>
                <a:gd name="T11" fmla="*/ 300 h 608"/>
                <a:gd name="T12" fmla="*/ 4 w 400"/>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400" h="608">
                  <a:moveTo>
                    <a:pt x="4" y="92"/>
                  </a:moveTo>
                  <a:lnTo>
                    <a:pt x="96" y="0"/>
                  </a:lnTo>
                  <a:lnTo>
                    <a:pt x="400" y="304"/>
                  </a:lnTo>
                  <a:lnTo>
                    <a:pt x="96" y="608"/>
                  </a:lnTo>
                  <a:lnTo>
                    <a:pt x="0" y="512"/>
                  </a:lnTo>
                  <a:lnTo>
                    <a:pt x="212" y="300"/>
                  </a:lnTo>
                  <a:lnTo>
                    <a:pt x="4" y="92"/>
                  </a:lnTo>
                  <a:close/>
                </a:path>
              </a:pathLst>
            </a:custGeom>
            <a:solidFill>
              <a:srgbClr val="005DA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sp>
          <p:nvSpPr>
            <p:cNvPr id="272" name="Freeform 17"/>
            <p:cNvSpPr/>
            <p:nvPr/>
          </p:nvSpPr>
          <p:spPr bwMode="auto">
            <a:xfrm>
              <a:off x="338137" y="0"/>
              <a:ext cx="360362" cy="549275"/>
            </a:xfrm>
            <a:custGeom>
              <a:avLst/>
              <a:gdLst>
                <a:gd name="T0" fmla="*/ 4 w 399"/>
                <a:gd name="T1" fmla="*/ 92 h 608"/>
                <a:gd name="T2" fmla="*/ 96 w 399"/>
                <a:gd name="T3" fmla="*/ 0 h 608"/>
                <a:gd name="T4" fmla="*/ 399 w 399"/>
                <a:gd name="T5" fmla="*/ 304 h 608"/>
                <a:gd name="T6" fmla="*/ 96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6" y="0"/>
                  </a:lnTo>
                  <a:lnTo>
                    <a:pt x="399" y="304"/>
                  </a:lnTo>
                  <a:lnTo>
                    <a:pt x="96" y="608"/>
                  </a:lnTo>
                  <a:lnTo>
                    <a:pt x="0" y="512"/>
                  </a:lnTo>
                  <a:lnTo>
                    <a:pt x="212" y="300"/>
                  </a:lnTo>
                  <a:lnTo>
                    <a:pt x="4" y="92"/>
                  </a:lnTo>
                  <a:close/>
                </a:path>
              </a:pathLst>
            </a:custGeom>
            <a:solidFill>
              <a:srgbClr val="399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sp>
          <p:nvSpPr>
            <p:cNvPr id="273" name="Freeform 18"/>
            <p:cNvSpPr/>
            <p:nvPr/>
          </p:nvSpPr>
          <p:spPr bwMode="auto">
            <a:xfrm>
              <a:off x="681037" y="0"/>
              <a:ext cx="360362" cy="549275"/>
            </a:xfrm>
            <a:custGeom>
              <a:avLst/>
              <a:gdLst>
                <a:gd name="T0" fmla="*/ 4 w 399"/>
                <a:gd name="T1" fmla="*/ 92 h 608"/>
                <a:gd name="T2" fmla="*/ 95 w 399"/>
                <a:gd name="T3" fmla="*/ 0 h 608"/>
                <a:gd name="T4" fmla="*/ 399 w 399"/>
                <a:gd name="T5" fmla="*/ 304 h 608"/>
                <a:gd name="T6" fmla="*/ 95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5" y="0"/>
                  </a:lnTo>
                  <a:lnTo>
                    <a:pt x="399" y="304"/>
                  </a:lnTo>
                  <a:lnTo>
                    <a:pt x="95" y="608"/>
                  </a:lnTo>
                  <a:lnTo>
                    <a:pt x="0" y="512"/>
                  </a:lnTo>
                  <a:lnTo>
                    <a:pt x="212" y="300"/>
                  </a:lnTo>
                  <a:lnTo>
                    <a:pt x="4" y="92"/>
                  </a:lnTo>
                  <a:close/>
                </a:path>
              </a:pathLst>
            </a:custGeom>
            <a:solidFill>
              <a:srgbClr val="F796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grpSp>
      <p:pic>
        <p:nvPicPr>
          <p:cNvPr id="320" name="图片 319" descr="C:\Users\qlp-PC\AppData\Roaming\Tencent\Users\2491454950\QQ\WinTemp\RichOle\Y9%6XOFJ_P_BLG9N%D}IKZ9.png"/>
          <p:cNvPicPr>
            <a:picLocks noChangeAspect="1" noChangeArrowheads="1"/>
          </p:cNvPicPr>
          <p:nvPr/>
        </p:nvPicPr>
        <p:blipFill rotWithShape="1">
          <a:blip r:embed="rId1">
            <a:extLst>
              <a:ext uri="{28A0092B-C50C-407E-A947-70E740481C1C}">
                <a14:useLocalDpi xmlns:a14="http://schemas.microsoft.com/office/drawing/2010/main" val="0"/>
              </a:ext>
            </a:extLst>
          </a:blip>
          <a:srcRect t="14557" b="83190"/>
          <a:stretch>
            <a:fillRect/>
          </a:stretch>
        </p:blipFill>
        <p:spPr bwMode="auto">
          <a:xfrm>
            <a:off x="400283" y="837717"/>
            <a:ext cx="8203870" cy="95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1" name="TextBox 11"/>
          <p:cNvSpPr txBox="1"/>
          <p:nvPr/>
        </p:nvSpPr>
        <p:spPr>
          <a:xfrm>
            <a:off x="1046234" y="315566"/>
            <a:ext cx="3519170" cy="52197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anose="02010600040101010101" pitchFamily="2" charset="-122"/>
                <a:cs typeface="华文黑体" pitchFamily="2" charset="-122"/>
              </a:defRPr>
            </a:lvl1pPr>
          </a:lstStyle>
          <a:p>
            <a:pPr algn="l"/>
            <a:r>
              <a:rPr lang="zh-CN" altLang="en-US" sz="2800" b="1">
                <a:solidFill>
                  <a:schemeClr val="accent1">
                    <a:lumMod val="50000"/>
                  </a:schemeClr>
                </a:solidFill>
                <a:sym typeface="+mn-ea"/>
              </a:rPr>
              <a:t>5.1.3 IPv4地址类型</a:t>
            </a:r>
            <a:endParaRPr lang="zh-CN" altLang="en-US" sz="2800" b="1">
              <a:solidFill>
                <a:schemeClr val="accent1">
                  <a:lumMod val="50000"/>
                </a:schemeClr>
              </a:solidFill>
              <a:sym typeface="+mn-ea"/>
            </a:endParaRPr>
          </a:p>
        </p:txBody>
      </p:sp>
      <p:sp>
        <p:nvSpPr>
          <p:cNvPr id="2" name="矩形 1"/>
          <p:cNvSpPr/>
          <p:nvPr/>
        </p:nvSpPr>
        <p:spPr>
          <a:xfrm>
            <a:off x="400050" y="943610"/>
            <a:ext cx="3434080" cy="569595"/>
          </a:xfrm>
          <a:prstGeom prst="rect">
            <a:avLst/>
          </a:prstGeom>
          <a:solidFill>
            <a:schemeClr val="accent4">
              <a:lumMod val="20000"/>
              <a:lumOff val="80000"/>
            </a:schemeClr>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sz="2400" b="1">
                <a:solidFill>
                  <a:schemeClr val="accent1">
                    <a:lumMod val="50000"/>
                  </a:schemeClr>
                </a:solidFill>
              </a:rPr>
              <a:t>3.特殊用户IPv4地址</a:t>
            </a:r>
            <a:endParaRPr sz="2400" b="1">
              <a:solidFill>
                <a:schemeClr val="accent1">
                  <a:lumMod val="50000"/>
                </a:schemeClr>
              </a:solidFill>
            </a:endParaRPr>
          </a:p>
        </p:txBody>
      </p:sp>
      <p:sp>
        <p:nvSpPr>
          <p:cNvPr id="3" name="矩形 2"/>
          <p:cNvSpPr/>
          <p:nvPr/>
        </p:nvSpPr>
        <p:spPr>
          <a:xfrm>
            <a:off x="400050" y="1604010"/>
            <a:ext cx="8260715" cy="1292225"/>
          </a:xfrm>
          <a:prstGeom prst="rect">
            <a:avLst/>
          </a:prstGeom>
          <a:solidFill>
            <a:schemeClr val="bg1"/>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en-US" altLang="zh-CN" sz="2400" b="1">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    </a:t>
            </a:r>
            <a:r>
              <a:rPr sz="2400" b="1">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一些地址，比如网络地址和广播地址不能分配给主机。还有些特殊地址可以分配给主机，但这些主机在网络内的交互方式却受到限制。</a:t>
            </a:r>
            <a:endParaRPr sz="2400" b="1">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endParaRPr>
          </a:p>
        </p:txBody>
      </p:sp>
      <p:sp>
        <p:nvSpPr>
          <p:cNvPr id="4" name="矩形 3"/>
          <p:cNvSpPr/>
          <p:nvPr/>
        </p:nvSpPr>
        <p:spPr>
          <a:xfrm>
            <a:off x="400050" y="2987040"/>
            <a:ext cx="8260715" cy="1292225"/>
          </a:xfrm>
          <a:prstGeom prst="rect">
            <a:avLst/>
          </a:prstGeom>
          <a:solidFill>
            <a:schemeClr val="bg1"/>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en-US" altLang="zh-CN" sz="2400" b="1">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    </a:t>
            </a:r>
            <a:r>
              <a:rPr sz="2400" b="1">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（1）网络地址。用于表示网络本身，具有正常的网络号部分，主机号部分为全“0”的IP地址代表一个特定的网络，即作为网络标识之用，如102.0.0.0</a:t>
            </a:r>
            <a:r>
              <a:rPr lang="zh-CN" sz="2400" b="1">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a:t>
            </a:r>
            <a:endParaRPr lang="zh-CN" sz="2400" b="1">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0" name="Group 7"/>
          <p:cNvGrpSpPr/>
          <p:nvPr/>
        </p:nvGrpSpPr>
        <p:grpSpPr bwMode="auto">
          <a:xfrm>
            <a:off x="103064" y="47615"/>
            <a:ext cx="597171" cy="315096"/>
            <a:chOff x="0" y="0"/>
            <a:chExt cx="1041399" cy="549275"/>
          </a:xfrm>
        </p:grpSpPr>
        <p:sp>
          <p:nvSpPr>
            <p:cNvPr id="271" name="Freeform 16"/>
            <p:cNvSpPr/>
            <p:nvPr/>
          </p:nvSpPr>
          <p:spPr bwMode="auto">
            <a:xfrm>
              <a:off x="0" y="0"/>
              <a:ext cx="361950" cy="549275"/>
            </a:xfrm>
            <a:custGeom>
              <a:avLst/>
              <a:gdLst>
                <a:gd name="T0" fmla="*/ 4 w 400"/>
                <a:gd name="T1" fmla="*/ 92 h 608"/>
                <a:gd name="T2" fmla="*/ 96 w 400"/>
                <a:gd name="T3" fmla="*/ 0 h 608"/>
                <a:gd name="T4" fmla="*/ 400 w 400"/>
                <a:gd name="T5" fmla="*/ 304 h 608"/>
                <a:gd name="T6" fmla="*/ 96 w 400"/>
                <a:gd name="T7" fmla="*/ 608 h 608"/>
                <a:gd name="T8" fmla="*/ 0 w 400"/>
                <a:gd name="T9" fmla="*/ 512 h 608"/>
                <a:gd name="T10" fmla="*/ 212 w 400"/>
                <a:gd name="T11" fmla="*/ 300 h 608"/>
                <a:gd name="T12" fmla="*/ 4 w 400"/>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400" h="608">
                  <a:moveTo>
                    <a:pt x="4" y="92"/>
                  </a:moveTo>
                  <a:lnTo>
                    <a:pt x="96" y="0"/>
                  </a:lnTo>
                  <a:lnTo>
                    <a:pt x="400" y="304"/>
                  </a:lnTo>
                  <a:lnTo>
                    <a:pt x="96" y="608"/>
                  </a:lnTo>
                  <a:lnTo>
                    <a:pt x="0" y="512"/>
                  </a:lnTo>
                  <a:lnTo>
                    <a:pt x="212" y="300"/>
                  </a:lnTo>
                  <a:lnTo>
                    <a:pt x="4" y="92"/>
                  </a:lnTo>
                  <a:close/>
                </a:path>
              </a:pathLst>
            </a:custGeom>
            <a:solidFill>
              <a:srgbClr val="005DA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sp>
          <p:nvSpPr>
            <p:cNvPr id="272" name="Freeform 17"/>
            <p:cNvSpPr/>
            <p:nvPr/>
          </p:nvSpPr>
          <p:spPr bwMode="auto">
            <a:xfrm>
              <a:off x="338137" y="0"/>
              <a:ext cx="360362" cy="549275"/>
            </a:xfrm>
            <a:custGeom>
              <a:avLst/>
              <a:gdLst>
                <a:gd name="T0" fmla="*/ 4 w 399"/>
                <a:gd name="T1" fmla="*/ 92 h 608"/>
                <a:gd name="T2" fmla="*/ 96 w 399"/>
                <a:gd name="T3" fmla="*/ 0 h 608"/>
                <a:gd name="T4" fmla="*/ 399 w 399"/>
                <a:gd name="T5" fmla="*/ 304 h 608"/>
                <a:gd name="T6" fmla="*/ 96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6" y="0"/>
                  </a:lnTo>
                  <a:lnTo>
                    <a:pt x="399" y="304"/>
                  </a:lnTo>
                  <a:lnTo>
                    <a:pt x="96" y="608"/>
                  </a:lnTo>
                  <a:lnTo>
                    <a:pt x="0" y="512"/>
                  </a:lnTo>
                  <a:lnTo>
                    <a:pt x="212" y="300"/>
                  </a:lnTo>
                  <a:lnTo>
                    <a:pt x="4" y="92"/>
                  </a:lnTo>
                  <a:close/>
                </a:path>
              </a:pathLst>
            </a:custGeom>
            <a:solidFill>
              <a:srgbClr val="399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sp>
          <p:nvSpPr>
            <p:cNvPr id="273" name="Freeform 18"/>
            <p:cNvSpPr/>
            <p:nvPr/>
          </p:nvSpPr>
          <p:spPr bwMode="auto">
            <a:xfrm>
              <a:off x="681037" y="0"/>
              <a:ext cx="360362" cy="549275"/>
            </a:xfrm>
            <a:custGeom>
              <a:avLst/>
              <a:gdLst>
                <a:gd name="T0" fmla="*/ 4 w 399"/>
                <a:gd name="T1" fmla="*/ 92 h 608"/>
                <a:gd name="T2" fmla="*/ 95 w 399"/>
                <a:gd name="T3" fmla="*/ 0 h 608"/>
                <a:gd name="T4" fmla="*/ 399 w 399"/>
                <a:gd name="T5" fmla="*/ 304 h 608"/>
                <a:gd name="T6" fmla="*/ 95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5" y="0"/>
                  </a:lnTo>
                  <a:lnTo>
                    <a:pt x="399" y="304"/>
                  </a:lnTo>
                  <a:lnTo>
                    <a:pt x="95" y="608"/>
                  </a:lnTo>
                  <a:lnTo>
                    <a:pt x="0" y="512"/>
                  </a:lnTo>
                  <a:lnTo>
                    <a:pt x="212" y="300"/>
                  </a:lnTo>
                  <a:lnTo>
                    <a:pt x="4" y="92"/>
                  </a:lnTo>
                  <a:close/>
                </a:path>
              </a:pathLst>
            </a:custGeom>
            <a:solidFill>
              <a:srgbClr val="F796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grpSp>
      <p:pic>
        <p:nvPicPr>
          <p:cNvPr id="320" name="图片 319" descr="C:\Users\qlp-PC\AppData\Roaming\Tencent\Users\2491454950\QQ\WinTemp\RichOle\Y9%6XOFJ_P_BLG9N%D}IKZ9.png"/>
          <p:cNvPicPr>
            <a:picLocks noChangeAspect="1" noChangeArrowheads="1"/>
          </p:cNvPicPr>
          <p:nvPr/>
        </p:nvPicPr>
        <p:blipFill rotWithShape="1">
          <a:blip r:embed="rId1">
            <a:extLst>
              <a:ext uri="{28A0092B-C50C-407E-A947-70E740481C1C}">
                <a14:useLocalDpi xmlns:a14="http://schemas.microsoft.com/office/drawing/2010/main" val="0"/>
              </a:ext>
            </a:extLst>
          </a:blip>
          <a:srcRect t="14557" b="83190"/>
          <a:stretch>
            <a:fillRect/>
          </a:stretch>
        </p:blipFill>
        <p:spPr bwMode="auto">
          <a:xfrm>
            <a:off x="400283" y="837717"/>
            <a:ext cx="8203870" cy="95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1" name="TextBox 11"/>
          <p:cNvSpPr txBox="1"/>
          <p:nvPr/>
        </p:nvSpPr>
        <p:spPr>
          <a:xfrm>
            <a:off x="1046234" y="315566"/>
            <a:ext cx="3519170" cy="52197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anose="02010600040101010101" pitchFamily="2" charset="-122"/>
                <a:cs typeface="华文黑体" pitchFamily="2" charset="-122"/>
              </a:defRPr>
            </a:lvl1pPr>
          </a:lstStyle>
          <a:p>
            <a:pPr algn="l"/>
            <a:r>
              <a:rPr lang="zh-CN" altLang="en-US" sz="2800" b="1">
                <a:solidFill>
                  <a:schemeClr val="accent1">
                    <a:lumMod val="50000"/>
                  </a:schemeClr>
                </a:solidFill>
                <a:sym typeface="+mn-ea"/>
              </a:rPr>
              <a:t>5.1.3 IPv4地址类型</a:t>
            </a:r>
            <a:endParaRPr lang="zh-CN" altLang="en-US" sz="2800" b="1">
              <a:solidFill>
                <a:schemeClr val="accent1">
                  <a:lumMod val="50000"/>
                </a:schemeClr>
              </a:solidFill>
              <a:sym typeface="+mn-ea"/>
            </a:endParaRPr>
          </a:p>
        </p:txBody>
      </p:sp>
      <p:sp>
        <p:nvSpPr>
          <p:cNvPr id="3" name="矩形 2"/>
          <p:cNvSpPr/>
          <p:nvPr/>
        </p:nvSpPr>
        <p:spPr>
          <a:xfrm>
            <a:off x="400050" y="932815"/>
            <a:ext cx="8260715" cy="1488440"/>
          </a:xfrm>
          <a:prstGeom prst="rect">
            <a:avLst/>
          </a:prstGeom>
          <a:solidFill>
            <a:schemeClr val="bg1"/>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en-US" altLang="zh-CN" sz="2400" b="1">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    </a:t>
            </a:r>
            <a:r>
              <a:rPr sz="2400" b="1">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（2）广播地址。用于向网络中的所有设备广播分组。具有正常的网络号部分，主机号部分为全“1”的IP地址代表一个在指定网络中的广播，被称为广播地址，如102.255.255.255</a:t>
            </a:r>
            <a:r>
              <a:rPr lang="zh-CN" sz="2400" b="1">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a:t>
            </a:r>
            <a:endParaRPr lang="zh-CN" sz="2400" b="1">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endParaRPr>
          </a:p>
        </p:txBody>
      </p:sp>
      <p:sp>
        <p:nvSpPr>
          <p:cNvPr id="4" name="矩形 3"/>
          <p:cNvSpPr/>
          <p:nvPr/>
        </p:nvSpPr>
        <p:spPr>
          <a:xfrm>
            <a:off x="400050" y="2516505"/>
            <a:ext cx="8260715" cy="2021840"/>
          </a:xfrm>
          <a:prstGeom prst="rect">
            <a:avLst/>
          </a:prstGeom>
          <a:solidFill>
            <a:schemeClr val="bg1"/>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en-US" altLang="zh-CN" sz="2400" b="1">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    </a:t>
            </a:r>
            <a:r>
              <a:rPr sz="2400" b="1">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（3）环回地址（127.0.0.0/8或127.0.0.0127.255.255.254）。最常见的是127.0.0.1，主机使用这些特殊地址将流量指向其自身。例如，主机可以使用这个特殊地址测试TCP/IP配置是否运行正常。</a:t>
            </a:r>
            <a:endParaRPr sz="2400" b="1">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endParaRPr>
          </a:p>
          <a:p>
            <a:pPr algn="l"/>
            <a:r>
              <a:rPr sz="2400" b="1">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注：127.0.0.1环回地址对ping命令的应答。</a:t>
            </a:r>
            <a:endParaRPr sz="2400" b="1">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0" name="Group 7"/>
          <p:cNvGrpSpPr/>
          <p:nvPr/>
        </p:nvGrpSpPr>
        <p:grpSpPr bwMode="auto">
          <a:xfrm>
            <a:off x="103064" y="47615"/>
            <a:ext cx="597171" cy="315096"/>
            <a:chOff x="0" y="0"/>
            <a:chExt cx="1041399" cy="549275"/>
          </a:xfrm>
        </p:grpSpPr>
        <p:sp>
          <p:nvSpPr>
            <p:cNvPr id="271" name="Freeform 16"/>
            <p:cNvSpPr/>
            <p:nvPr/>
          </p:nvSpPr>
          <p:spPr bwMode="auto">
            <a:xfrm>
              <a:off x="0" y="0"/>
              <a:ext cx="361950" cy="549275"/>
            </a:xfrm>
            <a:custGeom>
              <a:avLst/>
              <a:gdLst>
                <a:gd name="T0" fmla="*/ 4 w 400"/>
                <a:gd name="T1" fmla="*/ 92 h 608"/>
                <a:gd name="T2" fmla="*/ 96 w 400"/>
                <a:gd name="T3" fmla="*/ 0 h 608"/>
                <a:gd name="T4" fmla="*/ 400 w 400"/>
                <a:gd name="T5" fmla="*/ 304 h 608"/>
                <a:gd name="T6" fmla="*/ 96 w 400"/>
                <a:gd name="T7" fmla="*/ 608 h 608"/>
                <a:gd name="T8" fmla="*/ 0 w 400"/>
                <a:gd name="T9" fmla="*/ 512 h 608"/>
                <a:gd name="T10" fmla="*/ 212 w 400"/>
                <a:gd name="T11" fmla="*/ 300 h 608"/>
                <a:gd name="T12" fmla="*/ 4 w 400"/>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400" h="608">
                  <a:moveTo>
                    <a:pt x="4" y="92"/>
                  </a:moveTo>
                  <a:lnTo>
                    <a:pt x="96" y="0"/>
                  </a:lnTo>
                  <a:lnTo>
                    <a:pt x="400" y="304"/>
                  </a:lnTo>
                  <a:lnTo>
                    <a:pt x="96" y="608"/>
                  </a:lnTo>
                  <a:lnTo>
                    <a:pt x="0" y="512"/>
                  </a:lnTo>
                  <a:lnTo>
                    <a:pt x="212" y="300"/>
                  </a:lnTo>
                  <a:lnTo>
                    <a:pt x="4" y="92"/>
                  </a:lnTo>
                  <a:close/>
                </a:path>
              </a:pathLst>
            </a:custGeom>
            <a:solidFill>
              <a:srgbClr val="005DA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sp>
          <p:nvSpPr>
            <p:cNvPr id="272" name="Freeform 17"/>
            <p:cNvSpPr/>
            <p:nvPr/>
          </p:nvSpPr>
          <p:spPr bwMode="auto">
            <a:xfrm>
              <a:off x="338137" y="0"/>
              <a:ext cx="360362" cy="549275"/>
            </a:xfrm>
            <a:custGeom>
              <a:avLst/>
              <a:gdLst>
                <a:gd name="T0" fmla="*/ 4 w 399"/>
                <a:gd name="T1" fmla="*/ 92 h 608"/>
                <a:gd name="T2" fmla="*/ 96 w 399"/>
                <a:gd name="T3" fmla="*/ 0 h 608"/>
                <a:gd name="T4" fmla="*/ 399 w 399"/>
                <a:gd name="T5" fmla="*/ 304 h 608"/>
                <a:gd name="T6" fmla="*/ 96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6" y="0"/>
                  </a:lnTo>
                  <a:lnTo>
                    <a:pt x="399" y="304"/>
                  </a:lnTo>
                  <a:lnTo>
                    <a:pt x="96" y="608"/>
                  </a:lnTo>
                  <a:lnTo>
                    <a:pt x="0" y="512"/>
                  </a:lnTo>
                  <a:lnTo>
                    <a:pt x="212" y="300"/>
                  </a:lnTo>
                  <a:lnTo>
                    <a:pt x="4" y="92"/>
                  </a:lnTo>
                  <a:close/>
                </a:path>
              </a:pathLst>
            </a:custGeom>
            <a:solidFill>
              <a:srgbClr val="399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sp>
          <p:nvSpPr>
            <p:cNvPr id="273" name="Freeform 18"/>
            <p:cNvSpPr/>
            <p:nvPr/>
          </p:nvSpPr>
          <p:spPr bwMode="auto">
            <a:xfrm>
              <a:off x="681037" y="0"/>
              <a:ext cx="360362" cy="549275"/>
            </a:xfrm>
            <a:custGeom>
              <a:avLst/>
              <a:gdLst>
                <a:gd name="T0" fmla="*/ 4 w 399"/>
                <a:gd name="T1" fmla="*/ 92 h 608"/>
                <a:gd name="T2" fmla="*/ 95 w 399"/>
                <a:gd name="T3" fmla="*/ 0 h 608"/>
                <a:gd name="T4" fmla="*/ 399 w 399"/>
                <a:gd name="T5" fmla="*/ 304 h 608"/>
                <a:gd name="T6" fmla="*/ 95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5" y="0"/>
                  </a:lnTo>
                  <a:lnTo>
                    <a:pt x="399" y="304"/>
                  </a:lnTo>
                  <a:lnTo>
                    <a:pt x="95" y="608"/>
                  </a:lnTo>
                  <a:lnTo>
                    <a:pt x="0" y="512"/>
                  </a:lnTo>
                  <a:lnTo>
                    <a:pt x="212" y="300"/>
                  </a:lnTo>
                  <a:lnTo>
                    <a:pt x="4" y="92"/>
                  </a:lnTo>
                  <a:close/>
                </a:path>
              </a:pathLst>
            </a:custGeom>
            <a:solidFill>
              <a:srgbClr val="F796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grpSp>
      <p:pic>
        <p:nvPicPr>
          <p:cNvPr id="320" name="图片 319" descr="C:\Users\qlp-PC\AppData\Roaming\Tencent\Users\2491454950\QQ\WinTemp\RichOle\Y9%6XOFJ_P_BLG9N%D}IKZ9.png"/>
          <p:cNvPicPr>
            <a:picLocks noChangeAspect="1" noChangeArrowheads="1"/>
          </p:cNvPicPr>
          <p:nvPr/>
        </p:nvPicPr>
        <p:blipFill rotWithShape="1">
          <a:blip r:embed="rId1">
            <a:extLst>
              <a:ext uri="{28A0092B-C50C-407E-A947-70E740481C1C}">
                <a14:useLocalDpi xmlns:a14="http://schemas.microsoft.com/office/drawing/2010/main" val="0"/>
              </a:ext>
            </a:extLst>
          </a:blip>
          <a:srcRect t="14557" b="83190"/>
          <a:stretch>
            <a:fillRect/>
          </a:stretch>
        </p:blipFill>
        <p:spPr bwMode="auto">
          <a:xfrm>
            <a:off x="400283" y="837717"/>
            <a:ext cx="8203870" cy="95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1" name="TextBox 11"/>
          <p:cNvSpPr txBox="1"/>
          <p:nvPr/>
        </p:nvSpPr>
        <p:spPr>
          <a:xfrm>
            <a:off x="1046234" y="315566"/>
            <a:ext cx="3519170" cy="52197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anose="02010600040101010101" pitchFamily="2" charset="-122"/>
                <a:cs typeface="华文黑体" pitchFamily="2" charset="-122"/>
              </a:defRPr>
            </a:lvl1pPr>
          </a:lstStyle>
          <a:p>
            <a:pPr algn="l"/>
            <a:r>
              <a:rPr lang="zh-CN" altLang="en-US" sz="2800" b="1">
                <a:solidFill>
                  <a:schemeClr val="accent1">
                    <a:lumMod val="50000"/>
                  </a:schemeClr>
                </a:solidFill>
                <a:sym typeface="+mn-ea"/>
              </a:rPr>
              <a:t>5.1.3 IPv4地址类型</a:t>
            </a:r>
            <a:endParaRPr lang="zh-CN" altLang="en-US" sz="2800" b="1">
              <a:solidFill>
                <a:schemeClr val="accent1">
                  <a:lumMod val="50000"/>
                </a:schemeClr>
              </a:solidFill>
              <a:sym typeface="+mn-ea"/>
            </a:endParaRPr>
          </a:p>
        </p:txBody>
      </p:sp>
      <p:sp>
        <p:nvSpPr>
          <p:cNvPr id="3" name="矩形 2"/>
          <p:cNvSpPr/>
          <p:nvPr/>
        </p:nvSpPr>
        <p:spPr>
          <a:xfrm>
            <a:off x="400050" y="932815"/>
            <a:ext cx="8260715" cy="1488440"/>
          </a:xfrm>
          <a:prstGeom prst="rect">
            <a:avLst/>
          </a:prstGeom>
          <a:solidFill>
            <a:schemeClr val="bg1"/>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en-US" altLang="zh-CN" sz="2400" b="1">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    </a:t>
            </a:r>
            <a:r>
              <a:rPr sz="2400" b="1">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（4）本地链路地址（169.254.0.0/16或169.254.0.0169.254.255.254）。通常称为自动私有IP编址（APIPA）地址。Windows DHCP客户端在无可用DHCP服务器时，使用它们进行自我配置。在对等连接中非常有用。</a:t>
            </a:r>
            <a:endParaRPr sz="2400" b="1">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endParaRPr>
          </a:p>
        </p:txBody>
      </p:sp>
      <p:sp>
        <p:nvSpPr>
          <p:cNvPr id="4" name="矩形 3"/>
          <p:cNvSpPr/>
          <p:nvPr/>
        </p:nvSpPr>
        <p:spPr>
          <a:xfrm>
            <a:off x="400050" y="2637790"/>
            <a:ext cx="8260715" cy="1391285"/>
          </a:xfrm>
          <a:prstGeom prst="rect">
            <a:avLst/>
          </a:prstGeom>
          <a:solidFill>
            <a:schemeClr val="bg1"/>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en-US" altLang="zh-CN" sz="2400" b="1">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    </a:t>
            </a:r>
            <a:r>
              <a:rPr sz="2400" b="1">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（5）TEST-NET（192.0.2.0/24或192.0.2.0192.0.2.254）。这些地址留作教学使用，用于文档和网络示例。</a:t>
            </a:r>
            <a:endParaRPr sz="2400" b="1">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0" name="Group 7"/>
          <p:cNvGrpSpPr/>
          <p:nvPr/>
        </p:nvGrpSpPr>
        <p:grpSpPr bwMode="auto">
          <a:xfrm>
            <a:off x="103064" y="47615"/>
            <a:ext cx="597171" cy="315096"/>
            <a:chOff x="0" y="0"/>
            <a:chExt cx="1041399" cy="549275"/>
          </a:xfrm>
        </p:grpSpPr>
        <p:sp>
          <p:nvSpPr>
            <p:cNvPr id="271" name="Freeform 16"/>
            <p:cNvSpPr/>
            <p:nvPr/>
          </p:nvSpPr>
          <p:spPr bwMode="auto">
            <a:xfrm>
              <a:off x="0" y="0"/>
              <a:ext cx="361950" cy="549275"/>
            </a:xfrm>
            <a:custGeom>
              <a:avLst/>
              <a:gdLst>
                <a:gd name="T0" fmla="*/ 4 w 400"/>
                <a:gd name="T1" fmla="*/ 92 h 608"/>
                <a:gd name="T2" fmla="*/ 96 w 400"/>
                <a:gd name="T3" fmla="*/ 0 h 608"/>
                <a:gd name="T4" fmla="*/ 400 w 400"/>
                <a:gd name="T5" fmla="*/ 304 h 608"/>
                <a:gd name="T6" fmla="*/ 96 w 400"/>
                <a:gd name="T7" fmla="*/ 608 h 608"/>
                <a:gd name="T8" fmla="*/ 0 w 400"/>
                <a:gd name="T9" fmla="*/ 512 h 608"/>
                <a:gd name="T10" fmla="*/ 212 w 400"/>
                <a:gd name="T11" fmla="*/ 300 h 608"/>
                <a:gd name="T12" fmla="*/ 4 w 400"/>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400" h="608">
                  <a:moveTo>
                    <a:pt x="4" y="92"/>
                  </a:moveTo>
                  <a:lnTo>
                    <a:pt x="96" y="0"/>
                  </a:lnTo>
                  <a:lnTo>
                    <a:pt x="400" y="304"/>
                  </a:lnTo>
                  <a:lnTo>
                    <a:pt x="96" y="608"/>
                  </a:lnTo>
                  <a:lnTo>
                    <a:pt x="0" y="512"/>
                  </a:lnTo>
                  <a:lnTo>
                    <a:pt x="212" y="300"/>
                  </a:lnTo>
                  <a:lnTo>
                    <a:pt x="4" y="92"/>
                  </a:lnTo>
                  <a:close/>
                </a:path>
              </a:pathLst>
            </a:custGeom>
            <a:solidFill>
              <a:srgbClr val="005DA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sp>
          <p:nvSpPr>
            <p:cNvPr id="272" name="Freeform 17"/>
            <p:cNvSpPr/>
            <p:nvPr/>
          </p:nvSpPr>
          <p:spPr bwMode="auto">
            <a:xfrm>
              <a:off x="338137" y="0"/>
              <a:ext cx="360362" cy="549275"/>
            </a:xfrm>
            <a:custGeom>
              <a:avLst/>
              <a:gdLst>
                <a:gd name="T0" fmla="*/ 4 w 399"/>
                <a:gd name="T1" fmla="*/ 92 h 608"/>
                <a:gd name="T2" fmla="*/ 96 w 399"/>
                <a:gd name="T3" fmla="*/ 0 h 608"/>
                <a:gd name="T4" fmla="*/ 399 w 399"/>
                <a:gd name="T5" fmla="*/ 304 h 608"/>
                <a:gd name="T6" fmla="*/ 96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6" y="0"/>
                  </a:lnTo>
                  <a:lnTo>
                    <a:pt x="399" y="304"/>
                  </a:lnTo>
                  <a:lnTo>
                    <a:pt x="96" y="608"/>
                  </a:lnTo>
                  <a:lnTo>
                    <a:pt x="0" y="512"/>
                  </a:lnTo>
                  <a:lnTo>
                    <a:pt x="212" y="300"/>
                  </a:lnTo>
                  <a:lnTo>
                    <a:pt x="4" y="92"/>
                  </a:lnTo>
                  <a:close/>
                </a:path>
              </a:pathLst>
            </a:custGeom>
            <a:solidFill>
              <a:srgbClr val="399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sp>
          <p:nvSpPr>
            <p:cNvPr id="273" name="Freeform 18"/>
            <p:cNvSpPr/>
            <p:nvPr/>
          </p:nvSpPr>
          <p:spPr bwMode="auto">
            <a:xfrm>
              <a:off x="681037" y="0"/>
              <a:ext cx="360362" cy="549275"/>
            </a:xfrm>
            <a:custGeom>
              <a:avLst/>
              <a:gdLst>
                <a:gd name="T0" fmla="*/ 4 w 399"/>
                <a:gd name="T1" fmla="*/ 92 h 608"/>
                <a:gd name="T2" fmla="*/ 95 w 399"/>
                <a:gd name="T3" fmla="*/ 0 h 608"/>
                <a:gd name="T4" fmla="*/ 399 w 399"/>
                <a:gd name="T5" fmla="*/ 304 h 608"/>
                <a:gd name="T6" fmla="*/ 95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5" y="0"/>
                  </a:lnTo>
                  <a:lnTo>
                    <a:pt x="399" y="304"/>
                  </a:lnTo>
                  <a:lnTo>
                    <a:pt x="95" y="608"/>
                  </a:lnTo>
                  <a:lnTo>
                    <a:pt x="0" y="512"/>
                  </a:lnTo>
                  <a:lnTo>
                    <a:pt x="212" y="300"/>
                  </a:lnTo>
                  <a:lnTo>
                    <a:pt x="4" y="92"/>
                  </a:lnTo>
                  <a:close/>
                </a:path>
              </a:pathLst>
            </a:custGeom>
            <a:solidFill>
              <a:srgbClr val="F796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grpSp>
      <p:pic>
        <p:nvPicPr>
          <p:cNvPr id="320" name="图片 319" descr="C:\Users\qlp-PC\AppData\Roaming\Tencent\Users\2491454950\QQ\WinTemp\RichOle\Y9%6XOFJ_P_BLG9N%D}IKZ9.png"/>
          <p:cNvPicPr>
            <a:picLocks noChangeAspect="1" noChangeArrowheads="1"/>
          </p:cNvPicPr>
          <p:nvPr/>
        </p:nvPicPr>
        <p:blipFill rotWithShape="1">
          <a:blip r:embed="rId1">
            <a:extLst>
              <a:ext uri="{28A0092B-C50C-407E-A947-70E740481C1C}">
                <a14:useLocalDpi xmlns:a14="http://schemas.microsoft.com/office/drawing/2010/main" val="0"/>
              </a:ext>
            </a:extLst>
          </a:blip>
          <a:srcRect t="14557" b="83190"/>
          <a:stretch>
            <a:fillRect/>
          </a:stretch>
        </p:blipFill>
        <p:spPr bwMode="auto">
          <a:xfrm>
            <a:off x="400283" y="837717"/>
            <a:ext cx="8203870" cy="95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1" name="TextBox 11"/>
          <p:cNvSpPr txBox="1"/>
          <p:nvPr/>
        </p:nvSpPr>
        <p:spPr>
          <a:xfrm>
            <a:off x="1046234" y="315566"/>
            <a:ext cx="4944110" cy="52197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anose="02010600040101010101" pitchFamily="2" charset="-122"/>
                <a:cs typeface="华文黑体" pitchFamily="2" charset="-122"/>
              </a:defRPr>
            </a:lvl1pPr>
          </a:lstStyle>
          <a:p>
            <a:pPr algn="l"/>
            <a:r>
              <a:rPr lang="zh-CN" altLang="en-US" sz="2800" b="1">
                <a:solidFill>
                  <a:schemeClr val="accent1">
                    <a:lumMod val="50000"/>
                  </a:schemeClr>
                </a:solidFill>
                <a:sym typeface="+mn-ea"/>
              </a:rPr>
              <a:t>5.1.4 IPv4单播、广播和组播</a:t>
            </a:r>
            <a:endParaRPr lang="zh-CN" altLang="en-US" sz="2800" b="1">
              <a:solidFill>
                <a:schemeClr val="accent1">
                  <a:lumMod val="50000"/>
                </a:schemeClr>
              </a:solidFill>
              <a:sym typeface="+mn-ea"/>
            </a:endParaRPr>
          </a:p>
        </p:txBody>
      </p:sp>
      <p:sp>
        <p:nvSpPr>
          <p:cNvPr id="2" name="矩形 1"/>
          <p:cNvSpPr/>
          <p:nvPr/>
        </p:nvSpPr>
        <p:spPr>
          <a:xfrm>
            <a:off x="400050" y="943610"/>
            <a:ext cx="3434080" cy="569595"/>
          </a:xfrm>
          <a:prstGeom prst="rect">
            <a:avLst/>
          </a:prstGeom>
          <a:solidFill>
            <a:schemeClr val="accent4">
              <a:lumMod val="20000"/>
              <a:lumOff val="80000"/>
            </a:schemeClr>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sz="2400" b="1">
                <a:solidFill>
                  <a:schemeClr val="accent1">
                    <a:lumMod val="50000"/>
                  </a:schemeClr>
                </a:solidFill>
              </a:rPr>
              <a:t>1.为主机分配地址</a:t>
            </a:r>
            <a:endParaRPr sz="2400" b="1">
              <a:solidFill>
                <a:schemeClr val="accent1">
                  <a:lumMod val="50000"/>
                </a:schemeClr>
              </a:solidFill>
            </a:endParaRPr>
          </a:p>
        </p:txBody>
      </p:sp>
      <p:sp>
        <p:nvSpPr>
          <p:cNvPr id="3" name="矩形 2"/>
          <p:cNvSpPr/>
          <p:nvPr/>
        </p:nvSpPr>
        <p:spPr>
          <a:xfrm>
            <a:off x="400050" y="1900555"/>
            <a:ext cx="1440000" cy="600075"/>
          </a:xfrm>
          <a:prstGeom prst="rect">
            <a:avLst/>
          </a:prstGeom>
          <a:solidFill>
            <a:schemeClr val="bg1"/>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sz="2400" b="1">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静态</a:t>
            </a:r>
            <a:r>
              <a:rPr lang="zh-CN" sz="2400" b="1">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分配</a:t>
            </a:r>
            <a:endParaRPr lang="zh-CN" sz="2400" b="1">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endParaRPr>
          </a:p>
        </p:txBody>
      </p:sp>
      <p:sp>
        <p:nvSpPr>
          <p:cNvPr id="10" name="文本框 117"/>
          <p:cNvSpPr txBox="1"/>
          <p:nvPr/>
        </p:nvSpPr>
        <p:spPr bwMode="auto">
          <a:xfrm>
            <a:off x="2117725" y="1619250"/>
            <a:ext cx="6504940" cy="1101090"/>
          </a:xfrm>
          <a:prstGeom prst="rect">
            <a:avLst/>
          </a:prstGeom>
          <a:noFill/>
          <a:ln w="6350">
            <a:solidFill>
              <a:srgbClr val="000000"/>
            </a:solidFill>
            <a:miter lim="800000"/>
          </a:ln>
        </p:spPr>
        <p:txBody>
          <a:bodyPr rot="0" spcFirstLastPara="0" vertOverflow="clip" horzOverflow="clip" vert="horz" wrap="square" lIns="107950" tIns="0" rIns="0" bIns="0" numCol="1" spcCol="0" rtlCol="0" fromWordArt="0" anchor="ctr" anchorCtr="0" forceAA="0" upright="1" compatLnSpc="1">
            <a:noAutofit/>
          </a:bodyPr>
          <a:p>
            <a:pPr algn="l"/>
            <a:r>
              <a:rPr lang="en-US" sz="2200" kern="100">
                <a:effectLst/>
                <a:latin typeface="华文中宋" panose="02010600040101010101" charset="-122"/>
                <a:ea typeface="华文中宋" panose="02010600040101010101" charset="-122"/>
                <a:cs typeface="宋体" panose="02010600030101010101" pitchFamily="2" charset="-122"/>
              </a:rPr>
              <a:t>在网络中，一些设备需要固定的IP地址，例如，打印机、服务器和要求固定IP地址的网络设备。通常为这些设备分配静态IP地址。</a:t>
            </a:r>
            <a:endParaRPr lang="en-US" sz="2200" kern="100">
              <a:effectLst/>
              <a:latin typeface="华文中宋" panose="02010600040101010101" charset="-122"/>
              <a:ea typeface="华文中宋" panose="02010600040101010101" charset="-122"/>
              <a:cs typeface="宋体" panose="02010600030101010101" pitchFamily="2" charset="-122"/>
            </a:endParaRPr>
          </a:p>
        </p:txBody>
      </p:sp>
      <p:sp>
        <p:nvSpPr>
          <p:cNvPr id="13" name="箭头: 右 156"/>
          <p:cNvSpPr/>
          <p:nvPr/>
        </p:nvSpPr>
        <p:spPr>
          <a:xfrm>
            <a:off x="1843405" y="2061845"/>
            <a:ext cx="288000" cy="252000"/>
          </a:xfrm>
          <a:prstGeom prst="rightArrow">
            <a:avLst/>
          </a:prstGeom>
          <a:solidFill>
            <a:schemeClr val="accent2">
              <a:lumMod val="40000"/>
              <a:lumOff val="60000"/>
            </a:schemeClr>
          </a:solidFill>
          <a:ln w="63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clip" horzOverflow="clip" vert="horz" wrap="square" lIns="91440" tIns="45720" rIns="91440" bIns="45720" numCol="1" spcCol="0" rtlCol="0" fromWordArt="0" anchor="ctr" anchorCtr="0" forceAA="0" compatLnSpc="1">
            <a:noAutofit/>
          </a:bodyPr>
          <a:p>
            <a:endParaRPr lang="zh-CN" altLang="en-US"/>
          </a:p>
        </p:txBody>
      </p:sp>
      <p:sp>
        <p:nvSpPr>
          <p:cNvPr id="5" name="矩形 4"/>
          <p:cNvSpPr/>
          <p:nvPr/>
        </p:nvSpPr>
        <p:spPr>
          <a:xfrm>
            <a:off x="400050" y="3183890"/>
            <a:ext cx="1440000" cy="600075"/>
          </a:xfrm>
          <a:prstGeom prst="rect">
            <a:avLst/>
          </a:prstGeom>
          <a:solidFill>
            <a:schemeClr val="bg1"/>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sz="2400" b="1">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动态分配</a:t>
            </a:r>
            <a:endParaRPr sz="2400" b="1">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endParaRPr>
          </a:p>
        </p:txBody>
      </p:sp>
      <p:sp>
        <p:nvSpPr>
          <p:cNvPr id="6" name="文本框 117"/>
          <p:cNvSpPr txBox="1"/>
          <p:nvPr/>
        </p:nvSpPr>
        <p:spPr bwMode="auto">
          <a:xfrm>
            <a:off x="2117725" y="2902585"/>
            <a:ext cx="6504940" cy="1101090"/>
          </a:xfrm>
          <a:prstGeom prst="rect">
            <a:avLst/>
          </a:prstGeom>
          <a:noFill/>
          <a:ln w="6350">
            <a:solidFill>
              <a:srgbClr val="000000"/>
            </a:solidFill>
            <a:miter lim="800000"/>
          </a:ln>
        </p:spPr>
        <p:txBody>
          <a:bodyPr rot="0" spcFirstLastPara="0" vertOverflow="clip" horzOverflow="clip" vert="horz" wrap="square" lIns="107950" tIns="0" rIns="0" bIns="0" numCol="1" spcCol="0" rtlCol="0" fromWordArt="0" anchor="ctr" anchorCtr="0" forceAA="0" upright="1" compatLnSpc="1">
            <a:noAutofit/>
          </a:bodyPr>
          <a:p>
            <a:pPr algn="l"/>
            <a:r>
              <a:rPr lang="en-US" sz="2200" kern="100">
                <a:effectLst/>
                <a:latin typeface="华文中宋" panose="02010600040101010101" charset="-122"/>
                <a:ea typeface="华文中宋" panose="02010600040101010101" charset="-122"/>
                <a:cs typeface="宋体" panose="02010600030101010101" pitchFamily="2" charset="-122"/>
              </a:rPr>
              <a:t>通常情况下，用户群体和其设备频繁更改。因此，为每台设备静态分配IPv4地址并不现实。因此，要使用动态主机配置协议（DHCP）为这些设备动态地分配IPv4地址。</a:t>
            </a:r>
            <a:endParaRPr lang="en-US" sz="2200" kern="100">
              <a:effectLst/>
              <a:latin typeface="华文中宋" panose="02010600040101010101" charset="-122"/>
              <a:ea typeface="华文中宋" panose="02010600040101010101" charset="-122"/>
              <a:cs typeface="宋体" panose="02010600030101010101" pitchFamily="2" charset="-122"/>
            </a:endParaRPr>
          </a:p>
        </p:txBody>
      </p:sp>
      <p:sp>
        <p:nvSpPr>
          <p:cNvPr id="8" name="箭头: 右 156"/>
          <p:cNvSpPr/>
          <p:nvPr/>
        </p:nvSpPr>
        <p:spPr>
          <a:xfrm>
            <a:off x="1840230" y="3327400"/>
            <a:ext cx="288000" cy="252000"/>
          </a:xfrm>
          <a:prstGeom prst="rightArrow">
            <a:avLst/>
          </a:prstGeom>
          <a:solidFill>
            <a:schemeClr val="accent2">
              <a:lumMod val="40000"/>
              <a:lumOff val="60000"/>
            </a:schemeClr>
          </a:solidFill>
          <a:ln w="63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clip" horzOverflow="clip" vert="horz" wrap="square" lIns="91440" tIns="45720" rIns="91440" bIns="45720" numCol="1" spcCol="0" rtlCol="0" fromWordArt="0" anchor="ctr" anchorCtr="0" forceAA="0" compatLnSpc="1">
            <a:noAutofit/>
          </a:bodyPr>
          <a:p>
            <a:endParaRPr lang="zh-CN" altLang="en-US"/>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0" name="Group 7"/>
          <p:cNvGrpSpPr/>
          <p:nvPr/>
        </p:nvGrpSpPr>
        <p:grpSpPr bwMode="auto">
          <a:xfrm>
            <a:off x="103064" y="47615"/>
            <a:ext cx="597171" cy="315096"/>
            <a:chOff x="0" y="0"/>
            <a:chExt cx="1041399" cy="549275"/>
          </a:xfrm>
        </p:grpSpPr>
        <p:sp>
          <p:nvSpPr>
            <p:cNvPr id="271" name="Freeform 16"/>
            <p:cNvSpPr/>
            <p:nvPr/>
          </p:nvSpPr>
          <p:spPr bwMode="auto">
            <a:xfrm>
              <a:off x="0" y="0"/>
              <a:ext cx="361950" cy="549275"/>
            </a:xfrm>
            <a:custGeom>
              <a:avLst/>
              <a:gdLst>
                <a:gd name="T0" fmla="*/ 4 w 400"/>
                <a:gd name="T1" fmla="*/ 92 h 608"/>
                <a:gd name="T2" fmla="*/ 96 w 400"/>
                <a:gd name="T3" fmla="*/ 0 h 608"/>
                <a:gd name="T4" fmla="*/ 400 w 400"/>
                <a:gd name="T5" fmla="*/ 304 h 608"/>
                <a:gd name="T6" fmla="*/ 96 w 400"/>
                <a:gd name="T7" fmla="*/ 608 h 608"/>
                <a:gd name="T8" fmla="*/ 0 w 400"/>
                <a:gd name="T9" fmla="*/ 512 h 608"/>
                <a:gd name="T10" fmla="*/ 212 w 400"/>
                <a:gd name="T11" fmla="*/ 300 h 608"/>
                <a:gd name="T12" fmla="*/ 4 w 400"/>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400" h="608">
                  <a:moveTo>
                    <a:pt x="4" y="92"/>
                  </a:moveTo>
                  <a:lnTo>
                    <a:pt x="96" y="0"/>
                  </a:lnTo>
                  <a:lnTo>
                    <a:pt x="400" y="304"/>
                  </a:lnTo>
                  <a:lnTo>
                    <a:pt x="96" y="608"/>
                  </a:lnTo>
                  <a:lnTo>
                    <a:pt x="0" y="512"/>
                  </a:lnTo>
                  <a:lnTo>
                    <a:pt x="212" y="300"/>
                  </a:lnTo>
                  <a:lnTo>
                    <a:pt x="4" y="92"/>
                  </a:lnTo>
                  <a:close/>
                </a:path>
              </a:pathLst>
            </a:custGeom>
            <a:solidFill>
              <a:srgbClr val="005DA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sp>
          <p:nvSpPr>
            <p:cNvPr id="272" name="Freeform 17"/>
            <p:cNvSpPr/>
            <p:nvPr/>
          </p:nvSpPr>
          <p:spPr bwMode="auto">
            <a:xfrm>
              <a:off x="338137" y="0"/>
              <a:ext cx="360362" cy="549275"/>
            </a:xfrm>
            <a:custGeom>
              <a:avLst/>
              <a:gdLst>
                <a:gd name="T0" fmla="*/ 4 w 399"/>
                <a:gd name="T1" fmla="*/ 92 h 608"/>
                <a:gd name="T2" fmla="*/ 96 w 399"/>
                <a:gd name="T3" fmla="*/ 0 h 608"/>
                <a:gd name="T4" fmla="*/ 399 w 399"/>
                <a:gd name="T5" fmla="*/ 304 h 608"/>
                <a:gd name="T6" fmla="*/ 96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6" y="0"/>
                  </a:lnTo>
                  <a:lnTo>
                    <a:pt x="399" y="304"/>
                  </a:lnTo>
                  <a:lnTo>
                    <a:pt x="96" y="608"/>
                  </a:lnTo>
                  <a:lnTo>
                    <a:pt x="0" y="512"/>
                  </a:lnTo>
                  <a:lnTo>
                    <a:pt x="212" y="300"/>
                  </a:lnTo>
                  <a:lnTo>
                    <a:pt x="4" y="92"/>
                  </a:lnTo>
                  <a:close/>
                </a:path>
              </a:pathLst>
            </a:custGeom>
            <a:solidFill>
              <a:srgbClr val="399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sp>
          <p:nvSpPr>
            <p:cNvPr id="273" name="Freeform 18"/>
            <p:cNvSpPr/>
            <p:nvPr/>
          </p:nvSpPr>
          <p:spPr bwMode="auto">
            <a:xfrm>
              <a:off x="681037" y="0"/>
              <a:ext cx="360362" cy="549275"/>
            </a:xfrm>
            <a:custGeom>
              <a:avLst/>
              <a:gdLst>
                <a:gd name="T0" fmla="*/ 4 w 399"/>
                <a:gd name="T1" fmla="*/ 92 h 608"/>
                <a:gd name="T2" fmla="*/ 95 w 399"/>
                <a:gd name="T3" fmla="*/ 0 h 608"/>
                <a:gd name="T4" fmla="*/ 399 w 399"/>
                <a:gd name="T5" fmla="*/ 304 h 608"/>
                <a:gd name="T6" fmla="*/ 95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5" y="0"/>
                  </a:lnTo>
                  <a:lnTo>
                    <a:pt x="399" y="304"/>
                  </a:lnTo>
                  <a:lnTo>
                    <a:pt x="95" y="608"/>
                  </a:lnTo>
                  <a:lnTo>
                    <a:pt x="0" y="512"/>
                  </a:lnTo>
                  <a:lnTo>
                    <a:pt x="212" y="300"/>
                  </a:lnTo>
                  <a:lnTo>
                    <a:pt x="4" y="92"/>
                  </a:lnTo>
                  <a:close/>
                </a:path>
              </a:pathLst>
            </a:custGeom>
            <a:solidFill>
              <a:srgbClr val="F796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grpSp>
      <p:pic>
        <p:nvPicPr>
          <p:cNvPr id="320" name="图片 319" descr="C:\Users\qlp-PC\AppData\Roaming\Tencent\Users\2491454950\QQ\WinTemp\RichOle\Y9%6XOFJ_P_BLG9N%D}IKZ9.png"/>
          <p:cNvPicPr>
            <a:picLocks noChangeAspect="1" noChangeArrowheads="1"/>
          </p:cNvPicPr>
          <p:nvPr/>
        </p:nvPicPr>
        <p:blipFill rotWithShape="1">
          <a:blip r:embed="rId1">
            <a:extLst>
              <a:ext uri="{28A0092B-C50C-407E-A947-70E740481C1C}">
                <a14:useLocalDpi xmlns:a14="http://schemas.microsoft.com/office/drawing/2010/main" val="0"/>
              </a:ext>
            </a:extLst>
          </a:blip>
          <a:srcRect t="14557" b="83190"/>
          <a:stretch>
            <a:fillRect/>
          </a:stretch>
        </p:blipFill>
        <p:spPr bwMode="auto">
          <a:xfrm>
            <a:off x="400283" y="837717"/>
            <a:ext cx="8203870" cy="95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1" name="TextBox 11"/>
          <p:cNvSpPr txBox="1"/>
          <p:nvPr/>
        </p:nvSpPr>
        <p:spPr>
          <a:xfrm>
            <a:off x="1046234" y="315566"/>
            <a:ext cx="4454525" cy="52197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anose="02010600040101010101" pitchFamily="2" charset="-122"/>
                <a:cs typeface="华文黑体" pitchFamily="2" charset="-122"/>
              </a:defRPr>
            </a:lvl1pPr>
          </a:lstStyle>
          <a:p>
            <a:pPr algn="l"/>
            <a:r>
              <a:rPr lang="zh-CN" altLang="en-US" sz="2800" b="1">
                <a:solidFill>
                  <a:schemeClr val="accent1">
                    <a:lumMod val="50000"/>
                  </a:schemeClr>
                </a:solidFill>
                <a:sym typeface="+mn-ea"/>
              </a:rPr>
              <a:t>5.2下一代的网际协议IPv6</a:t>
            </a:r>
            <a:endParaRPr lang="zh-CN" altLang="en-US" sz="2800" i="0" dirty="0">
              <a:solidFill>
                <a:schemeClr val="tx2">
                  <a:lumMod val="50000"/>
                </a:schemeClr>
              </a:solidFill>
              <a:effectLst/>
              <a:latin typeface="黑体" panose="02010609060101010101" charset="-122"/>
              <a:ea typeface="黑体" panose="02010609060101010101" charset="-122"/>
            </a:endParaRPr>
          </a:p>
        </p:txBody>
      </p:sp>
      <p:sp>
        <p:nvSpPr>
          <p:cNvPr id="2" name="矩形 1"/>
          <p:cNvSpPr/>
          <p:nvPr/>
        </p:nvSpPr>
        <p:spPr>
          <a:xfrm>
            <a:off x="2515870" y="974725"/>
            <a:ext cx="4157345" cy="562610"/>
          </a:xfrm>
          <a:prstGeom prst="rect">
            <a:avLst/>
          </a:prstGeom>
          <a:solidFill>
            <a:schemeClr val="accent4">
              <a:lumMod val="20000"/>
              <a:lumOff val="80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sz="2400" b="1">
                <a:solidFill>
                  <a:schemeClr val="accent1">
                    <a:lumMod val="50000"/>
                  </a:schemeClr>
                </a:solidFill>
                <a:sym typeface="+mn-ea"/>
              </a:rPr>
              <a:t>5.2.1. IPv6的特点</a:t>
            </a:r>
            <a:endParaRPr lang="zh-CN" altLang="en-US" sz="2400" b="1">
              <a:solidFill>
                <a:schemeClr val="accent1">
                  <a:lumMod val="50000"/>
                </a:schemeClr>
              </a:solidFill>
            </a:endParaRPr>
          </a:p>
        </p:txBody>
      </p:sp>
      <p:sp>
        <p:nvSpPr>
          <p:cNvPr id="11" name="矩形 10"/>
          <p:cNvSpPr/>
          <p:nvPr/>
        </p:nvSpPr>
        <p:spPr>
          <a:xfrm>
            <a:off x="2515870" y="1610995"/>
            <a:ext cx="4157345" cy="562610"/>
          </a:xfrm>
          <a:prstGeom prst="rect">
            <a:avLst/>
          </a:prstGeom>
          <a:solidFill>
            <a:schemeClr val="accent4">
              <a:lumMod val="20000"/>
              <a:lumOff val="80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sz="2400" b="1">
                <a:solidFill>
                  <a:schemeClr val="accent1">
                    <a:lumMod val="50000"/>
                  </a:schemeClr>
                </a:solidFill>
              </a:rPr>
              <a:t>5.2.2 IPv6数据报格式</a:t>
            </a:r>
            <a:endParaRPr lang="zh-CN" altLang="en-US" sz="2400" b="1">
              <a:solidFill>
                <a:schemeClr val="accent1">
                  <a:lumMod val="50000"/>
                </a:schemeClr>
              </a:solidFill>
            </a:endParaRPr>
          </a:p>
        </p:txBody>
      </p:sp>
      <p:sp>
        <p:nvSpPr>
          <p:cNvPr id="13" name="矩形 12"/>
          <p:cNvSpPr/>
          <p:nvPr/>
        </p:nvSpPr>
        <p:spPr>
          <a:xfrm>
            <a:off x="2515870" y="3485515"/>
            <a:ext cx="4157345" cy="562610"/>
          </a:xfrm>
          <a:prstGeom prst="rect">
            <a:avLst/>
          </a:prstGeom>
          <a:solidFill>
            <a:schemeClr val="accent4">
              <a:lumMod val="20000"/>
              <a:lumOff val="80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sz="2400" b="1">
                <a:solidFill>
                  <a:schemeClr val="accent1">
                    <a:lumMod val="50000"/>
                  </a:schemeClr>
                </a:solidFill>
              </a:rPr>
              <a:t>5.2.</a:t>
            </a:r>
            <a:r>
              <a:rPr lang="en-US" altLang="zh-CN" sz="2400" b="1">
                <a:solidFill>
                  <a:schemeClr val="accent1">
                    <a:lumMod val="50000"/>
                  </a:schemeClr>
                </a:solidFill>
              </a:rPr>
              <a:t>5</a:t>
            </a:r>
            <a:r>
              <a:rPr lang="zh-CN" altLang="en-US" sz="2400" b="1">
                <a:solidFill>
                  <a:schemeClr val="accent1">
                    <a:lumMod val="50000"/>
                  </a:schemeClr>
                </a:solidFill>
              </a:rPr>
              <a:t> IPv6单播地址</a:t>
            </a:r>
            <a:endParaRPr lang="zh-CN" altLang="en-US" sz="2400" b="1">
              <a:solidFill>
                <a:schemeClr val="accent1">
                  <a:lumMod val="50000"/>
                </a:schemeClr>
              </a:solidFill>
            </a:endParaRPr>
          </a:p>
        </p:txBody>
      </p:sp>
      <p:sp>
        <p:nvSpPr>
          <p:cNvPr id="14" name="矩形 13"/>
          <p:cNvSpPr/>
          <p:nvPr/>
        </p:nvSpPr>
        <p:spPr>
          <a:xfrm>
            <a:off x="2515870" y="2860675"/>
            <a:ext cx="4157345" cy="562610"/>
          </a:xfrm>
          <a:prstGeom prst="rect">
            <a:avLst/>
          </a:prstGeom>
          <a:solidFill>
            <a:schemeClr val="accent4">
              <a:lumMod val="20000"/>
              <a:lumOff val="80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sz="2400" b="1">
                <a:solidFill>
                  <a:schemeClr val="accent1">
                    <a:lumMod val="50000"/>
                  </a:schemeClr>
                </a:solidFill>
              </a:rPr>
              <a:t>5.2.</a:t>
            </a:r>
            <a:r>
              <a:rPr lang="en-US" altLang="zh-CN" sz="2400" b="1">
                <a:solidFill>
                  <a:schemeClr val="accent1">
                    <a:lumMod val="50000"/>
                  </a:schemeClr>
                </a:solidFill>
              </a:rPr>
              <a:t>4</a:t>
            </a:r>
            <a:r>
              <a:rPr lang="zh-CN" altLang="en-US" sz="2400" b="1">
                <a:solidFill>
                  <a:schemeClr val="accent1">
                    <a:lumMod val="50000"/>
                  </a:schemeClr>
                </a:solidFill>
              </a:rPr>
              <a:t> IPv6地址结构</a:t>
            </a:r>
            <a:endParaRPr lang="zh-CN" altLang="en-US" sz="2400" b="1">
              <a:solidFill>
                <a:schemeClr val="accent1">
                  <a:lumMod val="50000"/>
                </a:schemeClr>
              </a:solidFill>
            </a:endParaRPr>
          </a:p>
        </p:txBody>
      </p:sp>
      <p:sp>
        <p:nvSpPr>
          <p:cNvPr id="4" name="矩形 3"/>
          <p:cNvSpPr/>
          <p:nvPr/>
        </p:nvSpPr>
        <p:spPr>
          <a:xfrm>
            <a:off x="2515870" y="2235835"/>
            <a:ext cx="4157345" cy="562610"/>
          </a:xfrm>
          <a:prstGeom prst="rect">
            <a:avLst/>
          </a:prstGeom>
          <a:solidFill>
            <a:schemeClr val="accent4">
              <a:lumMod val="20000"/>
              <a:lumOff val="80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sz="2400" b="1">
                <a:solidFill>
                  <a:schemeClr val="accent1">
                    <a:lumMod val="50000"/>
                  </a:schemeClr>
                </a:solidFill>
              </a:rPr>
              <a:t>5.2.3 IPv6地址表达方式</a:t>
            </a:r>
            <a:endParaRPr lang="zh-CN" altLang="en-US" sz="2400" b="1">
              <a:solidFill>
                <a:schemeClr val="accent1">
                  <a:lumMod val="50000"/>
                </a:schemeClr>
              </a:solidFill>
            </a:endParaRPr>
          </a:p>
        </p:txBody>
      </p:sp>
      <p:sp>
        <p:nvSpPr>
          <p:cNvPr id="5" name="矩形 4"/>
          <p:cNvSpPr/>
          <p:nvPr/>
        </p:nvSpPr>
        <p:spPr>
          <a:xfrm>
            <a:off x="2515870" y="4171315"/>
            <a:ext cx="4157345" cy="562610"/>
          </a:xfrm>
          <a:prstGeom prst="rect">
            <a:avLst/>
          </a:prstGeom>
          <a:solidFill>
            <a:schemeClr val="accent4">
              <a:lumMod val="20000"/>
              <a:lumOff val="80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sz="2400" b="1">
                <a:solidFill>
                  <a:schemeClr val="accent1">
                    <a:lumMod val="50000"/>
                  </a:schemeClr>
                </a:solidFill>
              </a:rPr>
              <a:t>5.2.</a:t>
            </a:r>
            <a:r>
              <a:rPr lang="en-US" sz="2400" b="1">
                <a:solidFill>
                  <a:schemeClr val="accent1">
                    <a:lumMod val="50000"/>
                  </a:schemeClr>
                </a:solidFill>
              </a:rPr>
              <a:t>6</a:t>
            </a:r>
            <a:r>
              <a:rPr sz="2400" b="1">
                <a:solidFill>
                  <a:schemeClr val="accent1">
                    <a:lumMod val="50000"/>
                  </a:schemeClr>
                </a:solidFill>
              </a:rPr>
              <a:t> IPv6组播地址</a:t>
            </a:r>
            <a:endParaRPr sz="2400" b="1">
              <a:solidFill>
                <a:schemeClr val="accent1">
                  <a:lumMod val="50000"/>
                </a:schemeClr>
              </a:solidFill>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0" name="Group 7"/>
          <p:cNvGrpSpPr/>
          <p:nvPr/>
        </p:nvGrpSpPr>
        <p:grpSpPr bwMode="auto">
          <a:xfrm>
            <a:off x="103064" y="47615"/>
            <a:ext cx="597171" cy="315096"/>
            <a:chOff x="0" y="0"/>
            <a:chExt cx="1041399" cy="549275"/>
          </a:xfrm>
        </p:grpSpPr>
        <p:sp>
          <p:nvSpPr>
            <p:cNvPr id="271" name="Freeform 16"/>
            <p:cNvSpPr/>
            <p:nvPr/>
          </p:nvSpPr>
          <p:spPr bwMode="auto">
            <a:xfrm>
              <a:off x="0" y="0"/>
              <a:ext cx="361950" cy="549275"/>
            </a:xfrm>
            <a:custGeom>
              <a:avLst/>
              <a:gdLst>
                <a:gd name="T0" fmla="*/ 4 w 400"/>
                <a:gd name="T1" fmla="*/ 92 h 608"/>
                <a:gd name="T2" fmla="*/ 96 w 400"/>
                <a:gd name="T3" fmla="*/ 0 h 608"/>
                <a:gd name="T4" fmla="*/ 400 w 400"/>
                <a:gd name="T5" fmla="*/ 304 h 608"/>
                <a:gd name="T6" fmla="*/ 96 w 400"/>
                <a:gd name="T7" fmla="*/ 608 h 608"/>
                <a:gd name="T8" fmla="*/ 0 w 400"/>
                <a:gd name="T9" fmla="*/ 512 h 608"/>
                <a:gd name="T10" fmla="*/ 212 w 400"/>
                <a:gd name="T11" fmla="*/ 300 h 608"/>
                <a:gd name="T12" fmla="*/ 4 w 400"/>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400" h="608">
                  <a:moveTo>
                    <a:pt x="4" y="92"/>
                  </a:moveTo>
                  <a:lnTo>
                    <a:pt x="96" y="0"/>
                  </a:lnTo>
                  <a:lnTo>
                    <a:pt x="400" y="304"/>
                  </a:lnTo>
                  <a:lnTo>
                    <a:pt x="96" y="608"/>
                  </a:lnTo>
                  <a:lnTo>
                    <a:pt x="0" y="512"/>
                  </a:lnTo>
                  <a:lnTo>
                    <a:pt x="212" y="300"/>
                  </a:lnTo>
                  <a:lnTo>
                    <a:pt x="4" y="92"/>
                  </a:lnTo>
                  <a:close/>
                </a:path>
              </a:pathLst>
            </a:custGeom>
            <a:solidFill>
              <a:srgbClr val="005DA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sp>
          <p:nvSpPr>
            <p:cNvPr id="272" name="Freeform 17"/>
            <p:cNvSpPr/>
            <p:nvPr/>
          </p:nvSpPr>
          <p:spPr bwMode="auto">
            <a:xfrm>
              <a:off x="338137" y="0"/>
              <a:ext cx="360362" cy="549275"/>
            </a:xfrm>
            <a:custGeom>
              <a:avLst/>
              <a:gdLst>
                <a:gd name="T0" fmla="*/ 4 w 399"/>
                <a:gd name="T1" fmla="*/ 92 h 608"/>
                <a:gd name="T2" fmla="*/ 96 w 399"/>
                <a:gd name="T3" fmla="*/ 0 h 608"/>
                <a:gd name="T4" fmla="*/ 399 w 399"/>
                <a:gd name="T5" fmla="*/ 304 h 608"/>
                <a:gd name="T6" fmla="*/ 96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6" y="0"/>
                  </a:lnTo>
                  <a:lnTo>
                    <a:pt x="399" y="304"/>
                  </a:lnTo>
                  <a:lnTo>
                    <a:pt x="96" y="608"/>
                  </a:lnTo>
                  <a:lnTo>
                    <a:pt x="0" y="512"/>
                  </a:lnTo>
                  <a:lnTo>
                    <a:pt x="212" y="300"/>
                  </a:lnTo>
                  <a:lnTo>
                    <a:pt x="4" y="92"/>
                  </a:lnTo>
                  <a:close/>
                </a:path>
              </a:pathLst>
            </a:custGeom>
            <a:solidFill>
              <a:srgbClr val="399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sp>
          <p:nvSpPr>
            <p:cNvPr id="273" name="Freeform 18"/>
            <p:cNvSpPr/>
            <p:nvPr/>
          </p:nvSpPr>
          <p:spPr bwMode="auto">
            <a:xfrm>
              <a:off x="681037" y="0"/>
              <a:ext cx="360362" cy="549275"/>
            </a:xfrm>
            <a:custGeom>
              <a:avLst/>
              <a:gdLst>
                <a:gd name="T0" fmla="*/ 4 w 399"/>
                <a:gd name="T1" fmla="*/ 92 h 608"/>
                <a:gd name="T2" fmla="*/ 95 w 399"/>
                <a:gd name="T3" fmla="*/ 0 h 608"/>
                <a:gd name="T4" fmla="*/ 399 w 399"/>
                <a:gd name="T5" fmla="*/ 304 h 608"/>
                <a:gd name="T6" fmla="*/ 95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5" y="0"/>
                  </a:lnTo>
                  <a:lnTo>
                    <a:pt x="399" y="304"/>
                  </a:lnTo>
                  <a:lnTo>
                    <a:pt x="95" y="608"/>
                  </a:lnTo>
                  <a:lnTo>
                    <a:pt x="0" y="512"/>
                  </a:lnTo>
                  <a:lnTo>
                    <a:pt x="212" y="300"/>
                  </a:lnTo>
                  <a:lnTo>
                    <a:pt x="4" y="92"/>
                  </a:lnTo>
                  <a:close/>
                </a:path>
              </a:pathLst>
            </a:custGeom>
            <a:solidFill>
              <a:srgbClr val="F796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grpSp>
      <p:pic>
        <p:nvPicPr>
          <p:cNvPr id="320" name="图片 319" descr="C:\Users\qlp-PC\AppData\Roaming\Tencent\Users\2491454950\QQ\WinTemp\RichOle\Y9%6XOFJ_P_BLG9N%D}IKZ9.png"/>
          <p:cNvPicPr>
            <a:picLocks noChangeAspect="1" noChangeArrowheads="1"/>
          </p:cNvPicPr>
          <p:nvPr/>
        </p:nvPicPr>
        <p:blipFill rotWithShape="1">
          <a:blip r:embed="rId1">
            <a:extLst>
              <a:ext uri="{28A0092B-C50C-407E-A947-70E740481C1C}">
                <a14:useLocalDpi xmlns:a14="http://schemas.microsoft.com/office/drawing/2010/main" val="0"/>
              </a:ext>
            </a:extLst>
          </a:blip>
          <a:srcRect t="14557" b="83190"/>
          <a:stretch>
            <a:fillRect/>
          </a:stretch>
        </p:blipFill>
        <p:spPr bwMode="auto">
          <a:xfrm>
            <a:off x="400283" y="837717"/>
            <a:ext cx="8203870" cy="95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1" name="TextBox 11"/>
          <p:cNvSpPr txBox="1"/>
          <p:nvPr/>
        </p:nvSpPr>
        <p:spPr>
          <a:xfrm>
            <a:off x="1046234" y="315566"/>
            <a:ext cx="3251200" cy="52197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anose="02010600040101010101" pitchFamily="2" charset="-122"/>
                <a:cs typeface="华文黑体" pitchFamily="2" charset="-122"/>
              </a:defRPr>
            </a:lvl1pPr>
          </a:lstStyle>
          <a:p>
            <a:pPr algn="l"/>
            <a:r>
              <a:rPr sz="2800" b="1">
                <a:solidFill>
                  <a:schemeClr val="accent1">
                    <a:lumMod val="50000"/>
                  </a:schemeClr>
                </a:solidFill>
                <a:sym typeface="+mn-ea"/>
              </a:rPr>
              <a:t>5.2.1. IPv6的特点</a:t>
            </a:r>
            <a:endParaRPr lang="zh-CN" altLang="en-US" sz="2800" b="1">
              <a:solidFill>
                <a:schemeClr val="accent1">
                  <a:lumMod val="50000"/>
                </a:schemeClr>
              </a:solidFill>
              <a:sym typeface="+mn-ea"/>
            </a:endParaRPr>
          </a:p>
        </p:txBody>
      </p:sp>
      <p:sp>
        <p:nvSpPr>
          <p:cNvPr id="3" name="矩形 2"/>
          <p:cNvSpPr/>
          <p:nvPr/>
        </p:nvSpPr>
        <p:spPr>
          <a:xfrm>
            <a:off x="400685" y="1684020"/>
            <a:ext cx="8203565" cy="1132205"/>
          </a:xfrm>
          <a:prstGeom prst="rect">
            <a:avLst/>
          </a:prstGeom>
          <a:solidFill>
            <a:schemeClr val="bg1"/>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en-US" sz="2400" b="1">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   </a:t>
            </a:r>
            <a:r>
              <a:rPr sz="2400" b="1">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IPv6采用128位地址长度，几乎可以不受限制地提供地址。端到端IP连接、服务质量（QoS）、安全性、多播、移动性、即插即用等。</a:t>
            </a:r>
            <a:endParaRPr sz="2400" b="1">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endParaRPr>
          </a:p>
        </p:txBody>
      </p:sp>
      <p:sp>
        <p:nvSpPr>
          <p:cNvPr id="5" name="矩形 4"/>
          <p:cNvSpPr/>
          <p:nvPr/>
        </p:nvSpPr>
        <p:spPr>
          <a:xfrm>
            <a:off x="400050" y="2907030"/>
            <a:ext cx="8204200" cy="1283970"/>
          </a:xfrm>
          <a:prstGeom prst="rect">
            <a:avLst/>
          </a:prstGeom>
          <a:solidFill>
            <a:schemeClr val="bg1"/>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en-US" sz="2400" b="1">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  </a:t>
            </a:r>
            <a:r>
              <a:rPr sz="2400" b="1">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（1）更大的地址空间。IPv6把IP地址长度从32位增大到128位，即有2</a:t>
            </a:r>
            <a:r>
              <a:rPr sz="2400" b="1" baseline="30000">
                <a:solidFill>
                  <a:schemeClr val="accent1">
                    <a:lumMod val="50000"/>
                  </a:schemeClr>
                </a:solidFill>
                <a:uFillTx/>
                <a:latin typeface="宋体" panose="02010600030101010101" pitchFamily="2" charset="-122"/>
                <a:ea typeface="宋体" panose="02010600030101010101" pitchFamily="2" charset="-122"/>
                <a:cs typeface="宋体" panose="02010600030101010101" pitchFamily="2" charset="-122"/>
              </a:rPr>
              <a:t>128</a:t>
            </a:r>
            <a:r>
              <a:rPr sz="2400" b="1">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-1个地址，使地址空间增大了2</a:t>
            </a:r>
            <a:r>
              <a:rPr sz="2400" b="1" baseline="30000">
                <a:solidFill>
                  <a:schemeClr val="accent1">
                    <a:lumMod val="50000"/>
                  </a:schemeClr>
                </a:solidFill>
                <a:uFillTx/>
                <a:latin typeface="宋体" panose="02010600030101010101" pitchFamily="2" charset="-122"/>
                <a:ea typeface="宋体" panose="02010600030101010101" pitchFamily="2" charset="-122"/>
                <a:cs typeface="宋体" panose="02010600030101010101" pitchFamily="2" charset="-122"/>
              </a:rPr>
              <a:t>96</a:t>
            </a:r>
            <a:r>
              <a:rPr sz="2400" b="1">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倍。几乎不会被耗尽，可以满足未来网络的任何应用，如物联网。</a:t>
            </a:r>
            <a:endParaRPr sz="2400" b="1">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0" name="Group 7"/>
          <p:cNvGrpSpPr/>
          <p:nvPr/>
        </p:nvGrpSpPr>
        <p:grpSpPr bwMode="auto">
          <a:xfrm>
            <a:off x="103064" y="47615"/>
            <a:ext cx="597171" cy="315096"/>
            <a:chOff x="0" y="0"/>
            <a:chExt cx="1041399" cy="549275"/>
          </a:xfrm>
        </p:grpSpPr>
        <p:sp>
          <p:nvSpPr>
            <p:cNvPr id="271" name="Freeform 16"/>
            <p:cNvSpPr/>
            <p:nvPr/>
          </p:nvSpPr>
          <p:spPr bwMode="auto">
            <a:xfrm>
              <a:off x="0" y="0"/>
              <a:ext cx="361950" cy="549275"/>
            </a:xfrm>
            <a:custGeom>
              <a:avLst/>
              <a:gdLst>
                <a:gd name="T0" fmla="*/ 4 w 400"/>
                <a:gd name="T1" fmla="*/ 92 h 608"/>
                <a:gd name="T2" fmla="*/ 96 w 400"/>
                <a:gd name="T3" fmla="*/ 0 h 608"/>
                <a:gd name="T4" fmla="*/ 400 w 400"/>
                <a:gd name="T5" fmla="*/ 304 h 608"/>
                <a:gd name="T6" fmla="*/ 96 w 400"/>
                <a:gd name="T7" fmla="*/ 608 h 608"/>
                <a:gd name="T8" fmla="*/ 0 w 400"/>
                <a:gd name="T9" fmla="*/ 512 h 608"/>
                <a:gd name="T10" fmla="*/ 212 w 400"/>
                <a:gd name="T11" fmla="*/ 300 h 608"/>
                <a:gd name="T12" fmla="*/ 4 w 400"/>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400" h="608">
                  <a:moveTo>
                    <a:pt x="4" y="92"/>
                  </a:moveTo>
                  <a:lnTo>
                    <a:pt x="96" y="0"/>
                  </a:lnTo>
                  <a:lnTo>
                    <a:pt x="400" y="304"/>
                  </a:lnTo>
                  <a:lnTo>
                    <a:pt x="96" y="608"/>
                  </a:lnTo>
                  <a:lnTo>
                    <a:pt x="0" y="512"/>
                  </a:lnTo>
                  <a:lnTo>
                    <a:pt x="212" y="300"/>
                  </a:lnTo>
                  <a:lnTo>
                    <a:pt x="4" y="92"/>
                  </a:lnTo>
                  <a:close/>
                </a:path>
              </a:pathLst>
            </a:custGeom>
            <a:solidFill>
              <a:srgbClr val="005DA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sp>
          <p:nvSpPr>
            <p:cNvPr id="272" name="Freeform 17"/>
            <p:cNvSpPr/>
            <p:nvPr/>
          </p:nvSpPr>
          <p:spPr bwMode="auto">
            <a:xfrm>
              <a:off x="338137" y="0"/>
              <a:ext cx="360362" cy="549275"/>
            </a:xfrm>
            <a:custGeom>
              <a:avLst/>
              <a:gdLst>
                <a:gd name="T0" fmla="*/ 4 w 399"/>
                <a:gd name="T1" fmla="*/ 92 h 608"/>
                <a:gd name="T2" fmla="*/ 96 w 399"/>
                <a:gd name="T3" fmla="*/ 0 h 608"/>
                <a:gd name="T4" fmla="*/ 399 w 399"/>
                <a:gd name="T5" fmla="*/ 304 h 608"/>
                <a:gd name="T6" fmla="*/ 96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6" y="0"/>
                  </a:lnTo>
                  <a:lnTo>
                    <a:pt x="399" y="304"/>
                  </a:lnTo>
                  <a:lnTo>
                    <a:pt x="96" y="608"/>
                  </a:lnTo>
                  <a:lnTo>
                    <a:pt x="0" y="512"/>
                  </a:lnTo>
                  <a:lnTo>
                    <a:pt x="212" y="300"/>
                  </a:lnTo>
                  <a:lnTo>
                    <a:pt x="4" y="92"/>
                  </a:lnTo>
                  <a:close/>
                </a:path>
              </a:pathLst>
            </a:custGeom>
            <a:solidFill>
              <a:srgbClr val="399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sp>
          <p:nvSpPr>
            <p:cNvPr id="273" name="Freeform 18"/>
            <p:cNvSpPr/>
            <p:nvPr/>
          </p:nvSpPr>
          <p:spPr bwMode="auto">
            <a:xfrm>
              <a:off x="681037" y="0"/>
              <a:ext cx="360362" cy="549275"/>
            </a:xfrm>
            <a:custGeom>
              <a:avLst/>
              <a:gdLst>
                <a:gd name="T0" fmla="*/ 4 w 399"/>
                <a:gd name="T1" fmla="*/ 92 h 608"/>
                <a:gd name="T2" fmla="*/ 95 w 399"/>
                <a:gd name="T3" fmla="*/ 0 h 608"/>
                <a:gd name="T4" fmla="*/ 399 w 399"/>
                <a:gd name="T5" fmla="*/ 304 h 608"/>
                <a:gd name="T6" fmla="*/ 95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5" y="0"/>
                  </a:lnTo>
                  <a:lnTo>
                    <a:pt x="399" y="304"/>
                  </a:lnTo>
                  <a:lnTo>
                    <a:pt x="95" y="608"/>
                  </a:lnTo>
                  <a:lnTo>
                    <a:pt x="0" y="512"/>
                  </a:lnTo>
                  <a:lnTo>
                    <a:pt x="212" y="300"/>
                  </a:lnTo>
                  <a:lnTo>
                    <a:pt x="4" y="92"/>
                  </a:lnTo>
                  <a:close/>
                </a:path>
              </a:pathLst>
            </a:custGeom>
            <a:solidFill>
              <a:srgbClr val="F796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grpSp>
      <p:pic>
        <p:nvPicPr>
          <p:cNvPr id="320" name="图片 319" descr="C:\Users\qlp-PC\AppData\Roaming\Tencent\Users\2491454950\QQ\WinTemp\RichOle\Y9%6XOFJ_P_BLG9N%D}IKZ9.png"/>
          <p:cNvPicPr>
            <a:picLocks noChangeAspect="1" noChangeArrowheads="1"/>
          </p:cNvPicPr>
          <p:nvPr/>
        </p:nvPicPr>
        <p:blipFill rotWithShape="1">
          <a:blip r:embed="rId1">
            <a:extLst>
              <a:ext uri="{28A0092B-C50C-407E-A947-70E740481C1C}">
                <a14:useLocalDpi xmlns:a14="http://schemas.microsoft.com/office/drawing/2010/main" val="0"/>
              </a:ext>
            </a:extLst>
          </a:blip>
          <a:srcRect t="14557" b="83190"/>
          <a:stretch>
            <a:fillRect/>
          </a:stretch>
        </p:blipFill>
        <p:spPr bwMode="auto">
          <a:xfrm>
            <a:off x="400283" y="837717"/>
            <a:ext cx="8203870" cy="95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1" name="TextBox 11"/>
          <p:cNvSpPr txBox="1"/>
          <p:nvPr/>
        </p:nvSpPr>
        <p:spPr>
          <a:xfrm>
            <a:off x="1046234" y="315566"/>
            <a:ext cx="3251200" cy="52197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anose="02010600040101010101" pitchFamily="2" charset="-122"/>
                <a:cs typeface="华文黑体" pitchFamily="2" charset="-122"/>
              </a:defRPr>
            </a:lvl1pPr>
          </a:lstStyle>
          <a:p>
            <a:pPr algn="l"/>
            <a:r>
              <a:rPr sz="2800" b="1">
                <a:solidFill>
                  <a:schemeClr val="accent1">
                    <a:lumMod val="50000"/>
                  </a:schemeClr>
                </a:solidFill>
                <a:sym typeface="+mn-ea"/>
              </a:rPr>
              <a:t>5.2.1. IPv6的特点</a:t>
            </a:r>
            <a:endParaRPr lang="zh-CN" altLang="en-US" sz="2800" b="1">
              <a:solidFill>
                <a:schemeClr val="accent1">
                  <a:lumMod val="50000"/>
                </a:schemeClr>
              </a:solidFill>
              <a:sym typeface="+mn-ea"/>
            </a:endParaRPr>
          </a:p>
        </p:txBody>
      </p:sp>
      <p:sp>
        <p:nvSpPr>
          <p:cNvPr id="3" name="矩形 2"/>
          <p:cNvSpPr/>
          <p:nvPr/>
        </p:nvSpPr>
        <p:spPr>
          <a:xfrm>
            <a:off x="400685" y="1684020"/>
            <a:ext cx="8203565" cy="1132205"/>
          </a:xfrm>
          <a:prstGeom prst="rect">
            <a:avLst/>
          </a:prstGeom>
          <a:solidFill>
            <a:schemeClr val="bg1"/>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en-US" sz="2400" b="1">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   </a:t>
            </a:r>
            <a:r>
              <a:rPr sz="2400" b="1">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（2）层次化的路由设计。IPv6采用了层次化的设计方法，前3位固定，第4~16位顶级聚合。理论上，互联网骨干设备上的IPv6路由表只有2</a:t>
            </a:r>
            <a:r>
              <a:rPr sz="2400" b="1" baseline="30000">
                <a:solidFill>
                  <a:schemeClr val="accent1">
                    <a:lumMod val="50000"/>
                  </a:schemeClr>
                </a:solidFill>
                <a:uFillTx/>
                <a:latin typeface="宋体" panose="02010600030101010101" pitchFamily="2" charset="-122"/>
                <a:ea typeface="宋体" panose="02010600030101010101" pitchFamily="2" charset="-122"/>
                <a:cs typeface="宋体" panose="02010600030101010101" pitchFamily="2" charset="-122"/>
              </a:rPr>
              <a:t>13</a:t>
            </a:r>
            <a:r>
              <a:rPr sz="2400" b="1">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=8192条路由信息。</a:t>
            </a:r>
            <a:endParaRPr sz="2400" b="1">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endParaRPr>
          </a:p>
        </p:txBody>
      </p:sp>
      <p:sp>
        <p:nvSpPr>
          <p:cNvPr id="5" name="矩形 4"/>
          <p:cNvSpPr/>
          <p:nvPr/>
        </p:nvSpPr>
        <p:spPr>
          <a:xfrm>
            <a:off x="400050" y="2907030"/>
            <a:ext cx="8204200" cy="1283970"/>
          </a:xfrm>
          <a:prstGeom prst="rect">
            <a:avLst/>
          </a:prstGeom>
          <a:solidFill>
            <a:schemeClr val="bg1"/>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en-US" sz="2400" b="1">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   </a:t>
            </a:r>
            <a:r>
              <a:rPr sz="2400" b="1">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（3）效率高、扩展灵活。相对于IPv4报头大小的可变（可为20~60字节），IPv6报头采用了定长设计，大小固定为40字节。</a:t>
            </a:r>
            <a:endParaRPr sz="2400" b="1">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0" name="Group 7"/>
          <p:cNvGrpSpPr/>
          <p:nvPr/>
        </p:nvGrpSpPr>
        <p:grpSpPr bwMode="auto">
          <a:xfrm>
            <a:off x="103064" y="47615"/>
            <a:ext cx="597171" cy="315096"/>
            <a:chOff x="0" y="0"/>
            <a:chExt cx="1041399" cy="549275"/>
          </a:xfrm>
        </p:grpSpPr>
        <p:sp>
          <p:nvSpPr>
            <p:cNvPr id="271" name="Freeform 16"/>
            <p:cNvSpPr/>
            <p:nvPr/>
          </p:nvSpPr>
          <p:spPr bwMode="auto">
            <a:xfrm>
              <a:off x="0" y="0"/>
              <a:ext cx="361950" cy="549275"/>
            </a:xfrm>
            <a:custGeom>
              <a:avLst/>
              <a:gdLst>
                <a:gd name="T0" fmla="*/ 4 w 400"/>
                <a:gd name="T1" fmla="*/ 92 h 608"/>
                <a:gd name="T2" fmla="*/ 96 w 400"/>
                <a:gd name="T3" fmla="*/ 0 h 608"/>
                <a:gd name="T4" fmla="*/ 400 w 400"/>
                <a:gd name="T5" fmla="*/ 304 h 608"/>
                <a:gd name="T6" fmla="*/ 96 w 400"/>
                <a:gd name="T7" fmla="*/ 608 h 608"/>
                <a:gd name="T8" fmla="*/ 0 w 400"/>
                <a:gd name="T9" fmla="*/ 512 h 608"/>
                <a:gd name="T10" fmla="*/ 212 w 400"/>
                <a:gd name="T11" fmla="*/ 300 h 608"/>
                <a:gd name="T12" fmla="*/ 4 w 400"/>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400" h="608">
                  <a:moveTo>
                    <a:pt x="4" y="92"/>
                  </a:moveTo>
                  <a:lnTo>
                    <a:pt x="96" y="0"/>
                  </a:lnTo>
                  <a:lnTo>
                    <a:pt x="400" y="304"/>
                  </a:lnTo>
                  <a:lnTo>
                    <a:pt x="96" y="608"/>
                  </a:lnTo>
                  <a:lnTo>
                    <a:pt x="0" y="512"/>
                  </a:lnTo>
                  <a:lnTo>
                    <a:pt x="212" y="300"/>
                  </a:lnTo>
                  <a:lnTo>
                    <a:pt x="4" y="92"/>
                  </a:lnTo>
                  <a:close/>
                </a:path>
              </a:pathLst>
            </a:custGeom>
            <a:solidFill>
              <a:srgbClr val="005DA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sp>
          <p:nvSpPr>
            <p:cNvPr id="272" name="Freeform 17"/>
            <p:cNvSpPr/>
            <p:nvPr/>
          </p:nvSpPr>
          <p:spPr bwMode="auto">
            <a:xfrm>
              <a:off x="338137" y="0"/>
              <a:ext cx="360362" cy="549275"/>
            </a:xfrm>
            <a:custGeom>
              <a:avLst/>
              <a:gdLst>
                <a:gd name="T0" fmla="*/ 4 w 399"/>
                <a:gd name="T1" fmla="*/ 92 h 608"/>
                <a:gd name="T2" fmla="*/ 96 w 399"/>
                <a:gd name="T3" fmla="*/ 0 h 608"/>
                <a:gd name="T4" fmla="*/ 399 w 399"/>
                <a:gd name="T5" fmla="*/ 304 h 608"/>
                <a:gd name="T6" fmla="*/ 96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6" y="0"/>
                  </a:lnTo>
                  <a:lnTo>
                    <a:pt x="399" y="304"/>
                  </a:lnTo>
                  <a:lnTo>
                    <a:pt x="96" y="608"/>
                  </a:lnTo>
                  <a:lnTo>
                    <a:pt x="0" y="512"/>
                  </a:lnTo>
                  <a:lnTo>
                    <a:pt x="212" y="300"/>
                  </a:lnTo>
                  <a:lnTo>
                    <a:pt x="4" y="92"/>
                  </a:lnTo>
                  <a:close/>
                </a:path>
              </a:pathLst>
            </a:custGeom>
            <a:solidFill>
              <a:srgbClr val="399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sp>
          <p:nvSpPr>
            <p:cNvPr id="273" name="Freeform 18"/>
            <p:cNvSpPr/>
            <p:nvPr/>
          </p:nvSpPr>
          <p:spPr bwMode="auto">
            <a:xfrm>
              <a:off x="681037" y="0"/>
              <a:ext cx="360362" cy="549275"/>
            </a:xfrm>
            <a:custGeom>
              <a:avLst/>
              <a:gdLst>
                <a:gd name="T0" fmla="*/ 4 w 399"/>
                <a:gd name="T1" fmla="*/ 92 h 608"/>
                <a:gd name="T2" fmla="*/ 95 w 399"/>
                <a:gd name="T3" fmla="*/ 0 h 608"/>
                <a:gd name="T4" fmla="*/ 399 w 399"/>
                <a:gd name="T5" fmla="*/ 304 h 608"/>
                <a:gd name="T6" fmla="*/ 95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5" y="0"/>
                  </a:lnTo>
                  <a:lnTo>
                    <a:pt x="399" y="304"/>
                  </a:lnTo>
                  <a:lnTo>
                    <a:pt x="95" y="608"/>
                  </a:lnTo>
                  <a:lnTo>
                    <a:pt x="0" y="512"/>
                  </a:lnTo>
                  <a:lnTo>
                    <a:pt x="212" y="300"/>
                  </a:lnTo>
                  <a:lnTo>
                    <a:pt x="4" y="92"/>
                  </a:lnTo>
                  <a:close/>
                </a:path>
              </a:pathLst>
            </a:custGeom>
            <a:solidFill>
              <a:srgbClr val="F796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grpSp>
      <p:pic>
        <p:nvPicPr>
          <p:cNvPr id="320" name="图片 319" descr="C:\Users\qlp-PC\AppData\Roaming\Tencent\Users\2491454950\QQ\WinTemp\RichOle\Y9%6XOFJ_P_BLG9N%D}IKZ9.png"/>
          <p:cNvPicPr>
            <a:picLocks noChangeAspect="1" noChangeArrowheads="1"/>
          </p:cNvPicPr>
          <p:nvPr/>
        </p:nvPicPr>
        <p:blipFill rotWithShape="1">
          <a:blip r:embed="rId1">
            <a:extLst>
              <a:ext uri="{28A0092B-C50C-407E-A947-70E740481C1C}">
                <a14:useLocalDpi xmlns:a14="http://schemas.microsoft.com/office/drawing/2010/main" val="0"/>
              </a:ext>
            </a:extLst>
          </a:blip>
          <a:srcRect t="14557" b="83190"/>
          <a:stretch>
            <a:fillRect/>
          </a:stretch>
        </p:blipFill>
        <p:spPr bwMode="auto">
          <a:xfrm>
            <a:off x="400283" y="837717"/>
            <a:ext cx="8203870" cy="95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1" name="TextBox 11"/>
          <p:cNvSpPr txBox="1"/>
          <p:nvPr/>
        </p:nvSpPr>
        <p:spPr>
          <a:xfrm>
            <a:off x="1046234" y="315566"/>
            <a:ext cx="3395345" cy="52197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anose="02010600040101010101" pitchFamily="2" charset="-122"/>
                <a:cs typeface="华文黑体" pitchFamily="2" charset="-122"/>
              </a:defRPr>
            </a:lvl1pPr>
          </a:lstStyle>
          <a:p>
            <a:pPr algn="l"/>
            <a:r>
              <a:rPr lang="zh-CN" sz="2800" b="1" dirty="0">
                <a:solidFill>
                  <a:srgbClr val="FF0000"/>
                </a:solidFill>
                <a:sym typeface="+mn-ea"/>
              </a:rPr>
              <a:t>学习单元五、IP编址</a:t>
            </a:r>
            <a:endParaRPr lang="zh-CN" sz="2800" b="1" dirty="0">
              <a:solidFill>
                <a:srgbClr val="FF0000"/>
              </a:solidFill>
              <a:sym typeface="+mn-ea"/>
            </a:endParaRPr>
          </a:p>
        </p:txBody>
      </p:sp>
      <p:sp>
        <p:nvSpPr>
          <p:cNvPr id="2" name="矩形 1"/>
          <p:cNvSpPr/>
          <p:nvPr/>
        </p:nvSpPr>
        <p:spPr>
          <a:xfrm>
            <a:off x="426085" y="991235"/>
            <a:ext cx="8178800" cy="1334135"/>
          </a:xfrm>
          <a:prstGeom prst="rect">
            <a:avLst/>
          </a:prstGeom>
          <a:solidFill>
            <a:schemeClr val="accent4">
              <a:lumMod val="40000"/>
              <a:lumOff val="60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en-US" altLang="zh-CN" sz="2400" b="1">
                <a:solidFill>
                  <a:schemeClr val="accent1">
                    <a:lumMod val="50000"/>
                  </a:schemeClr>
                </a:solidFill>
              </a:rPr>
              <a:t>    </a:t>
            </a:r>
            <a:r>
              <a:rPr lang="zh-CN" altLang="en-US" sz="2400" b="1">
                <a:solidFill>
                  <a:schemeClr val="accent1">
                    <a:lumMod val="50000"/>
                  </a:schemeClr>
                </a:solidFill>
              </a:rPr>
              <a:t>编址是网络层协议的重要功能。要让同一网络或不同网络中的主机之间实现数据通信，必须给它们分配合适的地址。IPv4和IPv6均可为传输数据的数据报提供分层编址。</a:t>
            </a:r>
            <a:endParaRPr lang="zh-CN" altLang="en-US" sz="2400" b="1">
              <a:solidFill>
                <a:schemeClr val="accent1">
                  <a:lumMod val="50000"/>
                </a:schemeClr>
              </a:solidFill>
            </a:endParaRPr>
          </a:p>
        </p:txBody>
      </p:sp>
      <p:sp>
        <p:nvSpPr>
          <p:cNvPr id="3" name="矩形 2"/>
          <p:cNvSpPr/>
          <p:nvPr/>
        </p:nvSpPr>
        <p:spPr>
          <a:xfrm>
            <a:off x="426085" y="2383790"/>
            <a:ext cx="8178165" cy="2465705"/>
          </a:xfrm>
          <a:prstGeom prst="rect">
            <a:avLst/>
          </a:prstGeom>
          <a:solidFill>
            <a:schemeClr val="bg1"/>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342900" indent="-342900" algn="l">
              <a:buFont typeface="Wingdings" panose="05000000000000000000" charset="0"/>
              <a:buChar char="Ø"/>
            </a:pPr>
            <a:r>
              <a:rPr lang="zh-CN" altLang="en-US" sz="2200" b="1">
                <a:solidFill>
                  <a:schemeClr val="accent1">
                    <a:lumMod val="50000"/>
                  </a:schemeClr>
                </a:solidFill>
              </a:rPr>
              <a:t>IPv4地址的结构是什么？</a:t>
            </a:r>
            <a:endParaRPr lang="zh-CN" altLang="en-US" sz="2200" b="1">
              <a:solidFill>
                <a:schemeClr val="accent1">
                  <a:lumMod val="50000"/>
                </a:schemeClr>
              </a:solidFill>
            </a:endParaRPr>
          </a:p>
          <a:p>
            <a:pPr marL="342900" indent="-342900" algn="l">
              <a:buFont typeface="Wingdings" panose="05000000000000000000" charset="0"/>
              <a:buChar char="Ø"/>
            </a:pPr>
            <a:r>
              <a:rPr lang="zh-CN" altLang="en-US" sz="2200" b="1">
                <a:solidFill>
                  <a:schemeClr val="accent1">
                    <a:lumMod val="50000"/>
                  </a:schemeClr>
                </a:solidFill>
              </a:rPr>
              <a:t>单播、广播以及多播IPv4地址的特点和用途是是什么？</a:t>
            </a:r>
            <a:endParaRPr lang="zh-CN" altLang="en-US" sz="2200" b="1">
              <a:solidFill>
                <a:schemeClr val="accent1">
                  <a:lumMod val="50000"/>
                </a:schemeClr>
              </a:solidFill>
            </a:endParaRPr>
          </a:p>
          <a:p>
            <a:pPr marL="342900" indent="-342900" algn="l">
              <a:buFont typeface="Wingdings" panose="05000000000000000000" charset="0"/>
              <a:buChar char="Ø"/>
            </a:pPr>
            <a:r>
              <a:rPr lang="zh-CN" altLang="en-US" sz="2200" b="1">
                <a:solidFill>
                  <a:schemeClr val="accent1">
                    <a:lumMod val="50000"/>
                  </a:schemeClr>
                </a:solidFill>
              </a:rPr>
              <a:t>公用地址空间、私有地址空间以及保留地址空间的用途是什么？</a:t>
            </a:r>
            <a:endParaRPr lang="zh-CN" altLang="en-US" sz="2200" b="1">
              <a:solidFill>
                <a:schemeClr val="accent1">
                  <a:lumMod val="50000"/>
                </a:schemeClr>
              </a:solidFill>
            </a:endParaRPr>
          </a:p>
          <a:p>
            <a:pPr marL="342900" indent="-342900" algn="l">
              <a:buFont typeface="Wingdings" panose="05000000000000000000" charset="0"/>
              <a:buChar char="Ø"/>
            </a:pPr>
            <a:r>
              <a:rPr lang="zh-CN" altLang="en-US" sz="2200" b="1">
                <a:solidFill>
                  <a:schemeClr val="accent1">
                    <a:lumMod val="50000"/>
                  </a:schemeClr>
                </a:solidFill>
              </a:rPr>
              <a:t>开发IPv6编址的原因是什么？</a:t>
            </a:r>
            <a:endParaRPr lang="zh-CN" altLang="en-US" sz="2200" b="1">
              <a:solidFill>
                <a:schemeClr val="accent1">
                  <a:lumMod val="50000"/>
                </a:schemeClr>
              </a:solidFill>
            </a:endParaRPr>
          </a:p>
          <a:p>
            <a:pPr marL="342900" indent="-342900" algn="l">
              <a:buFont typeface="Wingdings" panose="05000000000000000000" charset="0"/>
              <a:buChar char="Ø"/>
            </a:pPr>
            <a:r>
              <a:rPr lang="zh-CN" altLang="en-US" sz="2200" b="1">
                <a:solidFill>
                  <a:schemeClr val="accent1">
                    <a:lumMod val="50000"/>
                  </a:schemeClr>
                </a:solidFill>
              </a:rPr>
              <a:t>IPv6地址如何表示？</a:t>
            </a:r>
            <a:endParaRPr lang="zh-CN" altLang="en-US" sz="2200" b="1">
              <a:solidFill>
                <a:schemeClr val="accent1">
                  <a:lumMod val="50000"/>
                </a:schemeClr>
              </a:solidFill>
            </a:endParaRPr>
          </a:p>
          <a:p>
            <a:pPr marL="342900" indent="-342900" algn="l">
              <a:buFont typeface="Wingdings" panose="05000000000000000000" charset="0"/>
              <a:buChar char="Ø"/>
            </a:pPr>
            <a:r>
              <a:rPr lang="zh-CN" altLang="en-US" sz="2200" b="1">
                <a:solidFill>
                  <a:schemeClr val="accent1">
                    <a:lumMod val="50000"/>
                  </a:schemeClr>
                </a:solidFill>
              </a:rPr>
              <a:t>IPv6地址有哪些类型？</a:t>
            </a:r>
            <a:endParaRPr lang="zh-CN" altLang="en-US" sz="2200" b="1">
              <a:solidFill>
                <a:schemeClr val="accent1">
                  <a:lumMod val="50000"/>
                </a:schemeClr>
              </a:solidFill>
            </a:endParaRPr>
          </a:p>
          <a:p>
            <a:pPr marL="342900" indent="-342900" algn="l">
              <a:buFont typeface="Wingdings" panose="05000000000000000000" charset="0"/>
              <a:buChar char="Ø"/>
            </a:pPr>
            <a:r>
              <a:rPr lang="zh-CN" altLang="en-US" sz="2200" b="1">
                <a:solidFill>
                  <a:schemeClr val="accent1">
                    <a:lumMod val="50000"/>
                  </a:schemeClr>
                </a:solidFill>
              </a:rPr>
              <a:t>使用多播地址的目的及其用途是什么？</a:t>
            </a:r>
            <a:endParaRPr lang="zh-CN" altLang="en-US" sz="2200" b="1">
              <a:solidFill>
                <a:schemeClr val="accent1">
                  <a:lumMod val="50000"/>
                </a:schemeClr>
              </a:solidFill>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0" name="Group 7"/>
          <p:cNvGrpSpPr/>
          <p:nvPr/>
        </p:nvGrpSpPr>
        <p:grpSpPr bwMode="auto">
          <a:xfrm>
            <a:off x="103064" y="47615"/>
            <a:ext cx="597171" cy="315096"/>
            <a:chOff x="0" y="0"/>
            <a:chExt cx="1041399" cy="549275"/>
          </a:xfrm>
        </p:grpSpPr>
        <p:sp>
          <p:nvSpPr>
            <p:cNvPr id="271" name="Freeform 16"/>
            <p:cNvSpPr/>
            <p:nvPr/>
          </p:nvSpPr>
          <p:spPr bwMode="auto">
            <a:xfrm>
              <a:off x="0" y="0"/>
              <a:ext cx="361950" cy="549275"/>
            </a:xfrm>
            <a:custGeom>
              <a:avLst/>
              <a:gdLst>
                <a:gd name="T0" fmla="*/ 4 w 400"/>
                <a:gd name="T1" fmla="*/ 92 h 608"/>
                <a:gd name="T2" fmla="*/ 96 w 400"/>
                <a:gd name="T3" fmla="*/ 0 h 608"/>
                <a:gd name="T4" fmla="*/ 400 w 400"/>
                <a:gd name="T5" fmla="*/ 304 h 608"/>
                <a:gd name="T6" fmla="*/ 96 w 400"/>
                <a:gd name="T7" fmla="*/ 608 h 608"/>
                <a:gd name="T8" fmla="*/ 0 w 400"/>
                <a:gd name="T9" fmla="*/ 512 h 608"/>
                <a:gd name="T10" fmla="*/ 212 w 400"/>
                <a:gd name="T11" fmla="*/ 300 h 608"/>
                <a:gd name="T12" fmla="*/ 4 w 400"/>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400" h="608">
                  <a:moveTo>
                    <a:pt x="4" y="92"/>
                  </a:moveTo>
                  <a:lnTo>
                    <a:pt x="96" y="0"/>
                  </a:lnTo>
                  <a:lnTo>
                    <a:pt x="400" y="304"/>
                  </a:lnTo>
                  <a:lnTo>
                    <a:pt x="96" y="608"/>
                  </a:lnTo>
                  <a:lnTo>
                    <a:pt x="0" y="512"/>
                  </a:lnTo>
                  <a:lnTo>
                    <a:pt x="212" y="300"/>
                  </a:lnTo>
                  <a:lnTo>
                    <a:pt x="4" y="92"/>
                  </a:lnTo>
                  <a:close/>
                </a:path>
              </a:pathLst>
            </a:custGeom>
            <a:solidFill>
              <a:srgbClr val="005DA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sp>
          <p:nvSpPr>
            <p:cNvPr id="272" name="Freeform 17"/>
            <p:cNvSpPr/>
            <p:nvPr/>
          </p:nvSpPr>
          <p:spPr bwMode="auto">
            <a:xfrm>
              <a:off x="338137" y="0"/>
              <a:ext cx="360362" cy="549275"/>
            </a:xfrm>
            <a:custGeom>
              <a:avLst/>
              <a:gdLst>
                <a:gd name="T0" fmla="*/ 4 w 399"/>
                <a:gd name="T1" fmla="*/ 92 h 608"/>
                <a:gd name="T2" fmla="*/ 96 w 399"/>
                <a:gd name="T3" fmla="*/ 0 h 608"/>
                <a:gd name="T4" fmla="*/ 399 w 399"/>
                <a:gd name="T5" fmla="*/ 304 h 608"/>
                <a:gd name="T6" fmla="*/ 96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6" y="0"/>
                  </a:lnTo>
                  <a:lnTo>
                    <a:pt x="399" y="304"/>
                  </a:lnTo>
                  <a:lnTo>
                    <a:pt x="96" y="608"/>
                  </a:lnTo>
                  <a:lnTo>
                    <a:pt x="0" y="512"/>
                  </a:lnTo>
                  <a:lnTo>
                    <a:pt x="212" y="300"/>
                  </a:lnTo>
                  <a:lnTo>
                    <a:pt x="4" y="92"/>
                  </a:lnTo>
                  <a:close/>
                </a:path>
              </a:pathLst>
            </a:custGeom>
            <a:solidFill>
              <a:srgbClr val="399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sp>
          <p:nvSpPr>
            <p:cNvPr id="273" name="Freeform 18"/>
            <p:cNvSpPr/>
            <p:nvPr/>
          </p:nvSpPr>
          <p:spPr bwMode="auto">
            <a:xfrm>
              <a:off x="681037" y="0"/>
              <a:ext cx="360362" cy="549275"/>
            </a:xfrm>
            <a:custGeom>
              <a:avLst/>
              <a:gdLst>
                <a:gd name="T0" fmla="*/ 4 w 399"/>
                <a:gd name="T1" fmla="*/ 92 h 608"/>
                <a:gd name="T2" fmla="*/ 95 w 399"/>
                <a:gd name="T3" fmla="*/ 0 h 608"/>
                <a:gd name="T4" fmla="*/ 399 w 399"/>
                <a:gd name="T5" fmla="*/ 304 h 608"/>
                <a:gd name="T6" fmla="*/ 95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5" y="0"/>
                  </a:lnTo>
                  <a:lnTo>
                    <a:pt x="399" y="304"/>
                  </a:lnTo>
                  <a:lnTo>
                    <a:pt x="95" y="608"/>
                  </a:lnTo>
                  <a:lnTo>
                    <a:pt x="0" y="512"/>
                  </a:lnTo>
                  <a:lnTo>
                    <a:pt x="212" y="300"/>
                  </a:lnTo>
                  <a:lnTo>
                    <a:pt x="4" y="92"/>
                  </a:lnTo>
                  <a:close/>
                </a:path>
              </a:pathLst>
            </a:custGeom>
            <a:solidFill>
              <a:srgbClr val="F796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grpSp>
      <p:pic>
        <p:nvPicPr>
          <p:cNvPr id="320" name="图片 319" descr="C:\Users\qlp-PC\AppData\Roaming\Tencent\Users\2491454950\QQ\WinTemp\RichOle\Y9%6XOFJ_P_BLG9N%D}IKZ9.png"/>
          <p:cNvPicPr>
            <a:picLocks noChangeAspect="1" noChangeArrowheads="1"/>
          </p:cNvPicPr>
          <p:nvPr/>
        </p:nvPicPr>
        <p:blipFill rotWithShape="1">
          <a:blip r:embed="rId1">
            <a:extLst>
              <a:ext uri="{28A0092B-C50C-407E-A947-70E740481C1C}">
                <a14:useLocalDpi xmlns:a14="http://schemas.microsoft.com/office/drawing/2010/main" val="0"/>
              </a:ext>
            </a:extLst>
          </a:blip>
          <a:srcRect t="14557" b="83190"/>
          <a:stretch>
            <a:fillRect/>
          </a:stretch>
        </p:blipFill>
        <p:spPr bwMode="auto">
          <a:xfrm>
            <a:off x="400283" y="837717"/>
            <a:ext cx="8203870" cy="95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1" name="TextBox 11"/>
          <p:cNvSpPr txBox="1"/>
          <p:nvPr/>
        </p:nvSpPr>
        <p:spPr>
          <a:xfrm>
            <a:off x="1046234" y="315566"/>
            <a:ext cx="3251200" cy="52197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anose="02010600040101010101" pitchFamily="2" charset="-122"/>
                <a:cs typeface="华文黑体" pitchFamily="2" charset="-122"/>
              </a:defRPr>
            </a:lvl1pPr>
          </a:lstStyle>
          <a:p>
            <a:pPr algn="l"/>
            <a:r>
              <a:rPr sz="2800" b="1">
                <a:solidFill>
                  <a:schemeClr val="accent1">
                    <a:lumMod val="50000"/>
                  </a:schemeClr>
                </a:solidFill>
                <a:sym typeface="+mn-ea"/>
              </a:rPr>
              <a:t>5.2.1. IPv6的特点</a:t>
            </a:r>
            <a:endParaRPr lang="zh-CN" altLang="en-US" sz="2800" b="1">
              <a:solidFill>
                <a:schemeClr val="accent1">
                  <a:lumMod val="50000"/>
                </a:schemeClr>
              </a:solidFill>
              <a:sym typeface="+mn-ea"/>
            </a:endParaRPr>
          </a:p>
        </p:txBody>
      </p:sp>
      <p:sp>
        <p:nvSpPr>
          <p:cNvPr id="3" name="矩形 2"/>
          <p:cNvSpPr/>
          <p:nvPr/>
        </p:nvSpPr>
        <p:spPr>
          <a:xfrm>
            <a:off x="400685" y="1684020"/>
            <a:ext cx="8203565" cy="1557655"/>
          </a:xfrm>
          <a:prstGeom prst="rect">
            <a:avLst/>
          </a:prstGeom>
          <a:solidFill>
            <a:schemeClr val="bg1"/>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en-US" sz="2400" b="1">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   </a:t>
            </a:r>
            <a:r>
              <a:rPr sz="2400" b="1">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（4）支持</a:t>
            </a:r>
            <a:r>
              <a:rPr sz="2400" b="1">
                <a:solidFill>
                  <a:srgbClr val="FF0000"/>
                </a:solidFill>
                <a:latin typeface="宋体" panose="02010600030101010101" pitchFamily="2" charset="-122"/>
                <a:ea typeface="宋体" panose="02010600030101010101" pitchFamily="2" charset="-122"/>
                <a:cs typeface="宋体" panose="02010600030101010101" pitchFamily="2" charset="-122"/>
              </a:rPr>
              <a:t>即插即用</a:t>
            </a:r>
            <a:r>
              <a:rPr sz="2400" b="1">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（即支持自动配置(Auto-configuration)功能）。设备连接到网络中时，可以通过自动配置的方式获取网络前缀和参数，并自动接合设备自身的链路地址生成IP地址，简化了网络管理。</a:t>
            </a:r>
            <a:endParaRPr sz="2400" b="1">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endParaRPr>
          </a:p>
        </p:txBody>
      </p:sp>
      <p:sp>
        <p:nvSpPr>
          <p:cNvPr id="5" name="矩形 4"/>
          <p:cNvSpPr/>
          <p:nvPr/>
        </p:nvSpPr>
        <p:spPr>
          <a:xfrm>
            <a:off x="400050" y="3332480"/>
            <a:ext cx="8204200" cy="896620"/>
          </a:xfrm>
          <a:prstGeom prst="rect">
            <a:avLst/>
          </a:prstGeom>
          <a:solidFill>
            <a:schemeClr val="bg1"/>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en-US" sz="2400" b="1">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   </a:t>
            </a:r>
            <a:r>
              <a:rPr sz="2400" b="1">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（5）更好的</a:t>
            </a:r>
            <a:r>
              <a:rPr sz="2400" b="1">
                <a:solidFill>
                  <a:srgbClr val="FF0000"/>
                </a:solidFill>
                <a:latin typeface="宋体" panose="02010600030101010101" pitchFamily="2" charset="-122"/>
                <a:ea typeface="宋体" panose="02010600030101010101" pitchFamily="2" charset="-122"/>
                <a:cs typeface="宋体" panose="02010600030101010101" pitchFamily="2" charset="-122"/>
              </a:rPr>
              <a:t>安全性</a:t>
            </a:r>
            <a:r>
              <a:rPr sz="2400" b="1">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保障。IPv6通过扩展报头的形式支持IPSec协议，无须借助其他安全加密设备，</a:t>
            </a:r>
            <a:endParaRPr sz="2400" b="1">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0" name="Group 7"/>
          <p:cNvGrpSpPr/>
          <p:nvPr/>
        </p:nvGrpSpPr>
        <p:grpSpPr bwMode="auto">
          <a:xfrm>
            <a:off x="103064" y="47615"/>
            <a:ext cx="597171" cy="315096"/>
            <a:chOff x="0" y="0"/>
            <a:chExt cx="1041399" cy="549275"/>
          </a:xfrm>
        </p:grpSpPr>
        <p:sp>
          <p:nvSpPr>
            <p:cNvPr id="271" name="Freeform 16"/>
            <p:cNvSpPr/>
            <p:nvPr/>
          </p:nvSpPr>
          <p:spPr bwMode="auto">
            <a:xfrm>
              <a:off x="0" y="0"/>
              <a:ext cx="361950" cy="549275"/>
            </a:xfrm>
            <a:custGeom>
              <a:avLst/>
              <a:gdLst>
                <a:gd name="T0" fmla="*/ 4 w 400"/>
                <a:gd name="T1" fmla="*/ 92 h 608"/>
                <a:gd name="T2" fmla="*/ 96 w 400"/>
                <a:gd name="T3" fmla="*/ 0 h 608"/>
                <a:gd name="T4" fmla="*/ 400 w 400"/>
                <a:gd name="T5" fmla="*/ 304 h 608"/>
                <a:gd name="T6" fmla="*/ 96 w 400"/>
                <a:gd name="T7" fmla="*/ 608 h 608"/>
                <a:gd name="T8" fmla="*/ 0 w 400"/>
                <a:gd name="T9" fmla="*/ 512 h 608"/>
                <a:gd name="T10" fmla="*/ 212 w 400"/>
                <a:gd name="T11" fmla="*/ 300 h 608"/>
                <a:gd name="T12" fmla="*/ 4 w 400"/>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400" h="608">
                  <a:moveTo>
                    <a:pt x="4" y="92"/>
                  </a:moveTo>
                  <a:lnTo>
                    <a:pt x="96" y="0"/>
                  </a:lnTo>
                  <a:lnTo>
                    <a:pt x="400" y="304"/>
                  </a:lnTo>
                  <a:lnTo>
                    <a:pt x="96" y="608"/>
                  </a:lnTo>
                  <a:lnTo>
                    <a:pt x="0" y="512"/>
                  </a:lnTo>
                  <a:lnTo>
                    <a:pt x="212" y="300"/>
                  </a:lnTo>
                  <a:lnTo>
                    <a:pt x="4" y="92"/>
                  </a:lnTo>
                  <a:close/>
                </a:path>
              </a:pathLst>
            </a:custGeom>
            <a:solidFill>
              <a:srgbClr val="005DA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sp>
          <p:nvSpPr>
            <p:cNvPr id="272" name="Freeform 17"/>
            <p:cNvSpPr/>
            <p:nvPr/>
          </p:nvSpPr>
          <p:spPr bwMode="auto">
            <a:xfrm>
              <a:off x="338137" y="0"/>
              <a:ext cx="360362" cy="549275"/>
            </a:xfrm>
            <a:custGeom>
              <a:avLst/>
              <a:gdLst>
                <a:gd name="T0" fmla="*/ 4 w 399"/>
                <a:gd name="T1" fmla="*/ 92 h 608"/>
                <a:gd name="T2" fmla="*/ 96 w 399"/>
                <a:gd name="T3" fmla="*/ 0 h 608"/>
                <a:gd name="T4" fmla="*/ 399 w 399"/>
                <a:gd name="T5" fmla="*/ 304 h 608"/>
                <a:gd name="T6" fmla="*/ 96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6" y="0"/>
                  </a:lnTo>
                  <a:lnTo>
                    <a:pt x="399" y="304"/>
                  </a:lnTo>
                  <a:lnTo>
                    <a:pt x="96" y="608"/>
                  </a:lnTo>
                  <a:lnTo>
                    <a:pt x="0" y="512"/>
                  </a:lnTo>
                  <a:lnTo>
                    <a:pt x="212" y="300"/>
                  </a:lnTo>
                  <a:lnTo>
                    <a:pt x="4" y="92"/>
                  </a:lnTo>
                  <a:close/>
                </a:path>
              </a:pathLst>
            </a:custGeom>
            <a:solidFill>
              <a:srgbClr val="399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sp>
          <p:nvSpPr>
            <p:cNvPr id="273" name="Freeform 18"/>
            <p:cNvSpPr/>
            <p:nvPr/>
          </p:nvSpPr>
          <p:spPr bwMode="auto">
            <a:xfrm>
              <a:off x="681037" y="0"/>
              <a:ext cx="360362" cy="549275"/>
            </a:xfrm>
            <a:custGeom>
              <a:avLst/>
              <a:gdLst>
                <a:gd name="T0" fmla="*/ 4 w 399"/>
                <a:gd name="T1" fmla="*/ 92 h 608"/>
                <a:gd name="T2" fmla="*/ 95 w 399"/>
                <a:gd name="T3" fmla="*/ 0 h 608"/>
                <a:gd name="T4" fmla="*/ 399 w 399"/>
                <a:gd name="T5" fmla="*/ 304 h 608"/>
                <a:gd name="T6" fmla="*/ 95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5" y="0"/>
                  </a:lnTo>
                  <a:lnTo>
                    <a:pt x="399" y="304"/>
                  </a:lnTo>
                  <a:lnTo>
                    <a:pt x="95" y="608"/>
                  </a:lnTo>
                  <a:lnTo>
                    <a:pt x="0" y="512"/>
                  </a:lnTo>
                  <a:lnTo>
                    <a:pt x="212" y="300"/>
                  </a:lnTo>
                  <a:lnTo>
                    <a:pt x="4" y="92"/>
                  </a:lnTo>
                  <a:close/>
                </a:path>
              </a:pathLst>
            </a:custGeom>
            <a:solidFill>
              <a:srgbClr val="F796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grpSp>
      <p:pic>
        <p:nvPicPr>
          <p:cNvPr id="320" name="图片 319" descr="C:\Users\qlp-PC\AppData\Roaming\Tencent\Users\2491454950\QQ\WinTemp\RichOle\Y9%6XOFJ_P_BLG9N%D}IKZ9.png"/>
          <p:cNvPicPr>
            <a:picLocks noChangeAspect="1" noChangeArrowheads="1"/>
          </p:cNvPicPr>
          <p:nvPr/>
        </p:nvPicPr>
        <p:blipFill rotWithShape="1">
          <a:blip r:embed="rId1">
            <a:extLst>
              <a:ext uri="{28A0092B-C50C-407E-A947-70E740481C1C}">
                <a14:useLocalDpi xmlns:a14="http://schemas.microsoft.com/office/drawing/2010/main" val="0"/>
              </a:ext>
            </a:extLst>
          </a:blip>
          <a:srcRect t="14557" b="83190"/>
          <a:stretch>
            <a:fillRect/>
          </a:stretch>
        </p:blipFill>
        <p:spPr bwMode="auto">
          <a:xfrm>
            <a:off x="400283" y="837717"/>
            <a:ext cx="8203870" cy="95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1" name="TextBox 11"/>
          <p:cNvSpPr txBox="1"/>
          <p:nvPr/>
        </p:nvSpPr>
        <p:spPr>
          <a:xfrm>
            <a:off x="1046234" y="315566"/>
            <a:ext cx="3251200" cy="52197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anose="02010600040101010101" pitchFamily="2" charset="-122"/>
                <a:cs typeface="华文黑体" pitchFamily="2" charset="-122"/>
              </a:defRPr>
            </a:lvl1pPr>
          </a:lstStyle>
          <a:p>
            <a:pPr algn="l"/>
            <a:r>
              <a:rPr sz="2800" b="1">
                <a:solidFill>
                  <a:schemeClr val="accent1">
                    <a:lumMod val="50000"/>
                  </a:schemeClr>
                </a:solidFill>
                <a:sym typeface="+mn-ea"/>
              </a:rPr>
              <a:t>5.2.1. IPv6的特点</a:t>
            </a:r>
            <a:endParaRPr lang="zh-CN" altLang="en-US" sz="2800" b="1">
              <a:solidFill>
                <a:schemeClr val="accent1">
                  <a:lumMod val="50000"/>
                </a:schemeClr>
              </a:solidFill>
              <a:sym typeface="+mn-ea"/>
            </a:endParaRPr>
          </a:p>
        </p:txBody>
      </p:sp>
      <p:sp>
        <p:nvSpPr>
          <p:cNvPr id="3" name="矩形 2"/>
          <p:cNvSpPr/>
          <p:nvPr/>
        </p:nvSpPr>
        <p:spPr>
          <a:xfrm>
            <a:off x="400685" y="1684020"/>
            <a:ext cx="8203565" cy="1557655"/>
          </a:xfrm>
          <a:prstGeom prst="rect">
            <a:avLst/>
          </a:prstGeom>
          <a:solidFill>
            <a:schemeClr val="bg1"/>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en-US" sz="2400" b="1">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   </a:t>
            </a:r>
            <a:r>
              <a:rPr sz="2400" b="1">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（6）引入了</a:t>
            </a:r>
            <a:r>
              <a:rPr sz="2400" b="1">
                <a:solidFill>
                  <a:srgbClr val="FF0000"/>
                </a:solidFill>
                <a:latin typeface="宋体" panose="02010600030101010101" pitchFamily="2" charset="-122"/>
                <a:ea typeface="宋体" panose="02010600030101010101" pitchFamily="2" charset="-122"/>
                <a:cs typeface="宋体" panose="02010600030101010101" pitchFamily="2" charset="-122"/>
              </a:rPr>
              <a:t>流标签</a:t>
            </a:r>
            <a:r>
              <a:rPr sz="2400" b="1">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的概念。使用IPv6新增的Flow Label字段，加上相同的源IP地址和目的IP地址，可以标记数据报属于某个相同的流量，业务可以根据不同的数据流进行更细致的分类，实现优先级控制。</a:t>
            </a:r>
            <a:endParaRPr sz="2400" b="1">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0" name="Group 7"/>
          <p:cNvGrpSpPr/>
          <p:nvPr/>
        </p:nvGrpSpPr>
        <p:grpSpPr bwMode="auto">
          <a:xfrm>
            <a:off x="103064" y="47615"/>
            <a:ext cx="597171" cy="315096"/>
            <a:chOff x="0" y="0"/>
            <a:chExt cx="1041399" cy="549275"/>
          </a:xfrm>
        </p:grpSpPr>
        <p:sp>
          <p:nvSpPr>
            <p:cNvPr id="271" name="Freeform 16"/>
            <p:cNvSpPr/>
            <p:nvPr/>
          </p:nvSpPr>
          <p:spPr bwMode="auto">
            <a:xfrm>
              <a:off x="0" y="0"/>
              <a:ext cx="361950" cy="549275"/>
            </a:xfrm>
            <a:custGeom>
              <a:avLst/>
              <a:gdLst>
                <a:gd name="T0" fmla="*/ 4 w 400"/>
                <a:gd name="T1" fmla="*/ 92 h 608"/>
                <a:gd name="T2" fmla="*/ 96 w 400"/>
                <a:gd name="T3" fmla="*/ 0 h 608"/>
                <a:gd name="T4" fmla="*/ 400 w 400"/>
                <a:gd name="T5" fmla="*/ 304 h 608"/>
                <a:gd name="T6" fmla="*/ 96 w 400"/>
                <a:gd name="T7" fmla="*/ 608 h 608"/>
                <a:gd name="T8" fmla="*/ 0 w 400"/>
                <a:gd name="T9" fmla="*/ 512 h 608"/>
                <a:gd name="T10" fmla="*/ 212 w 400"/>
                <a:gd name="T11" fmla="*/ 300 h 608"/>
                <a:gd name="T12" fmla="*/ 4 w 400"/>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400" h="608">
                  <a:moveTo>
                    <a:pt x="4" y="92"/>
                  </a:moveTo>
                  <a:lnTo>
                    <a:pt x="96" y="0"/>
                  </a:lnTo>
                  <a:lnTo>
                    <a:pt x="400" y="304"/>
                  </a:lnTo>
                  <a:lnTo>
                    <a:pt x="96" y="608"/>
                  </a:lnTo>
                  <a:lnTo>
                    <a:pt x="0" y="512"/>
                  </a:lnTo>
                  <a:lnTo>
                    <a:pt x="212" y="300"/>
                  </a:lnTo>
                  <a:lnTo>
                    <a:pt x="4" y="92"/>
                  </a:lnTo>
                  <a:close/>
                </a:path>
              </a:pathLst>
            </a:custGeom>
            <a:solidFill>
              <a:srgbClr val="005DA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sp>
          <p:nvSpPr>
            <p:cNvPr id="272" name="Freeform 17"/>
            <p:cNvSpPr/>
            <p:nvPr/>
          </p:nvSpPr>
          <p:spPr bwMode="auto">
            <a:xfrm>
              <a:off x="338137" y="0"/>
              <a:ext cx="360362" cy="549275"/>
            </a:xfrm>
            <a:custGeom>
              <a:avLst/>
              <a:gdLst>
                <a:gd name="T0" fmla="*/ 4 w 399"/>
                <a:gd name="T1" fmla="*/ 92 h 608"/>
                <a:gd name="T2" fmla="*/ 96 w 399"/>
                <a:gd name="T3" fmla="*/ 0 h 608"/>
                <a:gd name="T4" fmla="*/ 399 w 399"/>
                <a:gd name="T5" fmla="*/ 304 h 608"/>
                <a:gd name="T6" fmla="*/ 96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6" y="0"/>
                  </a:lnTo>
                  <a:lnTo>
                    <a:pt x="399" y="304"/>
                  </a:lnTo>
                  <a:lnTo>
                    <a:pt x="96" y="608"/>
                  </a:lnTo>
                  <a:lnTo>
                    <a:pt x="0" y="512"/>
                  </a:lnTo>
                  <a:lnTo>
                    <a:pt x="212" y="300"/>
                  </a:lnTo>
                  <a:lnTo>
                    <a:pt x="4" y="92"/>
                  </a:lnTo>
                  <a:close/>
                </a:path>
              </a:pathLst>
            </a:custGeom>
            <a:solidFill>
              <a:srgbClr val="399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sp>
          <p:nvSpPr>
            <p:cNvPr id="273" name="Freeform 18"/>
            <p:cNvSpPr/>
            <p:nvPr/>
          </p:nvSpPr>
          <p:spPr bwMode="auto">
            <a:xfrm>
              <a:off x="681037" y="0"/>
              <a:ext cx="360362" cy="549275"/>
            </a:xfrm>
            <a:custGeom>
              <a:avLst/>
              <a:gdLst>
                <a:gd name="T0" fmla="*/ 4 w 399"/>
                <a:gd name="T1" fmla="*/ 92 h 608"/>
                <a:gd name="T2" fmla="*/ 95 w 399"/>
                <a:gd name="T3" fmla="*/ 0 h 608"/>
                <a:gd name="T4" fmla="*/ 399 w 399"/>
                <a:gd name="T5" fmla="*/ 304 h 608"/>
                <a:gd name="T6" fmla="*/ 95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5" y="0"/>
                  </a:lnTo>
                  <a:lnTo>
                    <a:pt x="399" y="304"/>
                  </a:lnTo>
                  <a:lnTo>
                    <a:pt x="95" y="608"/>
                  </a:lnTo>
                  <a:lnTo>
                    <a:pt x="0" y="512"/>
                  </a:lnTo>
                  <a:lnTo>
                    <a:pt x="212" y="300"/>
                  </a:lnTo>
                  <a:lnTo>
                    <a:pt x="4" y="92"/>
                  </a:lnTo>
                  <a:close/>
                </a:path>
              </a:pathLst>
            </a:custGeom>
            <a:solidFill>
              <a:srgbClr val="F796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grpSp>
      <p:pic>
        <p:nvPicPr>
          <p:cNvPr id="320" name="图片 319" descr="C:\Users\qlp-PC\AppData\Roaming\Tencent\Users\2491454950\QQ\WinTemp\RichOle\Y9%6XOFJ_P_BLG9N%D}IKZ9.png"/>
          <p:cNvPicPr>
            <a:picLocks noChangeAspect="1" noChangeArrowheads="1"/>
          </p:cNvPicPr>
          <p:nvPr/>
        </p:nvPicPr>
        <p:blipFill rotWithShape="1">
          <a:blip r:embed="rId1">
            <a:extLst>
              <a:ext uri="{28A0092B-C50C-407E-A947-70E740481C1C}">
                <a14:useLocalDpi xmlns:a14="http://schemas.microsoft.com/office/drawing/2010/main" val="0"/>
              </a:ext>
            </a:extLst>
          </a:blip>
          <a:srcRect t="14557" b="83190"/>
          <a:stretch>
            <a:fillRect/>
          </a:stretch>
        </p:blipFill>
        <p:spPr bwMode="auto">
          <a:xfrm>
            <a:off x="400283" y="837717"/>
            <a:ext cx="8203870" cy="95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1" name="TextBox 11"/>
          <p:cNvSpPr txBox="1"/>
          <p:nvPr/>
        </p:nvSpPr>
        <p:spPr>
          <a:xfrm>
            <a:off x="1046234" y="315566"/>
            <a:ext cx="3875405" cy="52197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anose="02010600040101010101" pitchFamily="2" charset="-122"/>
                <a:cs typeface="华文黑体" pitchFamily="2" charset="-122"/>
              </a:defRPr>
            </a:lvl1pPr>
          </a:lstStyle>
          <a:p>
            <a:pPr algn="l"/>
            <a:r>
              <a:rPr lang="zh-CN" altLang="en-US" sz="2800" b="1">
                <a:solidFill>
                  <a:schemeClr val="accent1">
                    <a:lumMod val="50000"/>
                  </a:schemeClr>
                </a:solidFill>
                <a:sym typeface="+mn-ea"/>
              </a:rPr>
              <a:t>5.2.2 IPv6数据报格式</a:t>
            </a:r>
            <a:endParaRPr lang="zh-CN" altLang="en-US" sz="2800" b="1">
              <a:solidFill>
                <a:schemeClr val="accent1">
                  <a:lumMod val="50000"/>
                </a:schemeClr>
              </a:solidFill>
              <a:sym typeface="+mn-ea"/>
            </a:endParaRPr>
          </a:p>
        </p:txBody>
      </p:sp>
      <p:sp>
        <p:nvSpPr>
          <p:cNvPr id="2" name="矩形 1"/>
          <p:cNvSpPr/>
          <p:nvPr/>
        </p:nvSpPr>
        <p:spPr>
          <a:xfrm>
            <a:off x="503555" y="2672080"/>
            <a:ext cx="1806575" cy="569595"/>
          </a:xfrm>
          <a:prstGeom prst="rect">
            <a:avLst/>
          </a:prstGeom>
          <a:solidFill>
            <a:schemeClr val="accent4">
              <a:lumMod val="20000"/>
              <a:lumOff val="80000"/>
            </a:schemeClr>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sz="2400" b="1">
                <a:solidFill>
                  <a:schemeClr val="accent1">
                    <a:lumMod val="50000"/>
                  </a:schemeClr>
                </a:solidFill>
              </a:rPr>
              <a:t>IPv6</a:t>
            </a:r>
            <a:r>
              <a:rPr lang="zh-CN" sz="2400" b="1">
                <a:solidFill>
                  <a:schemeClr val="accent1">
                    <a:lumMod val="50000"/>
                  </a:schemeClr>
                </a:solidFill>
              </a:rPr>
              <a:t>数据报</a:t>
            </a:r>
            <a:endParaRPr lang="zh-CN" sz="2400" b="1">
              <a:solidFill>
                <a:schemeClr val="accent1">
                  <a:lumMod val="50000"/>
                </a:schemeClr>
              </a:solidFill>
            </a:endParaRPr>
          </a:p>
        </p:txBody>
      </p:sp>
      <p:sp>
        <p:nvSpPr>
          <p:cNvPr id="3" name="矩形 2"/>
          <p:cNvSpPr/>
          <p:nvPr/>
        </p:nvSpPr>
        <p:spPr>
          <a:xfrm>
            <a:off x="2686685" y="1407795"/>
            <a:ext cx="1822450" cy="598170"/>
          </a:xfrm>
          <a:prstGeom prst="rect">
            <a:avLst/>
          </a:prstGeom>
          <a:solidFill>
            <a:schemeClr val="bg1"/>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sz="2400" b="1">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基本</a:t>
            </a:r>
            <a:r>
              <a:rPr lang="en-US" sz="2400" b="1">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报</a:t>
            </a:r>
            <a:r>
              <a:rPr lang="zh-CN" altLang="en-US" sz="2400" b="1">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文</a:t>
            </a:r>
            <a:r>
              <a:rPr lang="en-US" sz="2400" b="1">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头</a:t>
            </a:r>
            <a:endParaRPr lang="en-US" sz="2400" b="1">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endParaRPr>
          </a:p>
        </p:txBody>
      </p:sp>
      <p:sp>
        <p:nvSpPr>
          <p:cNvPr id="4" name="矩形 3"/>
          <p:cNvSpPr/>
          <p:nvPr/>
        </p:nvSpPr>
        <p:spPr>
          <a:xfrm>
            <a:off x="2686685" y="3754755"/>
            <a:ext cx="1710055" cy="598170"/>
          </a:xfrm>
          <a:prstGeom prst="rect">
            <a:avLst/>
          </a:prstGeom>
          <a:solidFill>
            <a:schemeClr val="bg1"/>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sz="2400" b="1">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有效载荷</a:t>
            </a:r>
            <a:endParaRPr lang="zh-CN" altLang="en-US" sz="2400" b="1">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endParaRPr>
          </a:p>
        </p:txBody>
      </p:sp>
      <p:sp>
        <p:nvSpPr>
          <p:cNvPr id="5" name="左大括号 4"/>
          <p:cNvSpPr/>
          <p:nvPr/>
        </p:nvSpPr>
        <p:spPr>
          <a:xfrm>
            <a:off x="2327275" y="1711325"/>
            <a:ext cx="342265" cy="2495550"/>
          </a:xfrm>
          <a:prstGeom prst="leftBrace">
            <a:avLst/>
          </a:prstGeom>
          <a:ln w="19050">
            <a:solidFill>
              <a:schemeClr val="accent2">
                <a:lumMod val="75000"/>
              </a:schemeClr>
            </a:solidFill>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p>
        </p:txBody>
      </p:sp>
      <p:sp>
        <p:nvSpPr>
          <p:cNvPr id="6" name="矩形 5"/>
          <p:cNvSpPr/>
          <p:nvPr/>
        </p:nvSpPr>
        <p:spPr>
          <a:xfrm>
            <a:off x="4639310" y="3241675"/>
            <a:ext cx="3761105" cy="598170"/>
          </a:xfrm>
          <a:prstGeom prst="rect">
            <a:avLst/>
          </a:prstGeom>
          <a:solidFill>
            <a:schemeClr val="bg1"/>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sz="2400" b="1">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扩展</a:t>
            </a:r>
            <a:r>
              <a:rPr lang="en-US" sz="2400" b="1">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报</a:t>
            </a:r>
            <a:r>
              <a:rPr lang="zh-CN" altLang="en-US" sz="2400" b="1">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文</a:t>
            </a:r>
            <a:r>
              <a:rPr lang="en-US" sz="2400" b="1">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头</a:t>
            </a:r>
            <a:r>
              <a:rPr lang="zh-CN" altLang="en-US" sz="2400" b="1">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（零个或多个）</a:t>
            </a:r>
            <a:endParaRPr lang="zh-CN" altLang="en-US" sz="2400" b="1">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endParaRPr>
          </a:p>
        </p:txBody>
      </p:sp>
      <p:sp>
        <p:nvSpPr>
          <p:cNvPr id="7" name="矩形 6"/>
          <p:cNvSpPr/>
          <p:nvPr/>
        </p:nvSpPr>
        <p:spPr>
          <a:xfrm>
            <a:off x="4639310" y="4206875"/>
            <a:ext cx="1710055" cy="598170"/>
          </a:xfrm>
          <a:prstGeom prst="rect">
            <a:avLst/>
          </a:prstGeom>
          <a:solidFill>
            <a:schemeClr val="bg1"/>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sz="2400" b="1">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数据部分</a:t>
            </a:r>
            <a:endParaRPr lang="zh-CN" altLang="en-US" sz="2400" b="1">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endParaRPr>
          </a:p>
        </p:txBody>
      </p:sp>
      <p:sp>
        <p:nvSpPr>
          <p:cNvPr id="8" name="左大括号 7"/>
          <p:cNvSpPr/>
          <p:nvPr/>
        </p:nvSpPr>
        <p:spPr>
          <a:xfrm>
            <a:off x="4447540" y="3555365"/>
            <a:ext cx="193040" cy="996950"/>
          </a:xfrm>
          <a:prstGeom prst="leftBrace">
            <a:avLst/>
          </a:prstGeom>
          <a:ln w="19050">
            <a:solidFill>
              <a:schemeClr val="accent2">
                <a:lumMod val="75000"/>
              </a:schemeClr>
            </a:solidFill>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p>
        </p:txBody>
      </p:sp>
      <p:sp>
        <p:nvSpPr>
          <p:cNvPr id="13" name="箭头: 右 156"/>
          <p:cNvSpPr/>
          <p:nvPr/>
        </p:nvSpPr>
        <p:spPr>
          <a:xfrm>
            <a:off x="4513580" y="1581150"/>
            <a:ext cx="288000" cy="252000"/>
          </a:xfrm>
          <a:prstGeom prst="rightArrow">
            <a:avLst/>
          </a:prstGeom>
          <a:solidFill>
            <a:schemeClr val="accent2">
              <a:lumMod val="40000"/>
              <a:lumOff val="60000"/>
            </a:schemeClr>
          </a:solidFill>
          <a:ln w="63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clip" horzOverflow="clip" vert="horz" wrap="square" lIns="91440" tIns="45720" rIns="91440" bIns="45720" numCol="1" spcCol="0" rtlCol="0" fromWordArt="0" anchor="ctr" anchorCtr="0" forceAA="0" compatLnSpc="1">
            <a:noAutofit/>
          </a:bodyPr>
          <a:p>
            <a:endParaRPr lang="zh-CN" altLang="en-US"/>
          </a:p>
        </p:txBody>
      </p:sp>
      <p:sp>
        <p:nvSpPr>
          <p:cNvPr id="9" name="矩形 8"/>
          <p:cNvSpPr/>
          <p:nvPr/>
        </p:nvSpPr>
        <p:spPr>
          <a:xfrm>
            <a:off x="4801870" y="1113155"/>
            <a:ext cx="3761105" cy="1237615"/>
          </a:xfrm>
          <a:prstGeom prst="rect">
            <a:avLst/>
          </a:prstGeom>
          <a:solidFill>
            <a:schemeClr val="bg1"/>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sz="2400" b="1">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只包含基本的必要属性，如源IP地址、目的IP地址等。</a:t>
            </a:r>
            <a:endParaRPr sz="2400" b="1">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0" name="Group 7"/>
          <p:cNvGrpSpPr/>
          <p:nvPr/>
        </p:nvGrpSpPr>
        <p:grpSpPr bwMode="auto">
          <a:xfrm>
            <a:off x="103064" y="47615"/>
            <a:ext cx="597171" cy="315096"/>
            <a:chOff x="0" y="0"/>
            <a:chExt cx="1041399" cy="549275"/>
          </a:xfrm>
        </p:grpSpPr>
        <p:sp>
          <p:nvSpPr>
            <p:cNvPr id="271" name="Freeform 16"/>
            <p:cNvSpPr/>
            <p:nvPr/>
          </p:nvSpPr>
          <p:spPr bwMode="auto">
            <a:xfrm>
              <a:off x="0" y="0"/>
              <a:ext cx="361950" cy="549275"/>
            </a:xfrm>
            <a:custGeom>
              <a:avLst/>
              <a:gdLst>
                <a:gd name="T0" fmla="*/ 4 w 400"/>
                <a:gd name="T1" fmla="*/ 92 h 608"/>
                <a:gd name="T2" fmla="*/ 96 w 400"/>
                <a:gd name="T3" fmla="*/ 0 h 608"/>
                <a:gd name="T4" fmla="*/ 400 w 400"/>
                <a:gd name="T5" fmla="*/ 304 h 608"/>
                <a:gd name="T6" fmla="*/ 96 w 400"/>
                <a:gd name="T7" fmla="*/ 608 h 608"/>
                <a:gd name="T8" fmla="*/ 0 w 400"/>
                <a:gd name="T9" fmla="*/ 512 h 608"/>
                <a:gd name="T10" fmla="*/ 212 w 400"/>
                <a:gd name="T11" fmla="*/ 300 h 608"/>
                <a:gd name="T12" fmla="*/ 4 w 400"/>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400" h="608">
                  <a:moveTo>
                    <a:pt x="4" y="92"/>
                  </a:moveTo>
                  <a:lnTo>
                    <a:pt x="96" y="0"/>
                  </a:lnTo>
                  <a:lnTo>
                    <a:pt x="400" y="304"/>
                  </a:lnTo>
                  <a:lnTo>
                    <a:pt x="96" y="608"/>
                  </a:lnTo>
                  <a:lnTo>
                    <a:pt x="0" y="512"/>
                  </a:lnTo>
                  <a:lnTo>
                    <a:pt x="212" y="300"/>
                  </a:lnTo>
                  <a:lnTo>
                    <a:pt x="4" y="92"/>
                  </a:lnTo>
                  <a:close/>
                </a:path>
              </a:pathLst>
            </a:custGeom>
            <a:solidFill>
              <a:srgbClr val="005DA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sp>
          <p:nvSpPr>
            <p:cNvPr id="272" name="Freeform 17"/>
            <p:cNvSpPr/>
            <p:nvPr/>
          </p:nvSpPr>
          <p:spPr bwMode="auto">
            <a:xfrm>
              <a:off x="338137" y="0"/>
              <a:ext cx="360362" cy="549275"/>
            </a:xfrm>
            <a:custGeom>
              <a:avLst/>
              <a:gdLst>
                <a:gd name="T0" fmla="*/ 4 w 399"/>
                <a:gd name="T1" fmla="*/ 92 h 608"/>
                <a:gd name="T2" fmla="*/ 96 w 399"/>
                <a:gd name="T3" fmla="*/ 0 h 608"/>
                <a:gd name="T4" fmla="*/ 399 w 399"/>
                <a:gd name="T5" fmla="*/ 304 h 608"/>
                <a:gd name="T6" fmla="*/ 96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6" y="0"/>
                  </a:lnTo>
                  <a:lnTo>
                    <a:pt x="399" y="304"/>
                  </a:lnTo>
                  <a:lnTo>
                    <a:pt x="96" y="608"/>
                  </a:lnTo>
                  <a:lnTo>
                    <a:pt x="0" y="512"/>
                  </a:lnTo>
                  <a:lnTo>
                    <a:pt x="212" y="300"/>
                  </a:lnTo>
                  <a:lnTo>
                    <a:pt x="4" y="92"/>
                  </a:lnTo>
                  <a:close/>
                </a:path>
              </a:pathLst>
            </a:custGeom>
            <a:solidFill>
              <a:srgbClr val="399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sp>
          <p:nvSpPr>
            <p:cNvPr id="273" name="Freeform 18"/>
            <p:cNvSpPr/>
            <p:nvPr/>
          </p:nvSpPr>
          <p:spPr bwMode="auto">
            <a:xfrm>
              <a:off x="681037" y="0"/>
              <a:ext cx="360362" cy="549275"/>
            </a:xfrm>
            <a:custGeom>
              <a:avLst/>
              <a:gdLst>
                <a:gd name="T0" fmla="*/ 4 w 399"/>
                <a:gd name="T1" fmla="*/ 92 h 608"/>
                <a:gd name="T2" fmla="*/ 95 w 399"/>
                <a:gd name="T3" fmla="*/ 0 h 608"/>
                <a:gd name="T4" fmla="*/ 399 w 399"/>
                <a:gd name="T5" fmla="*/ 304 h 608"/>
                <a:gd name="T6" fmla="*/ 95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5" y="0"/>
                  </a:lnTo>
                  <a:lnTo>
                    <a:pt x="399" y="304"/>
                  </a:lnTo>
                  <a:lnTo>
                    <a:pt x="95" y="608"/>
                  </a:lnTo>
                  <a:lnTo>
                    <a:pt x="0" y="512"/>
                  </a:lnTo>
                  <a:lnTo>
                    <a:pt x="212" y="300"/>
                  </a:lnTo>
                  <a:lnTo>
                    <a:pt x="4" y="92"/>
                  </a:lnTo>
                  <a:close/>
                </a:path>
              </a:pathLst>
            </a:custGeom>
            <a:solidFill>
              <a:srgbClr val="F796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grpSp>
      <p:pic>
        <p:nvPicPr>
          <p:cNvPr id="320" name="图片 319" descr="C:\Users\qlp-PC\AppData\Roaming\Tencent\Users\2491454950\QQ\WinTemp\RichOle\Y9%6XOFJ_P_BLG9N%D}IKZ9.png"/>
          <p:cNvPicPr>
            <a:picLocks noChangeAspect="1" noChangeArrowheads="1"/>
          </p:cNvPicPr>
          <p:nvPr/>
        </p:nvPicPr>
        <p:blipFill rotWithShape="1">
          <a:blip r:embed="rId1">
            <a:extLst>
              <a:ext uri="{28A0092B-C50C-407E-A947-70E740481C1C}">
                <a14:useLocalDpi xmlns:a14="http://schemas.microsoft.com/office/drawing/2010/main" val="0"/>
              </a:ext>
            </a:extLst>
          </a:blip>
          <a:srcRect t="14557" b="83190"/>
          <a:stretch>
            <a:fillRect/>
          </a:stretch>
        </p:blipFill>
        <p:spPr bwMode="auto">
          <a:xfrm>
            <a:off x="400283" y="837717"/>
            <a:ext cx="8203870" cy="95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1" name="TextBox 11"/>
          <p:cNvSpPr txBox="1"/>
          <p:nvPr/>
        </p:nvSpPr>
        <p:spPr>
          <a:xfrm>
            <a:off x="1046234" y="315566"/>
            <a:ext cx="3875405" cy="52197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anose="02010600040101010101" pitchFamily="2" charset="-122"/>
                <a:cs typeface="华文黑体" pitchFamily="2" charset="-122"/>
              </a:defRPr>
            </a:lvl1pPr>
          </a:lstStyle>
          <a:p>
            <a:pPr algn="l"/>
            <a:r>
              <a:rPr lang="zh-CN" altLang="en-US" sz="2800" b="1">
                <a:solidFill>
                  <a:schemeClr val="accent1">
                    <a:lumMod val="50000"/>
                  </a:schemeClr>
                </a:solidFill>
                <a:sym typeface="+mn-ea"/>
              </a:rPr>
              <a:t>5.2.2 IPv6数据报格式</a:t>
            </a:r>
            <a:endParaRPr lang="zh-CN" altLang="en-US" sz="2800" b="1">
              <a:solidFill>
                <a:schemeClr val="accent1">
                  <a:lumMod val="50000"/>
                </a:schemeClr>
              </a:solidFill>
              <a:sym typeface="+mn-ea"/>
            </a:endParaRPr>
          </a:p>
        </p:txBody>
      </p:sp>
      <p:cxnSp>
        <p:nvCxnSpPr>
          <p:cNvPr id="10" name="Line 9"/>
          <p:cNvCxnSpPr>
            <a:cxnSpLocks noChangeShapeType="1"/>
          </p:cNvCxnSpPr>
          <p:nvPr/>
        </p:nvCxnSpPr>
        <p:spPr bwMode="auto">
          <a:xfrm flipV="1">
            <a:off x="1875473" y="1632903"/>
            <a:ext cx="635" cy="324000"/>
          </a:xfrm>
          <a:prstGeom prst="line">
            <a:avLst/>
          </a:prstGeom>
          <a:noFill/>
          <a:ln w="12700">
            <a:solidFill>
              <a:srgbClr val="000000"/>
            </a:solidFill>
            <a:prstDash val="sysDash"/>
            <a:round/>
          </a:ln>
        </p:spPr>
      </p:cxnSp>
      <p:sp>
        <p:nvSpPr>
          <p:cNvPr id="11" name="Text Box 12"/>
          <p:cNvSpPr txBox="1">
            <a:spLocks noChangeArrowheads="1"/>
          </p:cNvSpPr>
          <p:nvPr/>
        </p:nvSpPr>
        <p:spPr bwMode="auto">
          <a:xfrm>
            <a:off x="3364865" y="3117215"/>
            <a:ext cx="953135" cy="539750"/>
          </a:xfrm>
          <a:prstGeom prst="rect">
            <a:avLst/>
          </a:prstGeom>
          <a:solidFill>
            <a:srgbClr val="FFFFFF"/>
          </a:solidFill>
          <a:ln w="6350">
            <a:solidFill>
              <a:srgbClr val="000000"/>
            </a:solidFill>
            <a:miter lim="800000"/>
          </a:ln>
        </p:spPr>
        <p:txBody>
          <a:bodyPr rot="0" vertOverflow="clip" horzOverflow="clip" vert="horz" wrap="square" lIns="0" tIns="0" rIns="0" bIns="0" anchor="ctr" anchorCtr="0" upright="1">
            <a:noAutofit/>
          </a:bodyPr>
          <a:lstStyle/>
          <a:p>
            <a:pPr algn="ctr"/>
            <a:r>
              <a:rPr lang="zh-CN" sz="1600" kern="100">
                <a:effectLst/>
                <a:latin typeface="宋体" panose="02010600030101010101" pitchFamily="2" charset="-122"/>
                <a:ea typeface="宋体" panose="02010600030101010101" pitchFamily="2" charset="-122"/>
                <a:cs typeface="宋体" panose="02010600030101010101" pitchFamily="2" charset="-122"/>
              </a:rPr>
              <a:t>扩展</a:t>
            </a:r>
            <a:endParaRPr lang="zh-CN" sz="1600" kern="100">
              <a:effectLst/>
              <a:latin typeface="宋体" panose="02010600030101010101" pitchFamily="2" charset="-122"/>
              <a:ea typeface="宋体" panose="02010600030101010101" pitchFamily="2" charset="-122"/>
              <a:cs typeface="宋体" panose="02010600030101010101" pitchFamily="2" charset="-122"/>
            </a:endParaRPr>
          </a:p>
          <a:p>
            <a:pPr algn="ctr"/>
            <a:r>
              <a:rPr lang="zh-CN" sz="1600" kern="100">
                <a:effectLst/>
                <a:latin typeface="宋体" panose="02010600030101010101" pitchFamily="2" charset="-122"/>
                <a:ea typeface="宋体" panose="02010600030101010101" pitchFamily="2" charset="-122"/>
                <a:cs typeface="宋体" panose="02010600030101010101" pitchFamily="2" charset="-122"/>
              </a:rPr>
              <a:t>报文头</a:t>
            </a:r>
            <a:r>
              <a:rPr lang="en-US" sz="1600" kern="100">
                <a:effectLst/>
                <a:latin typeface="宋体" panose="02010600030101010101" pitchFamily="2" charset="-122"/>
                <a:ea typeface="宋体" panose="02010600030101010101" pitchFamily="2" charset="-122"/>
                <a:cs typeface="宋体" panose="02010600030101010101" pitchFamily="2" charset="-122"/>
              </a:rPr>
              <a:t>1</a:t>
            </a:r>
            <a:endParaRPr lang="en-US" sz="1600" kern="100">
              <a:effectLst/>
              <a:latin typeface="宋体" panose="02010600030101010101" pitchFamily="2" charset="-122"/>
              <a:ea typeface="宋体" panose="02010600030101010101" pitchFamily="2" charset="-122"/>
              <a:cs typeface="宋体" panose="02010600030101010101" pitchFamily="2" charset="-122"/>
            </a:endParaRPr>
          </a:p>
        </p:txBody>
      </p:sp>
      <p:sp>
        <p:nvSpPr>
          <p:cNvPr id="12" name="Text Box 13"/>
          <p:cNvSpPr txBox="1">
            <a:spLocks noChangeArrowheads="1"/>
          </p:cNvSpPr>
          <p:nvPr/>
        </p:nvSpPr>
        <p:spPr bwMode="auto">
          <a:xfrm>
            <a:off x="4318635" y="3114675"/>
            <a:ext cx="577850" cy="540000"/>
          </a:xfrm>
          <a:prstGeom prst="rect">
            <a:avLst/>
          </a:prstGeom>
          <a:solidFill>
            <a:srgbClr val="FFFFFF"/>
          </a:solidFill>
          <a:ln w="6350">
            <a:solidFill>
              <a:srgbClr val="000000"/>
            </a:solidFill>
            <a:miter lim="800000"/>
          </a:ln>
        </p:spPr>
        <p:txBody>
          <a:bodyPr rot="0" vertOverflow="clip" horzOverflow="clip" vert="horz" wrap="square" lIns="0" tIns="0" rIns="0" bIns="0" anchor="ctr" anchorCtr="0" upright="1">
            <a:noAutofit/>
          </a:bodyPr>
          <a:lstStyle/>
          <a:p>
            <a:pPr algn="ctr"/>
            <a:r>
              <a:rPr lang="en-US" sz="2000" kern="100">
                <a:effectLst/>
                <a:latin typeface="宋体" panose="02010600030101010101" pitchFamily="2" charset="-122"/>
                <a:ea typeface="宋体" panose="02010600030101010101" pitchFamily="2" charset="-122"/>
                <a:cs typeface="宋体" panose="02010600030101010101" pitchFamily="2" charset="-122"/>
              </a:rPr>
              <a:t>…</a:t>
            </a:r>
            <a:endParaRPr lang="en-US" sz="2000" kern="100">
              <a:effectLst/>
              <a:latin typeface="宋体" panose="02010600030101010101" pitchFamily="2" charset="-122"/>
              <a:ea typeface="宋体" panose="02010600030101010101" pitchFamily="2" charset="-122"/>
              <a:cs typeface="宋体" panose="02010600030101010101" pitchFamily="2" charset="-122"/>
            </a:endParaRPr>
          </a:p>
        </p:txBody>
      </p:sp>
      <p:sp>
        <p:nvSpPr>
          <p:cNvPr id="14" name="Text Box 14"/>
          <p:cNvSpPr txBox="1">
            <a:spLocks noChangeArrowheads="1"/>
          </p:cNvSpPr>
          <p:nvPr/>
        </p:nvSpPr>
        <p:spPr bwMode="auto">
          <a:xfrm>
            <a:off x="4892675" y="3114675"/>
            <a:ext cx="927735" cy="539750"/>
          </a:xfrm>
          <a:prstGeom prst="rect">
            <a:avLst/>
          </a:prstGeom>
          <a:solidFill>
            <a:srgbClr val="FFFFFF"/>
          </a:solidFill>
          <a:ln w="6350">
            <a:solidFill>
              <a:srgbClr val="000000"/>
            </a:solidFill>
            <a:miter lim="800000"/>
          </a:ln>
        </p:spPr>
        <p:txBody>
          <a:bodyPr rot="0" vertOverflow="clip" horzOverflow="clip" vert="horz" wrap="square" lIns="0" tIns="0" rIns="0" bIns="0" anchor="ctr" anchorCtr="0" upright="1">
            <a:noAutofit/>
          </a:bodyPr>
          <a:lstStyle/>
          <a:p>
            <a:pPr algn="ctr"/>
            <a:r>
              <a:rPr lang="zh-CN" sz="1600" kern="100">
                <a:effectLst/>
                <a:latin typeface="宋体" panose="02010600030101010101" pitchFamily="2" charset="-122"/>
                <a:ea typeface="宋体" panose="02010600030101010101" pitchFamily="2" charset="-122"/>
                <a:cs typeface="宋体" panose="02010600030101010101" pitchFamily="2" charset="-122"/>
              </a:rPr>
              <a:t>扩展</a:t>
            </a:r>
            <a:endParaRPr lang="zh-CN" sz="1600" kern="100">
              <a:effectLst/>
              <a:latin typeface="宋体" panose="02010600030101010101" pitchFamily="2" charset="-122"/>
              <a:ea typeface="宋体" panose="02010600030101010101" pitchFamily="2" charset="-122"/>
              <a:cs typeface="宋体" panose="02010600030101010101" pitchFamily="2" charset="-122"/>
            </a:endParaRPr>
          </a:p>
          <a:p>
            <a:pPr algn="ctr"/>
            <a:r>
              <a:rPr lang="zh-CN" sz="1600" kern="100">
                <a:effectLst/>
                <a:latin typeface="宋体" panose="02010600030101010101" pitchFamily="2" charset="-122"/>
                <a:ea typeface="宋体" panose="02010600030101010101" pitchFamily="2" charset="-122"/>
                <a:cs typeface="宋体" panose="02010600030101010101" pitchFamily="2" charset="-122"/>
              </a:rPr>
              <a:t>报文头</a:t>
            </a:r>
            <a:r>
              <a:rPr lang="en-US" sz="1600" kern="100">
                <a:effectLst/>
                <a:latin typeface="宋体" panose="02010600030101010101" pitchFamily="2" charset="-122"/>
                <a:ea typeface="宋体" panose="02010600030101010101" pitchFamily="2" charset="-122"/>
                <a:cs typeface="宋体" panose="02010600030101010101" pitchFamily="2" charset="-122"/>
              </a:rPr>
              <a:t>N</a:t>
            </a:r>
            <a:endParaRPr lang="en-US" sz="1600" kern="100">
              <a:effectLst/>
              <a:latin typeface="宋体" panose="02010600030101010101" pitchFamily="2" charset="-122"/>
              <a:ea typeface="宋体" panose="02010600030101010101" pitchFamily="2" charset="-122"/>
              <a:cs typeface="宋体" panose="02010600030101010101" pitchFamily="2" charset="-122"/>
            </a:endParaRPr>
          </a:p>
        </p:txBody>
      </p:sp>
      <p:sp>
        <p:nvSpPr>
          <p:cNvPr id="15" name="Text Box 15"/>
          <p:cNvSpPr txBox="1">
            <a:spLocks noChangeArrowheads="1"/>
          </p:cNvSpPr>
          <p:nvPr/>
        </p:nvSpPr>
        <p:spPr bwMode="auto">
          <a:xfrm>
            <a:off x="5823585" y="3114675"/>
            <a:ext cx="1920240" cy="539750"/>
          </a:xfrm>
          <a:prstGeom prst="rect">
            <a:avLst/>
          </a:prstGeom>
          <a:solidFill>
            <a:srgbClr val="FFFFFF"/>
          </a:solidFill>
          <a:ln w="6350">
            <a:solidFill>
              <a:srgbClr val="000000"/>
            </a:solidFill>
            <a:miter lim="800000"/>
          </a:ln>
        </p:spPr>
        <p:txBody>
          <a:bodyPr rot="0" vertOverflow="clip" horzOverflow="clip" vert="horz" wrap="square" lIns="0" tIns="0" rIns="0" bIns="0" anchor="ctr" anchorCtr="0" upright="1">
            <a:noAutofit/>
          </a:bodyPr>
          <a:lstStyle/>
          <a:p>
            <a:pPr algn="ctr"/>
            <a:r>
              <a:rPr lang="zh-CN" sz="2000" kern="100">
                <a:effectLst/>
                <a:latin typeface="宋体" panose="02010600030101010101" pitchFamily="2" charset="-122"/>
                <a:ea typeface="宋体" panose="02010600030101010101" pitchFamily="2" charset="-122"/>
                <a:cs typeface="宋体" panose="02010600030101010101" pitchFamily="2" charset="-122"/>
              </a:rPr>
              <a:t>数 据 部 分</a:t>
            </a:r>
            <a:endParaRPr lang="zh-CN" sz="2000" kern="100">
              <a:effectLst/>
              <a:latin typeface="宋体" panose="02010600030101010101" pitchFamily="2" charset="-122"/>
              <a:ea typeface="宋体" panose="02010600030101010101" pitchFamily="2" charset="-122"/>
              <a:cs typeface="宋体" panose="02010600030101010101" pitchFamily="2" charset="-122"/>
            </a:endParaRPr>
          </a:p>
        </p:txBody>
      </p:sp>
      <p:sp>
        <p:nvSpPr>
          <p:cNvPr id="16" name="Text Box 17"/>
          <p:cNvSpPr txBox="1">
            <a:spLocks noChangeArrowheads="1"/>
          </p:cNvSpPr>
          <p:nvPr/>
        </p:nvSpPr>
        <p:spPr bwMode="auto">
          <a:xfrm>
            <a:off x="2089785" y="2626995"/>
            <a:ext cx="883285" cy="353060"/>
          </a:xfrm>
          <a:prstGeom prst="rect">
            <a:avLst/>
          </a:prstGeom>
          <a:solidFill>
            <a:srgbClr val="FFFFFF"/>
          </a:solidFill>
          <a:ln>
            <a:noFill/>
          </a:ln>
        </p:spPr>
        <p:txBody>
          <a:bodyPr rot="0" vertOverflow="clip" horzOverflow="clip" vert="horz" wrap="square" lIns="0" tIns="0" rIns="0" bIns="0" anchor="t" anchorCtr="0" upright="1">
            <a:noAutofit/>
          </a:bodyPr>
          <a:lstStyle/>
          <a:p>
            <a:pPr algn="ctr" fontAlgn="auto">
              <a:lnSpc>
                <a:spcPct val="100000"/>
              </a:lnSpc>
            </a:pPr>
            <a:r>
              <a:rPr lang="en-US" sz="2000" kern="100">
                <a:effectLst/>
                <a:latin typeface="宋体" panose="02010600030101010101" pitchFamily="2" charset="-122"/>
                <a:ea typeface="宋体" panose="02010600030101010101" pitchFamily="2" charset="-122"/>
                <a:cs typeface="宋体" panose="02010600030101010101" pitchFamily="2" charset="-122"/>
              </a:rPr>
              <a:t>40</a:t>
            </a:r>
            <a:r>
              <a:rPr lang="zh-CN" sz="2000" kern="100">
                <a:effectLst/>
                <a:latin typeface="宋体" panose="02010600030101010101" pitchFamily="2" charset="-122"/>
                <a:ea typeface="宋体" panose="02010600030101010101" pitchFamily="2" charset="-122"/>
                <a:cs typeface="宋体" panose="02010600030101010101" pitchFamily="2" charset="-122"/>
              </a:rPr>
              <a:t>字节</a:t>
            </a:r>
            <a:endParaRPr lang="zh-CN" sz="2000" kern="100">
              <a:effectLst/>
              <a:latin typeface="宋体" panose="02010600030101010101" pitchFamily="2" charset="-122"/>
              <a:ea typeface="宋体" panose="02010600030101010101" pitchFamily="2" charset="-122"/>
              <a:cs typeface="宋体" panose="02010600030101010101" pitchFamily="2" charset="-122"/>
            </a:endParaRPr>
          </a:p>
          <a:p>
            <a:pPr algn="just" fontAlgn="auto">
              <a:lnSpc>
                <a:spcPct val="100000"/>
              </a:lnSpc>
            </a:pPr>
            <a:r>
              <a:rPr lang="en-US" sz="2000" kern="100">
                <a:effectLst/>
                <a:latin typeface="宋体" panose="02010600030101010101" pitchFamily="2" charset="-122"/>
                <a:ea typeface="宋体" panose="02010600030101010101" pitchFamily="2" charset="-122"/>
                <a:cs typeface="宋体" panose="02010600030101010101" pitchFamily="2" charset="-122"/>
              </a:rPr>
              <a:t> </a:t>
            </a:r>
            <a:endParaRPr lang="zh-CN" sz="2000" kern="100">
              <a:effectLst/>
              <a:latin typeface="宋体" panose="02010600030101010101" pitchFamily="2" charset="-122"/>
              <a:ea typeface="宋体" panose="02010600030101010101" pitchFamily="2" charset="-122"/>
              <a:cs typeface="宋体" panose="02010600030101010101" pitchFamily="2" charset="-122"/>
            </a:endParaRPr>
          </a:p>
        </p:txBody>
      </p:sp>
      <p:cxnSp>
        <p:nvCxnSpPr>
          <p:cNvPr id="17" name="Line 19"/>
          <p:cNvCxnSpPr>
            <a:cxnSpLocks noChangeShapeType="1"/>
          </p:cNvCxnSpPr>
          <p:nvPr/>
        </p:nvCxnSpPr>
        <p:spPr bwMode="auto">
          <a:xfrm flipV="1">
            <a:off x="1875790" y="1779905"/>
            <a:ext cx="5868000" cy="0"/>
          </a:xfrm>
          <a:prstGeom prst="line">
            <a:avLst/>
          </a:prstGeom>
          <a:noFill/>
          <a:ln w="6350">
            <a:solidFill>
              <a:srgbClr val="000000"/>
            </a:solidFill>
            <a:round/>
            <a:headEnd type="triangle" w="med" len="med"/>
            <a:tailEnd type="triangle" w="med" len="med"/>
          </a:ln>
        </p:spPr>
      </p:cxnSp>
      <p:sp>
        <p:nvSpPr>
          <p:cNvPr id="18" name="Text Box 20"/>
          <p:cNvSpPr txBox="1">
            <a:spLocks noChangeArrowheads="1"/>
          </p:cNvSpPr>
          <p:nvPr/>
        </p:nvSpPr>
        <p:spPr bwMode="auto">
          <a:xfrm>
            <a:off x="3316605" y="1542415"/>
            <a:ext cx="2266950" cy="387350"/>
          </a:xfrm>
          <a:prstGeom prst="rect">
            <a:avLst/>
          </a:prstGeom>
          <a:solidFill>
            <a:srgbClr val="FFFFFF"/>
          </a:solidFill>
          <a:ln>
            <a:noFill/>
          </a:ln>
        </p:spPr>
        <p:txBody>
          <a:bodyPr rot="0" vertOverflow="clip" horzOverflow="clip" vert="horz" wrap="square" lIns="0" tIns="0" rIns="0" bIns="0" anchor="t" anchorCtr="0" upright="1">
            <a:noAutofit/>
          </a:bodyPr>
          <a:lstStyle/>
          <a:p>
            <a:pPr algn="ctr" fontAlgn="auto">
              <a:lnSpc>
                <a:spcPct val="100000"/>
              </a:lnSpc>
            </a:pPr>
            <a:r>
              <a:rPr lang="en-US" sz="2000" kern="100">
                <a:effectLst/>
                <a:latin typeface="宋体" panose="02010600030101010101" pitchFamily="2" charset="-122"/>
                <a:ea typeface="宋体" panose="02010600030101010101" pitchFamily="2" charset="-122"/>
                <a:cs typeface="宋体" panose="02010600030101010101" pitchFamily="2" charset="-122"/>
              </a:rPr>
              <a:t>IPv6</a:t>
            </a:r>
            <a:r>
              <a:rPr lang="zh-CN" sz="2000" kern="100">
                <a:effectLst/>
                <a:latin typeface="宋体" panose="02010600030101010101" pitchFamily="2" charset="-122"/>
                <a:ea typeface="宋体" panose="02010600030101010101" pitchFamily="2" charset="-122"/>
                <a:cs typeface="宋体" panose="02010600030101010101" pitchFamily="2" charset="-122"/>
              </a:rPr>
              <a:t>数据报</a:t>
            </a:r>
            <a:endParaRPr lang="zh-CN" sz="2000" kern="100">
              <a:effectLst/>
              <a:latin typeface="宋体" panose="02010600030101010101" pitchFamily="2" charset="-122"/>
              <a:ea typeface="宋体" panose="02010600030101010101" pitchFamily="2" charset="-122"/>
              <a:cs typeface="宋体" panose="02010600030101010101" pitchFamily="2" charset="-122"/>
            </a:endParaRPr>
          </a:p>
          <a:p>
            <a:pPr algn="just" fontAlgn="auto">
              <a:lnSpc>
                <a:spcPct val="100000"/>
              </a:lnSpc>
            </a:pPr>
            <a:r>
              <a:rPr lang="en-US" sz="2000" kern="100">
                <a:effectLst/>
                <a:latin typeface="宋体" panose="02010600030101010101" pitchFamily="2" charset="-122"/>
                <a:ea typeface="宋体" panose="02010600030101010101" pitchFamily="2" charset="-122"/>
                <a:cs typeface="宋体" panose="02010600030101010101" pitchFamily="2" charset="-122"/>
              </a:rPr>
              <a:t> </a:t>
            </a:r>
            <a:endParaRPr lang="zh-CN" sz="2000" kern="100">
              <a:effectLst/>
              <a:latin typeface="宋体" panose="02010600030101010101" pitchFamily="2" charset="-122"/>
              <a:ea typeface="宋体" panose="02010600030101010101" pitchFamily="2" charset="-122"/>
              <a:cs typeface="宋体" panose="02010600030101010101" pitchFamily="2" charset="-122"/>
            </a:endParaRPr>
          </a:p>
        </p:txBody>
      </p:sp>
      <p:sp>
        <p:nvSpPr>
          <p:cNvPr id="23" name="Text Box 15"/>
          <p:cNvSpPr txBox="1">
            <a:spLocks noChangeArrowheads="1"/>
          </p:cNvSpPr>
          <p:nvPr/>
        </p:nvSpPr>
        <p:spPr bwMode="auto">
          <a:xfrm>
            <a:off x="3365500" y="2023745"/>
            <a:ext cx="4382770" cy="539750"/>
          </a:xfrm>
          <a:prstGeom prst="rect">
            <a:avLst/>
          </a:prstGeom>
          <a:solidFill>
            <a:schemeClr val="bg1">
              <a:lumMod val="85000"/>
            </a:schemeClr>
          </a:solidFill>
          <a:ln w="6350">
            <a:solidFill>
              <a:srgbClr val="000000"/>
            </a:solidFill>
            <a:miter lim="800000"/>
          </a:ln>
        </p:spPr>
        <p:txBody>
          <a:bodyPr rot="0" vertOverflow="clip" horzOverflow="clip" vert="horz" wrap="square" lIns="0" tIns="0" rIns="0" bIns="0" anchor="ctr" anchorCtr="0" upright="1">
            <a:noAutofit/>
          </a:bodyPr>
          <a:lstStyle/>
          <a:p>
            <a:pPr algn="ctr"/>
            <a:r>
              <a:rPr lang="zh-CN" sz="2000" kern="100">
                <a:effectLst/>
                <a:latin typeface="宋体" panose="02010600030101010101" pitchFamily="2" charset="-122"/>
                <a:ea typeface="宋体" panose="02010600030101010101" pitchFamily="2" charset="-122"/>
                <a:cs typeface="宋体" panose="02010600030101010101" pitchFamily="2" charset="-122"/>
              </a:rPr>
              <a:t>有效载荷</a:t>
            </a:r>
            <a:endParaRPr lang="zh-CN" sz="2000" kern="100">
              <a:effectLst/>
              <a:latin typeface="宋体" panose="02010600030101010101" pitchFamily="2" charset="-122"/>
              <a:ea typeface="宋体" panose="02010600030101010101" pitchFamily="2" charset="-122"/>
              <a:cs typeface="宋体" panose="02010600030101010101" pitchFamily="2" charset="-122"/>
            </a:endParaRPr>
          </a:p>
        </p:txBody>
      </p:sp>
      <p:sp>
        <p:nvSpPr>
          <p:cNvPr id="24" name="Text Box 12"/>
          <p:cNvSpPr txBox="1">
            <a:spLocks noChangeArrowheads="1"/>
          </p:cNvSpPr>
          <p:nvPr/>
        </p:nvSpPr>
        <p:spPr bwMode="auto">
          <a:xfrm>
            <a:off x="1875790" y="2023745"/>
            <a:ext cx="1489710" cy="540000"/>
          </a:xfrm>
          <a:prstGeom prst="rect">
            <a:avLst/>
          </a:prstGeom>
          <a:solidFill>
            <a:srgbClr val="FFFFFF"/>
          </a:solidFill>
          <a:ln w="6350">
            <a:solidFill>
              <a:srgbClr val="000000"/>
            </a:solidFill>
            <a:miter lim="800000"/>
          </a:ln>
        </p:spPr>
        <p:txBody>
          <a:bodyPr rot="0" vertOverflow="clip" horzOverflow="clip" vert="horz" wrap="square" lIns="0" tIns="0" rIns="0" bIns="0" anchor="ctr" anchorCtr="0" upright="1">
            <a:noAutofit/>
          </a:bodyPr>
          <a:lstStyle/>
          <a:p>
            <a:pPr algn="ctr"/>
            <a:r>
              <a:rPr lang="zh-CN" sz="2000" kern="100">
                <a:effectLst/>
                <a:latin typeface="宋体" panose="02010600030101010101" pitchFamily="2" charset="-122"/>
                <a:ea typeface="宋体" panose="02010600030101010101" pitchFamily="2" charset="-122"/>
                <a:cs typeface="宋体" panose="02010600030101010101" pitchFamily="2" charset="-122"/>
              </a:rPr>
              <a:t>基本报文头</a:t>
            </a:r>
            <a:endParaRPr lang="zh-CN" sz="2000" kern="100">
              <a:effectLst/>
              <a:latin typeface="宋体" panose="02010600030101010101" pitchFamily="2" charset="-122"/>
              <a:ea typeface="宋体" panose="02010600030101010101" pitchFamily="2" charset="-122"/>
              <a:cs typeface="宋体" panose="02010600030101010101" pitchFamily="2" charset="-122"/>
            </a:endParaRPr>
          </a:p>
        </p:txBody>
      </p:sp>
      <p:cxnSp>
        <p:nvCxnSpPr>
          <p:cNvPr id="28" name="Line 19"/>
          <p:cNvCxnSpPr>
            <a:cxnSpLocks noChangeShapeType="1"/>
          </p:cNvCxnSpPr>
          <p:nvPr/>
        </p:nvCxnSpPr>
        <p:spPr bwMode="auto">
          <a:xfrm>
            <a:off x="3388360" y="2924810"/>
            <a:ext cx="4355465" cy="3810"/>
          </a:xfrm>
          <a:prstGeom prst="line">
            <a:avLst/>
          </a:prstGeom>
          <a:noFill/>
          <a:ln w="6350">
            <a:solidFill>
              <a:srgbClr val="000000"/>
            </a:solidFill>
            <a:round/>
            <a:headEnd type="triangle" w="med" len="med"/>
            <a:tailEnd type="triangle" w="med" len="med"/>
          </a:ln>
        </p:spPr>
      </p:cxnSp>
      <p:sp>
        <p:nvSpPr>
          <p:cNvPr id="29" name="Text Box 20"/>
          <p:cNvSpPr txBox="1">
            <a:spLocks noChangeArrowheads="1"/>
          </p:cNvSpPr>
          <p:nvPr/>
        </p:nvSpPr>
        <p:spPr bwMode="auto">
          <a:xfrm>
            <a:off x="4318000" y="2669540"/>
            <a:ext cx="2242820" cy="314960"/>
          </a:xfrm>
          <a:prstGeom prst="rect">
            <a:avLst/>
          </a:prstGeom>
          <a:solidFill>
            <a:srgbClr val="FFFFFF"/>
          </a:solidFill>
          <a:ln>
            <a:noFill/>
          </a:ln>
        </p:spPr>
        <p:txBody>
          <a:bodyPr rot="0" vertOverflow="clip" horzOverflow="clip" vert="horz" wrap="square" lIns="0" tIns="0" rIns="0" bIns="0" anchor="t" anchorCtr="0" upright="1">
            <a:noAutofit/>
          </a:bodyPr>
          <a:lstStyle/>
          <a:p>
            <a:pPr algn="ctr" fontAlgn="auto">
              <a:lnSpc>
                <a:spcPct val="100000"/>
              </a:lnSpc>
            </a:pPr>
            <a:r>
              <a:rPr lang="zh-CN" sz="2000" kern="100">
                <a:effectLst/>
                <a:latin typeface="宋体" panose="02010600030101010101" pitchFamily="2" charset="-122"/>
                <a:ea typeface="宋体" panose="02010600030101010101" pitchFamily="2" charset="-122"/>
                <a:cs typeface="宋体" panose="02010600030101010101" pitchFamily="2" charset="-122"/>
              </a:rPr>
              <a:t>不超过</a:t>
            </a:r>
            <a:r>
              <a:rPr lang="en-US" sz="2000" kern="100">
                <a:effectLst/>
                <a:latin typeface="宋体" panose="02010600030101010101" pitchFamily="2" charset="-122"/>
                <a:ea typeface="宋体" panose="02010600030101010101" pitchFamily="2" charset="-122"/>
                <a:cs typeface="宋体" panose="02010600030101010101" pitchFamily="2" charset="-122"/>
              </a:rPr>
              <a:t>65535</a:t>
            </a:r>
            <a:r>
              <a:rPr lang="zh-CN" sz="2000" kern="100">
                <a:effectLst/>
                <a:latin typeface="宋体" panose="02010600030101010101" pitchFamily="2" charset="-122"/>
                <a:ea typeface="宋体" panose="02010600030101010101" pitchFamily="2" charset="-122"/>
                <a:cs typeface="宋体" panose="02010600030101010101" pitchFamily="2" charset="-122"/>
              </a:rPr>
              <a:t>字节</a:t>
            </a:r>
            <a:endParaRPr lang="zh-CN" sz="2000" kern="100">
              <a:effectLst/>
              <a:latin typeface="宋体" panose="02010600030101010101" pitchFamily="2" charset="-122"/>
              <a:ea typeface="宋体" panose="02010600030101010101" pitchFamily="2" charset="-122"/>
              <a:cs typeface="宋体" panose="02010600030101010101" pitchFamily="2" charset="-122"/>
            </a:endParaRPr>
          </a:p>
          <a:p>
            <a:pPr algn="just" fontAlgn="auto">
              <a:lnSpc>
                <a:spcPct val="100000"/>
              </a:lnSpc>
            </a:pPr>
            <a:r>
              <a:rPr lang="en-US" sz="2000" kern="100">
                <a:effectLst/>
                <a:latin typeface="宋体" panose="02010600030101010101" pitchFamily="2" charset="-122"/>
                <a:ea typeface="宋体" panose="02010600030101010101" pitchFamily="2" charset="-122"/>
                <a:cs typeface="宋体" panose="02010600030101010101" pitchFamily="2" charset="-122"/>
              </a:rPr>
              <a:t> </a:t>
            </a:r>
            <a:endParaRPr lang="zh-CN" sz="2000" kern="100">
              <a:effectLst/>
              <a:latin typeface="宋体" panose="02010600030101010101" pitchFamily="2" charset="-122"/>
              <a:ea typeface="宋体" panose="02010600030101010101" pitchFamily="2" charset="-122"/>
              <a:cs typeface="宋体" panose="02010600030101010101" pitchFamily="2" charset="-122"/>
            </a:endParaRPr>
          </a:p>
        </p:txBody>
      </p:sp>
      <p:sp>
        <p:nvSpPr>
          <p:cNvPr id="20" name="箭头: 左 20"/>
          <p:cNvSpPr/>
          <p:nvPr/>
        </p:nvSpPr>
        <p:spPr>
          <a:xfrm>
            <a:off x="803910" y="2023745"/>
            <a:ext cx="1071880" cy="281305"/>
          </a:xfrm>
          <a:prstGeom prst="leftArrow">
            <a:avLst/>
          </a:prstGeom>
          <a:solidFill>
            <a:schemeClr val="bg1">
              <a:lumMod val="50000"/>
            </a:schemeClr>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clip" horzOverflow="clip" vert="horz" wrap="square" lIns="91440" tIns="45720" rIns="91440" bIns="45720" numCol="1" spcCol="0" rtlCol="0" fromWordArt="0" anchor="ctr" anchorCtr="0" forceAA="0" compatLnSpc="1">
            <a:noAutofit/>
          </a:bodyPr>
          <a:lstStyle/>
          <a:p>
            <a:endParaRPr lang="zh-CN" altLang="en-US" sz="2000">
              <a:latin typeface="宋体" panose="02010600030101010101" pitchFamily="2" charset="-122"/>
              <a:ea typeface="宋体" panose="02010600030101010101" pitchFamily="2" charset="-122"/>
            </a:endParaRPr>
          </a:p>
        </p:txBody>
      </p:sp>
      <p:sp>
        <p:nvSpPr>
          <p:cNvPr id="31" name="Text Box 17"/>
          <p:cNvSpPr txBox="1">
            <a:spLocks noChangeArrowheads="1"/>
          </p:cNvSpPr>
          <p:nvPr/>
        </p:nvSpPr>
        <p:spPr bwMode="auto">
          <a:xfrm>
            <a:off x="803910" y="1697355"/>
            <a:ext cx="1004570" cy="300355"/>
          </a:xfrm>
          <a:prstGeom prst="rect">
            <a:avLst/>
          </a:prstGeom>
          <a:solidFill>
            <a:srgbClr val="FFFFFF"/>
          </a:solidFill>
          <a:ln>
            <a:noFill/>
          </a:ln>
        </p:spPr>
        <p:txBody>
          <a:bodyPr rot="0" vertOverflow="clip" horzOverflow="clip" vert="horz" wrap="square" lIns="0" tIns="0" rIns="0" bIns="0" anchor="ctr" anchorCtr="0" upright="1">
            <a:noAutofit/>
          </a:bodyPr>
          <a:lstStyle/>
          <a:p>
            <a:pPr algn="ctr" fontAlgn="auto">
              <a:lnSpc>
                <a:spcPct val="100000"/>
              </a:lnSpc>
            </a:pPr>
            <a:r>
              <a:rPr lang="zh-CN" sz="1600" kern="100">
                <a:effectLst/>
                <a:latin typeface="宋体" panose="02010600030101010101" pitchFamily="2" charset="-122"/>
                <a:ea typeface="宋体" panose="02010600030101010101" pitchFamily="2" charset="-122"/>
                <a:cs typeface="宋体" panose="02010600030101010101" pitchFamily="2" charset="-122"/>
              </a:rPr>
              <a:t>发送在前</a:t>
            </a:r>
            <a:endParaRPr lang="en-US" sz="1600" kern="100">
              <a:effectLst/>
              <a:latin typeface="宋体" panose="02010600030101010101" pitchFamily="2" charset="-122"/>
              <a:ea typeface="宋体" panose="02010600030101010101" pitchFamily="2" charset="-122"/>
              <a:cs typeface="宋体" panose="02010600030101010101" pitchFamily="2" charset="-122"/>
            </a:endParaRPr>
          </a:p>
        </p:txBody>
      </p:sp>
      <p:cxnSp>
        <p:nvCxnSpPr>
          <p:cNvPr id="19" name="Line 9"/>
          <p:cNvCxnSpPr>
            <a:cxnSpLocks noChangeShapeType="1"/>
          </p:cNvCxnSpPr>
          <p:nvPr/>
        </p:nvCxnSpPr>
        <p:spPr bwMode="auto">
          <a:xfrm flipV="1">
            <a:off x="7747318" y="1684973"/>
            <a:ext cx="635" cy="324000"/>
          </a:xfrm>
          <a:prstGeom prst="line">
            <a:avLst/>
          </a:prstGeom>
          <a:noFill/>
          <a:ln w="12700">
            <a:solidFill>
              <a:srgbClr val="000000"/>
            </a:solidFill>
            <a:prstDash val="sysDash"/>
            <a:round/>
          </a:ln>
        </p:spPr>
      </p:cxnSp>
      <p:cxnSp>
        <p:nvCxnSpPr>
          <p:cNvPr id="21" name="Line 9"/>
          <p:cNvCxnSpPr>
            <a:cxnSpLocks noChangeShapeType="1"/>
          </p:cNvCxnSpPr>
          <p:nvPr/>
        </p:nvCxnSpPr>
        <p:spPr bwMode="auto">
          <a:xfrm flipV="1">
            <a:off x="7746683" y="2807018"/>
            <a:ext cx="635" cy="324000"/>
          </a:xfrm>
          <a:prstGeom prst="line">
            <a:avLst/>
          </a:prstGeom>
          <a:noFill/>
          <a:ln w="12700">
            <a:solidFill>
              <a:srgbClr val="000000"/>
            </a:solidFill>
            <a:prstDash val="sysDash"/>
            <a:round/>
          </a:ln>
        </p:spPr>
      </p:cxnSp>
      <p:cxnSp>
        <p:nvCxnSpPr>
          <p:cNvPr id="22" name="Line 9"/>
          <p:cNvCxnSpPr>
            <a:cxnSpLocks noChangeShapeType="1"/>
          </p:cNvCxnSpPr>
          <p:nvPr/>
        </p:nvCxnSpPr>
        <p:spPr bwMode="auto">
          <a:xfrm flipV="1">
            <a:off x="3364548" y="2762568"/>
            <a:ext cx="635" cy="324000"/>
          </a:xfrm>
          <a:prstGeom prst="line">
            <a:avLst/>
          </a:prstGeom>
          <a:noFill/>
          <a:ln w="12700">
            <a:solidFill>
              <a:srgbClr val="000000"/>
            </a:solidFill>
            <a:prstDash val="sysDash"/>
            <a:round/>
          </a:ln>
        </p:spPr>
      </p:cxnSp>
      <p:sp>
        <p:nvSpPr>
          <p:cNvPr id="30" name="Text Box 11"/>
          <p:cNvSpPr txBox="1">
            <a:spLocks noChangeAspect="1" noChangeArrowheads="1"/>
          </p:cNvSpPr>
          <p:nvPr/>
        </p:nvSpPr>
        <p:spPr bwMode="auto">
          <a:xfrm>
            <a:off x="1710690" y="3975735"/>
            <a:ext cx="5478145" cy="276860"/>
          </a:xfrm>
          <a:prstGeom prst="rect">
            <a:avLst/>
          </a:prstGeom>
          <a:solidFill>
            <a:srgbClr val="FFFFFF"/>
          </a:solidFill>
          <a:ln>
            <a:noFill/>
          </a:ln>
        </p:spPr>
        <p:txBody>
          <a:bodyPr rot="0" vertOverflow="clip" horzOverflow="clip" vert="horz" wrap="square" lIns="0" tIns="0" rIns="0" bIns="0" anchor="t" anchorCtr="0" upright="1">
            <a:spAutoFit/>
          </a:bodyPr>
          <a:lstStyle/>
          <a:p>
            <a:pPr algn="ctr"/>
            <a:r>
              <a:rPr lang="zh-CN" sz="1800" kern="0">
                <a:solidFill>
                  <a:srgbClr val="000000"/>
                </a:solidFill>
                <a:effectLst/>
                <a:latin typeface="Times New Roman" panose="02020603050405020304" charset="0"/>
                <a:ea typeface="宋体" panose="02010600030101010101" pitchFamily="2" charset="-122"/>
                <a:cs typeface="Arial" panose="020B0604020202020204" pitchFamily="34" charset="0"/>
              </a:rPr>
              <a:t>图</a:t>
            </a:r>
            <a:r>
              <a:rPr lang="en-US" sz="1800" kern="0">
                <a:solidFill>
                  <a:srgbClr val="000000"/>
                </a:solidFill>
                <a:effectLst/>
                <a:latin typeface="Times New Roman" panose="02020603050405020304" charset="0"/>
                <a:ea typeface="宋体" panose="02010600030101010101" pitchFamily="2" charset="-122"/>
                <a:cs typeface="Arial" panose="020B0604020202020204" pitchFamily="34" charset="0"/>
              </a:rPr>
              <a:t>5.4 </a:t>
            </a:r>
            <a:r>
              <a:rPr lang="zh-CN" sz="1800" kern="0">
                <a:solidFill>
                  <a:srgbClr val="000000"/>
                </a:solidFill>
                <a:effectLst/>
                <a:latin typeface="Times New Roman" panose="02020603050405020304" charset="0"/>
                <a:ea typeface="宋体" panose="02010600030101010101" pitchFamily="2" charset="-122"/>
                <a:cs typeface="Arial" panose="020B0604020202020204" pitchFamily="34" charset="0"/>
              </a:rPr>
              <a:t>具有多个可选扩展首部的</a:t>
            </a:r>
            <a:r>
              <a:rPr lang="en-US" sz="1800" kern="0">
                <a:solidFill>
                  <a:srgbClr val="000000"/>
                </a:solidFill>
                <a:effectLst/>
                <a:latin typeface="Times New Roman" panose="02020603050405020304" charset="0"/>
                <a:ea typeface="宋体" panose="02010600030101010101" pitchFamily="2" charset="-122"/>
                <a:cs typeface="Arial" panose="020B0604020202020204" pitchFamily="34" charset="0"/>
              </a:rPr>
              <a:t>IPv6</a:t>
            </a:r>
            <a:r>
              <a:rPr lang="zh-CN" sz="1800" kern="0">
                <a:solidFill>
                  <a:srgbClr val="000000"/>
                </a:solidFill>
                <a:effectLst/>
                <a:latin typeface="Times New Roman" panose="02020603050405020304" charset="0"/>
                <a:ea typeface="宋体" panose="02010600030101010101" pitchFamily="2" charset="-122"/>
                <a:cs typeface="Arial" panose="020B0604020202020204" pitchFamily="34" charset="0"/>
              </a:rPr>
              <a:t>数据报的一般形式</a:t>
            </a:r>
            <a:endParaRPr lang="zh-CN" sz="1800" kern="0">
              <a:solidFill>
                <a:srgbClr val="000000"/>
              </a:solidFill>
              <a:effectLst/>
              <a:latin typeface="Times New Roman" panose="02020603050405020304" charset="0"/>
              <a:ea typeface="宋体" panose="02010600030101010101" pitchFamily="2" charset="-122"/>
              <a:cs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0" name="Group 7"/>
          <p:cNvGrpSpPr/>
          <p:nvPr/>
        </p:nvGrpSpPr>
        <p:grpSpPr bwMode="auto">
          <a:xfrm>
            <a:off x="103064" y="47615"/>
            <a:ext cx="597171" cy="315096"/>
            <a:chOff x="0" y="0"/>
            <a:chExt cx="1041399" cy="549275"/>
          </a:xfrm>
        </p:grpSpPr>
        <p:sp>
          <p:nvSpPr>
            <p:cNvPr id="271" name="Freeform 16"/>
            <p:cNvSpPr/>
            <p:nvPr/>
          </p:nvSpPr>
          <p:spPr bwMode="auto">
            <a:xfrm>
              <a:off x="0" y="0"/>
              <a:ext cx="361950" cy="549275"/>
            </a:xfrm>
            <a:custGeom>
              <a:avLst/>
              <a:gdLst>
                <a:gd name="T0" fmla="*/ 4 w 400"/>
                <a:gd name="T1" fmla="*/ 92 h 608"/>
                <a:gd name="T2" fmla="*/ 96 w 400"/>
                <a:gd name="T3" fmla="*/ 0 h 608"/>
                <a:gd name="T4" fmla="*/ 400 w 400"/>
                <a:gd name="T5" fmla="*/ 304 h 608"/>
                <a:gd name="T6" fmla="*/ 96 w 400"/>
                <a:gd name="T7" fmla="*/ 608 h 608"/>
                <a:gd name="T8" fmla="*/ 0 w 400"/>
                <a:gd name="T9" fmla="*/ 512 h 608"/>
                <a:gd name="T10" fmla="*/ 212 w 400"/>
                <a:gd name="T11" fmla="*/ 300 h 608"/>
                <a:gd name="T12" fmla="*/ 4 w 400"/>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400" h="608">
                  <a:moveTo>
                    <a:pt x="4" y="92"/>
                  </a:moveTo>
                  <a:lnTo>
                    <a:pt x="96" y="0"/>
                  </a:lnTo>
                  <a:lnTo>
                    <a:pt x="400" y="304"/>
                  </a:lnTo>
                  <a:lnTo>
                    <a:pt x="96" y="608"/>
                  </a:lnTo>
                  <a:lnTo>
                    <a:pt x="0" y="512"/>
                  </a:lnTo>
                  <a:lnTo>
                    <a:pt x="212" y="300"/>
                  </a:lnTo>
                  <a:lnTo>
                    <a:pt x="4" y="92"/>
                  </a:lnTo>
                  <a:close/>
                </a:path>
              </a:pathLst>
            </a:custGeom>
            <a:solidFill>
              <a:srgbClr val="005DA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sp>
          <p:nvSpPr>
            <p:cNvPr id="272" name="Freeform 17"/>
            <p:cNvSpPr/>
            <p:nvPr/>
          </p:nvSpPr>
          <p:spPr bwMode="auto">
            <a:xfrm>
              <a:off x="338137" y="0"/>
              <a:ext cx="360362" cy="549275"/>
            </a:xfrm>
            <a:custGeom>
              <a:avLst/>
              <a:gdLst>
                <a:gd name="T0" fmla="*/ 4 w 399"/>
                <a:gd name="T1" fmla="*/ 92 h 608"/>
                <a:gd name="T2" fmla="*/ 96 w 399"/>
                <a:gd name="T3" fmla="*/ 0 h 608"/>
                <a:gd name="T4" fmla="*/ 399 w 399"/>
                <a:gd name="T5" fmla="*/ 304 h 608"/>
                <a:gd name="T6" fmla="*/ 96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6" y="0"/>
                  </a:lnTo>
                  <a:lnTo>
                    <a:pt x="399" y="304"/>
                  </a:lnTo>
                  <a:lnTo>
                    <a:pt x="96" y="608"/>
                  </a:lnTo>
                  <a:lnTo>
                    <a:pt x="0" y="512"/>
                  </a:lnTo>
                  <a:lnTo>
                    <a:pt x="212" y="300"/>
                  </a:lnTo>
                  <a:lnTo>
                    <a:pt x="4" y="92"/>
                  </a:lnTo>
                  <a:close/>
                </a:path>
              </a:pathLst>
            </a:custGeom>
            <a:solidFill>
              <a:srgbClr val="399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sp>
          <p:nvSpPr>
            <p:cNvPr id="273" name="Freeform 18"/>
            <p:cNvSpPr/>
            <p:nvPr/>
          </p:nvSpPr>
          <p:spPr bwMode="auto">
            <a:xfrm>
              <a:off x="681037" y="0"/>
              <a:ext cx="360362" cy="549275"/>
            </a:xfrm>
            <a:custGeom>
              <a:avLst/>
              <a:gdLst>
                <a:gd name="T0" fmla="*/ 4 w 399"/>
                <a:gd name="T1" fmla="*/ 92 h 608"/>
                <a:gd name="T2" fmla="*/ 95 w 399"/>
                <a:gd name="T3" fmla="*/ 0 h 608"/>
                <a:gd name="T4" fmla="*/ 399 w 399"/>
                <a:gd name="T5" fmla="*/ 304 h 608"/>
                <a:gd name="T6" fmla="*/ 95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5" y="0"/>
                  </a:lnTo>
                  <a:lnTo>
                    <a:pt x="399" y="304"/>
                  </a:lnTo>
                  <a:lnTo>
                    <a:pt x="95" y="608"/>
                  </a:lnTo>
                  <a:lnTo>
                    <a:pt x="0" y="512"/>
                  </a:lnTo>
                  <a:lnTo>
                    <a:pt x="212" y="300"/>
                  </a:lnTo>
                  <a:lnTo>
                    <a:pt x="4" y="92"/>
                  </a:lnTo>
                  <a:close/>
                </a:path>
              </a:pathLst>
            </a:custGeom>
            <a:solidFill>
              <a:srgbClr val="F796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grpSp>
      <p:pic>
        <p:nvPicPr>
          <p:cNvPr id="320" name="图片 319" descr="C:\Users\qlp-PC\AppData\Roaming\Tencent\Users\2491454950\QQ\WinTemp\RichOle\Y9%6XOFJ_P_BLG9N%D}IKZ9.png"/>
          <p:cNvPicPr>
            <a:picLocks noChangeAspect="1" noChangeArrowheads="1"/>
          </p:cNvPicPr>
          <p:nvPr/>
        </p:nvPicPr>
        <p:blipFill rotWithShape="1">
          <a:blip r:embed="rId1">
            <a:extLst>
              <a:ext uri="{28A0092B-C50C-407E-A947-70E740481C1C}">
                <a14:useLocalDpi xmlns:a14="http://schemas.microsoft.com/office/drawing/2010/main" val="0"/>
              </a:ext>
            </a:extLst>
          </a:blip>
          <a:srcRect t="14557" b="83190"/>
          <a:stretch>
            <a:fillRect/>
          </a:stretch>
        </p:blipFill>
        <p:spPr bwMode="auto">
          <a:xfrm>
            <a:off x="400283" y="837717"/>
            <a:ext cx="8203870" cy="95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1" name="TextBox 11"/>
          <p:cNvSpPr txBox="1"/>
          <p:nvPr/>
        </p:nvSpPr>
        <p:spPr>
          <a:xfrm>
            <a:off x="1046234" y="315566"/>
            <a:ext cx="3875405" cy="52197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anose="02010600040101010101" pitchFamily="2" charset="-122"/>
                <a:cs typeface="华文黑体" pitchFamily="2" charset="-122"/>
              </a:defRPr>
            </a:lvl1pPr>
          </a:lstStyle>
          <a:p>
            <a:pPr algn="l"/>
            <a:r>
              <a:rPr lang="zh-CN" altLang="en-US" sz="2800" b="1">
                <a:solidFill>
                  <a:schemeClr val="accent1">
                    <a:lumMod val="50000"/>
                  </a:schemeClr>
                </a:solidFill>
                <a:sym typeface="+mn-ea"/>
              </a:rPr>
              <a:t>5.2.2 IPv6数据报格式</a:t>
            </a:r>
            <a:endParaRPr lang="zh-CN" altLang="en-US" sz="2800" b="1">
              <a:solidFill>
                <a:schemeClr val="accent1">
                  <a:lumMod val="50000"/>
                </a:schemeClr>
              </a:solidFill>
              <a:sym typeface="+mn-ea"/>
            </a:endParaRPr>
          </a:p>
        </p:txBody>
      </p:sp>
      <p:sp>
        <p:nvSpPr>
          <p:cNvPr id="2" name="矩形 1"/>
          <p:cNvSpPr/>
          <p:nvPr/>
        </p:nvSpPr>
        <p:spPr>
          <a:xfrm>
            <a:off x="400050" y="1011555"/>
            <a:ext cx="3853180" cy="569595"/>
          </a:xfrm>
          <a:prstGeom prst="rect">
            <a:avLst/>
          </a:prstGeom>
          <a:solidFill>
            <a:schemeClr val="accent4">
              <a:lumMod val="20000"/>
              <a:lumOff val="80000"/>
            </a:schemeClr>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sz="2400" b="1">
                <a:solidFill>
                  <a:schemeClr val="accent1">
                    <a:lumMod val="50000"/>
                  </a:schemeClr>
                </a:solidFill>
              </a:rPr>
              <a:t>IPv6</a:t>
            </a:r>
            <a:r>
              <a:rPr lang="zh-CN" sz="2400" b="1">
                <a:solidFill>
                  <a:schemeClr val="accent1">
                    <a:lumMod val="50000"/>
                  </a:schemeClr>
                </a:solidFill>
              </a:rPr>
              <a:t>数据报的基本报文头</a:t>
            </a:r>
            <a:endParaRPr lang="zh-CN" sz="2400" b="1">
              <a:solidFill>
                <a:schemeClr val="accent1">
                  <a:lumMod val="50000"/>
                </a:schemeClr>
              </a:solidFill>
            </a:endParaRPr>
          </a:p>
        </p:txBody>
      </p:sp>
      <p:pic>
        <p:nvPicPr>
          <p:cNvPr id="11" name="图片 10"/>
          <p:cNvPicPr>
            <a:picLocks noChangeAspect="1"/>
          </p:cNvPicPr>
          <p:nvPr/>
        </p:nvPicPr>
        <p:blipFill>
          <a:blip r:embed="rId2"/>
          <a:stretch>
            <a:fillRect/>
          </a:stretch>
        </p:blipFill>
        <p:spPr>
          <a:xfrm>
            <a:off x="400050" y="1659890"/>
            <a:ext cx="7675880" cy="3414395"/>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0" name="Group 7"/>
          <p:cNvGrpSpPr/>
          <p:nvPr/>
        </p:nvGrpSpPr>
        <p:grpSpPr bwMode="auto">
          <a:xfrm>
            <a:off x="103064" y="47615"/>
            <a:ext cx="597171" cy="315096"/>
            <a:chOff x="0" y="0"/>
            <a:chExt cx="1041399" cy="549275"/>
          </a:xfrm>
        </p:grpSpPr>
        <p:sp>
          <p:nvSpPr>
            <p:cNvPr id="271" name="Freeform 16"/>
            <p:cNvSpPr/>
            <p:nvPr/>
          </p:nvSpPr>
          <p:spPr bwMode="auto">
            <a:xfrm>
              <a:off x="0" y="0"/>
              <a:ext cx="361950" cy="549275"/>
            </a:xfrm>
            <a:custGeom>
              <a:avLst/>
              <a:gdLst>
                <a:gd name="T0" fmla="*/ 4 w 400"/>
                <a:gd name="T1" fmla="*/ 92 h 608"/>
                <a:gd name="T2" fmla="*/ 96 w 400"/>
                <a:gd name="T3" fmla="*/ 0 h 608"/>
                <a:gd name="T4" fmla="*/ 400 w 400"/>
                <a:gd name="T5" fmla="*/ 304 h 608"/>
                <a:gd name="T6" fmla="*/ 96 w 400"/>
                <a:gd name="T7" fmla="*/ 608 h 608"/>
                <a:gd name="T8" fmla="*/ 0 w 400"/>
                <a:gd name="T9" fmla="*/ 512 h 608"/>
                <a:gd name="T10" fmla="*/ 212 w 400"/>
                <a:gd name="T11" fmla="*/ 300 h 608"/>
                <a:gd name="T12" fmla="*/ 4 w 400"/>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400" h="608">
                  <a:moveTo>
                    <a:pt x="4" y="92"/>
                  </a:moveTo>
                  <a:lnTo>
                    <a:pt x="96" y="0"/>
                  </a:lnTo>
                  <a:lnTo>
                    <a:pt x="400" y="304"/>
                  </a:lnTo>
                  <a:lnTo>
                    <a:pt x="96" y="608"/>
                  </a:lnTo>
                  <a:lnTo>
                    <a:pt x="0" y="512"/>
                  </a:lnTo>
                  <a:lnTo>
                    <a:pt x="212" y="300"/>
                  </a:lnTo>
                  <a:lnTo>
                    <a:pt x="4" y="92"/>
                  </a:lnTo>
                  <a:close/>
                </a:path>
              </a:pathLst>
            </a:custGeom>
            <a:solidFill>
              <a:srgbClr val="005DA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sp>
          <p:nvSpPr>
            <p:cNvPr id="272" name="Freeform 17"/>
            <p:cNvSpPr/>
            <p:nvPr/>
          </p:nvSpPr>
          <p:spPr bwMode="auto">
            <a:xfrm>
              <a:off x="338137" y="0"/>
              <a:ext cx="360362" cy="549275"/>
            </a:xfrm>
            <a:custGeom>
              <a:avLst/>
              <a:gdLst>
                <a:gd name="T0" fmla="*/ 4 w 399"/>
                <a:gd name="T1" fmla="*/ 92 h 608"/>
                <a:gd name="T2" fmla="*/ 96 w 399"/>
                <a:gd name="T3" fmla="*/ 0 h 608"/>
                <a:gd name="T4" fmla="*/ 399 w 399"/>
                <a:gd name="T5" fmla="*/ 304 h 608"/>
                <a:gd name="T6" fmla="*/ 96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6" y="0"/>
                  </a:lnTo>
                  <a:lnTo>
                    <a:pt x="399" y="304"/>
                  </a:lnTo>
                  <a:lnTo>
                    <a:pt x="96" y="608"/>
                  </a:lnTo>
                  <a:lnTo>
                    <a:pt x="0" y="512"/>
                  </a:lnTo>
                  <a:lnTo>
                    <a:pt x="212" y="300"/>
                  </a:lnTo>
                  <a:lnTo>
                    <a:pt x="4" y="92"/>
                  </a:lnTo>
                  <a:close/>
                </a:path>
              </a:pathLst>
            </a:custGeom>
            <a:solidFill>
              <a:srgbClr val="399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sp>
          <p:nvSpPr>
            <p:cNvPr id="273" name="Freeform 18"/>
            <p:cNvSpPr/>
            <p:nvPr/>
          </p:nvSpPr>
          <p:spPr bwMode="auto">
            <a:xfrm>
              <a:off x="681037" y="0"/>
              <a:ext cx="360362" cy="549275"/>
            </a:xfrm>
            <a:custGeom>
              <a:avLst/>
              <a:gdLst>
                <a:gd name="T0" fmla="*/ 4 w 399"/>
                <a:gd name="T1" fmla="*/ 92 h 608"/>
                <a:gd name="T2" fmla="*/ 95 w 399"/>
                <a:gd name="T3" fmla="*/ 0 h 608"/>
                <a:gd name="T4" fmla="*/ 399 w 399"/>
                <a:gd name="T5" fmla="*/ 304 h 608"/>
                <a:gd name="T6" fmla="*/ 95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5" y="0"/>
                  </a:lnTo>
                  <a:lnTo>
                    <a:pt x="399" y="304"/>
                  </a:lnTo>
                  <a:lnTo>
                    <a:pt x="95" y="608"/>
                  </a:lnTo>
                  <a:lnTo>
                    <a:pt x="0" y="512"/>
                  </a:lnTo>
                  <a:lnTo>
                    <a:pt x="212" y="300"/>
                  </a:lnTo>
                  <a:lnTo>
                    <a:pt x="4" y="92"/>
                  </a:lnTo>
                  <a:close/>
                </a:path>
              </a:pathLst>
            </a:custGeom>
            <a:solidFill>
              <a:srgbClr val="F796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grpSp>
      <p:pic>
        <p:nvPicPr>
          <p:cNvPr id="320" name="图片 319" descr="C:\Users\qlp-PC\AppData\Roaming\Tencent\Users\2491454950\QQ\WinTemp\RichOle\Y9%6XOFJ_P_BLG9N%D}IKZ9.png"/>
          <p:cNvPicPr>
            <a:picLocks noChangeAspect="1" noChangeArrowheads="1"/>
          </p:cNvPicPr>
          <p:nvPr/>
        </p:nvPicPr>
        <p:blipFill rotWithShape="1">
          <a:blip r:embed="rId1">
            <a:extLst>
              <a:ext uri="{28A0092B-C50C-407E-A947-70E740481C1C}">
                <a14:useLocalDpi xmlns:a14="http://schemas.microsoft.com/office/drawing/2010/main" val="0"/>
              </a:ext>
            </a:extLst>
          </a:blip>
          <a:srcRect t="14557" b="83190"/>
          <a:stretch>
            <a:fillRect/>
          </a:stretch>
        </p:blipFill>
        <p:spPr bwMode="auto">
          <a:xfrm>
            <a:off x="400283" y="837717"/>
            <a:ext cx="8203870" cy="95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1" name="TextBox 11"/>
          <p:cNvSpPr txBox="1"/>
          <p:nvPr/>
        </p:nvSpPr>
        <p:spPr>
          <a:xfrm>
            <a:off x="1046234" y="315566"/>
            <a:ext cx="3875405" cy="52197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anose="02010600040101010101" pitchFamily="2" charset="-122"/>
                <a:cs typeface="华文黑体" pitchFamily="2" charset="-122"/>
              </a:defRPr>
            </a:lvl1pPr>
          </a:lstStyle>
          <a:p>
            <a:pPr algn="l"/>
            <a:r>
              <a:rPr lang="zh-CN" altLang="en-US" sz="2800" b="1">
                <a:solidFill>
                  <a:schemeClr val="accent1">
                    <a:lumMod val="50000"/>
                  </a:schemeClr>
                </a:solidFill>
                <a:sym typeface="+mn-ea"/>
              </a:rPr>
              <a:t>5.2.2 IPv6数据报格式</a:t>
            </a:r>
            <a:endParaRPr lang="zh-CN" altLang="en-US" sz="2800" b="1">
              <a:solidFill>
                <a:schemeClr val="accent1">
                  <a:lumMod val="50000"/>
                </a:schemeClr>
              </a:solidFill>
              <a:sym typeface="+mn-ea"/>
            </a:endParaRPr>
          </a:p>
        </p:txBody>
      </p:sp>
      <p:sp>
        <p:nvSpPr>
          <p:cNvPr id="3" name="矩形 2"/>
          <p:cNvSpPr/>
          <p:nvPr/>
        </p:nvSpPr>
        <p:spPr>
          <a:xfrm>
            <a:off x="400050" y="1113155"/>
            <a:ext cx="8203565" cy="742950"/>
          </a:xfrm>
          <a:prstGeom prst="rect">
            <a:avLst/>
          </a:prstGeom>
          <a:solidFill>
            <a:schemeClr val="bg1"/>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342900" indent="-342900" algn="l">
              <a:buFont typeface="Wingdings" panose="05000000000000000000" charset="0"/>
              <a:buChar char="u"/>
            </a:pPr>
            <a:r>
              <a:rPr sz="2200" b="1">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通信流类别（Traffic Class）：占8bit，表示Ipv6数据报的类型或优先级。</a:t>
            </a:r>
            <a:endParaRPr sz="2200" b="1">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endParaRPr>
          </a:p>
        </p:txBody>
      </p:sp>
      <p:sp>
        <p:nvSpPr>
          <p:cNvPr id="10" name="矩形 9"/>
          <p:cNvSpPr/>
          <p:nvPr/>
        </p:nvSpPr>
        <p:spPr>
          <a:xfrm>
            <a:off x="400685" y="1948180"/>
            <a:ext cx="8203565" cy="978535"/>
          </a:xfrm>
          <a:prstGeom prst="rect">
            <a:avLst/>
          </a:prstGeom>
          <a:solidFill>
            <a:schemeClr val="bg1"/>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342900" indent="-342900" algn="l">
              <a:buFont typeface="Wingdings" panose="05000000000000000000" charset="0"/>
              <a:buChar char="u"/>
            </a:pPr>
            <a:r>
              <a:rPr sz="2200" b="1">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流标号(Flow label)：占20bit。该字段可用于“给属于特殊流的分组加上标签，这些特殊流是发送方要求进行特殊处理的流。</a:t>
            </a:r>
            <a:endParaRPr sz="2200" b="1">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endParaRPr>
          </a:p>
        </p:txBody>
      </p:sp>
      <p:sp>
        <p:nvSpPr>
          <p:cNvPr id="11" name="矩形 10"/>
          <p:cNvSpPr/>
          <p:nvPr/>
        </p:nvSpPr>
        <p:spPr>
          <a:xfrm>
            <a:off x="400685" y="3018790"/>
            <a:ext cx="8203565" cy="1252855"/>
          </a:xfrm>
          <a:prstGeom prst="rect">
            <a:avLst/>
          </a:prstGeom>
          <a:solidFill>
            <a:schemeClr val="bg1"/>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342900" indent="-342900" algn="l">
              <a:buFont typeface="Wingdings" panose="05000000000000000000" charset="0"/>
              <a:buChar char="u"/>
            </a:pPr>
            <a:r>
              <a:rPr sz="2200" b="1">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有效载荷长度(Payload length)：占16bit。它指明IPv6数据报除基本首部以外的字节数（所有扩展报头都算在有效载荷之内）。这个字段的最大值是64KB（65535B）。</a:t>
            </a:r>
            <a:endParaRPr sz="2200" b="1">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0" name="Group 7"/>
          <p:cNvGrpSpPr/>
          <p:nvPr/>
        </p:nvGrpSpPr>
        <p:grpSpPr bwMode="auto">
          <a:xfrm>
            <a:off x="103064" y="47615"/>
            <a:ext cx="597171" cy="315096"/>
            <a:chOff x="0" y="0"/>
            <a:chExt cx="1041399" cy="549275"/>
          </a:xfrm>
        </p:grpSpPr>
        <p:sp>
          <p:nvSpPr>
            <p:cNvPr id="271" name="Freeform 16"/>
            <p:cNvSpPr/>
            <p:nvPr/>
          </p:nvSpPr>
          <p:spPr bwMode="auto">
            <a:xfrm>
              <a:off x="0" y="0"/>
              <a:ext cx="361950" cy="549275"/>
            </a:xfrm>
            <a:custGeom>
              <a:avLst/>
              <a:gdLst>
                <a:gd name="T0" fmla="*/ 4 w 400"/>
                <a:gd name="T1" fmla="*/ 92 h 608"/>
                <a:gd name="T2" fmla="*/ 96 w 400"/>
                <a:gd name="T3" fmla="*/ 0 h 608"/>
                <a:gd name="T4" fmla="*/ 400 w 400"/>
                <a:gd name="T5" fmla="*/ 304 h 608"/>
                <a:gd name="T6" fmla="*/ 96 w 400"/>
                <a:gd name="T7" fmla="*/ 608 h 608"/>
                <a:gd name="T8" fmla="*/ 0 w 400"/>
                <a:gd name="T9" fmla="*/ 512 h 608"/>
                <a:gd name="T10" fmla="*/ 212 w 400"/>
                <a:gd name="T11" fmla="*/ 300 h 608"/>
                <a:gd name="T12" fmla="*/ 4 w 400"/>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400" h="608">
                  <a:moveTo>
                    <a:pt x="4" y="92"/>
                  </a:moveTo>
                  <a:lnTo>
                    <a:pt x="96" y="0"/>
                  </a:lnTo>
                  <a:lnTo>
                    <a:pt x="400" y="304"/>
                  </a:lnTo>
                  <a:lnTo>
                    <a:pt x="96" y="608"/>
                  </a:lnTo>
                  <a:lnTo>
                    <a:pt x="0" y="512"/>
                  </a:lnTo>
                  <a:lnTo>
                    <a:pt x="212" y="300"/>
                  </a:lnTo>
                  <a:lnTo>
                    <a:pt x="4" y="92"/>
                  </a:lnTo>
                  <a:close/>
                </a:path>
              </a:pathLst>
            </a:custGeom>
            <a:solidFill>
              <a:srgbClr val="005DA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sp>
          <p:nvSpPr>
            <p:cNvPr id="272" name="Freeform 17"/>
            <p:cNvSpPr/>
            <p:nvPr/>
          </p:nvSpPr>
          <p:spPr bwMode="auto">
            <a:xfrm>
              <a:off x="338137" y="0"/>
              <a:ext cx="360362" cy="549275"/>
            </a:xfrm>
            <a:custGeom>
              <a:avLst/>
              <a:gdLst>
                <a:gd name="T0" fmla="*/ 4 w 399"/>
                <a:gd name="T1" fmla="*/ 92 h 608"/>
                <a:gd name="T2" fmla="*/ 96 w 399"/>
                <a:gd name="T3" fmla="*/ 0 h 608"/>
                <a:gd name="T4" fmla="*/ 399 w 399"/>
                <a:gd name="T5" fmla="*/ 304 h 608"/>
                <a:gd name="T6" fmla="*/ 96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6" y="0"/>
                  </a:lnTo>
                  <a:lnTo>
                    <a:pt x="399" y="304"/>
                  </a:lnTo>
                  <a:lnTo>
                    <a:pt x="96" y="608"/>
                  </a:lnTo>
                  <a:lnTo>
                    <a:pt x="0" y="512"/>
                  </a:lnTo>
                  <a:lnTo>
                    <a:pt x="212" y="300"/>
                  </a:lnTo>
                  <a:lnTo>
                    <a:pt x="4" y="92"/>
                  </a:lnTo>
                  <a:close/>
                </a:path>
              </a:pathLst>
            </a:custGeom>
            <a:solidFill>
              <a:srgbClr val="399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sp>
          <p:nvSpPr>
            <p:cNvPr id="273" name="Freeform 18"/>
            <p:cNvSpPr/>
            <p:nvPr/>
          </p:nvSpPr>
          <p:spPr bwMode="auto">
            <a:xfrm>
              <a:off x="681037" y="0"/>
              <a:ext cx="360362" cy="549275"/>
            </a:xfrm>
            <a:custGeom>
              <a:avLst/>
              <a:gdLst>
                <a:gd name="T0" fmla="*/ 4 w 399"/>
                <a:gd name="T1" fmla="*/ 92 h 608"/>
                <a:gd name="T2" fmla="*/ 95 w 399"/>
                <a:gd name="T3" fmla="*/ 0 h 608"/>
                <a:gd name="T4" fmla="*/ 399 w 399"/>
                <a:gd name="T5" fmla="*/ 304 h 608"/>
                <a:gd name="T6" fmla="*/ 95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5" y="0"/>
                  </a:lnTo>
                  <a:lnTo>
                    <a:pt x="399" y="304"/>
                  </a:lnTo>
                  <a:lnTo>
                    <a:pt x="95" y="608"/>
                  </a:lnTo>
                  <a:lnTo>
                    <a:pt x="0" y="512"/>
                  </a:lnTo>
                  <a:lnTo>
                    <a:pt x="212" y="300"/>
                  </a:lnTo>
                  <a:lnTo>
                    <a:pt x="4" y="92"/>
                  </a:lnTo>
                  <a:close/>
                </a:path>
              </a:pathLst>
            </a:custGeom>
            <a:solidFill>
              <a:srgbClr val="F796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grpSp>
      <p:pic>
        <p:nvPicPr>
          <p:cNvPr id="320" name="图片 319" descr="C:\Users\qlp-PC\AppData\Roaming\Tencent\Users\2491454950\QQ\WinTemp\RichOle\Y9%6XOFJ_P_BLG9N%D}IKZ9.png"/>
          <p:cNvPicPr>
            <a:picLocks noChangeAspect="1" noChangeArrowheads="1"/>
          </p:cNvPicPr>
          <p:nvPr/>
        </p:nvPicPr>
        <p:blipFill rotWithShape="1">
          <a:blip r:embed="rId1">
            <a:extLst>
              <a:ext uri="{28A0092B-C50C-407E-A947-70E740481C1C}">
                <a14:useLocalDpi xmlns:a14="http://schemas.microsoft.com/office/drawing/2010/main" val="0"/>
              </a:ext>
            </a:extLst>
          </a:blip>
          <a:srcRect t="14557" b="83190"/>
          <a:stretch>
            <a:fillRect/>
          </a:stretch>
        </p:blipFill>
        <p:spPr bwMode="auto">
          <a:xfrm>
            <a:off x="400283" y="837717"/>
            <a:ext cx="8203870" cy="95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1" name="TextBox 11"/>
          <p:cNvSpPr txBox="1"/>
          <p:nvPr/>
        </p:nvSpPr>
        <p:spPr>
          <a:xfrm>
            <a:off x="1046234" y="315566"/>
            <a:ext cx="3875405" cy="52197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anose="02010600040101010101" pitchFamily="2" charset="-122"/>
                <a:cs typeface="华文黑体" pitchFamily="2" charset="-122"/>
              </a:defRPr>
            </a:lvl1pPr>
          </a:lstStyle>
          <a:p>
            <a:pPr algn="l"/>
            <a:r>
              <a:rPr lang="zh-CN" altLang="en-US" sz="2800" b="1">
                <a:solidFill>
                  <a:schemeClr val="accent1">
                    <a:lumMod val="50000"/>
                  </a:schemeClr>
                </a:solidFill>
                <a:sym typeface="+mn-ea"/>
              </a:rPr>
              <a:t>5.2.2 IPv6数据报格式</a:t>
            </a:r>
            <a:endParaRPr lang="zh-CN" altLang="en-US" sz="2800" b="1">
              <a:solidFill>
                <a:schemeClr val="accent1">
                  <a:lumMod val="50000"/>
                </a:schemeClr>
              </a:solidFill>
              <a:sym typeface="+mn-ea"/>
            </a:endParaRPr>
          </a:p>
        </p:txBody>
      </p:sp>
      <p:sp>
        <p:nvSpPr>
          <p:cNvPr id="3" name="矩形 2"/>
          <p:cNvSpPr/>
          <p:nvPr/>
        </p:nvSpPr>
        <p:spPr>
          <a:xfrm>
            <a:off x="400050" y="1113155"/>
            <a:ext cx="8203565" cy="1062355"/>
          </a:xfrm>
          <a:prstGeom prst="rect">
            <a:avLst/>
          </a:prstGeom>
          <a:solidFill>
            <a:schemeClr val="bg1"/>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342900" indent="-342900" algn="l">
              <a:buFont typeface="Wingdings" panose="05000000000000000000" charset="0"/>
              <a:buChar char="u"/>
            </a:pPr>
            <a:r>
              <a:rPr sz="2200" b="1">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下一个报文头（Next Header）：占8bit。指明基本报头后面的扩展报头或者上层协议中的协议类型。类似于IPv4的协议字段一样</a:t>
            </a:r>
            <a:r>
              <a:rPr lang="zh-CN" sz="2200" b="1">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a:t>
            </a:r>
            <a:endParaRPr lang="zh-CN" sz="2200" b="1">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endParaRPr>
          </a:p>
        </p:txBody>
      </p:sp>
      <p:sp>
        <p:nvSpPr>
          <p:cNvPr id="11" name="矩形 10"/>
          <p:cNvSpPr/>
          <p:nvPr/>
        </p:nvSpPr>
        <p:spPr>
          <a:xfrm>
            <a:off x="400685" y="2296160"/>
            <a:ext cx="8203565" cy="1784985"/>
          </a:xfrm>
          <a:prstGeom prst="rect">
            <a:avLst/>
          </a:prstGeom>
          <a:solidFill>
            <a:schemeClr val="bg1"/>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342900" indent="-342900" algn="l">
              <a:buFont typeface="Wingdings" panose="05000000000000000000" charset="0"/>
              <a:buChar char="u"/>
            </a:pPr>
            <a:r>
              <a:rPr sz="2200" b="1">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跳数限制（Hop Limit）：占8bit。其功能类似于IPv4中的TTL字段。它定义了IP数据报所能经过的最大跳数，用来防止数据报在网络中无限期地存在。源点在每个数据报发出时即设定某个跳数限制（最大为255跳）。每个路由器在转发数据报时，要先将跳数限制字段中的值减</a:t>
            </a:r>
            <a:endParaRPr sz="2200" b="1">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0" name="Group 7"/>
          <p:cNvGrpSpPr/>
          <p:nvPr/>
        </p:nvGrpSpPr>
        <p:grpSpPr bwMode="auto">
          <a:xfrm>
            <a:off x="103064" y="47615"/>
            <a:ext cx="597171" cy="315096"/>
            <a:chOff x="0" y="0"/>
            <a:chExt cx="1041399" cy="549275"/>
          </a:xfrm>
        </p:grpSpPr>
        <p:sp>
          <p:nvSpPr>
            <p:cNvPr id="271" name="Freeform 16"/>
            <p:cNvSpPr/>
            <p:nvPr/>
          </p:nvSpPr>
          <p:spPr bwMode="auto">
            <a:xfrm>
              <a:off x="0" y="0"/>
              <a:ext cx="361950" cy="549275"/>
            </a:xfrm>
            <a:custGeom>
              <a:avLst/>
              <a:gdLst>
                <a:gd name="T0" fmla="*/ 4 w 400"/>
                <a:gd name="T1" fmla="*/ 92 h 608"/>
                <a:gd name="T2" fmla="*/ 96 w 400"/>
                <a:gd name="T3" fmla="*/ 0 h 608"/>
                <a:gd name="T4" fmla="*/ 400 w 400"/>
                <a:gd name="T5" fmla="*/ 304 h 608"/>
                <a:gd name="T6" fmla="*/ 96 w 400"/>
                <a:gd name="T7" fmla="*/ 608 h 608"/>
                <a:gd name="T8" fmla="*/ 0 w 400"/>
                <a:gd name="T9" fmla="*/ 512 h 608"/>
                <a:gd name="T10" fmla="*/ 212 w 400"/>
                <a:gd name="T11" fmla="*/ 300 h 608"/>
                <a:gd name="T12" fmla="*/ 4 w 400"/>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400" h="608">
                  <a:moveTo>
                    <a:pt x="4" y="92"/>
                  </a:moveTo>
                  <a:lnTo>
                    <a:pt x="96" y="0"/>
                  </a:lnTo>
                  <a:lnTo>
                    <a:pt x="400" y="304"/>
                  </a:lnTo>
                  <a:lnTo>
                    <a:pt x="96" y="608"/>
                  </a:lnTo>
                  <a:lnTo>
                    <a:pt x="0" y="512"/>
                  </a:lnTo>
                  <a:lnTo>
                    <a:pt x="212" y="300"/>
                  </a:lnTo>
                  <a:lnTo>
                    <a:pt x="4" y="92"/>
                  </a:lnTo>
                  <a:close/>
                </a:path>
              </a:pathLst>
            </a:custGeom>
            <a:solidFill>
              <a:srgbClr val="005DA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sp>
          <p:nvSpPr>
            <p:cNvPr id="272" name="Freeform 17"/>
            <p:cNvSpPr/>
            <p:nvPr/>
          </p:nvSpPr>
          <p:spPr bwMode="auto">
            <a:xfrm>
              <a:off x="338137" y="0"/>
              <a:ext cx="360362" cy="549275"/>
            </a:xfrm>
            <a:custGeom>
              <a:avLst/>
              <a:gdLst>
                <a:gd name="T0" fmla="*/ 4 w 399"/>
                <a:gd name="T1" fmla="*/ 92 h 608"/>
                <a:gd name="T2" fmla="*/ 96 w 399"/>
                <a:gd name="T3" fmla="*/ 0 h 608"/>
                <a:gd name="T4" fmla="*/ 399 w 399"/>
                <a:gd name="T5" fmla="*/ 304 h 608"/>
                <a:gd name="T6" fmla="*/ 96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6" y="0"/>
                  </a:lnTo>
                  <a:lnTo>
                    <a:pt x="399" y="304"/>
                  </a:lnTo>
                  <a:lnTo>
                    <a:pt x="96" y="608"/>
                  </a:lnTo>
                  <a:lnTo>
                    <a:pt x="0" y="512"/>
                  </a:lnTo>
                  <a:lnTo>
                    <a:pt x="212" y="300"/>
                  </a:lnTo>
                  <a:lnTo>
                    <a:pt x="4" y="92"/>
                  </a:lnTo>
                  <a:close/>
                </a:path>
              </a:pathLst>
            </a:custGeom>
            <a:solidFill>
              <a:srgbClr val="399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sp>
          <p:nvSpPr>
            <p:cNvPr id="273" name="Freeform 18"/>
            <p:cNvSpPr/>
            <p:nvPr/>
          </p:nvSpPr>
          <p:spPr bwMode="auto">
            <a:xfrm>
              <a:off x="681037" y="0"/>
              <a:ext cx="360362" cy="549275"/>
            </a:xfrm>
            <a:custGeom>
              <a:avLst/>
              <a:gdLst>
                <a:gd name="T0" fmla="*/ 4 w 399"/>
                <a:gd name="T1" fmla="*/ 92 h 608"/>
                <a:gd name="T2" fmla="*/ 95 w 399"/>
                <a:gd name="T3" fmla="*/ 0 h 608"/>
                <a:gd name="T4" fmla="*/ 399 w 399"/>
                <a:gd name="T5" fmla="*/ 304 h 608"/>
                <a:gd name="T6" fmla="*/ 95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5" y="0"/>
                  </a:lnTo>
                  <a:lnTo>
                    <a:pt x="399" y="304"/>
                  </a:lnTo>
                  <a:lnTo>
                    <a:pt x="95" y="608"/>
                  </a:lnTo>
                  <a:lnTo>
                    <a:pt x="0" y="512"/>
                  </a:lnTo>
                  <a:lnTo>
                    <a:pt x="212" y="300"/>
                  </a:lnTo>
                  <a:lnTo>
                    <a:pt x="4" y="92"/>
                  </a:lnTo>
                  <a:close/>
                </a:path>
              </a:pathLst>
            </a:custGeom>
            <a:solidFill>
              <a:srgbClr val="F796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grpSp>
      <p:pic>
        <p:nvPicPr>
          <p:cNvPr id="320" name="图片 319" descr="C:\Users\qlp-PC\AppData\Roaming\Tencent\Users\2491454950\QQ\WinTemp\RichOle\Y9%6XOFJ_P_BLG9N%D}IKZ9.png"/>
          <p:cNvPicPr>
            <a:picLocks noChangeAspect="1" noChangeArrowheads="1"/>
          </p:cNvPicPr>
          <p:nvPr/>
        </p:nvPicPr>
        <p:blipFill rotWithShape="1">
          <a:blip r:embed="rId1">
            <a:extLst>
              <a:ext uri="{28A0092B-C50C-407E-A947-70E740481C1C}">
                <a14:useLocalDpi xmlns:a14="http://schemas.microsoft.com/office/drawing/2010/main" val="0"/>
              </a:ext>
            </a:extLst>
          </a:blip>
          <a:srcRect t="14557" b="83190"/>
          <a:stretch>
            <a:fillRect/>
          </a:stretch>
        </p:blipFill>
        <p:spPr bwMode="auto">
          <a:xfrm>
            <a:off x="400283" y="837717"/>
            <a:ext cx="8203870" cy="95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1" name="TextBox 11"/>
          <p:cNvSpPr txBox="1"/>
          <p:nvPr/>
        </p:nvSpPr>
        <p:spPr>
          <a:xfrm>
            <a:off x="1046234" y="315566"/>
            <a:ext cx="3875405" cy="52197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anose="02010600040101010101" pitchFamily="2" charset="-122"/>
                <a:cs typeface="华文黑体" pitchFamily="2" charset="-122"/>
              </a:defRPr>
            </a:lvl1pPr>
          </a:lstStyle>
          <a:p>
            <a:pPr algn="l"/>
            <a:r>
              <a:rPr lang="zh-CN" altLang="en-US" sz="2800" b="1">
                <a:solidFill>
                  <a:schemeClr val="accent1">
                    <a:lumMod val="50000"/>
                  </a:schemeClr>
                </a:solidFill>
                <a:sym typeface="+mn-ea"/>
              </a:rPr>
              <a:t>5.2.2 IPv6数据报格式</a:t>
            </a:r>
            <a:endParaRPr lang="zh-CN" altLang="en-US" sz="2800" b="1">
              <a:solidFill>
                <a:schemeClr val="accent1">
                  <a:lumMod val="50000"/>
                </a:schemeClr>
              </a:solidFill>
              <a:sym typeface="+mn-ea"/>
            </a:endParaRPr>
          </a:p>
        </p:txBody>
      </p:sp>
      <p:sp>
        <p:nvSpPr>
          <p:cNvPr id="3" name="矩形 2"/>
          <p:cNvSpPr/>
          <p:nvPr/>
        </p:nvSpPr>
        <p:spPr>
          <a:xfrm>
            <a:off x="400050" y="1676400"/>
            <a:ext cx="8203565" cy="1433195"/>
          </a:xfrm>
          <a:prstGeom prst="rect">
            <a:avLst/>
          </a:prstGeom>
          <a:solidFill>
            <a:schemeClr val="bg1"/>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342900" indent="-342900" algn="l">
              <a:buFont typeface="Wingdings" panose="05000000000000000000" charset="0"/>
              <a:buChar char="u"/>
            </a:pPr>
            <a:r>
              <a:rPr sz="2200" b="1">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紧跟着8个基本字段后面是扩展报文头和数据部分。扩展报文头部分并不固定，如果存在，以64比特为单位附加。多个扩展报文头层层嵌套，内部扩展头由外层扩展头中的下一个报文字段指示</a:t>
            </a:r>
            <a:r>
              <a:rPr lang="zh-CN" sz="2200" b="1">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a:t>
            </a:r>
            <a:endParaRPr lang="zh-CN" sz="2200" b="1">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endParaRPr>
          </a:p>
        </p:txBody>
      </p:sp>
      <p:sp>
        <p:nvSpPr>
          <p:cNvPr id="11" name="矩形 10"/>
          <p:cNvSpPr/>
          <p:nvPr/>
        </p:nvSpPr>
        <p:spPr>
          <a:xfrm>
            <a:off x="400050" y="3204845"/>
            <a:ext cx="8203565" cy="1275715"/>
          </a:xfrm>
          <a:prstGeom prst="rect">
            <a:avLst/>
          </a:prstGeom>
          <a:solidFill>
            <a:schemeClr val="bg1"/>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342900" indent="-342900" algn="l">
              <a:buFont typeface="Wingdings" panose="05000000000000000000" charset="0"/>
              <a:buChar char="u"/>
            </a:pPr>
            <a:r>
              <a:rPr sz="2200" b="1">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如果数据报携带有上层数据，则最后一个下一个报文头字段用来指示运输层协议，比如TCP或UDP。如果不携带上层数据，也就是没有下一个报文头，则下一个报文头的值为59。</a:t>
            </a:r>
            <a:endParaRPr sz="2200" b="1">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endParaRPr>
          </a:p>
        </p:txBody>
      </p:sp>
      <p:sp>
        <p:nvSpPr>
          <p:cNvPr id="4" name="矩形 3"/>
          <p:cNvSpPr/>
          <p:nvPr/>
        </p:nvSpPr>
        <p:spPr>
          <a:xfrm>
            <a:off x="400050" y="1011555"/>
            <a:ext cx="3853180" cy="569595"/>
          </a:xfrm>
          <a:prstGeom prst="rect">
            <a:avLst/>
          </a:prstGeom>
          <a:solidFill>
            <a:schemeClr val="accent4">
              <a:lumMod val="20000"/>
              <a:lumOff val="80000"/>
            </a:schemeClr>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sz="2400" b="1">
                <a:solidFill>
                  <a:schemeClr val="accent1">
                    <a:lumMod val="50000"/>
                  </a:schemeClr>
                </a:solidFill>
              </a:rPr>
              <a:t>IPv6</a:t>
            </a:r>
            <a:r>
              <a:rPr lang="zh-CN" sz="2400" b="1">
                <a:solidFill>
                  <a:schemeClr val="accent1">
                    <a:lumMod val="50000"/>
                  </a:schemeClr>
                </a:solidFill>
              </a:rPr>
              <a:t>数据报的的扩展报头</a:t>
            </a:r>
            <a:endParaRPr lang="zh-CN" sz="2400" b="1">
              <a:solidFill>
                <a:schemeClr val="accent1">
                  <a:lumMod val="50000"/>
                </a:schemeClr>
              </a:solidFill>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0" name="Group 7"/>
          <p:cNvGrpSpPr/>
          <p:nvPr/>
        </p:nvGrpSpPr>
        <p:grpSpPr bwMode="auto">
          <a:xfrm>
            <a:off x="103064" y="47615"/>
            <a:ext cx="597171" cy="315096"/>
            <a:chOff x="0" y="0"/>
            <a:chExt cx="1041399" cy="549275"/>
          </a:xfrm>
        </p:grpSpPr>
        <p:sp>
          <p:nvSpPr>
            <p:cNvPr id="271" name="Freeform 16"/>
            <p:cNvSpPr/>
            <p:nvPr/>
          </p:nvSpPr>
          <p:spPr bwMode="auto">
            <a:xfrm>
              <a:off x="0" y="0"/>
              <a:ext cx="361950" cy="549275"/>
            </a:xfrm>
            <a:custGeom>
              <a:avLst/>
              <a:gdLst>
                <a:gd name="T0" fmla="*/ 4 w 400"/>
                <a:gd name="T1" fmla="*/ 92 h 608"/>
                <a:gd name="T2" fmla="*/ 96 w 400"/>
                <a:gd name="T3" fmla="*/ 0 h 608"/>
                <a:gd name="T4" fmla="*/ 400 w 400"/>
                <a:gd name="T5" fmla="*/ 304 h 608"/>
                <a:gd name="T6" fmla="*/ 96 w 400"/>
                <a:gd name="T7" fmla="*/ 608 h 608"/>
                <a:gd name="T8" fmla="*/ 0 w 400"/>
                <a:gd name="T9" fmla="*/ 512 h 608"/>
                <a:gd name="T10" fmla="*/ 212 w 400"/>
                <a:gd name="T11" fmla="*/ 300 h 608"/>
                <a:gd name="T12" fmla="*/ 4 w 400"/>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400" h="608">
                  <a:moveTo>
                    <a:pt x="4" y="92"/>
                  </a:moveTo>
                  <a:lnTo>
                    <a:pt x="96" y="0"/>
                  </a:lnTo>
                  <a:lnTo>
                    <a:pt x="400" y="304"/>
                  </a:lnTo>
                  <a:lnTo>
                    <a:pt x="96" y="608"/>
                  </a:lnTo>
                  <a:lnTo>
                    <a:pt x="0" y="512"/>
                  </a:lnTo>
                  <a:lnTo>
                    <a:pt x="212" y="300"/>
                  </a:lnTo>
                  <a:lnTo>
                    <a:pt x="4" y="92"/>
                  </a:lnTo>
                  <a:close/>
                </a:path>
              </a:pathLst>
            </a:custGeom>
            <a:solidFill>
              <a:srgbClr val="005DA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sp>
          <p:nvSpPr>
            <p:cNvPr id="272" name="Freeform 17"/>
            <p:cNvSpPr/>
            <p:nvPr/>
          </p:nvSpPr>
          <p:spPr bwMode="auto">
            <a:xfrm>
              <a:off x="338137" y="0"/>
              <a:ext cx="360362" cy="549275"/>
            </a:xfrm>
            <a:custGeom>
              <a:avLst/>
              <a:gdLst>
                <a:gd name="T0" fmla="*/ 4 w 399"/>
                <a:gd name="T1" fmla="*/ 92 h 608"/>
                <a:gd name="T2" fmla="*/ 96 w 399"/>
                <a:gd name="T3" fmla="*/ 0 h 608"/>
                <a:gd name="T4" fmla="*/ 399 w 399"/>
                <a:gd name="T5" fmla="*/ 304 h 608"/>
                <a:gd name="T6" fmla="*/ 96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6" y="0"/>
                  </a:lnTo>
                  <a:lnTo>
                    <a:pt x="399" y="304"/>
                  </a:lnTo>
                  <a:lnTo>
                    <a:pt x="96" y="608"/>
                  </a:lnTo>
                  <a:lnTo>
                    <a:pt x="0" y="512"/>
                  </a:lnTo>
                  <a:lnTo>
                    <a:pt x="212" y="300"/>
                  </a:lnTo>
                  <a:lnTo>
                    <a:pt x="4" y="92"/>
                  </a:lnTo>
                  <a:close/>
                </a:path>
              </a:pathLst>
            </a:custGeom>
            <a:solidFill>
              <a:srgbClr val="399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sp>
          <p:nvSpPr>
            <p:cNvPr id="273" name="Freeform 18"/>
            <p:cNvSpPr/>
            <p:nvPr/>
          </p:nvSpPr>
          <p:spPr bwMode="auto">
            <a:xfrm>
              <a:off x="681037" y="0"/>
              <a:ext cx="360362" cy="549275"/>
            </a:xfrm>
            <a:custGeom>
              <a:avLst/>
              <a:gdLst>
                <a:gd name="T0" fmla="*/ 4 w 399"/>
                <a:gd name="T1" fmla="*/ 92 h 608"/>
                <a:gd name="T2" fmla="*/ 95 w 399"/>
                <a:gd name="T3" fmla="*/ 0 h 608"/>
                <a:gd name="T4" fmla="*/ 399 w 399"/>
                <a:gd name="T5" fmla="*/ 304 h 608"/>
                <a:gd name="T6" fmla="*/ 95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5" y="0"/>
                  </a:lnTo>
                  <a:lnTo>
                    <a:pt x="399" y="304"/>
                  </a:lnTo>
                  <a:lnTo>
                    <a:pt x="95" y="608"/>
                  </a:lnTo>
                  <a:lnTo>
                    <a:pt x="0" y="512"/>
                  </a:lnTo>
                  <a:lnTo>
                    <a:pt x="212" y="300"/>
                  </a:lnTo>
                  <a:lnTo>
                    <a:pt x="4" y="92"/>
                  </a:lnTo>
                  <a:close/>
                </a:path>
              </a:pathLst>
            </a:custGeom>
            <a:solidFill>
              <a:srgbClr val="F796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grpSp>
      <p:pic>
        <p:nvPicPr>
          <p:cNvPr id="320" name="图片 319" descr="C:\Users\qlp-PC\AppData\Roaming\Tencent\Users\2491454950\QQ\WinTemp\RichOle\Y9%6XOFJ_P_BLG9N%D}IKZ9.png"/>
          <p:cNvPicPr>
            <a:picLocks noChangeAspect="1" noChangeArrowheads="1"/>
          </p:cNvPicPr>
          <p:nvPr/>
        </p:nvPicPr>
        <p:blipFill rotWithShape="1">
          <a:blip r:embed="rId1">
            <a:extLst>
              <a:ext uri="{28A0092B-C50C-407E-A947-70E740481C1C}">
                <a14:useLocalDpi xmlns:a14="http://schemas.microsoft.com/office/drawing/2010/main" val="0"/>
              </a:ext>
            </a:extLst>
          </a:blip>
          <a:srcRect t="14557" b="83190"/>
          <a:stretch>
            <a:fillRect/>
          </a:stretch>
        </p:blipFill>
        <p:spPr bwMode="auto">
          <a:xfrm>
            <a:off x="400283" y="837717"/>
            <a:ext cx="8203870" cy="95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1" name="TextBox 11"/>
          <p:cNvSpPr txBox="1"/>
          <p:nvPr/>
        </p:nvSpPr>
        <p:spPr>
          <a:xfrm>
            <a:off x="1046234" y="315566"/>
            <a:ext cx="3875405" cy="52197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anose="02010600040101010101" pitchFamily="2" charset="-122"/>
                <a:cs typeface="华文黑体" pitchFamily="2" charset="-122"/>
              </a:defRPr>
            </a:lvl1pPr>
          </a:lstStyle>
          <a:p>
            <a:pPr algn="l"/>
            <a:r>
              <a:rPr lang="zh-CN" altLang="en-US" sz="2800" b="1">
                <a:solidFill>
                  <a:schemeClr val="accent1">
                    <a:lumMod val="50000"/>
                  </a:schemeClr>
                </a:solidFill>
                <a:sym typeface="+mn-ea"/>
              </a:rPr>
              <a:t>5.2.2 IPv6数据报格式</a:t>
            </a:r>
            <a:endParaRPr lang="zh-CN" altLang="en-US" sz="2800" b="1">
              <a:solidFill>
                <a:schemeClr val="accent1">
                  <a:lumMod val="50000"/>
                </a:schemeClr>
              </a:solidFill>
              <a:sym typeface="+mn-ea"/>
            </a:endParaRPr>
          </a:p>
        </p:txBody>
      </p:sp>
      <p:sp>
        <p:nvSpPr>
          <p:cNvPr id="3" name="矩形 2"/>
          <p:cNvSpPr/>
          <p:nvPr/>
        </p:nvSpPr>
        <p:spPr>
          <a:xfrm>
            <a:off x="400050" y="1676400"/>
            <a:ext cx="8203565" cy="2351405"/>
          </a:xfrm>
          <a:prstGeom prst="rect">
            <a:avLst/>
          </a:prstGeom>
          <a:solidFill>
            <a:schemeClr val="bg1"/>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342900" indent="-342900" algn="l">
              <a:buFont typeface="Wingdings" panose="05000000000000000000" charset="0"/>
              <a:buChar char="u"/>
            </a:pPr>
            <a:r>
              <a:rPr sz="2200" b="1">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逐跳选项扩展报头（Hop-by-Hop　Option Header）</a:t>
            </a:r>
            <a:endParaRPr sz="2200" b="1">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endParaRPr>
          </a:p>
          <a:p>
            <a:pPr marL="342900" indent="-342900" algn="l">
              <a:buFont typeface="Wingdings" panose="05000000000000000000" charset="0"/>
              <a:buChar char="u"/>
            </a:pPr>
            <a:r>
              <a:rPr sz="2200" b="1">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路由扩展报头(Routing)</a:t>
            </a:r>
            <a:endParaRPr sz="2200" b="1">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endParaRPr>
          </a:p>
          <a:p>
            <a:pPr marL="342900" indent="-342900" algn="l">
              <a:buFont typeface="Wingdings" panose="05000000000000000000" charset="0"/>
              <a:buChar char="u"/>
            </a:pPr>
            <a:r>
              <a:rPr sz="2200" b="1">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分段扩展报头(Fragmentation)</a:t>
            </a:r>
            <a:endParaRPr sz="2200" b="1">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endParaRPr>
          </a:p>
          <a:p>
            <a:pPr marL="342900" indent="-342900" algn="l">
              <a:buFont typeface="Wingdings" panose="05000000000000000000" charset="0"/>
              <a:buChar char="u"/>
            </a:pPr>
            <a:r>
              <a:rPr sz="2200" b="1">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认证扩展报头(Authentication)</a:t>
            </a:r>
            <a:endParaRPr sz="2200" b="1">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endParaRPr>
          </a:p>
          <a:p>
            <a:pPr marL="342900" indent="-342900" algn="l">
              <a:buFont typeface="Wingdings" panose="05000000000000000000" charset="0"/>
              <a:buChar char="u"/>
            </a:pPr>
            <a:r>
              <a:rPr sz="2200" b="1">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封装安全净载扩展报头(Security encrypted payload)</a:t>
            </a:r>
            <a:endParaRPr sz="2200" b="1">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endParaRPr>
          </a:p>
          <a:p>
            <a:pPr marL="342900" indent="-342900" algn="l">
              <a:buFont typeface="Wingdings" panose="05000000000000000000" charset="0"/>
              <a:buChar char="u"/>
            </a:pPr>
            <a:r>
              <a:rPr sz="2200" b="1">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目的选项扩展报头</a:t>
            </a:r>
            <a:endParaRPr sz="2200" b="1">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endParaRPr>
          </a:p>
        </p:txBody>
      </p:sp>
      <p:sp>
        <p:nvSpPr>
          <p:cNvPr id="4" name="矩形 3"/>
          <p:cNvSpPr/>
          <p:nvPr/>
        </p:nvSpPr>
        <p:spPr>
          <a:xfrm>
            <a:off x="400050" y="1011555"/>
            <a:ext cx="3853180" cy="569595"/>
          </a:xfrm>
          <a:prstGeom prst="rect">
            <a:avLst/>
          </a:prstGeom>
          <a:solidFill>
            <a:schemeClr val="accent4">
              <a:lumMod val="20000"/>
              <a:lumOff val="80000"/>
            </a:schemeClr>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sz="2400" b="1">
                <a:solidFill>
                  <a:schemeClr val="accent1">
                    <a:lumMod val="50000"/>
                  </a:schemeClr>
                </a:solidFill>
              </a:rPr>
              <a:t>IPv6</a:t>
            </a:r>
            <a:r>
              <a:rPr lang="zh-CN" sz="2400" b="1">
                <a:solidFill>
                  <a:schemeClr val="accent1">
                    <a:lumMod val="50000"/>
                  </a:schemeClr>
                </a:solidFill>
              </a:rPr>
              <a:t>数据报的的扩展报头</a:t>
            </a:r>
            <a:endParaRPr lang="zh-CN" sz="2400" b="1">
              <a:solidFill>
                <a:schemeClr val="accent1">
                  <a:lumMod val="50000"/>
                </a:schemeClr>
              </a:solidFill>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0" name="Group 7"/>
          <p:cNvGrpSpPr/>
          <p:nvPr/>
        </p:nvGrpSpPr>
        <p:grpSpPr bwMode="auto">
          <a:xfrm>
            <a:off x="103064" y="47615"/>
            <a:ext cx="597171" cy="315096"/>
            <a:chOff x="0" y="0"/>
            <a:chExt cx="1041399" cy="549275"/>
          </a:xfrm>
        </p:grpSpPr>
        <p:sp>
          <p:nvSpPr>
            <p:cNvPr id="271" name="Freeform 16"/>
            <p:cNvSpPr/>
            <p:nvPr/>
          </p:nvSpPr>
          <p:spPr bwMode="auto">
            <a:xfrm>
              <a:off x="0" y="0"/>
              <a:ext cx="361950" cy="549275"/>
            </a:xfrm>
            <a:custGeom>
              <a:avLst/>
              <a:gdLst>
                <a:gd name="T0" fmla="*/ 4 w 400"/>
                <a:gd name="T1" fmla="*/ 92 h 608"/>
                <a:gd name="T2" fmla="*/ 96 w 400"/>
                <a:gd name="T3" fmla="*/ 0 h 608"/>
                <a:gd name="T4" fmla="*/ 400 w 400"/>
                <a:gd name="T5" fmla="*/ 304 h 608"/>
                <a:gd name="T6" fmla="*/ 96 w 400"/>
                <a:gd name="T7" fmla="*/ 608 h 608"/>
                <a:gd name="T8" fmla="*/ 0 w 400"/>
                <a:gd name="T9" fmla="*/ 512 h 608"/>
                <a:gd name="T10" fmla="*/ 212 w 400"/>
                <a:gd name="T11" fmla="*/ 300 h 608"/>
                <a:gd name="T12" fmla="*/ 4 w 400"/>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400" h="608">
                  <a:moveTo>
                    <a:pt x="4" y="92"/>
                  </a:moveTo>
                  <a:lnTo>
                    <a:pt x="96" y="0"/>
                  </a:lnTo>
                  <a:lnTo>
                    <a:pt x="400" y="304"/>
                  </a:lnTo>
                  <a:lnTo>
                    <a:pt x="96" y="608"/>
                  </a:lnTo>
                  <a:lnTo>
                    <a:pt x="0" y="512"/>
                  </a:lnTo>
                  <a:lnTo>
                    <a:pt x="212" y="300"/>
                  </a:lnTo>
                  <a:lnTo>
                    <a:pt x="4" y="92"/>
                  </a:lnTo>
                  <a:close/>
                </a:path>
              </a:pathLst>
            </a:custGeom>
            <a:solidFill>
              <a:srgbClr val="005DA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sp>
          <p:nvSpPr>
            <p:cNvPr id="272" name="Freeform 17"/>
            <p:cNvSpPr/>
            <p:nvPr/>
          </p:nvSpPr>
          <p:spPr bwMode="auto">
            <a:xfrm>
              <a:off x="338137" y="0"/>
              <a:ext cx="360362" cy="549275"/>
            </a:xfrm>
            <a:custGeom>
              <a:avLst/>
              <a:gdLst>
                <a:gd name="T0" fmla="*/ 4 w 399"/>
                <a:gd name="T1" fmla="*/ 92 h 608"/>
                <a:gd name="T2" fmla="*/ 96 w 399"/>
                <a:gd name="T3" fmla="*/ 0 h 608"/>
                <a:gd name="T4" fmla="*/ 399 w 399"/>
                <a:gd name="T5" fmla="*/ 304 h 608"/>
                <a:gd name="T6" fmla="*/ 96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6" y="0"/>
                  </a:lnTo>
                  <a:lnTo>
                    <a:pt x="399" y="304"/>
                  </a:lnTo>
                  <a:lnTo>
                    <a:pt x="96" y="608"/>
                  </a:lnTo>
                  <a:lnTo>
                    <a:pt x="0" y="512"/>
                  </a:lnTo>
                  <a:lnTo>
                    <a:pt x="212" y="300"/>
                  </a:lnTo>
                  <a:lnTo>
                    <a:pt x="4" y="92"/>
                  </a:lnTo>
                  <a:close/>
                </a:path>
              </a:pathLst>
            </a:custGeom>
            <a:solidFill>
              <a:srgbClr val="399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sp>
          <p:nvSpPr>
            <p:cNvPr id="273" name="Freeform 18"/>
            <p:cNvSpPr/>
            <p:nvPr/>
          </p:nvSpPr>
          <p:spPr bwMode="auto">
            <a:xfrm>
              <a:off x="681037" y="0"/>
              <a:ext cx="360362" cy="549275"/>
            </a:xfrm>
            <a:custGeom>
              <a:avLst/>
              <a:gdLst>
                <a:gd name="T0" fmla="*/ 4 w 399"/>
                <a:gd name="T1" fmla="*/ 92 h 608"/>
                <a:gd name="T2" fmla="*/ 95 w 399"/>
                <a:gd name="T3" fmla="*/ 0 h 608"/>
                <a:gd name="T4" fmla="*/ 399 w 399"/>
                <a:gd name="T5" fmla="*/ 304 h 608"/>
                <a:gd name="T6" fmla="*/ 95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5" y="0"/>
                  </a:lnTo>
                  <a:lnTo>
                    <a:pt x="399" y="304"/>
                  </a:lnTo>
                  <a:lnTo>
                    <a:pt x="95" y="608"/>
                  </a:lnTo>
                  <a:lnTo>
                    <a:pt x="0" y="512"/>
                  </a:lnTo>
                  <a:lnTo>
                    <a:pt x="212" y="300"/>
                  </a:lnTo>
                  <a:lnTo>
                    <a:pt x="4" y="92"/>
                  </a:lnTo>
                  <a:close/>
                </a:path>
              </a:pathLst>
            </a:custGeom>
            <a:solidFill>
              <a:srgbClr val="F796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grpSp>
      <p:pic>
        <p:nvPicPr>
          <p:cNvPr id="320" name="图片 319" descr="C:\Users\qlp-PC\AppData\Roaming\Tencent\Users\2491454950\QQ\WinTemp\RichOle\Y9%6XOFJ_P_BLG9N%D}IKZ9.png"/>
          <p:cNvPicPr>
            <a:picLocks noChangeAspect="1" noChangeArrowheads="1"/>
          </p:cNvPicPr>
          <p:nvPr/>
        </p:nvPicPr>
        <p:blipFill rotWithShape="1">
          <a:blip r:embed="rId1">
            <a:extLst>
              <a:ext uri="{28A0092B-C50C-407E-A947-70E740481C1C}">
                <a14:useLocalDpi xmlns:a14="http://schemas.microsoft.com/office/drawing/2010/main" val="0"/>
              </a:ext>
            </a:extLst>
          </a:blip>
          <a:srcRect t="14557" b="83190"/>
          <a:stretch>
            <a:fillRect/>
          </a:stretch>
        </p:blipFill>
        <p:spPr bwMode="auto">
          <a:xfrm>
            <a:off x="400283" y="837717"/>
            <a:ext cx="8203870" cy="95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1" name="TextBox 11"/>
          <p:cNvSpPr txBox="1"/>
          <p:nvPr/>
        </p:nvSpPr>
        <p:spPr>
          <a:xfrm>
            <a:off x="1046234" y="315566"/>
            <a:ext cx="4231640" cy="52197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anose="02010600040101010101" pitchFamily="2" charset="-122"/>
                <a:cs typeface="华文黑体" pitchFamily="2" charset="-122"/>
              </a:defRPr>
            </a:lvl1pPr>
          </a:lstStyle>
          <a:p>
            <a:pPr algn="l"/>
            <a:r>
              <a:rPr lang="zh-CN" altLang="en-US" sz="2800" b="1">
                <a:solidFill>
                  <a:schemeClr val="accent1">
                    <a:lumMod val="50000"/>
                  </a:schemeClr>
                </a:solidFill>
                <a:sym typeface="+mn-ea"/>
              </a:rPr>
              <a:t>5.2.3 IPv6地址表达方式</a:t>
            </a:r>
            <a:endParaRPr lang="zh-CN" altLang="en-US" sz="2800" b="1">
              <a:solidFill>
                <a:schemeClr val="accent1">
                  <a:lumMod val="50000"/>
                </a:schemeClr>
              </a:solidFill>
              <a:sym typeface="+mn-ea"/>
            </a:endParaRPr>
          </a:p>
        </p:txBody>
      </p:sp>
      <p:sp>
        <p:nvSpPr>
          <p:cNvPr id="3" name="矩形 2"/>
          <p:cNvSpPr/>
          <p:nvPr/>
        </p:nvSpPr>
        <p:spPr>
          <a:xfrm>
            <a:off x="400050" y="1676400"/>
            <a:ext cx="8203565" cy="2887980"/>
          </a:xfrm>
          <a:prstGeom prst="rect">
            <a:avLst/>
          </a:prstGeom>
          <a:solidFill>
            <a:schemeClr val="bg1"/>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342900" indent="-342900" algn="l">
              <a:buFont typeface="Wingdings" panose="05000000000000000000" charset="0"/>
              <a:buChar char="u"/>
            </a:pPr>
            <a:r>
              <a:rPr sz="2400" b="1">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IPv6的地址在表示和书写时，用冒号将128位分割成8个16位的段。每段被转换成一个4位十六进制数，并用冒号隔开。这种表示方法叫冒号十六进制记法（Colon Hexadecimal Notation，简写Colon hex）。IPv6地址不区分大小写，即可用大写或小写。</a:t>
            </a:r>
            <a:endParaRPr sz="2400" b="1">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endParaRPr>
          </a:p>
          <a:p>
            <a:pPr marL="342900" indent="-342900" algn="l">
              <a:buFont typeface="Wingdings" panose="05000000000000000000" charset="0"/>
              <a:buChar char="u"/>
            </a:pPr>
            <a:r>
              <a:rPr sz="2400" b="1">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首选格式表示使用所有32个十六进制数书写IPv6地址，每4个十六进制数为一组，中间用：隔开。</a:t>
            </a:r>
            <a:endParaRPr sz="2400" b="1">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endParaRPr>
          </a:p>
        </p:txBody>
      </p:sp>
      <p:sp>
        <p:nvSpPr>
          <p:cNvPr id="4" name="矩形 3"/>
          <p:cNvSpPr/>
          <p:nvPr/>
        </p:nvSpPr>
        <p:spPr>
          <a:xfrm>
            <a:off x="400050" y="1011555"/>
            <a:ext cx="2103120" cy="569595"/>
          </a:xfrm>
          <a:prstGeom prst="rect">
            <a:avLst/>
          </a:prstGeom>
          <a:solidFill>
            <a:schemeClr val="accent4">
              <a:lumMod val="20000"/>
              <a:lumOff val="80000"/>
            </a:schemeClr>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sz="2400" b="1">
                <a:solidFill>
                  <a:schemeClr val="accent1">
                    <a:lumMod val="50000"/>
                  </a:schemeClr>
                </a:solidFill>
              </a:rPr>
              <a:t>1.首选方式</a:t>
            </a:r>
            <a:endParaRPr sz="2400" b="1">
              <a:solidFill>
                <a:schemeClr val="accent1">
                  <a:lumMod val="50000"/>
                </a:schemeClr>
              </a:solidFill>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0" name="Group 7"/>
          <p:cNvGrpSpPr/>
          <p:nvPr/>
        </p:nvGrpSpPr>
        <p:grpSpPr bwMode="auto">
          <a:xfrm>
            <a:off x="103064" y="47615"/>
            <a:ext cx="597171" cy="315096"/>
            <a:chOff x="0" y="0"/>
            <a:chExt cx="1041399" cy="549275"/>
          </a:xfrm>
        </p:grpSpPr>
        <p:sp>
          <p:nvSpPr>
            <p:cNvPr id="271" name="Freeform 16"/>
            <p:cNvSpPr/>
            <p:nvPr/>
          </p:nvSpPr>
          <p:spPr bwMode="auto">
            <a:xfrm>
              <a:off x="0" y="0"/>
              <a:ext cx="361950" cy="549275"/>
            </a:xfrm>
            <a:custGeom>
              <a:avLst/>
              <a:gdLst>
                <a:gd name="T0" fmla="*/ 4 w 400"/>
                <a:gd name="T1" fmla="*/ 92 h 608"/>
                <a:gd name="T2" fmla="*/ 96 w 400"/>
                <a:gd name="T3" fmla="*/ 0 h 608"/>
                <a:gd name="T4" fmla="*/ 400 w 400"/>
                <a:gd name="T5" fmla="*/ 304 h 608"/>
                <a:gd name="T6" fmla="*/ 96 w 400"/>
                <a:gd name="T7" fmla="*/ 608 h 608"/>
                <a:gd name="T8" fmla="*/ 0 w 400"/>
                <a:gd name="T9" fmla="*/ 512 h 608"/>
                <a:gd name="T10" fmla="*/ 212 w 400"/>
                <a:gd name="T11" fmla="*/ 300 h 608"/>
                <a:gd name="T12" fmla="*/ 4 w 400"/>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400" h="608">
                  <a:moveTo>
                    <a:pt x="4" y="92"/>
                  </a:moveTo>
                  <a:lnTo>
                    <a:pt x="96" y="0"/>
                  </a:lnTo>
                  <a:lnTo>
                    <a:pt x="400" y="304"/>
                  </a:lnTo>
                  <a:lnTo>
                    <a:pt x="96" y="608"/>
                  </a:lnTo>
                  <a:lnTo>
                    <a:pt x="0" y="512"/>
                  </a:lnTo>
                  <a:lnTo>
                    <a:pt x="212" y="300"/>
                  </a:lnTo>
                  <a:lnTo>
                    <a:pt x="4" y="92"/>
                  </a:lnTo>
                  <a:close/>
                </a:path>
              </a:pathLst>
            </a:custGeom>
            <a:solidFill>
              <a:srgbClr val="005DA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sp>
          <p:nvSpPr>
            <p:cNvPr id="272" name="Freeform 17"/>
            <p:cNvSpPr/>
            <p:nvPr/>
          </p:nvSpPr>
          <p:spPr bwMode="auto">
            <a:xfrm>
              <a:off x="338137" y="0"/>
              <a:ext cx="360362" cy="549275"/>
            </a:xfrm>
            <a:custGeom>
              <a:avLst/>
              <a:gdLst>
                <a:gd name="T0" fmla="*/ 4 w 399"/>
                <a:gd name="T1" fmla="*/ 92 h 608"/>
                <a:gd name="T2" fmla="*/ 96 w 399"/>
                <a:gd name="T3" fmla="*/ 0 h 608"/>
                <a:gd name="T4" fmla="*/ 399 w 399"/>
                <a:gd name="T5" fmla="*/ 304 h 608"/>
                <a:gd name="T6" fmla="*/ 96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6" y="0"/>
                  </a:lnTo>
                  <a:lnTo>
                    <a:pt x="399" y="304"/>
                  </a:lnTo>
                  <a:lnTo>
                    <a:pt x="96" y="608"/>
                  </a:lnTo>
                  <a:lnTo>
                    <a:pt x="0" y="512"/>
                  </a:lnTo>
                  <a:lnTo>
                    <a:pt x="212" y="300"/>
                  </a:lnTo>
                  <a:lnTo>
                    <a:pt x="4" y="92"/>
                  </a:lnTo>
                  <a:close/>
                </a:path>
              </a:pathLst>
            </a:custGeom>
            <a:solidFill>
              <a:srgbClr val="399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sp>
          <p:nvSpPr>
            <p:cNvPr id="273" name="Freeform 18"/>
            <p:cNvSpPr/>
            <p:nvPr/>
          </p:nvSpPr>
          <p:spPr bwMode="auto">
            <a:xfrm>
              <a:off x="681037" y="0"/>
              <a:ext cx="360362" cy="549275"/>
            </a:xfrm>
            <a:custGeom>
              <a:avLst/>
              <a:gdLst>
                <a:gd name="T0" fmla="*/ 4 w 399"/>
                <a:gd name="T1" fmla="*/ 92 h 608"/>
                <a:gd name="T2" fmla="*/ 95 w 399"/>
                <a:gd name="T3" fmla="*/ 0 h 608"/>
                <a:gd name="T4" fmla="*/ 399 w 399"/>
                <a:gd name="T5" fmla="*/ 304 h 608"/>
                <a:gd name="T6" fmla="*/ 95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5" y="0"/>
                  </a:lnTo>
                  <a:lnTo>
                    <a:pt x="399" y="304"/>
                  </a:lnTo>
                  <a:lnTo>
                    <a:pt x="95" y="608"/>
                  </a:lnTo>
                  <a:lnTo>
                    <a:pt x="0" y="512"/>
                  </a:lnTo>
                  <a:lnTo>
                    <a:pt x="212" y="300"/>
                  </a:lnTo>
                  <a:lnTo>
                    <a:pt x="4" y="92"/>
                  </a:lnTo>
                  <a:close/>
                </a:path>
              </a:pathLst>
            </a:custGeom>
            <a:solidFill>
              <a:srgbClr val="F796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grpSp>
      <p:pic>
        <p:nvPicPr>
          <p:cNvPr id="320" name="图片 319" descr="C:\Users\qlp-PC\AppData\Roaming\Tencent\Users\2491454950\QQ\WinTemp\RichOle\Y9%6XOFJ_P_BLG9N%D}IKZ9.png"/>
          <p:cNvPicPr>
            <a:picLocks noChangeAspect="1" noChangeArrowheads="1"/>
          </p:cNvPicPr>
          <p:nvPr/>
        </p:nvPicPr>
        <p:blipFill rotWithShape="1">
          <a:blip r:embed="rId1">
            <a:extLst>
              <a:ext uri="{28A0092B-C50C-407E-A947-70E740481C1C}">
                <a14:useLocalDpi xmlns:a14="http://schemas.microsoft.com/office/drawing/2010/main" val="0"/>
              </a:ext>
            </a:extLst>
          </a:blip>
          <a:srcRect t="14557" b="83190"/>
          <a:stretch>
            <a:fillRect/>
          </a:stretch>
        </p:blipFill>
        <p:spPr bwMode="auto">
          <a:xfrm>
            <a:off x="400283" y="837717"/>
            <a:ext cx="8203870" cy="95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1" name="TextBox 11"/>
          <p:cNvSpPr txBox="1"/>
          <p:nvPr/>
        </p:nvSpPr>
        <p:spPr>
          <a:xfrm>
            <a:off x="1046234" y="315566"/>
            <a:ext cx="3395345" cy="52197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anose="02010600040101010101" pitchFamily="2" charset="-122"/>
                <a:cs typeface="华文黑体" pitchFamily="2" charset="-122"/>
              </a:defRPr>
            </a:lvl1pPr>
          </a:lstStyle>
          <a:p>
            <a:pPr algn="l"/>
            <a:r>
              <a:rPr lang="zh-CN" sz="2800" b="1" dirty="0">
                <a:solidFill>
                  <a:srgbClr val="FF0000"/>
                </a:solidFill>
                <a:sym typeface="+mn-ea"/>
              </a:rPr>
              <a:t>学习单元五、IP编址</a:t>
            </a:r>
            <a:endParaRPr lang="zh-CN" altLang="en-US" sz="2800" i="0" dirty="0">
              <a:solidFill>
                <a:schemeClr val="tx2">
                  <a:lumMod val="50000"/>
                </a:schemeClr>
              </a:solidFill>
              <a:effectLst/>
              <a:latin typeface="黑体" panose="02010609060101010101" charset="-122"/>
              <a:ea typeface="黑体" panose="02010609060101010101" charset="-122"/>
            </a:endParaRPr>
          </a:p>
        </p:txBody>
      </p:sp>
      <p:sp>
        <p:nvSpPr>
          <p:cNvPr id="3" name="矩形 2"/>
          <p:cNvSpPr/>
          <p:nvPr/>
        </p:nvSpPr>
        <p:spPr>
          <a:xfrm>
            <a:off x="2059940" y="1666240"/>
            <a:ext cx="5208270" cy="570230"/>
          </a:xfrm>
          <a:prstGeom prst="rect">
            <a:avLst/>
          </a:prstGeom>
          <a:solidFill>
            <a:schemeClr val="bg1"/>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sz="2400" b="1">
                <a:solidFill>
                  <a:schemeClr val="accent1">
                    <a:lumMod val="50000"/>
                  </a:schemeClr>
                </a:solidFill>
              </a:rPr>
              <a:t>5.1 IPv4地址</a:t>
            </a:r>
            <a:endParaRPr lang="zh-CN" altLang="en-US" sz="2400" b="1">
              <a:solidFill>
                <a:schemeClr val="accent1">
                  <a:lumMod val="50000"/>
                </a:schemeClr>
              </a:solidFill>
            </a:endParaRPr>
          </a:p>
        </p:txBody>
      </p:sp>
      <p:sp>
        <p:nvSpPr>
          <p:cNvPr id="4" name="矩形 3"/>
          <p:cNvSpPr/>
          <p:nvPr/>
        </p:nvSpPr>
        <p:spPr>
          <a:xfrm>
            <a:off x="2059940" y="2401570"/>
            <a:ext cx="5208270" cy="570230"/>
          </a:xfrm>
          <a:prstGeom prst="rect">
            <a:avLst/>
          </a:prstGeom>
          <a:solidFill>
            <a:schemeClr val="bg1"/>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sz="2400" b="1">
                <a:solidFill>
                  <a:schemeClr val="accent1">
                    <a:lumMod val="50000"/>
                  </a:schemeClr>
                </a:solidFill>
              </a:rPr>
              <a:t>5.</a:t>
            </a:r>
            <a:r>
              <a:rPr lang="en-US" altLang="zh-CN" sz="2400" b="1">
                <a:solidFill>
                  <a:schemeClr val="accent1">
                    <a:lumMod val="50000"/>
                  </a:schemeClr>
                </a:solidFill>
              </a:rPr>
              <a:t>2</a:t>
            </a:r>
            <a:r>
              <a:rPr lang="zh-CN" altLang="en-US" sz="2400" b="1">
                <a:solidFill>
                  <a:schemeClr val="accent1">
                    <a:lumMod val="50000"/>
                  </a:schemeClr>
                </a:solidFill>
              </a:rPr>
              <a:t> IPv</a:t>
            </a:r>
            <a:r>
              <a:rPr lang="en-US" altLang="zh-CN" sz="2400" b="1">
                <a:solidFill>
                  <a:schemeClr val="accent1">
                    <a:lumMod val="50000"/>
                  </a:schemeClr>
                </a:solidFill>
              </a:rPr>
              <a:t>6</a:t>
            </a:r>
            <a:r>
              <a:rPr lang="zh-CN" altLang="en-US" sz="2400" b="1">
                <a:solidFill>
                  <a:schemeClr val="accent1">
                    <a:lumMod val="50000"/>
                  </a:schemeClr>
                </a:solidFill>
              </a:rPr>
              <a:t>地址</a:t>
            </a:r>
            <a:endParaRPr lang="zh-CN" altLang="en-US" sz="2400" b="1">
              <a:solidFill>
                <a:schemeClr val="accent1">
                  <a:lumMod val="50000"/>
                </a:schemeClr>
              </a:solidFill>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0" name="Group 7"/>
          <p:cNvGrpSpPr/>
          <p:nvPr/>
        </p:nvGrpSpPr>
        <p:grpSpPr bwMode="auto">
          <a:xfrm>
            <a:off x="103064" y="47615"/>
            <a:ext cx="597171" cy="315096"/>
            <a:chOff x="0" y="0"/>
            <a:chExt cx="1041399" cy="549275"/>
          </a:xfrm>
        </p:grpSpPr>
        <p:sp>
          <p:nvSpPr>
            <p:cNvPr id="271" name="Freeform 16"/>
            <p:cNvSpPr/>
            <p:nvPr/>
          </p:nvSpPr>
          <p:spPr bwMode="auto">
            <a:xfrm>
              <a:off x="0" y="0"/>
              <a:ext cx="361950" cy="549275"/>
            </a:xfrm>
            <a:custGeom>
              <a:avLst/>
              <a:gdLst>
                <a:gd name="T0" fmla="*/ 4 w 400"/>
                <a:gd name="T1" fmla="*/ 92 h 608"/>
                <a:gd name="T2" fmla="*/ 96 w 400"/>
                <a:gd name="T3" fmla="*/ 0 h 608"/>
                <a:gd name="T4" fmla="*/ 400 w 400"/>
                <a:gd name="T5" fmla="*/ 304 h 608"/>
                <a:gd name="T6" fmla="*/ 96 w 400"/>
                <a:gd name="T7" fmla="*/ 608 h 608"/>
                <a:gd name="T8" fmla="*/ 0 w 400"/>
                <a:gd name="T9" fmla="*/ 512 h 608"/>
                <a:gd name="T10" fmla="*/ 212 w 400"/>
                <a:gd name="T11" fmla="*/ 300 h 608"/>
                <a:gd name="T12" fmla="*/ 4 w 400"/>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400" h="608">
                  <a:moveTo>
                    <a:pt x="4" y="92"/>
                  </a:moveTo>
                  <a:lnTo>
                    <a:pt x="96" y="0"/>
                  </a:lnTo>
                  <a:lnTo>
                    <a:pt x="400" y="304"/>
                  </a:lnTo>
                  <a:lnTo>
                    <a:pt x="96" y="608"/>
                  </a:lnTo>
                  <a:lnTo>
                    <a:pt x="0" y="512"/>
                  </a:lnTo>
                  <a:lnTo>
                    <a:pt x="212" y="300"/>
                  </a:lnTo>
                  <a:lnTo>
                    <a:pt x="4" y="92"/>
                  </a:lnTo>
                  <a:close/>
                </a:path>
              </a:pathLst>
            </a:custGeom>
            <a:solidFill>
              <a:srgbClr val="005DA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sp>
          <p:nvSpPr>
            <p:cNvPr id="272" name="Freeform 17"/>
            <p:cNvSpPr/>
            <p:nvPr/>
          </p:nvSpPr>
          <p:spPr bwMode="auto">
            <a:xfrm>
              <a:off x="338137" y="0"/>
              <a:ext cx="360362" cy="549275"/>
            </a:xfrm>
            <a:custGeom>
              <a:avLst/>
              <a:gdLst>
                <a:gd name="T0" fmla="*/ 4 w 399"/>
                <a:gd name="T1" fmla="*/ 92 h 608"/>
                <a:gd name="T2" fmla="*/ 96 w 399"/>
                <a:gd name="T3" fmla="*/ 0 h 608"/>
                <a:gd name="T4" fmla="*/ 399 w 399"/>
                <a:gd name="T5" fmla="*/ 304 h 608"/>
                <a:gd name="T6" fmla="*/ 96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6" y="0"/>
                  </a:lnTo>
                  <a:lnTo>
                    <a:pt x="399" y="304"/>
                  </a:lnTo>
                  <a:lnTo>
                    <a:pt x="96" y="608"/>
                  </a:lnTo>
                  <a:lnTo>
                    <a:pt x="0" y="512"/>
                  </a:lnTo>
                  <a:lnTo>
                    <a:pt x="212" y="300"/>
                  </a:lnTo>
                  <a:lnTo>
                    <a:pt x="4" y="92"/>
                  </a:lnTo>
                  <a:close/>
                </a:path>
              </a:pathLst>
            </a:custGeom>
            <a:solidFill>
              <a:srgbClr val="399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sp>
          <p:nvSpPr>
            <p:cNvPr id="273" name="Freeform 18"/>
            <p:cNvSpPr/>
            <p:nvPr/>
          </p:nvSpPr>
          <p:spPr bwMode="auto">
            <a:xfrm>
              <a:off x="681037" y="0"/>
              <a:ext cx="360362" cy="549275"/>
            </a:xfrm>
            <a:custGeom>
              <a:avLst/>
              <a:gdLst>
                <a:gd name="T0" fmla="*/ 4 w 399"/>
                <a:gd name="T1" fmla="*/ 92 h 608"/>
                <a:gd name="T2" fmla="*/ 95 w 399"/>
                <a:gd name="T3" fmla="*/ 0 h 608"/>
                <a:gd name="T4" fmla="*/ 399 w 399"/>
                <a:gd name="T5" fmla="*/ 304 h 608"/>
                <a:gd name="T6" fmla="*/ 95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5" y="0"/>
                  </a:lnTo>
                  <a:lnTo>
                    <a:pt x="399" y="304"/>
                  </a:lnTo>
                  <a:lnTo>
                    <a:pt x="95" y="608"/>
                  </a:lnTo>
                  <a:lnTo>
                    <a:pt x="0" y="512"/>
                  </a:lnTo>
                  <a:lnTo>
                    <a:pt x="212" y="300"/>
                  </a:lnTo>
                  <a:lnTo>
                    <a:pt x="4" y="92"/>
                  </a:lnTo>
                  <a:close/>
                </a:path>
              </a:pathLst>
            </a:custGeom>
            <a:solidFill>
              <a:srgbClr val="F796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grpSp>
      <p:pic>
        <p:nvPicPr>
          <p:cNvPr id="320" name="图片 319" descr="C:\Users\qlp-PC\AppData\Roaming\Tencent\Users\2491454950\QQ\WinTemp\RichOle\Y9%6XOFJ_P_BLG9N%D}IKZ9.png"/>
          <p:cNvPicPr>
            <a:picLocks noChangeAspect="1" noChangeArrowheads="1"/>
          </p:cNvPicPr>
          <p:nvPr/>
        </p:nvPicPr>
        <p:blipFill rotWithShape="1">
          <a:blip r:embed="rId1">
            <a:extLst>
              <a:ext uri="{28A0092B-C50C-407E-A947-70E740481C1C}">
                <a14:useLocalDpi xmlns:a14="http://schemas.microsoft.com/office/drawing/2010/main" val="0"/>
              </a:ext>
            </a:extLst>
          </a:blip>
          <a:srcRect t="14557" b="83190"/>
          <a:stretch>
            <a:fillRect/>
          </a:stretch>
        </p:blipFill>
        <p:spPr bwMode="auto">
          <a:xfrm>
            <a:off x="400283" y="837717"/>
            <a:ext cx="8203870" cy="95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1" name="TextBox 11"/>
          <p:cNvSpPr txBox="1"/>
          <p:nvPr/>
        </p:nvSpPr>
        <p:spPr>
          <a:xfrm>
            <a:off x="1046234" y="315566"/>
            <a:ext cx="4231640" cy="52197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anose="02010600040101010101" pitchFamily="2" charset="-122"/>
                <a:cs typeface="华文黑体" pitchFamily="2" charset="-122"/>
              </a:defRPr>
            </a:lvl1pPr>
          </a:lstStyle>
          <a:p>
            <a:pPr algn="l"/>
            <a:r>
              <a:rPr lang="zh-CN" altLang="en-US" sz="2800" b="1">
                <a:solidFill>
                  <a:schemeClr val="accent1">
                    <a:lumMod val="50000"/>
                  </a:schemeClr>
                </a:solidFill>
                <a:sym typeface="+mn-ea"/>
              </a:rPr>
              <a:t>5.2.3 IPv6地址表达方式</a:t>
            </a:r>
            <a:endParaRPr lang="zh-CN" altLang="en-US" sz="2800" b="1">
              <a:solidFill>
                <a:schemeClr val="accent1">
                  <a:lumMod val="50000"/>
                </a:schemeClr>
              </a:solidFill>
              <a:sym typeface="+mn-ea"/>
            </a:endParaRPr>
          </a:p>
        </p:txBody>
      </p:sp>
      <p:sp>
        <p:nvSpPr>
          <p:cNvPr id="3" name="矩形 2"/>
          <p:cNvSpPr/>
          <p:nvPr/>
        </p:nvSpPr>
        <p:spPr>
          <a:xfrm>
            <a:off x="400050" y="1659890"/>
            <a:ext cx="8203565" cy="2461895"/>
          </a:xfrm>
          <a:prstGeom prst="rect">
            <a:avLst/>
          </a:prstGeom>
          <a:solidFill>
            <a:schemeClr val="bg1"/>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0" algn="l">
              <a:buFont typeface="Wingdings" panose="05000000000000000000" charset="0"/>
              <a:buNone/>
            </a:pPr>
            <a:r>
              <a:rPr lang="en-US" sz="2400" b="1">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   </a:t>
            </a:r>
            <a:r>
              <a:rPr sz="2400" b="1">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（1）忽略前导0。忽略16位部分或十六进制数中的所有前导0（零）。如：</a:t>
            </a:r>
            <a:endParaRPr sz="2400" b="1">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endParaRPr>
          </a:p>
          <a:p>
            <a:pPr indent="0" algn="l">
              <a:buFont typeface="Wingdings" panose="05000000000000000000" charset="0"/>
              <a:buNone/>
            </a:pPr>
            <a:r>
              <a:rPr lang="en-US" sz="2400" b="1">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   </a:t>
            </a:r>
            <a:r>
              <a:rPr sz="2400" b="1">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00AB可表示为AB；09B0可表示为9B0;0D00可表示为D00。</a:t>
            </a:r>
            <a:endParaRPr sz="2400" b="1">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endParaRPr>
          </a:p>
          <a:p>
            <a:pPr indent="0" algn="l">
              <a:buFont typeface="Wingdings" panose="05000000000000000000" charset="0"/>
              <a:buNone/>
            </a:pPr>
            <a:r>
              <a:rPr lang="en-US" sz="2400" b="1">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    </a:t>
            </a:r>
            <a:r>
              <a:rPr sz="2400" b="1">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此规则仅适用于前导0，不适用于后缀0，否则会造成地址不明确。如：十六进制数“CBD”可能是“0CBD”，也可能是“CBD0”。</a:t>
            </a:r>
            <a:endParaRPr sz="2400" b="1">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endParaRPr>
          </a:p>
        </p:txBody>
      </p:sp>
      <p:sp>
        <p:nvSpPr>
          <p:cNvPr id="4" name="矩形 3"/>
          <p:cNvSpPr/>
          <p:nvPr/>
        </p:nvSpPr>
        <p:spPr>
          <a:xfrm>
            <a:off x="400050" y="1011555"/>
            <a:ext cx="4878070" cy="569595"/>
          </a:xfrm>
          <a:prstGeom prst="rect">
            <a:avLst/>
          </a:prstGeom>
          <a:solidFill>
            <a:schemeClr val="accent4">
              <a:lumMod val="20000"/>
              <a:lumOff val="80000"/>
            </a:schemeClr>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sz="2400" b="1">
                <a:solidFill>
                  <a:schemeClr val="accent1">
                    <a:lumMod val="50000"/>
                  </a:schemeClr>
                </a:solidFill>
              </a:rPr>
              <a:t>2．压缩（Zero Compression）方式</a:t>
            </a:r>
            <a:endParaRPr sz="2400" b="1">
              <a:solidFill>
                <a:schemeClr val="accent1">
                  <a:lumMod val="50000"/>
                </a:schemeClr>
              </a:solidFill>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0" name="Group 7"/>
          <p:cNvGrpSpPr/>
          <p:nvPr/>
        </p:nvGrpSpPr>
        <p:grpSpPr bwMode="auto">
          <a:xfrm>
            <a:off x="103064" y="47615"/>
            <a:ext cx="597171" cy="315096"/>
            <a:chOff x="0" y="0"/>
            <a:chExt cx="1041399" cy="549275"/>
          </a:xfrm>
        </p:grpSpPr>
        <p:sp>
          <p:nvSpPr>
            <p:cNvPr id="271" name="Freeform 16"/>
            <p:cNvSpPr/>
            <p:nvPr/>
          </p:nvSpPr>
          <p:spPr bwMode="auto">
            <a:xfrm>
              <a:off x="0" y="0"/>
              <a:ext cx="361950" cy="549275"/>
            </a:xfrm>
            <a:custGeom>
              <a:avLst/>
              <a:gdLst>
                <a:gd name="T0" fmla="*/ 4 w 400"/>
                <a:gd name="T1" fmla="*/ 92 h 608"/>
                <a:gd name="T2" fmla="*/ 96 w 400"/>
                <a:gd name="T3" fmla="*/ 0 h 608"/>
                <a:gd name="T4" fmla="*/ 400 w 400"/>
                <a:gd name="T5" fmla="*/ 304 h 608"/>
                <a:gd name="T6" fmla="*/ 96 w 400"/>
                <a:gd name="T7" fmla="*/ 608 h 608"/>
                <a:gd name="T8" fmla="*/ 0 w 400"/>
                <a:gd name="T9" fmla="*/ 512 h 608"/>
                <a:gd name="T10" fmla="*/ 212 w 400"/>
                <a:gd name="T11" fmla="*/ 300 h 608"/>
                <a:gd name="T12" fmla="*/ 4 w 400"/>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400" h="608">
                  <a:moveTo>
                    <a:pt x="4" y="92"/>
                  </a:moveTo>
                  <a:lnTo>
                    <a:pt x="96" y="0"/>
                  </a:lnTo>
                  <a:lnTo>
                    <a:pt x="400" y="304"/>
                  </a:lnTo>
                  <a:lnTo>
                    <a:pt x="96" y="608"/>
                  </a:lnTo>
                  <a:lnTo>
                    <a:pt x="0" y="512"/>
                  </a:lnTo>
                  <a:lnTo>
                    <a:pt x="212" y="300"/>
                  </a:lnTo>
                  <a:lnTo>
                    <a:pt x="4" y="92"/>
                  </a:lnTo>
                  <a:close/>
                </a:path>
              </a:pathLst>
            </a:custGeom>
            <a:solidFill>
              <a:srgbClr val="005DA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sp>
          <p:nvSpPr>
            <p:cNvPr id="272" name="Freeform 17"/>
            <p:cNvSpPr/>
            <p:nvPr/>
          </p:nvSpPr>
          <p:spPr bwMode="auto">
            <a:xfrm>
              <a:off x="338137" y="0"/>
              <a:ext cx="360362" cy="549275"/>
            </a:xfrm>
            <a:custGeom>
              <a:avLst/>
              <a:gdLst>
                <a:gd name="T0" fmla="*/ 4 w 399"/>
                <a:gd name="T1" fmla="*/ 92 h 608"/>
                <a:gd name="T2" fmla="*/ 96 w 399"/>
                <a:gd name="T3" fmla="*/ 0 h 608"/>
                <a:gd name="T4" fmla="*/ 399 w 399"/>
                <a:gd name="T5" fmla="*/ 304 h 608"/>
                <a:gd name="T6" fmla="*/ 96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6" y="0"/>
                  </a:lnTo>
                  <a:lnTo>
                    <a:pt x="399" y="304"/>
                  </a:lnTo>
                  <a:lnTo>
                    <a:pt x="96" y="608"/>
                  </a:lnTo>
                  <a:lnTo>
                    <a:pt x="0" y="512"/>
                  </a:lnTo>
                  <a:lnTo>
                    <a:pt x="212" y="300"/>
                  </a:lnTo>
                  <a:lnTo>
                    <a:pt x="4" y="92"/>
                  </a:lnTo>
                  <a:close/>
                </a:path>
              </a:pathLst>
            </a:custGeom>
            <a:solidFill>
              <a:srgbClr val="399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sp>
          <p:nvSpPr>
            <p:cNvPr id="273" name="Freeform 18"/>
            <p:cNvSpPr/>
            <p:nvPr/>
          </p:nvSpPr>
          <p:spPr bwMode="auto">
            <a:xfrm>
              <a:off x="681037" y="0"/>
              <a:ext cx="360362" cy="549275"/>
            </a:xfrm>
            <a:custGeom>
              <a:avLst/>
              <a:gdLst>
                <a:gd name="T0" fmla="*/ 4 w 399"/>
                <a:gd name="T1" fmla="*/ 92 h 608"/>
                <a:gd name="T2" fmla="*/ 95 w 399"/>
                <a:gd name="T3" fmla="*/ 0 h 608"/>
                <a:gd name="T4" fmla="*/ 399 w 399"/>
                <a:gd name="T5" fmla="*/ 304 h 608"/>
                <a:gd name="T6" fmla="*/ 95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5" y="0"/>
                  </a:lnTo>
                  <a:lnTo>
                    <a:pt x="399" y="304"/>
                  </a:lnTo>
                  <a:lnTo>
                    <a:pt x="95" y="608"/>
                  </a:lnTo>
                  <a:lnTo>
                    <a:pt x="0" y="512"/>
                  </a:lnTo>
                  <a:lnTo>
                    <a:pt x="212" y="300"/>
                  </a:lnTo>
                  <a:lnTo>
                    <a:pt x="4" y="92"/>
                  </a:lnTo>
                  <a:close/>
                </a:path>
              </a:pathLst>
            </a:custGeom>
            <a:solidFill>
              <a:srgbClr val="F796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grpSp>
      <p:pic>
        <p:nvPicPr>
          <p:cNvPr id="320" name="图片 319" descr="C:\Users\qlp-PC\AppData\Roaming\Tencent\Users\2491454950\QQ\WinTemp\RichOle\Y9%6XOFJ_P_BLG9N%D}IKZ9.png"/>
          <p:cNvPicPr>
            <a:picLocks noChangeAspect="1" noChangeArrowheads="1"/>
          </p:cNvPicPr>
          <p:nvPr/>
        </p:nvPicPr>
        <p:blipFill rotWithShape="1">
          <a:blip r:embed="rId1">
            <a:extLst>
              <a:ext uri="{28A0092B-C50C-407E-A947-70E740481C1C}">
                <a14:useLocalDpi xmlns:a14="http://schemas.microsoft.com/office/drawing/2010/main" val="0"/>
              </a:ext>
            </a:extLst>
          </a:blip>
          <a:srcRect t="14557" b="83190"/>
          <a:stretch>
            <a:fillRect/>
          </a:stretch>
        </p:blipFill>
        <p:spPr bwMode="auto">
          <a:xfrm>
            <a:off x="400283" y="837717"/>
            <a:ext cx="8203870" cy="95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1" name="TextBox 11"/>
          <p:cNvSpPr txBox="1"/>
          <p:nvPr/>
        </p:nvSpPr>
        <p:spPr>
          <a:xfrm>
            <a:off x="1046234" y="315566"/>
            <a:ext cx="4231640" cy="52197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anose="02010600040101010101" pitchFamily="2" charset="-122"/>
                <a:cs typeface="华文黑体" pitchFamily="2" charset="-122"/>
              </a:defRPr>
            </a:lvl1pPr>
          </a:lstStyle>
          <a:p>
            <a:pPr algn="l"/>
            <a:r>
              <a:rPr lang="zh-CN" altLang="en-US" sz="2800" b="1">
                <a:solidFill>
                  <a:schemeClr val="accent1">
                    <a:lumMod val="50000"/>
                  </a:schemeClr>
                </a:solidFill>
                <a:sym typeface="+mn-ea"/>
              </a:rPr>
              <a:t>5.2.3 IPv6地址表达方式</a:t>
            </a:r>
            <a:endParaRPr lang="zh-CN" altLang="en-US" sz="2800" b="1">
              <a:solidFill>
                <a:schemeClr val="accent1">
                  <a:lumMod val="50000"/>
                </a:schemeClr>
              </a:solidFill>
              <a:sym typeface="+mn-ea"/>
            </a:endParaRPr>
          </a:p>
        </p:txBody>
      </p:sp>
      <p:sp>
        <p:nvSpPr>
          <p:cNvPr id="3" name="矩形 2"/>
          <p:cNvSpPr/>
          <p:nvPr/>
        </p:nvSpPr>
        <p:spPr>
          <a:xfrm>
            <a:off x="400050" y="1659890"/>
            <a:ext cx="8203565" cy="2461895"/>
          </a:xfrm>
          <a:prstGeom prst="rect">
            <a:avLst/>
          </a:prstGeom>
          <a:solidFill>
            <a:schemeClr val="bg1"/>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0" algn="l">
              <a:buFont typeface="Wingdings" panose="05000000000000000000" charset="0"/>
              <a:buNone/>
            </a:pPr>
            <a:r>
              <a:rPr lang="en-US" sz="2400" b="1">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   </a:t>
            </a:r>
            <a:r>
              <a:rPr sz="2400" b="1">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（2）忽略全0数据段。使用双冒号（：：）替换任何一个或多个由全0组成的16位数据段（十六进制数）组成的连续字符串。</a:t>
            </a:r>
            <a:endParaRPr sz="2400" b="1">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endParaRPr>
          </a:p>
          <a:p>
            <a:pPr indent="0" algn="l">
              <a:buFont typeface="Wingdings" panose="05000000000000000000" charset="0"/>
              <a:buNone/>
            </a:pPr>
            <a:r>
              <a:rPr lang="en-US" sz="2400" b="1">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    </a:t>
            </a:r>
            <a:r>
              <a:rPr sz="2400" b="1">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双冒号（::） 只能在一个地址中出现一次，可用于压缩一个地址中的前导、末尾或相邻的16位零。例如： </a:t>
            </a:r>
            <a:endParaRPr sz="2400" b="1">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endParaRPr>
          </a:p>
          <a:p>
            <a:pPr indent="0" algn="l">
              <a:buFont typeface="Wingdings" panose="05000000000000000000" charset="0"/>
              <a:buNone/>
            </a:pPr>
            <a:r>
              <a:rPr sz="2400" b="1">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2005:0610:0000:0001:0000:0000:0000:67ff可以表示为2005:610:0:1::67ff</a:t>
            </a:r>
            <a:endParaRPr sz="2400" b="1">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endParaRPr>
          </a:p>
        </p:txBody>
      </p:sp>
      <p:sp>
        <p:nvSpPr>
          <p:cNvPr id="4" name="矩形 3"/>
          <p:cNvSpPr/>
          <p:nvPr/>
        </p:nvSpPr>
        <p:spPr>
          <a:xfrm>
            <a:off x="400050" y="1011555"/>
            <a:ext cx="4878070" cy="569595"/>
          </a:xfrm>
          <a:prstGeom prst="rect">
            <a:avLst/>
          </a:prstGeom>
          <a:solidFill>
            <a:schemeClr val="accent4">
              <a:lumMod val="20000"/>
              <a:lumOff val="80000"/>
            </a:schemeClr>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sz="2400" b="1">
                <a:solidFill>
                  <a:schemeClr val="accent1">
                    <a:lumMod val="50000"/>
                  </a:schemeClr>
                </a:solidFill>
              </a:rPr>
              <a:t>2．压缩（Zero Compression）方式</a:t>
            </a:r>
            <a:endParaRPr sz="2400" b="1">
              <a:solidFill>
                <a:schemeClr val="accent1">
                  <a:lumMod val="50000"/>
                </a:schemeClr>
              </a:solidFill>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0" name="Group 7"/>
          <p:cNvGrpSpPr/>
          <p:nvPr/>
        </p:nvGrpSpPr>
        <p:grpSpPr bwMode="auto">
          <a:xfrm>
            <a:off x="103064" y="47615"/>
            <a:ext cx="597171" cy="315096"/>
            <a:chOff x="0" y="0"/>
            <a:chExt cx="1041399" cy="549275"/>
          </a:xfrm>
        </p:grpSpPr>
        <p:sp>
          <p:nvSpPr>
            <p:cNvPr id="271" name="Freeform 16"/>
            <p:cNvSpPr/>
            <p:nvPr/>
          </p:nvSpPr>
          <p:spPr bwMode="auto">
            <a:xfrm>
              <a:off x="0" y="0"/>
              <a:ext cx="361950" cy="549275"/>
            </a:xfrm>
            <a:custGeom>
              <a:avLst/>
              <a:gdLst>
                <a:gd name="T0" fmla="*/ 4 w 400"/>
                <a:gd name="T1" fmla="*/ 92 h 608"/>
                <a:gd name="T2" fmla="*/ 96 w 400"/>
                <a:gd name="T3" fmla="*/ 0 h 608"/>
                <a:gd name="T4" fmla="*/ 400 w 400"/>
                <a:gd name="T5" fmla="*/ 304 h 608"/>
                <a:gd name="T6" fmla="*/ 96 w 400"/>
                <a:gd name="T7" fmla="*/ 608 h 608"/>
                <a:gd name="T8" fmla="*/ 0 w 400"/>
                <a:gd name="T9" fmla="*/ 512 h 608"/>
                <a:gd name="T10" fmla="*/ 212 w 400"/>
                <a:gd name="T11" fmla="*/ 300 h 608"/>
                <a:gd name="T12" fmla="*/ 4 w 400"/>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400" h="608">
                  <a:moveTo>
                    <a:pt x="4" y="92"/>
                  </a:moveTo>
                  <a:lnTo>
                    <a:pt x="96" y="0"/>
                  </a:lnTo>
                  <a:lnTo>
                    <a:pt x="400" y="304"/>
                  </a:lnTo>
                  <a:lnTo>
                    <a:pt x="96" y="608"/>
                  </a:lnTo>
                  <a:lnTo>
                    <a:pt x="0" y="512"/>
                  </a:lnTo>
                  <a:lnTo>
                    <a:pt x="212" y="300"/>
                  </a:lnTo>
                  <a:lnTo>
                    <a:pt x="4" y="92"/>
                  </a:lnTo>
                  <a:close/>
                </a:path>
              </a:pathLst>
            </a:custGeom>
            <a:solidFill>
              <a:srgbClr val="005DA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sp>
          <p:nvSpPr>
            <p:cNvPr id="272" name="Freeform 17"/>
            <p:cNvSpPr/>
            <p:nvPr/>
          </p:nvSpPr>
          <p:spPr bwMode="auto">
            <a:xfrm>
              <a:off x="338137" y="0"/>
              <a:ext cx="360362" cy="549275"/>
            </a:xfrm>
            <a:custGeom>
              <a:avLst/>
              <a:gdLst>
                <a:gd name="T0" fmla="*/ 4 w 399"/>
                <a:gd name="T1" fmla="*/ 92 h 608"/>
                <a:gd name="T2" fmla="*/ 96 w 399"/>
                <a:gd name="T3" fmla="*/ 0 h 608"/>
                <a:gd name="T4" fmla="*/ 399 w 399"/>
                <a:gd name="T5" fmla="*/ 304 h 608"/>
                <a:gd name="T6" fmla="*/ 96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6" y="0"/>
                  </a:lnTo>
                  <a:lnTo>
                    <a:pt x="399" y="304"/>
                  </a:lnTo>
                  <a:lnTo>
                    <a:pt x="96" y="608"/>
                  </a:lnTo>
                  <a:lnTo>
                    <a:pt x="0" y="512"/>
                  </a:lnTo>
                  <a:lnTo>
                    <a:pt x="212" y="300"/>
                  </a:lnTo>
                  <a:lnTo>
                    <a:pt x="4" y="92"/>
                  </a:lnTo>
                  <a:close/>
                </a:path>
              </a:pathLst>
            </a:custGeom>
            <a:solidFill>
              <a:srgbClr val="399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sp>
          <p:nvSpPr>
            <p:cNvPr id="273" name="Freeform 18"/>
            <p:cNvSpPr/>
            <p:nvPr/>
          </p:nvSpPr>
          <p:spPr bwMode="auto">
            <a:xfrm>
              <a:off x="681037" y="0"/>
              <a:ext cx="360362" cy="549275"/>
            </a:xfrm>
            <a:custGeom>
              <a:avLst/>
              <a:gdLst>
                <a:gd name="T0" fmla="*/ 4 w 399"/>
                <a:gd name="T1" fmla="*/ 92 h 608"/>
                <a:gd name="T2" fmla="*/ 95 w 399"/>
                <a:gd name="T3" fmla="*/ 0 h 608"/>
                <a:gd name="T4" fmla="*/ 399 w 399"/>
                <a:gd name="T5" fmla="*/ 304 h 608"/>
                <a:gd name="T6" fmla="*/ 95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5" y="0"/>
                  </a:lnTo>
                  <a:lnTo>
                    <a:pt x="399" y="304"/>
                  </a:lnTo>
                  <a:lnTo>
                    <a:pt x="95" y="608"/>
                  </a:lnTo>
                  <a:lnTo>
                    <a:pt x="0" y="512"/>
                  </a:lnTo>
                  <a:lnTo>
                    <a:pt x="212" y="300"/>
                  </a:lnTo>
                  <a:lnTo>
                    <a:pt x="4" y="92"/>
                  </a:lnTo>
                  <a:close/>
                </a:path>
              </a:pathLst>
            </a:custGeom>
            <a:solidFill>
              <a:srgbClr val="F796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grpSp>
      <p:pic>
        <p:nvPicPr>
          <p:cNvPr id="320" name="图片 319" descr="C:\Users\qlp-PC\AppData\Roaming\Tencent\Users\2491454950\QQ\WinTemp\RichOle\Y9%6XOFJ_P_BLG9N%D}IKZ9.png"/>
          <p:cNvPicPr>
            <a:picLocks noChangeAspect="1" noChangeArrowheads="1"/>
          </p:cNvPicPr>
          <p:nvPr/>
        </p:nvPicPr>
        <p:blipFill rotWithShape="1">
          <a:blip r:embed="rId1">
            <a:extLst>
              <a:ext uri="{28A0092B-C50C-407E-A947-70E740481C1C}">
                <a14:useLocalDpi xmlns:a14="http://schemas.microsoft.com/office/drawing/2010/main" val="0"/>
              </a:ext>
            </a:extLst>
          </a:blip>
          <a:srcRect t="14557" b="83190"/>
          <a:stretch>
            <a:fillRect/>
          </a:stretch>
        </p:blipFill>
        <p:spPr bwMode="auto">
          <a:xfrm>
            <a:off x="400283" y="837717"/>
            <a:ext cx="8203870" cy="95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1" name="TextBox 11"/>
          <p:cNvSpPr txBox="1"/>
          <p:nvPr/>
        </p:nvSpPr>
        <p:spPr>
          <a:xfrm>
            <a:off x="1046234" y="315566"/>
            <a:ext cx="4231640" cy="52197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anose="02010600040101010101" pitchFamily="2" charset="-122"/>
                <a:cs typeface="华文黑体" pitchFamily="2" charset="-122"/>
              </a:defRPr>
            </a:lvl1pPr>
          </a:lstStyle>
          <a:p>
            <a:pPr algn="l"/>
            <a:r>
              <a:rPr lang="zh-CN" altLang="en-US" sz="2800" b="1">
                <a:solidFill>
                  <a:schemeClr val="accent1">
                    <a:lumMod val="50000"/>
                  </a:schemeClr>
                </a:solidFill>
                <a:sym typeface="+mn-ea"/>
              </a:rPr>
              <a:t>5.2.3 IPv6地址表达方式</a:t>
            </a:r>
            <a:endParaRPr lang="zh-CN" altLang="en-US" sz="2800" b="1">
              <a:solidFill>
                <a:schemeClr val="accent1">
                  <a:lumMod val="50000"/>
                </a:schemeClr>
              </a:solidFill>
              <a:sym typeface="+mn-ea"/>
            </a:endParaRPr>
          </a:p>
        </p:txBody>
      </p:sp>
      <p:sp>
        <p:nvSpPr>
          <p:cNvPr id="3" name="矩形 2"/>
          <p:cNvSpPr/>
          <p:nvPr/>
        </p:nvSpPr>
        <p:spPr>
          <a:xfrm>
            <a:off x="400050" y="1659890"/>
            <a:ext cx="8203565" cy="3396615"/>
          </a:xfrm>
          <a:prstGeom prst="rect">
            <a:avLst/>
          </a:prstGeom>
          <a:solidFill>
            <a:schemeClr val="bg1"/>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0" algn="l">
              <a:buFont typeface="Wingdings" panose="05000000000000000000" charset="0"/>
              <a:buNone/>
            </a:pPr>
            <a:r>
              <a:rPr lang="en-US" sz="2400" b="1">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   </a:t>
            </a:r>
            <a:r>
              <a:rPr sz="2400" b="1">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3.内嵌IPv4地址的IPv6地址</a:t>
            </a:r>
            <a:endParaRPr sz="2400" b="1">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endParaRPr>
          </a:p>
          <a:p>
            <a:pPr indent="0" algn="l">
              <a:buFont typeface="Wingdings" panose="05000000000000000000" charset="0"/>
              <a:buNone/>
            </a:pPr>
            <a:r>
              <a:rPr sz="2400" b="1">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当处理拥有IPv4和IPv6结点的混合环境时，可以使用IPv6地址的另一种形式。即 x:x:x:x:x:x:d.d.d.d，其中，“x”是IPv6地址的96位高位顺序字节的十六进制值，“d”是32位低位顺序字节的十进制值。通常，“映射IPv4的IPv6地址”以及“兼容IPv4的IPv6地址”可以采用这种表示法表示。这其实是过渡机制中使用的一种特殊表示方法。</a:t>
            </a:r>
            <a:endParaRPr sz="2400" b="1">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endParaRPr>
          </a:p>
          <a:p>
            <a:pPr indent="0" algn="l">
              <a:buFont typeface="Wingdings" panose="05000000000000000000" charset="0"/>
              <a:buNone/>
            </a:pPr>
            <a:r>
              <a:rPr sz="2400" b="1">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例如： 0:0:0:0:0:0:192.167.2.3或者：：192.167.2.3</a:t>
            </a:r>
            <a:endParaRPr sz="2400" b="1">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endParaRPr>
          </a:p>
          <a:p>
            <a:pPr indent="0" algn="l">
              <a:buFont typeface="Wingdings" panose="05000000000000000000" charset="0"/>
              <a:buNone/>
            </a:pPr>
            <a:r>
              <a:rPr sz="2400" b="1">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0:0:0:0:0:34ff:192.167.2.3以及::34ff: 192.167.2.3</a:t>
            </a:r>
            <a:endParaRPr sz="2400" b="1">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endParaRPr>
          </a:p>
        </p:txBody>
      </p:sp>
      <p:sp>
        <p:nvSpPr>
          <p:cNvPr id="4" name="矩形 3"/>
          <p:cNvSpPr/>
          <p:nvPr/>
        </p:nvSpPr>
        <p:spPr>
          <a:xfrm>
            <a:off x="400050" y="1011555"/>
            <a:ext cx="4878070" cy="569595"/>
          </a:xfrm>
          <a:prstGeom prst="rect">
            <a:avLst/>
          </a:prstGeom>
          <a:solidFill>
            <a:schemeClr val="accent4">
              <a:lumMod val="20000"/>
              <a:lumOff val="80000"/>
            </a:schemeClr>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sz="2400" b="1">
                <a:solidFill>
                  <a:schemeClr val="accent1">
                    <a:lumMod val="50000"/>
                  </a:schemeClr>
                </a:solidFill>
              </a:rPr>
              <a:t>2．压缩（Zero Compression）方式</a:t>
            </a:r>
            <a:endParaRPr sz="2400" b="1">
              <a:solidFill>
                <a:schemeClr val="accent1">
                  <a:lumMod val="50000"/>
                </a:schemeClr>
              </a:solidFill>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0" name="Group 7"/>
          <p:cNvGrpSpPr/>
          <p:nvPr/>
        </p:nvGrpSpPr>
        <p:grpSpPr bwMode="auto">
          <a:xfrm>
            <a:off x="103064" y="47615"/>
            <a:ext cx="597171" cy="315096"/>
            <a:chOff x="0" y="0"/>
            <a:chExt cx="1041399" cy="549275"/>
          </a:xfrm>
        </p:grpSpPr>
        <p:sp>
          <p:nvSpPr>
            <p:cNvPr id="271" name="Freeform 16"/>
            <p:cNvSpPr/>
            <p:nvPr/>
          </p:nvSpPr>
          <p:spPr bwMode="auto">
            <a:xfrm>
              <a:off x="0" y="0"/>
              <a:ext cx="361950" cy="549275"/>
            </a:xfrm>
            <a:custGeom>
              <a:avLst/>
              <a:gdLst>
                <a:gd name="T0" fmla="*/ 4 w 400"/>
                <a:gd name="T1" fmla="*/ 92 h 608"/>
                <a:gd name="T2" fmla="*/ 96 w 400"/>
                <a:gd name="T3" fmla="*/ 0 h 608"/>
                <a:gd name="T4" fmla="*/ 400 w 400"/>
                <a:gd name="T5" fmla="*/ 304 h 608"/>
                <a:gd name="T6" fmla="*/ 96 w 400"/>
                <a:gd name="T7" fmla="*/ 608 h 608"/>
                <a:gd name="T8" fmla="*/ 0 w 400"/>
                <a:gd name="T9" fmla="*/ 512 h 608"/>
                <a:gd name="T10" fmla="*/ 212 w 400"/>
                <a:gd name="T11" fmla="*/ 300 h 608"/>
                <a:gd name="T12" fmla="*/ 4 w 400"/>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400" h="608">
                  <a:moveTo>
                    <a:pt x="4" y="92"/>
                  </a:moveTo>
                  <a:lnTo>
                    <a:pt x="96" y="0"/>
                  </a:lnTo>
                  <a:lnTo>
                    <a:pt x="400" y="304"/>
                  </a:lnTo>
                  <a:lnTo>
                    <a:pt x="96" y="608"/>
                  </a:lnTo>
                  <a:lnTo>
                    <a:pt x="0" y="512"/>
                  </a:lnTo>
                  <a:lnTo>
                    <a:pt x="212" y="300"/>
                  </a:lnTo>
                  <a:lnTo>
                    <a:pt x="4" y="92"/>
                  </a:lnTo>
                  <a:close/>
                </a:path>
              </a:pathLst>
            </a:custGeom>
            <a:solidFill>
              <a:srgbClr val="005DA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sp>
          <p:nvSpPr>
            <p:cNvPr id="272" name="Freeform 17"/>
            <p:cNvSpPr/>
            <p:nvPr/>
          </p:nvSpPr>
          <p:spPr bwMode="auto">
            <a:xfrm>
              <a:off x="338137" y="0"/>
              <a:ext cx="360362" cy="549275"/>
            </a:xfrm>
            <a:custGeom>
              <a:avLst/>
              <a:gdLst>
                <a:gd name="T0" fmla="*/ 4 w 399"/>
                <a:gd name="T1" fmla="*/ 92 h 608"/>
                <a:gd name="T2" fmla="*/ 96 w 399"/>
                <a:gd name="T3" fmla="*/ 0 h 608"/>
                <a:gd name="T4" fmla="*/ 399 w 399"/>
                <a:gd name="T5" fmla="*/ 304 h 608"/>
                <a:gd name="T6" fmla="*/ 96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6" y="0"/>
                  </a:lnTo>
                  <a:lnTo>
                    <a:pt x="399" y="304"/>
                  </a:lnTo>
                  <a:lnTo>
                    <a:pt x="96" y="608"/>
                  </a:lnTo>
                  <a:lnTo>
                    <a:pt x="0" y="512"/>
                  </a:lnTo>
                  <a:lnTo>
                    <a:pt x="212" y="300"/>
                  </a:lnTo>
                  <a:lnTo>
                    <a:pt x="4" y="92"/>
                  </a:lnTo>
                  <a:close/>
                </a:path>
              </a:pathLst>
            </a:custGeom>
            <a:solidFill>
              <a:srgbClr val="399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sp>
          <p:nvSpPr>
            <p:cNvPr id="273" name="Freeform 18"/>
            <p:cNvSpPr/>
            <p:nvPr/>
          </p:nvSpPr>
          <p:spPr bwMode="auto">
            <a:xfrm>
              <a:off x="681037" y="0"/>
              <a:ext cx="360362" cy="549275"/>
            </a:xfrm>
            <a:custGeom>
              <a:avLst/>
              <a:gdLst>
                <a:gd name="T0" fmla="*/ 4 w 399"/>
                <a:gd name="T1" fmla="*/ 92 h 608"/>
                <a:gd name="T2" fmla="*/ 95 w 399"/>
                <a:gd name="T3" fmla="*/ 0 h 608"/>
                <a:gd name="T4" fmla="*/ 399 w 399"/>
                <a:gd name="T5" fmla="*/ 304 h 608"/>
                <a:gd name="T6" fmla="*/ 95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5" y="0"/>
                  </a:lnTo>
                  <a:lnTo>
                    <a:pt x="399" y="304"/>
                  </a:lnTo>
                  <a:lnTo>
                    <a:pt x="95" y="608"/>
                  </a:lnTo>
                  <a:lnTo>
                    <a:pt x="0" y="512"/>
                  </a:lnTo>
                  <a:lnTo>
                    <a:pt x="212" y="300"/>
                  </a:lnTo>
                  <a:lnTo>
                    <a:pt x="4" y="92"/>
                  </a:lnTo>
                  <a:close/>
                </a:path>
              </a:pathLst>
            </a:custGeom>
            <a:solidFill>
              <a:srgbClr val="F796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grpSp>
      <p:pic>
        <p:nvPicPr>
          <p:cNvPr id="320" name="图片 319" descr="C:\Users\qlp-PC\AppData\Roaming\Tencent\Users\2491454950\QQ\WinTemp\RichOle\Y9%6XOFJ_P_BLG9N%D}IKZ9.png"/>
          <p:cNvPicPr>
            <a:picLocks noChangeAspect="1" noChangeArrowheads="1"/>
          </p:cNvPicPr>
          <p:nvPr/>
        </p:nvPicPr>
        <p:blipFill rotWithShape="1">
          <a:blip r:embed="rId1">
            <a:extLst>
              <a:ext uri="{28A0092B-C50C-407E-A947-70E740481C1C}">
                <a14:useLocalDpi xmlns:a14="http://schemas.microsoft.com/office/drawing/2010/main" val="0"/>
              </a:ext>
            </a:extLst>
          </a:blip>
          <a:srcRect t="14557" b="83190"/>
          <a:stretch>
            <a:fillRect/>
          </a:stretch>
        </p:blipFill>
        <p:spPr bwMode="auto">
          <a:xfrm>
            <a:off x="400283" y="837717"/>
            <a:ext cx="8203870" cy="95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1" name="TextBox 11"/>
          <p:cNvSpPr txBox="1"/>
          <p:nvPr/>
        </p:nvSpPr>
        <p:spPr>
          <a:xfrm>
            <a:off x="1046234" y="315566"/>
            <a:ext cx="3519170" cy="52197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anose="02010600040101010101" pitchFamily="2" charset="-122"/>
                <a:cs typeface="华文黑体" pitchFamily="2" charset="-122"/>
              </a:defRPr>
            </a:lvl1pPr>
          </a:lstStyle>
          <a:p>
            <a:pPr algn="l"/>
            <a:r>
              <a:rPr lang="zh-CN" altLang="en-US" sz="2800" b="1">
                <a:solidFill>
                  <a:schemeClr val="accent1">
                    <a:lumMod val="50000"/>
                  </a:schemeClr>
                </a:solidFill>
                <a:sym typeface="+mn-ea"/>
              </a:rPr>
              <a:t>5.2.3 IPv6地址结构</a:t>
            </a:r>
            <a:endParaRPr lang="zh-CN" altLang="en-US" sz="2800" b="1">
              <a:solidFill>
                <a:schemeClr val="accent1">
                  <a:lumMod val="50000"/>
                </a:schemeClr>
              </a:solidFill>
              <a:sym typeface="+mn-ea"/>
            </a:endParaRPr>
          </a:p>
        </p:txBody>
      </p:sp>
      <p:sp>
        <p:nvSpPr>
          <p:cNvPr id="3" name="矩形 2"/>
          <p:cNvSpPr/>
          <p:nvPr/>
        </p:nvSpPr>
        <p:spPr>
          <a:xfrm>
            <a:off x="400050" y="1011873"/>
            <a:ext cx="8157845" cy="829945"/>
          </a:xfrm>
          <a:prstGeom prst="rect">
            <a:avLst/>
          </a:prstGeom>
          <a:solidFill>
            <a:schemeClr val="bg1"/>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p>
            <a:pPr algn="l"/>
            <a:r>
              <a:rPr sz="2400" b="1">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IPv6地址结构为子网前缀+接口ID。子网前缀相当于IPv4中的网络部分，接口ID相当于IPv4的主机号。</a:t>
            </a:r>
            <a:endParaRPr sz="2400" b="1">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endParaRPr>
          </a:p>
        </p:txBody>
      </p:sp>
      <p:sp>
        <p:nvSpPr>
          <p:cNvPr id="4" name="矩形 3"/>
          <p:cNvSpPr/>
          <p:nvPr/>
        </p:nvSpPr>
        <p:spPr>
          <a:xfrm>
            <a:off x="400050" y="2016443"/>
            <a:ext cx="8157845" cy="829945"/>
          </a:xfrm>
          <a:prstGeom prst="rect">
            <a:avLst/>
          </a:prstGeom>
          <a:solidFill>
            <a:schemeClr val="bg1"/>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p>
            <a:pPr algn="l"/>
            <a:r>
              <a:rPr sz="2400" b="1">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IPv6 地址前缀或网络部分可以由点分十进制子网掩码或前缀长度（斜线记法）标识。</a:t>
            </a:r>
            <a:endParaRPr sz="2400" b="1">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endParaRPr>
          </a:p>
        </p:txBody>
      </p:sp>
      <p:sp>
        <p:nvSpPr>
          <p:cNvPr id="7" name="矩形 6"/>
          <p:cNvSpPr/>
          <p:nvPr/>
        </p:nvSpPr>
        <p:spPr>
          <a:xfrm>
            <a:off x="400050" y="3021331"/>
            <a:ext cx="8157845" cy="1198880"/>
          </a:xfrm>
          <a:prstGeom prst="rect">
            <a:avLst/>
          </a:prstGeom>
          <a:solidFill>
            <a:schemeClr val="bg1"/>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p>
            <a:pPr algn="l"/>
            <a:r>
              <a:rPr sz="2400" b="1">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前缀长度范围为0</a:t>
            </a:r>
            <a:r>
              <a:rPr sz="2400" b="1">
                <a:solidFill>
                  <a:schemeClr val="accent1">
                    <a:lumMod val="50000"/>
                  </a:schemeClr>
                </a:solidFill>
                <a:latin typeface="微软雅黑" panose="020B0503020204020204" pitchFamily="34" charset="-122"/>
                <a:ea typeface="微软雅黑" panose="020B0503020204020204" pitchFamily="34" charset="-122"/>
                <a:cs typeface="宋体" panose="02010600030101010101" pitchFamily="2" charset="-122"/>
              </a:rPr>
              <a:t>~</a:t>
            </a:r>
            <a:r>
              <a:rPr sz="2400" b="1">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128。局域网和大多数其他网络类型的IPv6前缀长度为/64.这意味着地址前缀或网络部分的长度为64位，为该地址的接口ID（主机部分）另外保留64位。</a:t>
            </a:r>
            <a:endParaRPr sz="2400" b="1">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0" name="Group 7"/>
          <p:cNvGrpSpPr/>
          <p:nvPr/>
        </p:nvGrpSpPr>
        <p:grpSpPr bwMode="auto">
          <a:xfrm>
            <a:off x="103064" y="47615"/>
            <a:ext cx="597171" cy="315096"/>
            <a:chOff x="0" y="0"/>
            <a:chExt cx="1041399" cy="549275"/>
          </a:xfrm>
        </p:grpSpPr>
        <p:sp>
          <p:nvSpPr>
            <p:cNvPr id="271" name="Freeform 16"/>
            <p:cNvSpPr/>
            <p:nvPr/>
          </p:nvSpPr>
          <p:spPr bwMode="auto">
            <a:xfrm>
              <a:off x="0" y="0"/>
              <a:ext cx="361950" cy="549275"/>
            </a:xfrm>
            <a:custGeom>
              <a:avLst/>
              <a:gdLst>
                <a:gd name="T0" fmla="*/ 4 w 400"/>
                <a:gd name="T1" fmla="*/ 92 h 608"/>
                <a:gd name="T2" fmla="*/ 96 w 400"/>
                <a:gd name="T3" fmla="*/ 0 h 608"/>
                <a:gd name="T4" fmla="*/ 400 w 400"/>
                <a:gd name="T5" fmla="*/ 304 h 608"/>
                <a:gd name="T6" fmla="*/ 96 w 400"/>
                <a:gd name="T7" fmla="*/ 608 h 608"/>
                <a:gd name="T8" fmla="*/ 0 w 400"/>
                <a:gd name="T9" fmla="*/ 512 h 608"/>
                <a:gd name="T10" fmla="*/ 212 w 400"/>
                <a:gd name="T11" fmla="*/ 300 h 608"/>
                <a:gd name="T12" fmla="*/ 4 w 400"/>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400" h="608">
                  <a:moveTo>
                    <a:pt x="4" y="92"/>
                  </a:moveTo>
                  <a:lnTo>
                    <a:pt x="96" y="0"/>
                  </a:lnTo>
                  <a:lnTo>
                    <a:pt x="400" y="304"/>
                  </a:lnTo>
                  <a:lnTo>
                    <a:pt x="96" y="608"/>
                  </a:lnTo>
                  <a:lnTo>
                    <a:pt x="0" y="512"/>
                  </a:lnTo>
                  <a:lnTo>
                    <a:pt x="212" y="300"/>
                  </a:lnTo>
                  <a:lnTo>
                    <a:pt x="4" y="92"/>
                  </a:lnTo>
                  <a:close/>
                </a:path>
              </a:pathLst>
            </a:custGeom>
            <a:solidFill>
              <a:srgbClr val="005DA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sp>
          <p:nvSpPr>
            <p:cNvPr id="272" name="Freeform 17"/>
            <p:cNvSpPr/>
            <p:nvPr/>
          </p:nvSpPr>
          <p:spPr bwMode="auto">
            <a:xfrm>
              <a:off x="338137" y="0"/>
              <a:ext cx="360362" cy="549275"/>
            </a:xfrm>
            <a:custGeom>
              <a:avLst/>
              <a:gdLst>
                <a:gd name="T0" fmla="*/ 4 w 399"/>
                <a:gd name="T1" fmla="*/ 92 h 608"/>
                <a:gd name="T2" fmla="*/ 96 w 399"/>
                <a:gd name="T3" fmla="*/ 0 h 608"/>
                <a:gd name="T4" fmla="*/ 399 w 399"/>
                <a:gd name="T5" fmla="*/ 304 h 608"/>
                <a:gd name="T6" fmla="*/ 96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6" y="0"/>
                  </a:lnTo>
                  <a:lnTo>
                    <a:pt x="399" y="304"/>
                  </a:lnTo>
                  <a:lnTo>
                    <a:pt x="96" y="608"/>
                  </a:lnTo>
                  <a:lnTo>
                    <a:pt x="0" y="512"/>
                  </a:lnTo>
                  <a:lnTo>
                    <a:pt x="212" y="300"/>
                  </a:lnTo>
                  <a:lnTo>
                    <a:pt x="4" y="92"/>
                  </a:lnTo>
                  <a:close/>
                </a:path>
              </a:pathLst>
            </a:custGeom>
            <a:solidFill>
              <a:srgbClr val="399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sp>
          <p:nvSpPr>
            <p:cNvPr id="273" name="Freeform 18"/>
            <p:cNvSpPr/>
            <p:nvPr/>
          </p:nvSpPr>
          <p:spPr bwMode="auto">
            <a:xfrm>
              <a:off x="681037" y="0"/>
              <a:ext cx="360362" cy="549275"/>
            </a:xfrm>
            <a:custGeom>
              <a:avLst/>
              <a:gdLst>
                <a:gd name="T0" fmla="*/ 4 w 399"/>
                <a:gd name="T1" fmla="*/ 92 h 608"/>
                <a:gd name="T2" fmla="*/ 95 w 399"/>
                <a:gd name="T3" fmla="*/ 0 h 608"/>
                <a:gd name="T4" fmla="*/ 399 w 399"/>
                <a:gd name="T5" fmla="*/ 304 h 608"/>
                <a:gd name="T6" fmla="*/ 95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5" y="0"/>
                  </a:lnTo>
                  <a:lnTo>
                    <a:pt x="399" y="304"/>
                  </a:lnTo>
                  <a:lnTo>
                    <a:pt x="95" y="608"/>
                  </a:lnTo>
                  <a:lnTo>
                    <a:pt x="0" y="512"/>
                  </a:lnTo>
                  <a:lnTo>
                    <a:pt x="212" y="300"/>
                  </a:lnTo>
                  <a:lnTo>
                    <a:pt x="4" y="92"/>
                  </a:lnTo>
                  <a:close/>
                </a:path>
              </a:pathLst>
            </a:custGeom>
            <a:solidFill>
              <a:srgbClr val="F796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grpSp>
      <p:pic>
        <p:nvPicPr>
          <p:cNvPr id="320" name="图片 319" descr="C:\Users\qlp-PC\AppData\Roaming\Tencent\Users\2491454950\QQ\WinTemp\RichOle\Y9%6XOFJ_P_BLG9N%D}IKZ9.png"/>
          <p:cNvPicPr>
            <a:picLocks noChangeAspect="1" noChangeArrowheads="1"/>
          </p:cNvPicPr>
          <p:nvPr/>
        </p:nvPicPr>
        <p:blipFill rotWithShape="1">
          <a:blip r:embed="rId1">
            <a:extLst>
              <a:ext uri="{28A0092B-C50C-407E-A947-70E740481C1C}">
                <a14:useLocalDpi xmlns:a14="http://schemas.microsoft.com/office/drawing/2010/main" val="0"/>
              </a:ext>
            </a:extLst>
          </a:blip>
          <a:srcRect t="14557" b="83190"/>
          <a:stretch>
            <a:fillRect/>
          </a:stretch>
        </p:blipFill>
        <p:spPr bwMode="auto">
          <a:xfrm>
            <a:off x="400283" y="837717"/>
            <a:ext cx="8203870" cy="95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1" name="TextBox 11"/>
          <p:cNvSpPr txBox="1"/>
          <p:nvPr/>
        </p:nvSpPr>
        <p:spPr>
          <a:xfrm>
            <a:off x="1046234" y="315566"/>
            <a:ext cx="3519170" cy="52197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anose="02010600040101010101" pitchFamily="2" charset="-122"/>
                <a:cs typeface="华文黑体" pitchFamily="2" charset="-122"/>
              </a:defRPr>
            </a:lvl1pPr>
          </a:lstStyle>
          <a:p>
            <a:pPr algn="l"/>
            <a:r>
              <a:rPr lang="zh-CN" altLang="en-US" sz="2800" b="1">
                <a:solidFill>
                  <a:schemeClr val="accent1">
                    <a:lumMod val="50000"/>
                  </a:schemeClr>
                </a:solidFill>
                <a:sym typeface="+mn-ea"/>
              </a:rPr>
              <a:t>5.2.3 IPv6地址结构</a:t>
            </a:r>
            <a:endParaRPr lang="zh-CN" altLang="en-US" sz="2800" b="1">
              <a:solidFill>
                <a:schemeClr val="accent1">
                  <a:lumMod val="50000"/>
                </a:schemeClr>
              </a:solidFill>
              <a:sym typeface="+mn-ea"/>
            </a:endParaRPr>
          </a:p>
        </p:txBody>
      </p:sp>
      <p:cxnSp>
        <p:nvCxnSpPr>
          <p:cNvPr id="6" name="Line 9"/>
          <p:cNvCxnSpPr>
            <a:cxnSpLocks noChangeShapeType="1"/>
          </p:cNvCxnSpPr>
          <p:nvPr/>
        </p:nvCxnSpPr>
        <p:spPr bwMode="auto">
          <a:xfrm flipV="1">
            <a:off x="2168525" y="1664018"/>
            <a:ext cx="635" cy="288000"/>
          </a:xfrm>
          <a:prstGeom prst="line">
            <a:avLst/>
          </a:prstGeom>
          <a:noFill/>
          <a:ln w="12700">
            <a:solidFill>
              <a:srgbClr val="000000"/>
            </a:solidFill>
            <a:prstDash val="sysDash"/>
            <a:round/>
          </a:ln>
        </p:spPr>
      </p:cxnSp>
      <p:cxnSp>
        <p:nvCxnSpPr>
          <p:cNvPr id="8" name="Line 19"/>
          <p:cNvCxnSpPr>
            <a:cxnSpLocks noChangeShapeType="1"/>
          </p:cNvCxnSpPr>
          <p:nvPr/>
        </p:nvCxnSpPr>
        <p:spPr bwMode="auto">
          <a:xfrm>
            <a:off x="2166620" y="1769110"/>
            <a:ext cx="2275205" cy="0"/>
          </a:xfrm>
          <a:prstGeom prst="line">
            <a:avLst/>
          </a:prstGeom>
          <a:noFill/>
          <a:ln w="6350">
            <a:solidFill>
              <a:srgbClr val="000000"/>
            </a:solidFill>
            <a:round/>
            <a:headEnd type="triangle" w="med" len="med"/>
            <a:tailEnd type="triangle" w="med" len="med"/>
          </a:ln>
        </p:spPr>
      </p:cxnSp>
      <p:sp>
        <p:nvSpPr>
          <p:cNvPr id="9" name="Text Box 20"/>
          <p:cNvSpPr txBox="1">
            <a:spLocks noChangeArrowheads="1"/>
          </p:cNvSpPr>
          <p:nvPr/>
        </p:nvSpPr>
        <p:spPr bwMode="auto">
          <a:xfrm>
            <a:off x="2698750" y="2530475"/>
            <a:ext cx="3783965" cy="403225"/>
          </a:xfrm>
          <a:prstGeom prst="rect">
            <a:avLst/>
          </a:prstGeom>
          <a:solidFill>
            <a:srgbClr val="FFFFFF"/>
          </a:solidFill>
          <a:ln>
            <a:noFill/>
          </a:ln>
        </p:spPr>
        <p:txBody>
          <a:bodyPr rot="0" vertOverflow="clip" horzOverflow="clip" vert="horz" wrap="square" lIns="0" tIns="0" rIns="0" bIns="0" anchor="t" anchorCtr="0" upright="1">
            <a:noAutofit/>
          </a:bodyPr>
          <a:lstStyle/>
          <a:p>
            <a:pPr algn="ctr" fontAlgn="auto">
              <a:lnSpc>
                <a:spcPct val="100000"/>
              </a:lnSpc>
            </a:pPr>
            <a:r>
              <a:rPr lang="zh-CN" sz="2400" kern="100">
                <a:effectLst/>
                <a:latin typeface="Times New Roman" panose="02020603050405020304" charset="0"/>
                <a:ea typeface="宋体" panose="02010600030101010101" pitchFamily="2" charset="-122"/>
                <a:cs typeface="宋体" panose="02010600030101010101" pitchFamily="2" charset="-122"/>
              </a:rPr>
              <a:t>如：</a:t>
            </a:r>
            <a:r>
              <a:rPr lang="en-US" sz="2400" kern="100">
                <a:effectLst/>
                <a:latin typeface="Times New Roman" panose="02020603050405020304" charset="0"/>
                <a:ea typeface="宋体" panose="02010600030101010101" pitchFamily="2" charset="-122"/>
                <a:cs typeface="宋体" panose="02010600030101010101" pitchFamily="2" charset="-122"/>
              </a:rPr>
              <a:t>2001:db8:0:1::100/64</a:t>
            </a:r>
            <a:endParaRPr lang="zh-CN" sz="2400" kern="100">
              <a:effectLst/>
              <a:latin typeface="Times New Roman" panose="02020603050405020304" charset="0"/>
              <a:ea typeface="宋体" panose="02010600030101010101" pitchFamily="2" charset="-122"/>
              <a:cs typeface="宋体" panose="02010600030101010101" pitchFamily="2" charset="-122"/>
            </a:endParaRPr>
          </a:p>
        </p:txBody>
      </p:sp>
      <p:sp>
        <p:nvSpPr>
          <p:cNvPr id="10" name="Text Box 15"/>
          <p:cNvSpPr txBox="1">
            <a:spLocks noChangeArrowheads="1"/>
          </p:cNvSpPr>
          <p:nvPr/>
        </p:nvSpPr>
        <p:spPr bwMode="auto">
          <a:xfrm>
            <a:off x="2166620" y="1990725"/>
            <a:ext cx="2292350" cy="539750"/>
          </a:xfrm>
          <a:prstGeom prst="rect">
            <a:avLst/>
          </a:prstGeom>
          <a:solidFill>
            <a:schemeClr val="bg1">
              <a:lumMod val="85000"/>
            </a:schemeClr>
          </a:solidFill>
          <a:ln w="6350">
            <a:solidFill>
              <a:srgbClr val="000000"/>
            </a:solidFill>
            <a:miter lim="800000"/>
          </a:ln>
        </p:spPr>
        <p:txBody>
          <a:bodyPr rot="0" vertOverflow="clip" horzOverflow="clip" vert="horz" wrap="square" lIns="0" tIns="0" rIns="0" bIns="0" anchor="ctr" anchorCtr="0" upright="1">
            <a:noAutofit/>
          </a:bodyPr>
          <a:lstStyle/>
          <a:p>
            <a:pPr algn="ctr"/>
            <a:r>
              <a:rPr lang="zh-CN" sz="2400" kern="100">
                <a:effectLst/>
                <a:latin typeface="Times New Roman" panose="02020603050405020304" charset="0"/>
                <a:ea typeface="宋体" panose="02010600030101010101" pitchFamily="2" charset="-122"/>
                <a:cs typeface="宋体" panose="02010600030101010101" pitchFamily="2" charset="-122"/>
              </a:rPr>
              <a:t>前缀</a:t>
            </a:r>
            <a:endParaRPr lang="zh-CN" sz="2400" kern="100">
              <a:effectLst/>
              <a:latin typeface="Times New Roman" panose="02020603050405020304" charset="0"/>
              <a:ea typeface="宋体" panose="02010600030101010101" pitchFamily="2" charset="-122"/>
              <a:cs typeface="宋体" panose="02010600030101010101" pitchFamily="2" charset="-122"/>
            </a:endParaRPr>
          </a:p>
        </p:txBody>
      </p:sp>
      <p:cxnSp>
        <p:nvCxnSpPr>
          <p:cNvPr id="11" name="Line 9"/>
          <p:cNvCxnSpPr>
            <a:cxnSpLocks noChangeShapeType="1"/>
          </p:cNvCxnSpPr>
          <p:nvPr/>
        </p:nvCxnSpPr>
        <p:spPr bwMode="auto">
          <a:xfrm flipV="1">
            <a:off x="6749415" y="1628458"/>
            <a:ext cx="0" cy="288000"/>
          </a:xfrm>
          <a:prstGeom prst="line">
            <a:avLst/>
          </a:prstGeom>
          <a:noFill/>
          <a:ln w="12700">
            <a:solidFill>
              <a:srgbClr val="000000"/>
            </a:solidFill>
            <a:prstDash val="sysDash"/>
            <a:round/>
          </a:ln>
        </p:spPr>
      </p:cxnSp>
      <p:cxnSp>
        <p:nvCxnSpPr>
          <p:cNvPr id="12" name="Line 9"/>
          <p:cNvCxnSpPr>
            <a:cxnSpLocks noChangeShapeType="1"/>
          </p:cNvCxnSpPr>
          <p:nvPr/>
        </p:nvCxnSpPr>
        <p:spPr bwMode="auto">
          <a:xfrm flipV="1">
            <a:off x="4458970" y="1624648"/>
            <a:ext cx="635" cy="288000"/>
          </a:xfrm>
          <a:prstGeom prst="line">
            <a:avLst/>
          </a:prstGeom>
          <a:noFill/>
          <a:ln w="12700">
            <a:solidFill>
              <a:srgbClr val="000000"/>
            </a:solidFill>
            <a:prstDash val="sysDash"/>
            <a:round/>
          </a:ln>
        </p:spPr>
      </p:cxnSp>
      <p:cxnSp>
        <p:nvCxnSpPr>
          <p:cNvPr id="13" name="Line 19"/>
          <p:cNvCxnSpPr>
            <a:cxnSpLocks noChangeShapeType="1"/>
          </p:cNvCxnSpPr>
          <p:nvPr/>
        </p:nvCxnSpPr>
        <p:spPr bwMode="auto">
          <a:xfrm flipV="1">
            <a:off x="4476750" y="1772920"/>
            <a:ext cx="2270125" cy="0"/>
          </a:xfrm>
          <a:prstGeom prst="line">
            <a:avLst/>
          </a:prstGeom>
          <a:noFill/>
          <a:ln w="6350">
            <a:solidFill>
              <a:srgbClr val="000000"/>
            </a:solidFill>
            <a:round/>
            <a:headEnd type="triangle" w="med" len="med"/>
            <a:tailEnd type="triangle" w="med" len="med"/>
          </a:ln>
        </p:spPr>
      </p:cxnSp>
      <p:sp>
        <p:nvSpPr>
          <p:cNvPr id="14" name="Text Box 20"/>
          <p:cNvSpPr txBox="1">
            <a:spLocks noChangeArrowheads="1"/>
          </p:cNvSpPr>
          <p:nvPr/>
        </p:nvSpPr>
        <p:spPr bwMode="auto">
          <a:xfrm>
            <a:off x="5271770" y="1601470"/>
            <a:ext cx="680720" cy="285750"/>
          </a:xfrm>
          <a:prstGeom prst="rect">
            <a:avLst/>
          </a:prstGeom>
          <a:solidFill>
            <a:srgbClr val="FFFFFF"/>
          </a:solidFill>
          <a:ln>
            <a:noFill/>
          </a:ln>
        </p:spPr>
        <p:txBody>
          <a:bodyPr rot="0" vertOverflow="clip" horzOverflow="clip" vert="horz" wrap="square" lIns="0" tIns="0" rIns="0" bIns="0" anchor="t" anchorCtr="0" upright="1">
            <a:noAutofit/>
          </a:bodyPr>
          <a:lstStyle/>
          <a:p>
            <a:pPr algn="ctr" fontAlgn="auto">
              <a:lnSpc>
                <a:spcPct val="100000"/>
              </a:lnSpc>
            </a:pPr>
            <a:r>
              <a:rPr lang="en-US" sz="1600" kern="100">
                <a:effectLst/>
                <a:latin typeface="Times New Roman" panose="02020603050405020304" charset="0"/>
                <a:ea typeface="宋体" panose="02010600030101010101" pitchFamily="2" charset="-122"/>
                <a:cs typeface="宋体" panose="02010600030101010101" pitchFamily="2" charset="-122"/>
              </a:rPr>
              <a:t>64</a:t>
            </a:r>
            <a:r>
              <a:rPr lang="zh-CN" sz="1600" kern="100">
                <a:effectLst/>
                <a:latin typeface="Times New Roman" panose="02020603050405020304" charset="0"/>
                <a:ea typeface="宋体" panose="02010600030101010101" pitchFamily="2" charset="-122"/>
                <a:cs typeface="宋体" panose="02010600030101010101" pitchFamily="2" charset="-122"/>
              </a:rPr>
              <a:t>位</a:t>
            </a:r>
            <a:endParaRPr lang="zh-CN" sz="1600" kern="100">
              <a:effectLst/>
              <a:latin typeface="Times New Roman" panose="02020603050405020304" charset="0"/>
              <a:ea typeface="宋体" panose="02010600030101010101" pitchFamily="2" charset="-122"/>
              <a:cs typeface="宋体" panose="02010600030101010101" pitchFamily="2" charset="-122"/>
            </a:endParaRPr>
          </a:p>
        </p:txBody>
      </p:sp>
      <p:sp>
        <p:nvSpPr>
          <p:cNvPr id="17" name="Text Box 15"/>
          <p:cNvSpPr txBox="1">
            <a:spLocks noChangeArrowheads="1"/>
          </p:cNvSpPr>
          <p:nvPr/>
        </p:nvSpPr>
        <p:spPr bwMode="auto">
          <a:xfrm>
            <a:off x="2166620" y="2997200"/>
            <a:ext cx="2292350" cy="539750"/>
          </a:xfrm>
          <a:prstGeom prst="rect">
            <a:avLst/>
          </a:prstGeom>
          <a:solidFill>
            <a:schemeClr val="bg1">
              <a:lumMod val="85000"/>
            </a:schemeClr>
          </a:solidFill>
          <a:ln w="6350">
            <a:solidFill>
              <a:srgbClr val="000000"/>
            </a:solidFill>
            <a:miter lim="800000"/>
          </a:ln>
        </p:spPr>
        <p:txBody>
          <a:bodyPr rot="0" vertOverflow="clip" horzOverflow="clip" vert="horz" wrap="square" lIns="0" tIns="0" rIns="0" bIns="0" anchor="ctr" anchorCtr="0" upright="1">
            <a:noAutofit/>
          </a:bodyPr>
          <a:lstStyle/>
          <a:p>
            <a:pPr algn="ctr"/>
            <a:r>
              <a:rPr lang="en-US" sz="2400" kern="100">
                <a:effectLst/>
                <a:latin typeface="宋体" panose="02010600030101010101" pitchFamily="2" charset="-122"/>
                <a:ea typeface="宋体" panose="02010600030101010101" pitchFamily="2" charset="-122"/>
                <a:cs typeface="宋体" panose="02010600030101010101" pitchFamily="2" charset="-122"/>
              </a:rPr>
              <a:t>2001:db8:0:1</a:t>
            </a:r>
            <a:endParaRPr lang="en-US" sz="2400" kern="100">
              <a:effectLst/>
              <a:latin typeface="宋体" panose="02010600030101010101" pitchFamily="2" charset="-122"/>
              <a:ea typeface="宋体" panose="02010600030101010101" pitchFamily="2" charset="-122"/>
              <a:cs typeface="宋体" panose="02010600030101010101" pitchFamily="2" charset="-122"/>
            </a:endParaRPr>
          </a:p>
        </p:txBody>
      </p:sp>
      <p:sp>
        <p:nvSpPr>
          <p:cNvPr id="19" name="Text Box 15"/>
          <p:cNvSpPr txBox="1">
            <a:spLocks noChangeArrowheads="1"/>
          </p:cNvSpPr>
          <p:nvPr/>
        </p:nvSpPr>
        <p:spPr bwMode="auto">
          <a:xfrm>
            <a:off x="4458970" y="2997200"/>
            <a:ext cx="2292350" cy="539750"/>
          </a:xfrm>
          <a:prstGeom prst="rect">
            <a:avLst/>
          </a:prstGeom>
          <a:solidFill>
            <a:schemeClr val="bg1">
              <a:lumMod val="85000"/>
            </a:schemeClr>
          </a:solidFill>
          <a:ln w="6350">
            <a:solidFill>
              <a:srgbClr val="000000"/>
            </a:solidFill>
            <a:miter lim="800000"/>
          </a:ln>
        </p:spPr>
        <p:txBody>
          <a:bodyPr rot="0" vertOverflow="clip" horzOverflow="clip" vert="horz" wrap="square" lIns="0" tIns="0" rIns="0" bIns="0" anchor="ctr" anchorCtr="0" upright="1">
            <a:noAutofit/>
          </a:bodyPr>
          <a:lstStyle/>
          <a:p>
            <a:pPr algn="ctr"/>
            <a:r>
              <a:rPr lang="en-US" sz="2400" kern="100">
                <a:effectLst/>
                <a:latin typeface="宋体" panose="02010600030101010101" pitchFamily="2" charset="-122"/>
                <a:ea typeface="宋体" panose="02010600030101010101" pitchFamily="2" charset="-122"/>
                <a:cs typeface="宋体" panose="02010600030101010101" pitchFamily="2" charset="-122"/>
              </a:rPr>
              <a:t>::100</a:t>
            </a:r>
            <a:endParaRPr lang="en-US" sz="2400" kern="100">
              <a:effectLst/>
              <a:latin typeface="宋体" panose="02010600030101010101" pitchFamily="2" charset="-122"/>
              <a:ea typeface="宋体" panose="02010600030101010101" pitchFamily="2" charset="-122"/>
              <a:cs typeface="宋体" panose="02010600030101010101" pitchFamily="2" charset="-122"/>
            </a:endParaRPr>
          </a:p>
        </p:txBody>
      </p:sp>
      <p:sp>
        <p:nvSpPr>
          <p:cNvPr id="20" name="Text Box 20"/>
          <p:cNvSpPr txBox="1">
            <a:spLocks noChangeArrowheads="1"/>
          </p:cNvSpPr>
          <p:nvPr/>
        </p:nvSpPr>
        <p:spPr bwMode="auto">
          <a:xfrm>
            <a:off x="2885440" y="1631315"/>
            <a:ext cx="666750" cy="235585"/>
          </a:xfrm>
          <a:prstGeom prst="rect">
            <a:avLst/>
          </a:prstGeom>
          <a:solidFill>
            <a:srgbClr val="FFFFFF"/>
          </a:solidFill>
          <a:ln>
            <a:noFill/>
          </a:ln>
        </p:spPr>
        <p:txBody>
          <a:bodyPr rot="0" vertOverflow="clip" horzOverflow="clip" vert="horz" wrap="square" lIns="0" tIns="0" rIns="0" bIns="0" anchor="t" anchorCtr="0" upright="1">
            <a:noAutofit/>
          </a:bodyPr>
          <a:lstStyle/>
          <a:p>
            <a:pPr algn="ctr" fontAlgn="auto">
              <a:lnSpc>
                <a:spcPct val="100000"/>
              </a:lnSpc>
            </a:pPr>
            <a:r>
              <a:rPr lang="en-US" sz="1800" kern="100">
                <a:effectLst/>
                <a:latin typeface="Times New Roman" panose="02020603050405020304" charset="0"/>
                <a:ea typeface="宋体" panose="02010600030101010101" pitchFamily="2" charset="-122"/>
                <a:cs typeface="宋体" panose="02010600030101010101" pitchFamily="2" charset="-122"/>
              </a:rPr>
              <a:t>64</a:t>
            </a:r>
            <a:r>
              <a:rPr lang="zh-CN" sz="1800" kern="100">
                <a:effectLst/>
                <a:latin typeface="Times New Roman" panose="02020603050405020304" charset="0"/>
                <a:ea typeface="宋体" panose="02010600030101010101" pitchFamily="2" charset="-122"/>
                <a:cs typeface="宋体" panose="02010600030101010101" pitchFamily="2" charset="-122"/>
              </a:rPr>
              <a:t>位</a:t>
            </a:r>
            <a:endParaRPr lang="zh-CN" sz="1800" kern="100">
              <a:effectLst/>
              <a:latin typeface="Times New Roman" panose="02020603050405020304" charset="0"/>
              <a:ea typeface="宋体" panose="02010600030101010101" pitchFamily="2" charset="-122"/>
              <a:cs typeface="宋体" panose="02010600030101010101" pitchFamily="2" charset="-122"/>
            </a:endParaRPr>
          </a:p>
          <a:p>
            <a:pPr algn="just" fontAlgn="auto">
              <a:lnSpc>
                <a:spcPct val="100000"/>
              </a:lnSpc>
            </a:pPr>
            <a:r>
              <a:rPr lang="en-US" sz="1800" kern="100">
                <a:effectLst/>
                <a:latin typeface="Times New Roman" panose="02020603050405020304" charset="0"/>
                <a:ea typeface="宋体" panose="02010600030101010101" pitchFamily="2" charset="-122"/>
                <a:cs typeface="宋体" panose="02010600030101010101" pitchFamily="2" charset="-122"/>
              </a:rPr>
              <a:t> </a:t>
            </a:r>
            <a:endParaRPr lang="en-US" sz="1800" kern="100">
              <a:effectLst/>
              <a:latin typeface="Times New Roman" panose="02020603050405020304" charset="0"/>
              <a:ea typeface="宋体" panose="02010600030101010101" pitchFamily="2" charset="-122"/>
              <a:cs typeface="宋体" panose="02010600030101010101" pitchFamily="2" charset="-122"/>
            </a:endParaRPr>
          </a:p>
        </p:txBody>
      </p:sp>
      <p:sp>
        <p:nvSpPr>
          <p:cNvPr id="21" name="Text Box 15"/>
          <p:cNvSpPr txBox="1">
            <a:spLocks noChangeArrowheads="1"/>
          </p:cNvSpPr>
          <p:nvPr/>
        </p:nvSpPr>
        <p:spPr bwMode="auto">
          <a:xfrm>
            <a:off x="4458970" y="1990725"/>
            <a:ext cx="2292350" cy="539750"/>
          </a:xfrm>
          <a:prstGeom prst="rect">
            <a:avLst/>
          </a:prstGeom>
          <a:solidFill>
            <a:schemeClr val="bg1">
              <a:lumMod val="85000"/>
            </a:schemeClr>
          </a:solidFill>
          <a:ln w="6350">
            <a:solidFill>
              <a:srgbClr val="000000"/>
            </a:solidFill>
            <a:miter lim="800000"/>
          </a:ln>
        </p:spPr>
        <p:txBody>
          <a:bodyPr rot="0" vertOverflow="clip" horzOverflow="clip" vert="horz" wrap="square" lIns="0" tIns="0" rIns="0" bIns="0" anchor="ctr" anchorCtr="0" upright="1">
            <a:noAutofit/>
          </a:bodyPr>
          <a:lstStyle/>
          <a:p>
            <a:pPr algn="ctr"/>
            <a:r>
              <a:rPr lang="zh-CN" sz="2400" kern="100">
                <a:effectLst/>
                <a:latin typeface="Times New Roman" panose="02020603050405020304" charset="0"/>
                <a:ea typeface="宋体" panose="02010600030101010101" pitchFamily="2" charset="-122"/>
                <a:cs typeface="宋体" panose="02010600030101010101" pitchFamily="2" charset="-122"/>
              </a:rPr>
              <a:t>接口</a:t>
            </a:r>
            <a:r>
              <a:rPr lang="en-US" sz="2400" kern="100">
                <a:effectLst/>
                <a:latin typeface="Times New Roman" panose="02020603050405020304" charset="0"/>
                <a:ea typeface="宋体" panose="02010600030101010101" pitchFamily="2" charset="-122"/>
                <a:cs typeface="宋体" panose="02010600030101010101" pitchFamily="2" charset="-122"/>
              </a:rPr>
              <a:t>ID</a:t>
            </a:r>
            <a:endParaRPr lang="zh-CN" sz="2400" kern="100">
              <a:effectLst/>
              <a:latin typeface="Times New Roman" panose="02020603050405020304" charset="0"/>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0" name="Group 7"/>
          <p:cNvGrpSpPr/>
          <p:nvPr/>
        </p:nvGrpSpPr>
        <p:grpSpPr bwMode="auto">
          <a:xfrm>
            <a:off x="103064" y="47615"/>
            <a:ext cx="597171" cy="315096"/>
            <a:chOff x="0" y="0"/>
            <a:chExt cx="1041399" cy="549275"/>
          </a:xfrm>
        </p:grpSpPr>
        <p:sp>
          <p:nvSpPr>
            <p:cNvPr id="271" name="Freeform 16"/>
            <p:cNvSpPr/>
            <p:nvPr/>
          </p:nvSpPr>
          <p:spPr bwMode="auto">
            <a:xfrm>
              <a:off x="0" y="0"/>
              <a:ext cx="361950" cy="549275"/>
            </a:xfrm>
            <a:custGeom>
              <a:avLst/>
              <a:gdLst>
                <a:gd name="T0" fmla="*/ 4 w 400"/>
                <a:gd name="T1" fmla="*/ 92 h 608"/>
                <a:gd name="T2" fmla="*/ 96 w 400"/>
                <a:gd name="T3" fmla="*/ 0 h 608"/>
                <a:gd name="T4" fmla="*/ 400 w 400"/>
                <a:gd name="T5" fmla="*/ 304 h 608"/>
                <a:gd name="T6" fmla="*/ 96 w 400"/>
                <a:gd name="T7" fmla="*/ 608 h 608"/>
                <a:gd name="T8" fmla="*/ 0 w 400"/>
                <a:gd name="T9" fmla="*/ 512 h 608"/>
                <a:gd name="T10" fmla="*/ 212 w 400"/>
                <a:gd name="T11" fmla="*/ 300 h 608"/>
                <a:gd name="T12" fmla="*/ 4 w 400"/>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400" h="608">
                  <a:moveTo>
                    <a:pt x="4" y="92"/>
                  </a:moveTo>
                  <a:lnTo>
                    <a:pt x="96" y="0"/>
                  </a:lnTo>
                  <a:lnTo>
                    <a:pt x="400" y="304"/>
                  </a:lnTo>
                  <a:lnTo>
                    <a:pt x="96" y="608"/>
                  </a:lnTo>
                  <a:lnTo>
                    <a:pt x="0" y="512"/>
                  </a:lnTo>
                  <a:lnTo>
                    <a:pt x="212" y="300"/>
                  </a:lnTo>
                  <a:lnTo>
                    <a:pt x="4" y="92"/>
                  </a:lnTo>
                  <a:close/>
                </a:path>
              </a:pathLst>
            </a:custGeom>
            <a:solidFill>
              <a:srgbClr val="005DA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sp>
          <p:nvSpPr>
            <p:cNvPr id="272" name="Freeform 17"/>
            <p:cNvSpPr/>
            <p:nvPr/>
          </p:nvSpPr>
          <p:spPr bwMode="auto">
            <a:xfrm>
              <a:off x="338137" y="0"/>
              <a:ext cx="360362" cy="549275"/>
            </a:xfrm>
            <a:custGeom>
              <a:avLst/>
              <a:gdLst>
                <a:gd name="T0" fmla="*/ 4 w 399"/>
                <a:gd name="T1" fmla="*/ 92 h 608"/>
                <a:gd name="T2" fmla="*/ 96 w 399"/>
                <a:gd name="T3" fmla="*/ 0 h 608"/>
                <a:gd name="T4" fmla="*/ 399 w 399"/>
                <a:gd name="T5" fmla="*/ 304 h 608"/>
                <a:gd name="T6" fmla="*/ 96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6" y="0"/>
                  </a:lnTo>
                  <a:lnTo>
                    <a:pt x="399" y="304"/>
                  </a:lnTo>
                  <a:lnTo>
                    <a:pt x="96" y="608"/>
                  </a:lnTo>
                  <a:lnTo>
                    <a:pt x="0" y="512"/>
                  </a:lnTo>
                  <a:lnTo>
                    <a:pt x="212" y="300"/>
                  </a:lnTo>
                  <a:lnTo>
                    <a:pt x="4" y="92"/>
                  </a:lnTo>
                  <a:close/>
                </a:path>
              </a:pathLst>
            </a:custGeom>
            <a:solidFill>
              <a:srgbClr val="399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sp>
          <p:nvSpPr>
            <p:cNvPr id="273" name="Freeform 18"/>
            <p:cNvSpPr/>
            <p:nvPr/>
          </p:nvSpPr>
          <p:spPr bwMode="auto">
            <a:xfrm>
              <a:off x="681037" y="0"/>
              <a:ext cx="360362" cy="549275"/>
            </a:xfrm>
            <a:custGeom>
              <a:avLst/>
              <a:gdLst>
                <a:gd name="T0" fmla="*/ 4 w 399"/>
                <a:gd name="T1" fmla="*/ 92 h 608"/>
                <a:gd name="T2" fmla="*/ 95 w 399"/>
                <a:gd name="T3" fmla="*/ 0 h 608"/>
                <a:gd name="T4" fmla="*/ 399 w 399"/>
                <a:gd name="T5" fmla="*/ 304 h 608"/>
                <a:gd name="T6" fmla="*/ 95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5" y="0"/>
                  </a:lnTo>
                  <a:lnTo>
                    <a:pt x="399" y="304"/>
                  </a:lnTo>
                  <a:lnTo>
                    <a:pt x="95" y="608"/>
                  </a:lnTo>
                  <a:lnTo>
                    <a:pt x="0" y="512"/>
                  </a:lnTo>
                  <a:lnTo>
                    <a:pt x="212" y="300"/>
                  </a:lnTo>
                  <a:lnTo>
                    <a:pt x="4" y="92"/>
                  </a:lnTo>
                  <a:close/>
                </a:path>
              </a:pathLst>
            </a:custGeom>
            <a:solidFill>
              <a:srgbClr val="F796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grpSp>
      <p:pic>
        <p:nvPicPr>
          <p:cNvPr id="320" name="图片 319" descr="C:\Users\qlp-PC\AppData\Roaming\Tencent\Users\2491454950\QQ\WinTemp\RichOle\Y9%6XOFJ_P_BLG9N%D}IKZ9.png"/>
          <p:cNvPicPr>
            <a:picLocks noChangeAspect="1" noChangeArrowheads="1"/>
          </p:cNvPicPr>
          <p:nvPr/>
        </p:nvPicPr>
        <p:blipFill rotWithShape="1">
          <a:blip r:embed="rId1">
            <a:extLst>
              <a:ext uri="{28A0092B-C50C-407E-A947-70E740481C1C}">
                <a14:useLocalDpi xmlns:a14="http://schemas.microsoft.com/office/drawing/2010/main" val="0"/>
              </a:ext>
            </a:extLst>
          </a:blip>
          <a:srcRect t="14557" b="83190"/>
          <a:stretch>
            <a:fillRect/>
          </a:stretch>
        </p:blipFill>
        <p:spPr bwMode="auto">
          <a:xfrm>
            <a:off x="400283" y="837717"/>
            <a:ext cx="8203870" cy="95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1" name="TextBox 11"/>
          <p:cNvSpPr txBox="1"/>
          <p:nvPr/>
        </p:nvSpPr>
        <p:spPr>
          <a:xfrm>
            <a:off x="1046234" y="315566"/>
            <a:ext cx="3519170" cy="52197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anose="02010600040101010101" pitchFamily="2" charset="-122"/>
                <a:cs typeface="华文黑体" pitchFamily="2" charset="-122"/>
              </a:defRPr>
            </a:lvl1pPr>
          </a:lstStyle>
          <a:p>
            <a:pPr algn="l"/>
            <a:r>
              <a:rPr lang="zh-CN" altLang="en-US" sz="2800" b="1">
                <a:solidFill>
                  <a:schemeClr val="accent1">
                    <a:lumMod val="50000"/>
                  </a:schemeClr>
                </a:solidFill>
                <a:sym typeface="+mn-ea"/>
              </a:rPr>
              <a:t>5.2.4 IPv6单播地址</a:t>
            </a:r>
            <a:endParaRPr lang="zh-CN" altLang="en-US" sz="2800" b="1">
              <a:solidFill>
                <a:schemeClr val="accent1">
                  <a:lumMod val="50000"/>
                </a:schemeClr>
              </a:solidFill>
              <a:sym typeface="+mn-ea"/>
            </a:endParaRPr>
          </a:p>
        </p:txBody>
      </p:sp>
      <p:sp>
        <p:nvSpPr>
          <p:cNvPr id="2" name="矩形 1"/>
          <p:cNvSpPr/>
          <p:nvPr/>
        </p:nvSpPr>
        <p:spPr>
          <a:xfrm>
            <a:off x="400050" y="2185670"/>
            <a:ext cx="1678305" cy="569595"/>
          </a:xfrm>
          <a:prstGeom prst="rect">
            <a:avLst/>
          </a:prstGeom>
          <a:solidFill>
            <a:schemeClr val="accent4">
              <a:lumMod val="20000"/>
              <a:lumOff val="80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400" b="1">
                <a:solidFill>
                  <a:schemeClr val="accent1">
                    <a:lumMod val="50000"/>
                  </a:schemeClr>
                </a:solidFill>
              </a:rPr>
              <a:t>IPv6地址</a:t>
            </a:r>
            <a:endParaRPr lang="zh-CN" altLang="en-US" sz="2400" b="1">
              <a:solidFill>
                <a:schemeClr val="accent1">
                  <a:lumMod val="50000"/>
                </a:schemeClr>
              </a:solidFill>
            </a:endParaRPr>
          </a:p>
        </p:txBody>
      </p:sp>
      <p:sp>
        <p:nvSpPr>
          <p:cNvPr id="3" name="矩形 2"/>
          <p:cNvSpPr/>
          <p:nvPr/>
        </p:nvSpPr>
        <p:spPr>
          <a:xfrm>
            <a:off x="2469515" y="1407795"/>
            <a:ext cx="1440000" cy="460375"/>
          </a:xfrm>
          <a:prstGeom prst="rect">
            <a:avLst/>
          </a:prstGeom>
          <a:solidFill>
            <a:schemeClr val="bg1"/>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p>
            <a:pPr algn="l"/>
            <a:r>
              <a:rPr lang="zh-CN" sz="2400" b="1">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单</a:t>
            </a:r>
            <a:r>
              <a:rPr sz="2400" b="1">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播地址</a:t>
            </a:r>
            <a:endParaRPr sz="2400" b="1">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endParaRPr>
          </a:p>
        </p:txBody>
      </p:sp>
      <p:sp>
        <p:nvSpPr>
          <p:cNvPr id="4" name="矩形 3"/>
          <p:cNvSpPr/>
          <p:nvPr/>
        </p:nvSpPr>
        <p:spPr>
          <a:xfrm>
            <a:off x="2469515" y="2185670"/>
            <a:ext cx="1440000" cy="460375"/>
          </a:xfrm>
          <a:prstGeom prst="rect">
            <a:avLst/>
          </a:prstGeom>
          <a:solidFill>
            <a:schemeClr val="bg1"/>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p>
            <a:pPr algn="l"/>
            <a:r>
              <a:rPr lang="zh-CN" sz="2400" b="1">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组</a:t>
            </a:r>
            <a:r>
              <a:rPr sz="2400" b="1">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播地址</a:t>
            </a:r>
            <a:endParaRPr sz="2400" b="1">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endParaRPr>
          </a:p>
        </p:txBody>
      </p:sp>
      <p:sp>
        <p:nvSpPr>
          <p:cNvPr id="5" name="矩形 4"/>
          <p:cNvSpPr/>
          <p:nvPr/>
        </p:nvSpPr>
        <p:spPr>
          <a:xfrm>
            <a:off x="2469515" y="2963545"/>
            <a:ext cx="1440000" cy="460375"/>
          </a:xfrm>
          <a:prstGeom prst="rect">
            <a:avLst/>
          </a:prstGeom>
          <a:solidFill>
            <a:schemeClr val="bg1"/>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p>
            <a:pPr algn="l"/>
            <a:r>
              <a:rPr lang="zh-CN" sz="2400" b="1">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任</a:t>
            </a:r>
            <a:r>
              <a:rPr sz="2400" b="1">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播地址</a:t>
            </a:r>
            <a:endParaRPr sz="2400" b="1">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endParaRPr>
          </a:p>
        </p:txBody>
      </p:sp>
      <p:sp>
        <p:nvSpPr>
          <p:cNvPr id="6" name="矩形 5"/>
          <p:cNvSpPr/>
          <p:nvPr/>
        </p:nvSpPr>
        <p:spPr>
          <a:xfrm>
            <a:off x="4300855" y="948055"/>
            <a:ext cx="2375535" cy="460375"/>
          </a:xfrm>
          <a:prstGeom prst="rect">
            <a:avLst/>
          </a:prstGeom>
          <a:solidFill>
            <a:schemeClr val="bg1"/>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p>
            <a:pPr algn="l"/>
            <a:r>
              <a:rPr sz="2400" b="1">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全球单播地址</a:t>
            </a:r>
            <a:endParaRPr sz="2400" b="1">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endParaRPr>
          </a:p>
        </p:txBody>
      </p:sp>
      <p:sp>
        <p:nvSpPr>
          <p:cNvPr id="7" name="矩形 6"/>
          <p:cNvSpPr/>
          <p:nvPr/>
        </p:nvSpPr>
        <p:spPr>
          <a:xfrm>
            <a:off x="4300855" y="1528445"/>
            <a:ext cx="2376170" cy="460375"/>
          </a:xfrm>
          <a:prstGeom prst="rect">
            <a:avLst/>
          </a:prstGeom>
          <a:solidFill>
            <a:schemeClr val="bg1"/>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p>
            <a:pPr algn="l"/>
            <a:r>
              <a:rPr sz="2400" b="1">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本地链路地址</a:t>
            </a:r>
            <a:endParaRPr sz="2400" b="1">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endParaRPr>
          </a:p>
        </p:txBody>
      </p:sp>
      <p:sp>
        <p:nvSpPr>
          <p:cNvPr id="8" name="矩形 7"/>
          <p:cNvSpPr/>
          <p:nvPr/>
        </p:nvSpPr>
        <p:spPr>
          <a:xfrm>
            <a:off x="4300855" y="2108835"/>
            <a:ext cx="2376170" cy="460375"/>
          </a:xfrm>
          <a:prstGeom prst="rect">
            <a:avLst/>
          </a:prstGeom>
          <a:solidFill>
            <a:schemeClr val="bg1"/>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p>
            <a:pPr algn="l"/>
            <a:r>
              <a:rPr sz="2400" b="1">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唯一本地地址</a:t>
            </a:r>
            <a:endParaRPr sz="2400" b="1">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endParaRPr>
          </a:p>
        </p:txBody>
      </p:sp>
      <p:sp>
        <p:nvSpPr>
          <p:cNvPr id="9" name="矩形 8"/>
          <p:cNvSpPr/>
          <p:nvPr/>
        </p:nvSpPr>
        <p:spPr>
          <a:xfrm>
            <a:off x="4300220" y="2698115"/>
            <a:ext cx="2375535" cy="460375"/>
          </a:xfrm>
          <a:prstGeom prst="rect">
            <a:avLst/>
          </a:prstGeom>
          <a:solidFill>
            <a:schemeClr val="bg1"/>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p>
            <a:pPr algn="l"/>
            <a:r>
              <a:rPr sz="2400" b="1">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环回地址</a:t>
            </a:r>
            <a:endParaRPr sz="2400" b="1">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endParaRPr>
          </a:p>
        </p:txBody>
      </p:sp>
      <p:sp>
        <p:nvSpPr>
          <p:cNvPr id="10" name="矩形 9"/>
          <p:cNvSpPr/>
          <p:nvPr/>
        </p:nvSpPr>
        <p:spPr>
          <a:xfrm>
            <a:off x="4300220" y="3278505"/>
            <a:ext cx="2376170" cy="460375"/>
          </a:xfrm>
          <a:prstGeom prst="rect">
            <a:avLst/>
          </a:prstGeom>
          <a:solidFill>
            <a:schemeClr val="bg1"/>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p>
            <a:pPr algn="l"/>
            <a:r>
              <a:rPr sz="2400" b="1">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未指定地址</a:t>
            </a:r>
            <a:endParaRPr sz="2400" b="1">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endParaRPr>
          </a:p>
        </p:txBody>
      </p:sp>
      <p:sp>
        <p:nvSpPr>
          <p:cNvPr id="11" name="矩形 10"/>
          <p:cNvSpPr/>
          <p:nvPr/>
        </p:nvSpPr>
        <p:spPr>
          <a:xfrm>
            <a:off x="4300220" y="3858895"/>
            <a:ext cx="2376170" cy="460375"/>
          </a:xfrm>
          <a:prstGeom prst="rect">
            <a:avLst/>
          </a:prstGeom>
          <a:solidFill>
            <a:schemeClr val="bg1"/>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p>
            <a:pPr algn="l"/>
            <a:r>
              <a:rPr sz="2400" b="1">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嵌入式IPv4地址</a:t>
            </a:r>
            <a:endParaRPr sz="2400" b="1">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endParaRPr>
          </a:p>
        </p:txBody>
      </p:sp>
      <p:sp>
        <p:nvSpPr>
          <p:cNvPr id="13" name="左大括号 12"/>
          <p:cNvSpPr/>
          <p:nvPr/>
        </p:nvSpPr>
        <p:spPr>
          <a:xfrm>
            <a:off x="2164715" y="1650365"/>
            <a:ext cx="304800" cy="1605280"/>
          </a:xfrm>
          <a:prstGeom prst="leftBrace">
            <a:avLst/>
          </a:prstGeom>
          <a:ln w="22225">
            <a:solidFill>
              <a:schemeClr val="accent2">
                <a:lumMod val="75000"/>
              </a:schemeClr>
            </a:solidFill>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p>
        </p:txBody>
      </p:sp>
      <p:sp>
        <p:nvSpPr>
          <p:cNvPr id="14" name="左大括号 13"/>
          <p:cNvSpPr/>
          <p:nvPr/>
        </p:nvSpPr>
        <p:spPr>
          <a:xfrm>
            <a:off x="3980815" y="1032510"/>
            <a:ext cx="319405" cy="3095625"/>
          </a:xfrm>
          <a:prstGeom prst="leftBrace">
            <a:avLst>
              <a:gd name="adj1" fmla="val 8333"/>
              <a:gd name="adj2" fmla="val 19856"/>
            </a:avLst>
          </a:prstGeom>
          <a:ln w="22225">
            <a:solidFill>
              <a:schemeClr val="accent2">
                <a:lumMod val="75000"/>
              </a:schemeClr>
            </a:solidFill>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0" name="Group 7"/>
          <p:cNvGrpSpPr/>
          <p:nvPr/>
        </p:nvGrpSpPr>
        <p:grpSpPr bwMode="auto">
          <a:xfrm>
            <a:off x="103064" y="47615"/>
            <a:ext cx="597171" cy="315096"/>
            <a:chOff x="0" y="0"/>
            <a:chExt cx="1041399" cy="549275"/>
          </a:xfrm>
        </p:grpSpPr>
        <p:sp>
          <p:nvSpPr>
            <p:cNvPr id="271" name="Freeform 16"/>
            <p:cNvSpPr/>
            <p:nvPr/>
          </p:nvSpPr>
          <p:spPr bwMode="auto">
            <a:xfrm>
              <a:off x="0" y="0"/>
              <a:ext cx="361950" cy="549275"/>
            </a:xfrm>
            <a:custGeom>
              <a:avLst/>
              <a:gdLst>
                <a:gd name="T0" fmla="*/ 4 w 400"/>
                <a:gd name="T1" fmla="*/ 92 h 608"/>
                <a:gd name="T2" fmla="*/ 96 w 400"/>
                <a:gd name="T3" fmla="*/ 0 h 608"/>
                <a:gd name="T4" fmla="*/ 400 w 400"/>
                <a:gd name="T5" fmla="*/ 304 h 608"/>
                <a:gd name="T6" fmla="*/ 96 w 400"/>
                <a:gd name="T7" fmla="*/ 608 h 608"/>
                <a:gd name="T8" fmla="*/ 0 w 400"/>
                <a:gd name="T9" fmla="*/ 512 h 608"/>
                <a:gd name="T10" fmla="*/ 212 w 400"/>
                <a:gd name="T11" fmla="*/ 300 h 608"/>
                <a:gd name="T12" fmla="*/ 4 w 400"/>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400" h="608">
                  <a:moveTo>
                    <a:pt x="4" y="92"/>
                  </a:moveTo>
                  <a:lnTo>
                    <a:pt x="96" y="0"/>
                  </a:lnTo>
                  <a:lnTo>
                    <a:pt x="400" y="304"/>
                  </a:lnTo>
                  <a:lnTo>
                    <a:pt x="96" y="608"/>
                  </a:lnTo>
                  <a:lnTo>
                    <a:pt x="0" y="512"/>
                  </a:lnTo>
                  <a:lnTo>
                    <a:pt x="212" y="300"/>
                  </a:lnTo>
                  <a:lnTo>
                    <a:pt x="4" y="92"/>
                  </a:lnTo>
                  <a:close/>
                </a:path>
              </a:pathLst>
            </a:custGeom>
            <a:solidFill>
              <a:srgbClr val="005DA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sp>
          <p:nvSpPr>
            <p:cNvPr id="272" name="Freeform 17"/>
            <p:cNvSpPr/>
            <p:nvPr/>
          </p:nvSpPr>
          <p:spPr bwMode="auto">
            <a:xfrm>
              <a:off x="338137" y="0"/>
              <a:ext cx="360362" cy="549275"/>
            </a:xfrm>
            <a:custGeom>
              <a:avLst/>
              <a:gdLst>
                <a:gd name="T0" fmla="*/ 4 w 399"/>
                <a:gd name="T1" fmla="*/ 92 h 608"/>
                <a:gd name="T2" fmla="*/ 96 w 399"/>
                <a:gd name="T3" fmla="*/ 0 h 608"/>
                <a:gd name="T4" fmla="*/ 399 w 399"/>
                <a:gd name="T5" fmla="*/ 304 h 608"/>
                <a:gd name="T6" fmla="*/ 96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6" y="0"/>
                  </a:lnTo>
                  <a:lnTo>
                    <a:pt x="399" y="304"/>
                  </a:lnTo>
                  <a:lnTo>
                    <a:pt x="96" y="608"/>
                  </a:lnTo>
                  <a:lnTo>
                    <a:pt x="0" y="512"/>
                  </a:lnTo>
                  <a:lnTo>
                    <a:pt x="212" y="300"/>
                  </a:lnTo>
                  <a:lnTo>
                    <a:pt x="4" y="92"/>
                  </a:lnTo>
                  <a:close/>
                </a:path>
              </a:pathLst>
            </a:custGeom>
            <a:solidFill>
              <a:srgbClr val="399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sp>
          <p:nvSpPr>
            <p:cNvPr id="273" name="Freeform 18"/>
            <p:cNvSpPr/>
            <p:nvPr/>
          </p:nvSpPr>
          <p:spPr bwMode="auto">
            <a:xfrm>
              <a:off x="681037" y="0"/>
              <a:ext cx="360362" cy="549275"/>
            </a:xfrm>
            <a:custGeom>
              <a:avLst/>
              <a:gdLst>
                <a:gd name="T0" fmla="*/ 4 w 399"/>
                <a:gd name="T1" fmla="*/ 92 h 608"/>
                <a:gd name="T2" fmla="*/ 95 w 399"/>
                <a:gd name="T3" fmla="*/ 0 h 608"/>
                <a:gd name="T4" fmla="*/ 399 w 399"/>
                <a:gd name="T5" fmla="*/ 304 h 608"/>
                <a:gd name="T6" fmla="*/ 95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5" y="0"/>
                  </a:lnTo>
                  <a:lnTo>
                    <a:pt x="399" y="304"/>
                  </a:lnTo>
                  <a:lnTo>
                    <a:pt x="95" y="608"/>
                  </a:lnTo>
                  <a:lnTo>
                    <a:pt x="0" y="512"/>
                  </a:lnTo>
                  <a:lnTo>
                    <a:pt x="212" y="300"/>
                  </a:lnTo>
                  <a:lnTo>
                    <a:pt x="4" y="92"/>
                  </a:lnTo>
                  <a:close/>
                </a:path>
              </a:pathLst>
            </a:custGeom>
            <a:solidFill>
              <a:srgbClr val="F796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grpSp>
      <p:pic>
        <p:nvPicPr>
          <p:cNvPr id="320" name="图片 319" descr="C:\Users\qlp-PC\AppData\Roaming\Tencent\Users\2491454950\QQ\WinTemp\RichOle\Y9%6XOFJ_P_BLG9N%D}IKZ9.png"/>
          <p:cNvPicPr>
            <a:picLocks noChangeAspect="1" noChangeArrowheads="1"/>
          </p:cNvPicPr>
          <p:nvPr/>
        </p:nvPicPr>
        <p:blipFill rotWithShape="1">
          <a:blip r:embed="rId1">
            <a:extLst>
              <a:ext uri="{28A0092B-C50C-407E-A947-70E740481C1C}">
                <a14:useLocalDpi xmlns:a14="http://schemas.microsoft.com/office/drawing/2010/main" val="0"/>
              </a:ext>
            </a:extLst>
          </a:blip>
          <a:srcRect t="14557" b="83190"/>
          <a:stretch>
            <a:fillRect/>
          </a:stretch>
        </p:blipFill>
        <p:spPr bwMode="auto">
          <a:xfrm>
            <a:off x="400283" y="837717"/>
            <a:ext cx="8203870" cy="95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1" name="TextBox 11"/>
          <p:cNvSpPr txBox="1"/>
          <p:nvPr/>
        </p:nvSpPr>
        <p:spPr>
          <a:xfrm>
            <a:off x="1046234" y="315566"/>
            <a:ext cx="3519170" cy="52197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anose="02010600040101010101" pitchFamily="2" charset="-122"/>
                <a:cs typeface="华文黑体" pitchFamily="2" charset="-122"/>
              </a:defRPr>
            </a:lvl1pPr>
          </a:lstStyle>
          <a:p>
            <a:pPr algn="l"/>
            <a:r>
              <a:rPr lang="zh-CN" altLang="en-US" sz="2800" b="1">
                <a:solidFill>
                  <a:schemeClr val="accent1">
                    <a:lumMod val="50000"/>
                  </a:schemeClr>
                </a:solidFill>
                <a:sym typeface="+mn-ea"/>
              </a:rPr>
              <a:t>5.2.4 IPv6单播地址</a:t>
            </a:r>
            <a:endParaRPr lang="zh-CN" altLang="en-US" sz="2800" b="1">
              <a:solidFill>
                <a:schemeClr val="accent1">
                  <a:lumMod val="50000"/>
                </a:schemeClr>
              </a:solidFill>
              <a:sym typeface="+mn-ea"/>
            </a:endParaRPr>
          </a:p>
        </p:txBody>
      </p:sp>
      <p:sp>
        <p:nvSpPr>
          <p:cNvPr id="2" name="矩形 1"/>
          <p:cNvSpPr/>
          <p:nvPr/>
        </p:nvSpPr>
        <p:spPr>
          <a:xfrm>
            <a:off x="400050" y="991235"/>
            <a:ext cx="2875915" cy="569595"/>
          </a:xfrm>
          <a:prstGeom prst="rect">
            <a:avLst/>
          </a:prstGeom>
          <a:solidFill>
            <a:schemeClr val="accent4">
              <a:lumMod val="20000"/>
              <a:lumOff val="80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sz="2400" b="1">
                <a:solidFill>
                  <a:schemeClr val="accent1">
                    <a:lumMod val="50000"/>
                  </a:schemeClr>
                </a:solidFill>
              </a:rPr>
              <a:t>1、全球单播地址</a:t>
            </a:r>
            <a:endParaRPr lang="zh-CN" altLang="en-US" sz="2400" b="1">
              <a:solidFill>
                <a:schemeClr val="accent1">
                  <a:lumMod val="50000"/>
                </a:schemeClr>
              </a:solidFill>
            </a:endParaRPr>
          </a:p>
        </p:txBody>
      </p:sp>
      <p:sp>
        <p:nvSpPr>
          <p:cNvPr id="12" name="矩形 11"/>
          <p:cNvSpPr/>
          <p:nvPr/>
        </p:nvSpPr>
        <p:spPr>
          <a:xfrm>
            <a:off x="400050" y="1647190"/>
            <a:ext cx="8147050" cy="1461770"/>
          </a:xfrm>
          <a:prstGeom prst="rect">
            <a:avLst/>
          </a:prstGeom>
          <a:solidFill>
            <a:schemeClr val="bg1"/>
          </a:solidFill>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en-US" altLang="zh-CN" sz="2400" b="1">
                <a:solidFill>
                  <a:schemeClr val="accent1">
                    <a:lumMod val="50000"/>
                  </a:schemeClr>
                </a:solidFill>
              </a:rPr>
              <a:t>        </a:t>
            </a:r>
            <a:r>
              <a:rPr sz="2400" b="1">
                <a:solidFill>
                  <a:schemeClr val="accent1">
                    <a:lumMod val="50000"/>
                  </a:schemeClr>
                </a:solidFill>
              </a:rPr>
              <a:t>IPv6全球单播地址（GUA）具有全局唯一性，可在IPv6 Internet上路由。这些地址相当于公有IPv4地址。</a:t>
            </a:r>
            <a:endParaRPr sz="2400" b="1">
              <a:solidFill>
                <a:schemeClr val="accent1">
                  <a:lumMod val="50000"/>
                </a:schemeClr>
              </a:solidFill>
            </a:endParaRPr>
          </a:p>
          <a:p>
            <a:pPr algn="l"/>
            <a:r>
              <a:rPr sz="2400" b="1">
                <a:solidFill>
                  <a:schemeClr val="accent1">
                    <a:lumMod val="50000"/>
                  </a:schemeClr>
                </a:solidFill>
              </a:rPr>
              <a:t> </a:t>
            </a:r>
            <a:r>
              <a:rPr lang="en-US" sz="2400" b="1">
                <a:solidFill>
                  <a:schemeClr val="accent1">
                    <a:lumMod val="50000"/>
                  </a:schemeClr>
                </a:solidFill>
              </a:rPr>
              <a:t>       </a:t>
            </a:r>
            <a:r>
              <a:rPr sz="2400" b="1">
                <a:solidFill>
                  <a:schemeClr val="accent1">
                    <a:lumMod val="50000"/>
                  </a:schemeClr>
                </a:solidFill>
              </a:rPr>
              <a:t>也称为可聚合全球单点传送地址。可聚合全球单点传送地址依靠分层体系使路由表变得容易管理</a:t>
            </a:r>
            <a:endParaRPr sz="2400" b="1">
              <a:solidFill>
                <a:schemeClr val="accent1">
                  <a:lumMod val="50000"/>
                </a:schemeClr>
              </a:solidFill>
            </a:endParaRPr>
          </a:p>
        </p:txBody>
      </p:sp>
      <p:sp>
        <p:nvSpPr>
          <p:cNvPr id="13" name="Text Box 15"/>
          <p:cNvSpPr txBox="1">
            <a:spLocks noChangeArrowheads="1"/>
          </p:cNvSpPr>
          <p:nvPr/>
        </p:nvSpPr>
        <p:spPr bwMode="auto">
          <a:xfrm>
            <a:off x="3702685" y="4260850"/>
            <a:ext cx="1121410" cy="504190"/>
          </a:xfrm>
          <a:prstGeom prst="rect">
            <a:avLst/>
          </a:prstGeom>
          <a:solidFill>
            <a:schemeClr val="bg1">
              <a:lumMod val="85000"/>
            </a:schemeClr>
          </a:solidFill>
          <a:ln w="6350">
            <a:solidFill>
              <a:srgbClr val="000000"/>
            </a:solidFill>
            <a:miter lim="800000"/>
          </a:ln>
        </p:spPr>
        <p:txBody>
          <a:bodyPr rot="0" vertOverflow="clip" horzOverflow="clip" vert="horz" wrap="square" lIns="0" tIns="0" rIns="0" bIns="0" anchor="ctr" anchorCtr="0" upright="1">
            <a:noAutofit/>
          </a:bodyPr>
          <a:lstStyle/>
          <a:p>
            <a:pPr algn="ctr"/>
            <a:r>
              <a:rPr lang="en-US" sz="1600" kern="100">
                <a:effectLst/>
                <a:latin typeface="Times New Roman" panose="02020603050405020304" charset="0"/>
                <a:ea typeface="宋体" panose="02010600030101010101" pitchFamily="2" charset="-122"/>
                <a:cs typeface="宋体" panose="02010600030101010101" pitchFamily="2" charset="-122"/>
              </a:rPr>
              <a:t>Site</a:t>
            </a:r>
            <a:endParaRPr lang="zh-CN" sz="1600" kern="100">
              <a:effectLst/>
              <a:latin typeface="Times New Roman" panose="02020603050405020304" charset="0"/>
              <a:ea typeface="宋体" panose="02010600030101010101" pitchFamily="2" charset="-122"/>
              <a:cs typeface="宋体" panose="02010600030101010101" pitchFamily="2" charset="-122"/>
            </a:endParaRPr>
          </a:p>
          <a:p>
            <a:pPr algn="ctr"/>
            <a:r>
              <a:rPr lang="en-US" sz="1600" kern="100">
                <a:effectLst/>
                <a:latin typeface="Times New Roman" panose="02020603050405020304" charset="0"/>
                <a:ea typeface="宋体" panose="02010600030101010101" pitchFamily="2" charset="-122"/>
                <a:cs typeface="宋体" panose="02010600030101010101" pitchFamily="2" charset="-122"/>
              </a:rPr>
              <a:t>Topology</a:t>
            </a:r>
            <a:endParaRPr lang="en-US" sz="1600" kern="100">
              <a:effectLst/>
              <a:latin typeface="Times New Roman" panose="02020603050405020304" charset="0"/>
              <a:ea typeface="宋体" panose="02010600030101010101" pitchFamily="2" charset="-122"/>
              <a:cs typeface="宋体" panose="02010600030101010101" pitchFamily="2" charset="-122"/>
            </a:endParaRPr>
          </a:p>
        </p:txBody>
      </p:sp>
      <p:sp>
        <p:nvSpPr>
          <p:cNvPr id="2467" name="Text Box 15"/>
          <p:cNvSpPr txBox="1">
            <a:spLocks noChangeArrowheads="1"/>
          </p:cNvSpPr>
          <p:nvPr/>
        </p:nvSpPr>
        <p:spPr bwMode="auto">
          <a:xfrm>
            <a:off x="4824095" y="4253865"/>
            <a:ext cx="2880000" cy="504190"/>
          </a:xfrm>
          <a:prstGeom prst="rect">
            <a:avLst/>
          </a:prstGeom>
          <a:solidFill>
            <a:schemeClr val="bg1">
              <a:lumMod val="85000"/>
            </a:schemeClr>
          </a:solidFill>
          <a:ln w="6350">
            <a:solidFill>
              <a:srgbClr val="000000"/>
            </a:solidFill>
            <a:miter lim="800000"/>
          </a:ln>
        </p:spPr>
        <p:txBody>
          <a:bodyPr rot="0" vertOverflow="clip" horzOverflow="clip" vert="horz" wrap="square" lIns="0" tIns="0" rIns="0" bIns="0" anchor="ctr" anchorCtr="0" upright="1">
            <a:noAutofit/>
          </a:bodyPr>
          <a:lstStyle/>
          <a:p>
            <a:pPr algn="ctr"/>
            <a:r>
              <a:rPr lang="en-US" sz="1800" kern="100">
                <a:effectLst/>
                <a:latin typeface="Times New Roman" panose="02020603050405020304" charset="0"/>
                <a:ea typeface="宋体" panose="02010600030101010101" pitchFamily="2" charset="-122"/>
                <a:cs typeface="宋体" panose="02010600030101010101" pitchFamily="2" charset="-122"/>
              </a:rPr>
              <a:t>Interface Identifer</a:t>
            </a:r>
            <a:endParaRPr lang="en-US" sz="1800" kern="100">
              <a:effectLst/>
              <a:latin typeface="Times New Roman" panose="02020603050405020304" charset="0"/>
              <a:ea typeface="宋体" panose="02010600030101010101" pitchFamily="2" charset="-122"/>
              <a:cs typeface="宋体" panose="02010600030101010101" pitchFamily="2" charset="-122"/>
            </a:endParaRPr>
          </a:p>
        </p:txBody>
      </p:sp>
      <p:sp>
        <p:nvSpPr>
          <p:cNvPr id="2472" name="Text Box 20"/>
          <p:cNvSpPr txBox="1">
            <a:spLocks noChangeArrowheads="1"/>
          </p:cNvSpPr>
          <p:nvPr/>
        </p:nvSpPr>
        <p:spPr bwMode="auto">
          <a:xfrm>
            <a:off x="1581150" y="3439160"/>
            <a:ext cx="6122670" cy="283845"/>
          </a:xfrm>
          <a:prstGeom prst="rect">
            <a:avLst/>
          </a:prstGeom>
          <a:solidFill>
            <a:srgbClr val="FFFFFF"/>
          </a:solidFill>
          <a:ln>
            <a:noFill/>
          </a:ln>
        </p:spPr>
        <p:txBody>
          <a:bodyPr rot="0" vertOverflow="clip" horzOverflow="clip" vert="horz" wrap="square" lIns="0" tIns="0" rIns="0" bIns="0" anchor="t" anchorCtr="0" upright="1">
            <a:noAutofit/>
          </a:bodyPr>
          <a:lstStyle/>
          <a:p>
            <a:pPr indent="47625" algn="just" fontAlgn="auto">
              <a:lnSpc>
                <a:spcPct val="100000"/>
              </a:lnSpc>
            </a:pPr>
            <a:r>
              <a:rPr lang="en-US" sz="1600" kern="100">
                <a:effectLst/>
                <a:latin typeface="Times New Roman" panose="02020603050405020304" charset="0"/>
                <a:ea typeface="宋体" panose="02010600030101010101" pitchFamily="2" charset="-122"/>
                <a:cs typeface="宋体" panose="02010600030101010101" pitchFamily="2" charset="-122"/>
              </a:rPr>
              <a:t> 3      13        8        24           16                                         64 </a:t>
            </a:r>
            <a:endParaRPr lang="en-US" sz="1600" kern="100">
              <a:effectLst/>
              <a:latin typeface="Times New Roman" panose="02020603050405020304" charset="0"/>
              <a:ea typeface="宋体" panose="02010600030101010101" pitchFamily="2" charset="-122"/>
              <a:cs typeface="宋体" panose="02010600030101010101" pitchFamily="2" charset="-122"/>
            </a:endParaRPr>
          </a:p>
        </p:txBody>
      </p:sp>
      <p:sp>
        <p:nvSpPr>
          <p:cNvPr id="75" name="Text Box 15"/>
          <p:cNvSpPr txBox="1">
            <a:spLocks noChangeArrowheads="1"/>
          </p:cNvSpPr>
          <p:nvPr/>
        </p:nvSpPr>
        <p:spPr bwMode="auto">
          <a:xfrm>
            <a:off x="1540510" y="4267200"/>
            <a:ext cx="2160000" cy="504190"/>
          </a:xfrm>
          <a:prstGeom prst="rect">
            <a:avLst/>
          </a:prstGeom>
          <a:solidFill>
            <a:schemeClr val="bg1">
              <a:lumMod val="85000"/>
            </a:schemeClr>
          </a:solidFill>
          <a:ln w="6350">
            <a:solidFill>
              <a:srgbClr val="000000"/>
            </a:solidFill>
            <a:miter lim="800000"/>
          </a:ln>
        </p:spPr>
        <p:txBody>
          <a:bodyPr rot="0" vertOverflow="clip" horzOverflow="clip" vert="horz" wrap="square" lIns="0" tIns="0" rIns="0" bIns="0" anchor="ctr" anchorCtr="0" upright="1">
            <a:noAutofit/>
          </a:bodyPr>
          <a:lstStyle/>
          <a:p>
            <a:pPr algn="ctr"/>
            <a:r>
              <a:rPr lang="en-US" sz="1800" kern="0">
                <a:effectLst/>
                <a:latin typeface="Times New Roman" panose="02020603050405020304" charset="0"/>
                <a:ea typeface="宋体" panose="02010600030101010101" pitchFamily="2" charset="-122"/>
                <a:cs typeface="宋体" panose="02010600030101010101" pitchFamily="2" charset="-122"/>
              </a:rPr>
              <a:t>Public Topology</a:t>
            </a:r>
            <a:endParaRPr lang="en-US" sz="1800" kern="0">
              <a:effectLst/>
              <a:latin typeface="Times New Roman" panose="02020603050405020304" charset="0"/>
              <a:ea typeface="宋体" panose="02010600030101010101" pitchFamily="2" charset="-122"/>
              <a:cs typeface="宋体" panose="02010600030101010101" pitchFamily="2" charset="-122"/>
            </a:endParaRPr>
          </a:p>
        </p:txBody>
      </p:sp>
      <p:sp>
        <p:nvSpPr>
          <p:cNvPr id="181" name="Text Box 15"/>
          <p:cNvSpPr txBox="1">
            <a:spLocks noChangeArrowheads="1"/>
          </p:cNvSpPr>
          <p:nvPr/>
        </p:nvSpPr>
        <p:spPr bwMode="auto">
          <a:xfrm>
            <a:off x="1545590" y="3756760"/>
            <a:ext cx="306070" cy="504190"/>
          </a:xfrm>
          <a:prstGeom prst="rect">
            <a:avLst/>
          </a:prstGeom>
          <a:noFill/>
          <a:ln w="6350">
            <a:solidFill>
              <a:srgbClr val="000000"/>
            </a:solidFill>
            <a:miter lim="800000"/>
          </a:ln>
        </p:spPr>
        <p:txBody>
          <a:bodyPr rot="0" vertOverflow="clip" horzOverflow="clip" vert="horz" wrap="square" lIns="0" tIns="0" rIns="0" bIns="0" anchor="ctr" anchorCtr="0" upright="1">
            <a:noAutofit/>
          </a:bodyPr>
          <a:lstStyle/>
          <a:p>
            <a:pPr algn="ctr"/>
            <a:r>
              <a:rPr lang="en-US" sz="1400" kern="100">
                <a:effectLst/>
                <a:latin typeface="Times New Roman" panose="02020603050405020304" charset="0"/>
                <a:ea typeface="宋体" panose="02010600030101010101" pitchFamily="2" charset="-122"/>
                <a:cs typeface="宋体" panose="02010600030101010101" pitchFamily="2" charset="-122"/>
              </a:rPr>
              <a:t>FD</a:t>
            </a:r>
            <a:endParaRPr lang="en-US" sz="1400" kern="100">
              <a:effectLst/>
              <a:latin typeface="Times New Roman" panose="02020603050405020304" charset="0"/>
              <a:ea typeface="宋体" panose="02010600030101010101" pitchFamily="2" charset="-122"/>
              <a:cs typeface="宋体" panose="02010600030101010101" pitchFamily="2" charset="-122"/>
            </a:endParaRPr>
          </a:p>
        </p:txBody>
      </p:sp>
      <p:sp>
        <p:nvSpPr>
          <p:cNvPr id="182" name="Text Box 15"/>
          <p:cNvSpPr txBox="1">
            <a:spLocks noChangeArrowheads="1"/>
          </p:cNvSpPr>
          <p:nvPr/>
        </p:nvSpPr>
        <p:spPr bwMode="auto">
          <a:xfrm>
            <a:off x="1851660" y="3756760"/>
            <a:ext cx="610235" cy="504190"/>
          </a:xfrm>
          <a:prstGeom prst="rect">
            <a:avLst/>
          </a:prstGeom>
          <a:noFill/>
          <a:ln w="6350">
            <a:solidFill>
              <a:srgbClr val="000000"/>
            </a:solidFill>
            <a:miter lim="800000"/>
          </a:ln>
        </p:spPr>
        <p:txBody>
          <a:bodyPr rot="0" vertOverflow="clip" horzOverflow="clip" vert="horz" wrap="square" lIns="0" tIns="0" rIns="0" bIns="0" anchor="ctr" anchorCtr="0" upright="1">
            <a:noAutofit/>
          </a:bodyPr>
          <a:lstStyle/>
          <a:p>
            <a:pPr algn="ctr"/>
            <a:r>
              <a:rPr lang="en-US" sz="1400" kern="100">
                <a:effectLst/>
                <a:latin typeface="Times New Roman" panose="02020603050405020304" charset="0"/>
                <a:ea typeface="宋体" panose="02010600030101010101" pitchFamily="2" charset="-122"/>
                <a:cs typeface="宋体" panose="02010600030101010101" pitchFamily="2" charset="-122"/>
              </a:rPr>
              <a:t>TLA ID</a:t>
            </a:r>
            <a:endParaRPr lang="en-US" sz="1400" kern="100">
              <a:effectLst/>
              <a:latin typeface="Times New Roman" panose="02020603050405020304" charset="0"/>
              <a:ea typeface="宋体" panose="02010600030101010101" pitchFamily="2" charset="-122"/>
              <a:cs typeface="宋体" panose="02010600030101010101" pitchFamily="2" charset="-122"/>
            </a:endParaRPr>
          </a:p>
        </p:txBody>
      </p:sp>
      <p:sp>
        <p:nvSpPr>
          <p:cNvPr id="183" name="Text Box 15"/>
          <p:cNvSpPr txBox="1">
            <a:spLocks noChangeArrowheads="1"/>
          </p:cNvSpPr>
          <p:nvPr/>
        </p:nvSpPr>
        <p:spPr bwMode="auto">
          <a:xfrm>
            <a:off x="2461895" y="3756760"/>
            <a:ext cx="468630" cy="504190"/>
          </a:xfrm>
          <a:prstGeom prst="rect">
            <a:avLst/>
          </a:prstGeom>
          <a:noFill/>
          <a:ln w="6350">
            <a:solidFill>
              <a:srgbClr val="000000"/>
            </a:solidFill>
            <a:miter lim="800000"/>
          </a:ln>
        </p:spPr>
        <p:txBody>
          <a:bodyPr rot="0" vertOverflow="clip" horzOverflow="clip" vert="horz" wrap="square" lIns="0" tIns="0" rIns="0" bIns="0" anchor="ctr" anchorCtr="0" upright="1">
            <a:noAutofit/>
          </a:bodyPr>
          <a:lstStyle/>
          <a:p>
            <a:pPr algn="ctr"/>
            <a:r>
              <a:rPr lang="en-US" sz="1400" kern="100">
                <a:effectLst/>
                <a:latin typeface="Times New Roman" panose="02020603050405020304" charset="0"/>
                <a:ea typeface="宋体" panose="02010600030101010101" pitchFamily="2" charset="-122"/>
                <a:cs typeface="宋体" panose="02010600030101010101" pitchFamily="2" charset="-122"/>
              </a:rPr>
              <a:t>Res</a:t>
            </a:r>
            <a:endParaRPr lang="en-US" sz="1400" kern="100">
              <a:effectLst/>
              <a:latin typeface="Times New Roman" panose="02020603050405020304" charset="0"/>
              <a:ea typeface="宋体" panose="02010600030101010101" pitchFamily="2" charset="-122"/>
              <a:cs typeface="宋体" panose="02010600030101010101" pitchFamily="2" charset="-122"/>
            </a:endParaRPr>
          </a:p>
        </p:txBody>
      </p:sp>
      <p:sp>
        <p:nvSpPr>
          <p:cNvPr id="184" name="Text Box 15"/>
          <p:cNvSpPr txBox="1">
            <a:spLocks noChangeArrowheads="1"/>
          </p:cNvSpPr>
          <p:nvPr/>
        </p:nvSpPr>
        <p:spPr bwMode="auto">
          <a:xfrm>
            <a:off x="2930525" y="3756760"/>
            <a:ext cx="781685" cy="504190"/>
          </a:xfrm>
          <a:prstGeom prst="rect">
            <a:avLst/>
          </a:prstGeom>
          <a:noFill/>
          <a:ln w="6350">
            <a:solidFill>
              <a:srgbClr val="000000"/>
            </a:solidFill>
            <a:miter lim="800000"/>
          </a:ln>
        </p:spPr>
        <p:txBody>
          <a:bodyPr rot="0" vertOverflow="clip" horzOverflow="clip" vert="horz" wrap="square" lIns="0" tIns="0" rIns="0" bIns="0" anchor="ctr" anchorCtr="0" upright="1">
            <a:noAutofit/>
          </a:bodyPr>
          <a:lstStyle/>
          <a:p>
            <a:pPr algn="ctr"/>
            <a:r>
              <a:rPr lang="en-US" sz="1400" kern="100">
                <a:effectLst/>
                <a:latin typeface="Times New Roman" panose="02020603050405020304" charset="0"/>
                <a:ea typeface="宋体" panose="02010600030101010101" pitchFamily="2" charset="-122"/>
                <a:cs typeface="宋体" panose="02010600030101010101" pitchFamily="2" charset="-122"/>
              </a:rPr>
              <a:t>NLA ID</a:t>
            </a:r>
            <a:endParaRPr lang="en-US" sz="1400" kern="100">
              <a:effectLst/>
              <a:latin typeface="Times New Roman" panose="02020603050405020304" charset="0"/>
              <a:ea typeface="宋体" panose="02010600030101010101" pitchFamily="2" charset="-122"/>
              <a:cs typeface="宋体" panose="02010600030101010101" pitchFamily="2" charset="-122"/>
            </a:endParaRPr>
          </a:p>
        </p:txBody>
      </p:sp>
      <p:sp>
        <p:nvSpPr>
          <p:cNvPr id="185" name="Text Box 15"/>
          <p:cNvSpPr txBox="1">
            <a:spLocks noChangeArrowheads="1"/>
          </p:cNvSpPr>
          <p:nvPr/>
        </p:nvSpPr>
        <p:spPr bwMode="auto">
          <a:xfrm>
            <a:off x="3712210" y="3756760"/>
            <a:ext cx="1112520" cy="504190"/>
          </a:xfrm>
          <a:prstGeom prst="rect">
            <a:avLst/>
          </a:prstGeom>
          <a:noFill/>
          <a:ln w="6350">
            <a:solidFill>
              <a:srgbClr val="000000"/>
            </a:solidFill>
            <a:miter lim="800000"/>
          </a:ln>
        </p:spPr>
        <p:txBody>
          <a:bodyPr rot="0" vertOverflow="clip" horzOverflow="clip" vert="horz" wrap="square" lIns="0" tIns="0" rIns="0" bIns="0" anchor="ctr" anchorCtr="0" upright="1">
            <a:noAutofit/>
          </a:bodyPr>
          <a:lstStyle/>
          <a:p>
            <a:pPr algn="ctr"/>
            <a:r>
              <a:rPr lang="en-US" sz="1400" kern="100">
                <a:effectLst/>
                <a:latin typeface="Times New Roman" panose="02020603050405020304" charset="0"/>
                <a:ea typeface="宋体" panose="02010600030101010101" pitchFamily="2" charset="-122"/>
                <a:cs typeface="宋体" panose="02010600030101010101" pitchFamily="2" charset="-122"/>
              </a:rPr>
              <a:t>SLA ID</a:t>
            </a:r>
            <a:endParaRPr lang="en-US" sz="1400" kern="100">
              <a:effectLst/>
              <a:latin typeface="Times New Roman" panose="02020603050405020304" charset="0"/>
              <a:ea typeface="宋体" panose="02010600030101010101" pitchFamily="2" charset="-122"/>
              <a:cs typeface="宋体" panose="02010600030101010101" pitchFamily="2" charset="-122"/>
            </a:endParaRPr>
          </a:p>
        </p:txBody>
      </p:sp>
      <p:sp>
        <p:nvSpPr>
          <p:cNvPr id="189" name="Text Box 15"/>
          <p:cNvSpPr txBox="1">
            <a:spLocks noChangeArrowheads="1"/>
          </p:cNvSpPr>
          <p:nvPr/>
        </p:nvSpPr>
        <p:spPr bwMode="auto">
          <a:xfrm>
            <a:off x="4824730" y="3756025"/>
            <a:ext cx="2879090" cy="504190"/>
          </a:xfrm>
          <a:prstGeom prst="rect">
            <a:avLst/>
          </a:prstGeom>
          <a:noFill/>
          <a:ln w="6350">
            <a:solidFill>
              <a:srgbClr val="000000"/>
            </a:solidFill>
            <a:miter lim="800000"/>
          </a:ln>
        </p:spPr>
        <p:txBody>
          <a:bodyPr rot="0" vertOverflow="clip" horzOverflow="clip" vert="horz" wrap="square" lIns="0" tIns="0" rIns="0" bIns="0" anchor="ctr" anchorCtr="0" upright="1">
            <a:noAutofit/>
          </a:bodyPr>
          <a:lstStyle/>
          <a:p>
            <a:pPr algn="ctr"/>
            <a:r>
              <a:rPr lang="en-US" sz="1800" kern="100">
                <a:effectLst/>
                <a:latin typeface="Times New Roman" panose="02020603050405020304" charset="0"/>
                <a:ea typeface="宋体" panose="02010600030101010101" pitchFamily="2" charset="-122"/>
                <a:cs typeface="宋体" panose="02010600030101010101" pitchFamily="2" charset="-122"/>
              </a:rPr>
              <a:t>Interface ID</a:t>
            </a:r>
            <a:endParaRPr lang="en-US" sz="1800" kern="100">
              <a:effectLst/>
              <a:latin typeface="Times New Roman" panose="02020603050405020304" charset="0"/>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0" name="Group 7"/>
          <p:cNvGrpSpPr/>
          <p:nvPr/>
        </p:nvGrpSpPr>
        <p:grpSpPr bwMode="auto">
          <a:xfrm>
            <a:off x="103064" y="47615"/>
            <a:ext cx="597171" cy="315096"/>
            <a:chOff x="0" y="0"/>
            <a:chExt cx="1041399" cy="549275"/>
          </a:xfrm>
        </p:grpSpPr>
        <p:sp>
          <p:nvSpPr>
            <p:cNvPr id="271" name="Freeform 16"/>
            <p:cNvSpPr/>
            <p:nvPr/>
          </p:nvSpPr>
          <p:spPr bwMode="auto">
            <a:xfrm>
              <a:off x="0" y="0"/>
              <a:ext cx="361950" cy="549275"/>
            </a:xfrm>
            <a:custGeom>
              <a:avLst/>
              <a:gdLst>
                <a:gd name="T0" fmla="*/ 4 w 400"/>
                <a:gd name="T1" fmla="*/ 92 h 608"/>
                <a:gd name="T2" fmla="*/ 96 w 400"/>
                <a:gd name="T3" fmla="*/ 0 h 608"/>
                <a:gd name="T4" fmla="*/ 400 w 400"/>
                <a:gd name="T5" fmla="*/ 304 h 608"/>
                <a:gd name="T6" fmla="*/ 96 w 400"/>
                <a:gd name="T7" fmla="*/ 608 h 608"/>
                <a:gd name="T8" fmla="*/ 0 w 400"/>
                <a:gd name="T9" fmla="*/ 512 h 608"/>
                <a:gd name="T10" fmla="*/ 212 w 400"/>
                <a:gd name="T11" fmla="*/ 300 h 608"/>
                <a:gd name="T12" fmla="*/ 4 w 400"/>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400" h="608">
                  <a:moveTo>
                    <a:pt x="4" y="92"/>
                  </a:moveTo>
                  <a:lnTo>
                    <a:pt x="96" y="0"/>
                  </a:lnTo>
                  <a:lnTo>
                    <a:pt x="400" y="304"/>
                  </a:lnTo>
                  <a:lnTo>
                    <a:pt x="96" y="608"/>
                  </a:lnTo>
                  <a:lnTo>
                    <a:pt x="0" y="512"/>
                  </a:lnTo>
                  <a:lnTo>
                    <a:pt x="212" y="300"/>
                  </a:lnTo>
                  <a:lnTo>
                    <a:pt x="4" y="92"/>
                  </a:lnTo>
                  <a:close/>
                </a:path>
              </a:pathLst>
            </a:custGeom>
            <a:solidFill>
              <a:srgbClr val="005DA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sp>
          <p:nvSpPr>
            <p:cNvPr id="272" name="Freeform 17"/>
            <p:cNvSpPr/>
            <p:nvPr/>
          </p:nvSpPr>
          <p:spPr bwMode="auto">
            <a:xfrm>
              <a:off x="338137" y="0"/>
              <a:ext cx="360362" cy="549275"/>
            </a:xfrm>
            <a:custGeom>
              <a:avLst/>
              <a:gdLst>
                <a:gd name="T0" fmla="*/ 4 w 399"/>
                <a:gd name="T1" fmla="*/ 92 h 608"/>
                <a:gd name="T2" fmla="*/ 96 w 399"/>
                <a:gd name="T3" fmla="*/ 0 h 608"/>
                <a:gd name="T4" fmla="*/ 399 w 399"/>
                <a:gd name="T5" fmla="*/ 304 h 608"/>
                <a:gd name="T6" fmla="*/ 96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6" y="0"/>
                  </a:lnTo>
                  <a:lnTo>
                    <a:pt x="399" y="304"/>
                  </a:lnTo>
                  <a:lnTo>
                    <a:pt x="96" y="608"/>
                  </a:lnTo>
                  <a:lnTo>
                    <a:pt x="0" y="512"/>
                  </a:lnTo>
                  <a:lnTo>
                    <a:pt x="212" y="300"/>
                  </a:lnTo>
                  <a:lnTo>
                    <a:pt x="4" y="92"/>
                  </a:lnTo>
                  <a:close/>
                </a:path>
              </a:pathLst>
            </a:custGeom>
            <a:solidFill>
              <a:srgbClr val="399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sp>
          <p:nvSpPr>
            <p:cNvPr id="273" name="Freeform 18"/>
            <p:cNvSpPr/>
            <p:nvPr/>
          </p:nvSpPr>
          <p:spPr bwMode="auto">
            <a:xfrm>
              <a:off x="681037" y="0"/>
              <a:ext cx="360362" cy="549275"/>
            </a:xfrm>
            <a:custGeom>
              <a:avLst/>
              <a:gdLst>
                <a:gd name="T0" fmla="*/ 4 w 399"/>
                <a:gd name="T1" fmla="*/ 92 h 608"/>
                <a:gd name="T2" fmla="*/ 95 w 399"/>
                <a:gd name="T3" fmla="*/ 0 h 608"/>
                <a:gd name="T4" fmla="*/ 399 w 399"/>
                <a:gd name="T5" fmla="*/ 304 h 608"/>
                <a:gd name="T6" fmla="*/ 95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5" y="0"/>
                  </a:lnTo>
                  <a:lnTo>
                    <a:pt x="399" y="304"/>
                  </a:lnTo>
                  <a:lnTo>
                    <a:pt x="95" y="608"/>
                  </a:lnTo>
                  <a:lnTo>
                    <a:pt x="0" y="512"/>
                  </a:lnTo>
                  <a:lnTo>
                    <a:pt x="212" y="300"/>
                  </a:lnTo>
                  <a:lnTo>
                    <a:pt x="4" y="92"/>
                  </a:lnTo>
                  <a:close/>
                </a:path>
              </a:pathLst>
            </a:custGeom>
            <a:solidFill>
              <a:srgbClr val="F796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grpSp>
      <p:pic>
        <p:nvPicPr>
          <p:cNvPr id="320" name="图片 319" descr="C:\Users\qlp-PC\AppData\Roaming\Tencent\Users\2491454950\QQ\WinTemp\RichOle\Y9%6XOFJ_P_BLG9N%D}IKZ9.png"/>
          <p:cNvPicPr>
            <a:picLocks noChangeAspect="1" noChangeArrowheads="1"/>
          </p:cNvPicPr>
          <p:nvPr/>
        </p:nvPicPr>
        <p:blipFill rotWithShape="1">
          <a:blip r:embed="rId1">
            <a:extLst>
              <a:ext uri="{28A0092B-C50C-407E-A947-70E740481C1C}">
                <a14:useLocalDpi xmlns:a14="http://schemas.microsoft.com/office/drawing/2010/main" val="0"/>
              </a:ext>
            </a:extLst>
          </a:blip>
          <a:srcRect t="14557" b="83190"/>
          <a:stretch>
            <a:fillRect/>
          </a:stretch>
        </p:blipFill>
        <p:spPr bwMode="auto">
          <a:xfrm>
            <a:off x="400283" y="837717"/>
            <a:ext cx="8203870" cy="95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1" name="TextBox 11"/>
          <p:cNvSpPr txBox="1"/>
          <p:nvPr/>
        </p:nvSpPr>
        <p:spPr>
          <a:xfrm>
            <a:off x="1046234" y="315566"/>
            <a:ext cx="3519170" cy="52197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anose="02010600040101010101" pitchFamily="2" charset="-122"/>
                <a:cs typeface="华文黑体" pitchFamily="2" charset="-122"/>
              </a:defRPr>
            </a:lvl1pPr>
          </a:lstStyle>
          <a:p>
            <a:pPr algn="l"/>
            <a:r>
              <a:rPr lang="zh-CN" altLang="en-US" sz="2800" b="1">
                <a:solidFill>
                  <a:schemeClr val="accent1">
                    <a:lumMod val="50000"/>
                  </a:schemeClr>
                </a:solidFill>
                <a:sym typeface="+mn-ea"/>
              </a:rPr>
              <a:t>5.2.4 IPv6单播地址</a:t>
            </a:r>
            <a:endParaRPr lang="zh-CN" altLang="en-US" sz="2800" b="1">
              <a:solidFill>
                <a:schemeClr val="accent1">
                  <a:lumMod val="50000"/>
                </a:schemeClr>
              </a:solidFill>
              <a:sym typeface="+mn-ea"/>
            </a:endParaRPr>
          </a:p>
        </p:txBody>
      </p:sp>
      <p:sp>
        <p:nvSpPr>
          <p:cNvPr id="2" name="矩形 1"/>
          <p:cNvSpPr/>
          <p:nvPr/>
        </p:nvSpPr>
        <p:spPr>
          <a:xfrm>
            <a:off x="400050" y="991235"/>
            <a:ext cx="2875915" cy="569595"/>
          </a:xfrm>
          <a:prstGeom prst="rect">
            <a:avLst/>
          </a:prstGeom>
          <a:solidFill>
            <a:schemeClr val="accent4">
              <a:lumMod val="20000"/>
              <a:lumOff val="80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sz="2400" b="1">
                <a:solidFill>
                  <a:schemeClr val="accent1">
                    <a:lumMod val="50000"/>
                  </a:schemeClr>
                </a:solidFill>
              </a:rPr>
              <a:t>1、全球单播地址</a:t>
            </a:r>
            <a:endParaRPr lang="zh-CN" altLang="en-US" sz="2400" b="1">
              <a:solidFill>
                <a:schemeClr val="accent1">
                  <a:lumMod val="50000"/>
                </a:schemeClr>
              </a:solidFill>
            </a:endParaRPr>
          </a:p>
        </p:txBody>
      </p:sp>
      <p:sp>
        <p:nvSpPr>
          <p:cNvPr id="12" name="矩形 11"/>
          <p:cNvSpPr/>
          <p:nvPr/>
        </p:nvSpPr>
        <p:spPr>
          <a:xfrm>
            <a:off x="400050" y="1647190"/>
            <a:ext cx="8147050" cy="2072640"/>
          </a:xfrm>
          <a:prstGeom prst="rect">
            <a:avLst/>
          </a:prstGeom>
          <a:solidFill>
            <a:schemeClr val="bg1"/>
          </a:solidFill>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en-US" altLang="zh-CN" sz="2400" b="1">
                <a:solidFill>
                  <a:schemeClr val="accent1">
                    <a:lumMod val="50000"/>
                  </a:schemeClr>
                </a:solidFill>
              </a:rPr>
              <a:t>        </a:t>
            </a:r>
            <a:r>
              <a:rPr sz="2400" b="1">
                <a:solidFill>
                  <a:schemeClr val="accent1">
                    <a:lumMod val="50000"/>
                  </a:schemeClr>
                </a:solidFill>
              </a:rPr>
              <a:t>全局单播地址可以静态配置也可动态分配。在主机上配置IPv6地址与配置IPv4地址相似。与使用IPv4一样，多数IPv6网络的管理员会启用IPv6地址的动态分配。</a:t>
            </a:r>
            <a:endParaRPr sz="2400" b="1">
              <a:solidFill>
                <a:schemeClr val="accent1">
                  <a:lumMod val="50000"/>
                </a:schemeClr>
              </a:solidFill>
            </a:endParaRPr>
          </a:p>
          <a:p>
            <a:pPr algn="l"/>
            <a:r>
              <a:rPr sz="2400" b="1">
                <a:solidFill>
                  <a:schemeClr val="accent1">
                    <a:lumMod val="50000"/>
                  </a:schemeClr>
                </a:solidFill>
              </a:rPr>
              <a:t> </a:t>
            </a:r>
            <a:r>
              <a:rPr lang="en-US" sz="2400" b="1">
                <a:solidFill>
                  <a:schemeClr val="accent1">
                    <a:lumMod val="50000"/>
                  </a:schemeClr>
                </a:solidFill>
              </a:rPr>
              <a:t>      </a:t>
            </a:r>
            <a:r>
              <a:rPr sz="2400" b="1">
                <a:solidFill>
                  <a:schemeClr val="accent1">
                    <a:lumMod val="50000"/>
                  </a:schemeClr>
                </a:solidFill>
              </a:rPr>
              <a:t>IPv6使用两种地址自动配置协议，分别为无状态地址自动配置协议(SLAAC)和IPv6动态主机配置协议(DHCPv6)。</a:t>
            </a:r>
            <a:endParaRPr sz="2400" b="1">
              <a:solidFill>
                <a:schemeClr val="accent1">
                  <a:lumMod val="50000"/>
                </a:schemeClr>
              </a:solidFill>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0" name="Group 7"/>
          <p:cNvGrpSpPr/>
          <p:nvPr/>
        </p:nvGrpSpPr>
        <p:grpSpPr bwMode="auto">
          <a:xfrm>
            <a:off x="103064" y="47615"/>
            <a:ext cx="597171" cy="315096"/>
            <a:chOff x="0" y="0"/>
            <a:chExt cx="1041399" cy="549275"/>
          </a:xfrm>
        </p:grpSpPr>
        <p:sp>
          <p:nvSpPr>
            <p:cNvPr id="271" name="Freeform 16"/>
            <p:cNvSpPr/>
            <p:nvPr/>
          </p:nvSpPr>
          <p:spPr bwMode="auto">
            <a:xfrm>
              <a:off x="0" y="0"/>
              <a:ext cx="361950" cy="549275"/>
            </a:xfrm>
            <a:custGeom>
              <a:avLst/>
              <a:gdLst>
                <a:gd name="T0" fmla="*/ 4 w 400"/>
                <a:gd name="T1" fmla="*/ 92 h 608"/>
                <a:gd name="T2" fmla="*/ 96 w 400"/>
                <a:gd name="T3" fmla="*/ 0 h 608"/>
                <a:gd name="T4" fmla="*/ 400 w 400"/>
                <a:gd name="T5" fmla="*/ 304 h 608"/>
                <a:gd name="T6" fmla="*/ 96 w 400"/>
                <a:gd name="T7" fmla="*/ 608 h 608"/>
                <a:gd name="T8" fmla="*/ 0 w 400"/>
                <a:gd name="T9" fmla="*/ 512 h 608"/>
                <a:gd name="T10" fmla="*/ 212 w 400"/>
                <a:gd name="T11" fmla="*/ 300 h 608"/>
                <a:gd name="T12" fmla="*/ 4 w 400"/>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400" h="608">
                  <a:moveTo>
                    <a:pt x="4" y="92"/>
                  </a:moveTo>
                  <a:lnTo>
                    <a:pt x="96" y="0"/>
                  </a:lnTo>
                  <a:lnTo>
                    <a:pt x="400" y="304"/>
                  </a:lnTo>
                  <a:lnTo>
                    <a:pt x="96" y="608"/>
                  </a:lnTo>
                  <a:lnTo>
                    <a:pt x="0" y="512"/>
                  </a:lnTo>
                  <a:lnTo>
                    <a:pt x="212" y="300"/>
                  </a:lnTo>
                  <a:lnTo>
                    <a:pt x="4" y="92"/>
                  </a:lnTo>
                  <a:close/>
                </a:path>
              </a:pathLst>
            </a:custGeom>
            <a:solidFill>
              <a:srgbClr val="005DA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sp>
          <p:nvSpPr>
            <p:cNvPr id="272" name="Freeform 17"/>
            <p:cNvSpPr/>
            <p:nvPr/>
          </p:nvSpPr>
          <p:spPr bwMode="auto">
            <a:xfrm>
              <a:off x="338137" y="0"/>
              <a:ext cx="360362" cy="549275"/>
            </a:xfrm>
            <a:custGeom>
              <a:avLst/>
              <a:gdLst>
                <a:gd name="T0" fmla="*/ 4 w 399"/>
                <a:gd name="T1" fmla="*/ 92 h 608"/>
                <a:gd name="T2" fmla="*/ 96 w 399"/>
                <a:gd name="T3" fmla="*/ 0 h 608"/>
                <a:gd name="T4" fmla="*/ 399 w 399"/>
                <a:gd name="T5" fmla="*/ 304 h 608"/>
                <a:gd name="T6" fmla="*/ 96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6" y="0"/>
                  </a:lnTo>
                  <a:lnTo>
                    <a:pt x="399" y="304"/>
                  </a:lnTo>
                  <a:lnTo>
                    <a:pt x="96" y="608"/>
                  </a:lnTo>
                  <a:lnTo>
                    <a:pt x="0" y="512"/>
                  </a:lnTo>
                  <a:lnTo>
                    <a:pt x="212" y="300"/>
                  </a:lnTo>
                  <a:lnTo>
                    <a:pt x="4" y="92"/>
                  </a:lnTo>
                  <a:close/>
                </a:path>
              </a:pathLst>
            </a:custGeom>
            <a:solidFill>
              <a:srgbClr val="399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sp>
          <p:nvSpPr>
            <p:cNvPr id="273" name="Freeform 18"/>
            <p:cNvSpPr/>
            <p:nvPr/>
          </p:nvSpPr>
          <p:spPr bwMode="auto">
            <a:xfrm>
              <a:off x="681037" y="0"/>
              <a:ext cx="360362" cy="549275"/>
            </a:xfrm>
            <a:custGeom>
              <a:avLst/>
              <a:gdLst>
                <a:gd name="T0" fmla="*/ 4 w 399"/>
                <a:gd name="T1" fmla="*/ 92 h 608"/>
                <a:gd name="T2" fmla="*/ 95 w 399"/>
                <a:gd name="T3" fmla="*/ 0 h 608"/>
                <a:gd name="T4" fmla="*/ 399 w 399"/>
                <a:gd name="T5" fmla="*/ 304 h 608"/>
                <a:gd name="T6" fmla="*/ 95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5" y="0"/>
                  </a:lnTo>
                  <a:lnTo>
                    <a:pt x="399" y="304"/>
                  </a:lnTo>
                  <a:lnTo>
                    <a:pt x="95" y="608"/>
                  </a:lnTo>
                  <a:lnTo>
                    <a:pt x="0" y="512"/>
                  </a:lnTo>
                  <a:lnTo>
                    <a:pt x="212" y="300"/>
                  </a:lnTo>
                  <a:lnTo>
                    <a:pt x="4" y="92"/>
                  </a:lnTo>
                  <a:close/>
                </a:path>
              </a:pathLst>
            </a:custGeom>
            <a:solidFill>
              <a:srgbClr val="F796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grpSp>
      <p:pic>
        <p:nvPicPr>
          <p:cNvPr id="320" name="图片 319" descr="C:\Users\qlp-PC\AppData\Roaming\Tencent\Users\2491454950\QQ\WinTemp\RichOle\Y9%6XOFJ_P_BLG9N%D}IKZ9.png"/>
          <p:cNvPicPr>
            <a:picLocks noChangeAspect="1" noChangeArrowheads="1"/>
          </p:cNvPicPr>
          <p:nvPr/>
        </p:nvPicPr>
        <p:blipFill rotWithShape="1">
          <a:blip r:embed="rId1">
            <a:extLst>
              <a:ext uri="{28A0092B-C50C-407E-A947-70E740481C1C}">
                <a14:useLocalDpi xmlns:a14="http://schemas.microsoft.com/office/drawing/2010/main" val="0"/>
              </a:ext>
            </a:extLst>
          </a:blip>
          <a:srcRect t="14557" b="83190"/>
          <a:stretch>
            <a:fillRect/>
          </a:stretch>
        </p:blipFill>
        <p:spPr bwMode="auto">
          <a:xfrm>
            <a:off x="400283" y="837717"/>
            <a:ext cx="8203870" cy="95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1" name="TextBox 11"/>
          <p:cNvSpPr txBox="1"/>
          <p:nvPr/>
        </p:nvSpPr>
        <p:spPr>
          <a:xfrm>
            <a:off x="1046234" y="315566"/>
            <a:ext cx="3519170" cy="52197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anose="02010600040101010101" pitchFamily="2" charset="-122"/>
                <a:cs typeface="华文黑体" pitchFamily="2" charset="-122"/>
              </a:defRPr>
            </a:lvl1pPr>
          </a:lstStyle>
          <a:p>
            <a:pPr algn="l"/>
            <a:r>
              <a:rPr lang="zh-CN" altLang="en-US" sz="2800" b="1">
                <a:solidFill>
                  <a:schemeClr val="accent1">
                    <a:lumMod val="50000"/>
                  </a:schemeClr>
                </a:solidFill>
                <a:sym typeface="+mn-ea"/>
              </a:rPr>
              <a:t>5.2.4 IPv6单播地址</a:t>
            </a:r>
            <a:endParaRPr lang="zh-CN" altLang="en-US" sz="2800" b="1">
              <a:solidFill>
                <a:schemeClr val="accent1">
                  <a:lumMod val="50000"/>
                </a:schemeClr>
              </a:solidFill>
              <a:sym typeface="+mn-ea"/>
            </a:endParaRPr>
          </a:p>
        </p:txBody>
      </p:sp>
      <p:sp>
        <p:nvSpPr>
          <p:cNvPr id="2" name="矩形 1"/>
          <p:cNvSpPr/>
          <p:nvPr/>
        </p:nvSpPr>
        <p:spPr>
          <a:xfrm>
            <a:off x="400050" y="991235"/>
            <a:ext cx="3157855" cy="569595"/>
          </a:xfrm>
          <a:prstGeom prst="rect">
            <a:avLst/>
          </a:prstGeom>
          <a:solidFill>
            <a:schemeClr val="accent4">
              <a:lumMod val="20000"/>
              <a:lumOff val="80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sz="2400" b="1">
                <a:solidFill>
                  <a:schemeClr val="accent1">
                    <a:lumMod val="50000"/>
                  </a:schemeClr>
                </a:solidFill>
              </a:rPr>
              <a:t>2、本地链路单播地址</a:t>
            </a:r>
            <a:endParaRPr lang="zh-CN" altLang="en-US" sz="2400" b="1">
              <a:solidFill>
                <a:schemeClr val="accent1">
                  <a:lumMod val="50000"/>
                </a:schemeClr>
              </a:solidFill>
            </a:endParaRPr>
          </a:p>
        </p:txBody>
      </p:sp>
      <p:sp>
        <p:nvSpPr>
          <p:cNvPr id="12" name="矩形 11"/>
          <p:cNvSpPr/>
          <p:nvPr/>
        </p:nvSpPr>
        <p:spPr>
          <a:xfrm>
            <a:off x="400050" y="1647190"/>
            <a:ext cx="8147050" cy="1887220"/>
          </a:xfrm>
          <a:prstGeom prst="rect">
            <a:avLst/>
          </a:prstGeom>
          <a:solidFill>
            <a:schemeClr val="bg1"/>
          </a:solidFill>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en-US" altLang="zh-CN" sz="2400" b="1">
                <a:solidFill>
                  <a:schemeClr val="accent1">
                    <a:lumMod val="50000"/>
                  </a:schemeClr>
                </a:solidFill>
              </a:rPr>
              <a:t>        </a:t>
            </a:r>
            <a:r>
              <a:rPr sz="2400" b="1">
                <a:solidFill>
                  <a:schemeClr val="accent1">
                    <a:lumMod val="50000"/>
                  </a:schemeClr>
                </a:solidFill>
              </a:rPr>
              <a:t>本地链路地址用于与同一链路中的其他设备通信。在IPv6中，链路是指子网。本地链路地址仅限于单个链路。它们的唯一性仅在该链路上得到保证，因为它们在该链路之外不具有可路由性。也就是说，路由器不会转发具有本地链路源地址和目的地址的数据报。</a:t>
            </a:r>
            <a:endParaRPr sz="2400" b="1">
              <a:solidFill>
                <a:schemeClr val="accent1">
                  <a:lumMod val="50000"/>
                </a:schemeClr>
              </a:solidFill>
            </a:endParaRPr>
          </a:p>
        </p:txBody>
      </p:sp>
      <p:sp>
        <p:nvSpPr>
          <p:cNvPr id="3" name="矩形 2"/>
          <p:cNvSpPr/>
          <p:nvPr/>
        </p:nvSpPr>
        <p:spPr>
          <a:xfrm>
            <a:off x="400050" y="3691255"/>
            <a:ext cx="8147050" cy="1293495"/>
          </a:xfrm>
          <a:prstGeom prst="rect">
            <a:avLst/>
          </a:prstGeom>
          <a:solidFill>
            <a:schemeClr val="bg1"/>
          </a:solidFill>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en-US" altLang="zh-CN" sz="2400" b="1">
                <a:solidFill>
                  <a:schemeClr val="accent1">
                    <a:lumMod val="50000"/>
                  </a:schemeClr>
                </a:solidFill>
              </a:rPr>
              <a:t>        </a:t>
            </a:r>
            <a:r>
              <a:rPr sz="2400" b="1">
                <a:solidFill>
                  <a:schemeClr val="accent1">
                    <a:lumMod val="50000"/>
                  </a:schemeClr>
                </a:solidFill>
              </a:rPr>
              <a:t>IPv6本地链路地址允许设备与同一链路上支持IPv6的其他设备通信，并且只能在该链路（子网）上通信。具有源或目的本地链路地址的数据报。</a:t>
            </a:r>
            <a:endParaRPr sz="2400" b="1">
              <a:solidFill>
                <a:schemeClr val="accent1">
                  <a:lumMod val="50000"/>
                </a:schemeClr>
              </a:solidFill>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0" name="Group 7"/>
          <p:cNvGrpSpPr/>
          <p:nvPr/>
        </p:nvGrpSpPr>
        <p:grpSpPr bwMode="auto">
          <a:xfrm>
            <a:off x="103064" y="47615"/>
            <a:ext cx="597171" cy="315096"/>
            <a:chOff x="0" y="0"/>
            <a:chExt cx="1041399" cy="549275"/>
          </a:xfrm>
        </p:grpSpPr>
        <p:sp>
          <p:nvSpPr>
            <p:cNvPr id="271" name="Freeform 16"/>
            <p:cNvSpPr/>
            <p:nvPr/>
          </p:nvSpPr>
          <p:spPr bwMode="auto">
            <a:xfrm>
              <a:off x="0" y="0"/>
              <a:ext cx="361950" cy="549275"/>
            </a:xfrm>
            <a:custGeom>
              <a:avLst/>
              <a:gdLst>
                <a:gd name="T0" fmla="*/ 4 w 400"/>
                <a:gd name="T1" fmla="*/ 92 h 608"/>
                <a:gd name="T2" fmla="*/ 96 w 400"/>
                <a:gd name="T3" fmla="*/ 0 h 608"/>
                <a:gd name="T4" fmla="*/ 400 w 400"/>
                <a:gd name="T5" fmla="*/ 304 h 608"/>
                <a:gd name="T6" fmla="*/ 96 w 400"/>
                <a:gd name="T7" fmla="*/ 608 h 608"/>
                <a:gd name="T8" fmla="*/ 0 w 400"/>
                <a:gd name="T9" fmla="*/ 512 h 608"/>
                <a:gd name="T10" fmla="*/ 212 w 400"/>
                <a:gd name="T11" fmla="*/ 300 h 608"/>
                <a:gd name="T12" fmla="*/ 4 w 400"/>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400" h="608">
                  <a:moveTo>
                    <a:pt x="4" y="92"/>
                  </a:moveTo>
                  <a:lnTo>
                    <a:pt x="96" y="0"/>
                  </a:lnTo>
                  <a:lnTo>
                    <a:pt x="400" y="304"/>
                  </a:lnTo>
                  <a:lnTo>
                    <a:pt x="96" y="608"/>
                  </a:lnTo>
                  <a:lnTo>
                    <a:pt x="0" y="512"/>
                  </a:lnTo>
                  <a:lnTo>
                    <a:pt x="212" y="300"/>
                  </a:lnTo>
                  <a:lnTo>
                    <a:pt x="4" y="92"/>
                  </a:lnTo>
                  <a:close/>
                </a:path>
              </a:pathLst>
            </a:custGeom>
            <a:solidFill>
              <a:srgbClr val="005DA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sp>
          <p:nvSpPr>
            <p:cNvPr id="272" name="Freeform 17"/>
            <p:cNvSpPr/>
            <p:nvPr/>
          </p:nvSpPr>
          <p:spPr bwMode="auto">
            <a:xfrm>
              <a:off x="338137" y="0"/>
              <a:ext cx="360362" cy="549275"/>
            </a:xfrm>
            <a:custGeom>
              <a:avLst/>
              <a:gdLst>
                <a:gd name="T0" fmla="*/ 4 w 399"/>
                <a:gd name="T1" fmla="*/ 92 h 608"/>
                <a:gd name="T2" fmla="*/ 96 w 399"/>
                <a:gd name="T3" fmla="*/ 0 h 608"/>
                <a:gd name="T4" fmla="*/ 399 w 399"/>
                <a:gd name="T5" fmla="*/ 304 h 608"/>
                <a:gd name="T6" fmla="*/ 96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6" y="0"/>
                  </a:lnTo>
                  <a:lnTo>
                    <a:pt x="399" y="304"/>
                  </a:lnTo>
                  <a:lnTo>
                    <a:pt x="96" y="608"/>
                  </a:lnTo>
                  <a:lnTo>
                    <a:pt x="0" y="512"/>
                  </a:lnTo>
                  <a:lnTo>
                    <a:pt x="212" y="300"/>
                  </a:lnTo>
                  <a:lnTo>
                    <a:pt x="4" y="92"/>
                  </a:lnTo>
                  <a:close/>
                </a:path>
              </a:pathLst>
            </a:custGeom>
            <a:solidFill>
              <a:srgbClr val="399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sp>
          <p:nvSpPr>
            <p:cNvPr id="273" name="Freeform 18"/>
            <p:cNvSpPr/>
            <p:nvPr/>
          </p:nvSpPr>
          <p:spPr bwMode="auto">
            <a:xfrm>
              <a:off x="681037" y="0"/>
              <a:ext cx="360362" cy="549275"/>
            </a:xfrm>
            <a:custGeom>
              <a:avLst/>
              <a:gdLst>
                <a:gd name="T0" fmla="*/ 4 w 399"/>
                <a:gd name="T1" fmla="*/ 92 h 608"/>
                <a:gd name="T2" fmla="*/ 95 w 399"/>
                <a:gd name="T3" fmla="*/ 0 h 608"/>
                <a:gd name="T4" fmla="*/ 399 w 399"/>
                <a:gd name="T5" fmla="*/ 304 h 608"/>
                <a:gd name="T6" fmla="*/ 95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5" y="0"/>
                  </a:lnTo>
                  <a:lnTo>
                    <a:pt x="399" y="304"/>
                  </a:lnTo>
                  <a:lnTo>
                    <a:pt x="95" y="608"/>
                  </a:lnTo>
                  <a:lnTo>
                    <a:pt x="0" y="512"/>
                  </a:lnTo>
                  <a:lnTo>
                    <a:pt x="212" y="300"/>
                  </a:lnTo>
                  <a:lnTo>
                    <a:pt x="4" y="92"/>
                  </a:lnTo>
                  <a:close/>
                </a:path>
              </a:pathLst>
            </a:custGeom>
            <a:solidFill>
              <a:srgbClr val="F796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grpSp>
      <p:pic>
        <p:nvPicPr>
          <p:cNvPr id="320" name="图片 319" descr="C:\Users\qlp-PC\AppData\Roaming\Tencent\Users\2491454950\QQ\WinTemp\RichOle\Y9%6XOFJ_P_BLG9N%D}IKZ9.png"/>
          <p:cNvPicPr>
            <a:picLocks noChangeAspect="1" noChangeArrowheads="1"/>
          </p:cNvPicPr>
          <p:nvPr/>
        </p:nvPicPr>
        <p:blipFill rotWithShape="1">
          <a:blip r:embed="rId1">
            <a:extLst>
              <a:ext uri="{28A0092B-C50C-407E-A947-70E740481C1C}">
                <a14:useLocalDpi xmlns:a14="http://schemas.microsoft.com/office/drawing/2010/main" val="0"/>
              </a:ext>
            </a:extLst>
          </a:blip>
          <a:srcRect t="14557" b="83190"/>
          <a:stretch>
            <a:fillRect/>
          </a:stretch>
        </p:blipFill>
        <p:spPr bwMode="auto">
          <a:xfrm>
            <a:off x="400283" y="837717"/>
            <a:ext cx="8203870" cy="95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1" name="TextBox 11"/>
          <p:cNvSpPr txBox="1"/>
          <p:nvPr/>
        </p:nvSpPr>
        <p:spPr>
          <a:xfrm>
            <a:off x="1046234" y="315566"/>
            <a:ext cx="3519170" cy="52197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anose="02010600040101010101" pitchFamily="2" charset="-122"/>
                <a:cs typeface="华文黑体" pitchFamily="2" charset="-122"/>
              </a:defRPr>
            </a:lvl1pPr>
          </a:lstStyle>
          <a:p>
            <a:pPr algn="l"/>
            <a:r>
              <a:rPr lang="zh-CN" altLang="en-US" sz="2800" b="1">
                <a:solidFill>
                  <a:schemeClr val="accent1">
                    <a:lumMod val="50000"/>
                  </a:schemeClr>
                </a:solidFill>
                <a:sym typeface="+mn-ea"/>
              </a:rPr>
              <a:t>5.2.4 IPv6单播地址</a:t>
            </a:r>
            <a:endParaRPr lang="zh-CN" altLang="en-US" sz="2800" b="1">
              <a:solidFill>
                <a:schemeClr val="accent1">
                  <a:lumMod val="50000"/>
                </a:schemeClr>
              </a:solidFill>
              <a:sym typeface="+mn-ea"/>
            </a:endParaRPr>
          </a:p>
        </p:txBody>
      </p:sp>
      <p:sp>
        <p:nvSpPr>
          <p:cNvPr id="2" name="矩形 1"/>
          <p:cNvSpPr/>
          <p:nvPr/>
        </p:nvSpPr>
        <p:spPr>
          <a:xfrm>
            <a:off x="400050" y="991235"/>
            <a:ext cx="3157855" cy="569595"/>
          </a:xfrm>
          <a:prstGeom prst="rect">
            <a:avLst/>
          </a:prstGeom>
          <a:solidFill>
            <a:schemeClr val="accent4">
              <a:lumMod val="20000"/>
              <a:lumOff val="80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sz="2400" b="1">
                <a:solidFill>
                  <a:schemeClr val="accent1">
                    <a:lumMod val="50000"/>
                  </a:schemeClr>
                </a:solidFill>
              </a:rPr>
              <a:t>2、本地链路单播地址</a:t>
            </a:r>
            <a:endParaRPr lang="zh-CN" altLang="en-US" sz="2400" b="1">
              <a:solidFill>
                <a:schemeClr val="accent1">
                  <a:lumMod val="50000"/>
                </a:schemeClr>
              </a:solidFill>
            </a:endParaRPr>
          </a:p>
        </p:txBody>
      </p:sp>
      <p:sp>
        <p:nvSpPr>
          <p:cNvPr id="12" name="矩形 11"/>
          <p:cNvSpPr/>
          <p:nvPr/>
        </p:nvSpPr>
        <p:spPr>
          <a:xfrm>
            <a:off x="400050" y="1714183"/>
            <a:ext cx="8147050" cy="829945"/>
          </a:xfrm>
          <a:prstGeom prst="rect">
            <a:avLst/>
          </a:prstGeom>
          <a:solidFill>
            <a:schemeClr val="bg1"/>
          </a:solidFill>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p>
            <a:pPr algn="l"/>
            <a:r>
              <a:rPr lang="en-US" altLang="zh-CN" sz="2400" b="1">
                <a:solidFill>
                  <a:schemeClr val="accent1">
                    <a:lumMod val="50000"/>
                  </a:schemeClr>
                </a:solidFill>
              </a:rPr>
              <a:t>       </a:t>
            </a:r>
            <a:r>
              <a:rPr sz="2400" b="1">
                <a:solidFill>
                  <a:schemeClr val="accent1">
                    <a:lumMod val="50000"/>
                  </a:schemeClr>
                </a:solidFill>
              </a:rPr>
              <a:t>全局单播地址不是必需项。但是每个支持IPv6的网络接口均需要有本地链路地址。</a:t>
            </a:r>
            <a:endParaRPr sz="2400" b="1">
              <a:solidFill>
                <a:schemeClr val="accent1">
                  <a:lumMod val="50000"/>
                </a:schemeClr>
              </a:solidFill>
            </a:endParaRPr>
          </a:p>
        </p:txBody>
      </p:sp>
      <p:sp>
        <p:nvSpPr>
          <p:cNvPr id="3" name="矩形 2"/>
          <p:cNvSpPr/>
          <p:nvPr/>
        </p:nvSpPr>
        <p:spPr>
          <a:xfrm>
            <a:off x="400050" y="2649220"/>
            <a:ext cx="8147050" cy="1293495"/>
          </a:xfrm>
          <a:prstGeom prst="rect">
            <a:avLst/>
          </a:prstGeom>
          <a:solidFill>
            <a:schemeClr val="bg1"/>
          </a:solidFill>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en-US" altLang="zh-CN" sz="2400" b="1">
                <a:solidFill>
                  <a:schemeClr val="accent1">
                    <a:lumMod val="50000"/>
                  </a:schemeClr>
                </a:solidFill>
              </a:rPr>
              <a:t>        </a:t>
            </a:r>
            <a:r>
              <a:rPr sz="2400" b="1">
                <a:solidFill>
                  <a:schemeClr val="accent1">
                    <a:lumMod val="50000"/>
                  </a:schemeClr>
                </a:solidFill>
              </a:rPr>
              <a:t>IPv6本地链路地址属于FE80::/10范围。/10表示前10位是1111 1110 10XX XXXX。第一个十六进制数的范围是1111 1110 1000 0000（FE80）1111 1110 1011 1111（FEBF）。</a:t>
            </a:r>
            <a:endParaRPr sz="2400" b="1">
              <a:solidFill>
                <a:schemeClr val="accent1">
                  <a:lumMod val="50000"/>
                </a:schemeClr>
              </a:solidFill>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0" name="Group 7"/>
          <p:cNvGrpSpPr/>
          <p:nvPr/>
        </p:nvGrpSpPr>
        <p:grpSpPr bwMode="auto">
          <a:xfrm>
            <a:off x="103064" y="47615"/>
            <a:ext cx="597171" cy="315096"/>
            <a:chOff x="0" y="0"/>
            <a:chExt cx="1041399" cy="549275"/>
          </a:xfrm>
        </p:grpSpPr>
        <p:sp>
          <p:nvSpPr>
            <p:cNvPr id="271" name="Freeform 16"/>
            <p:cNvSpPr/>
            <p:nvPr/>
          </p:nvSpPr>
          <p:spPr bwMode="auto">
            <a:xfrm>
              <a:off x="0" y="0"/>
              <a:ext cx="361950" cy="549275"/>
            </a:xfrm>
            <a:custGeom>
              <a:avLst/>
              <a:gdLst>
                <a:gd name="T0" fmla="*/ 4 w 400"/>
                <a:gd name="T1" fmla="*/ 92 h 608"/>
                <a:gd name="T2" fmla="*/ 96 w 400"/>
                <a:gd name="T3" fmla="*/ 0 h 608"/>
                <a:gd name="T4" fmla="*/ 400 w 400"/>
                <a:gd name="T5" fmla="*/ 304 h 608"/>
                <a:gd name="T6" fmla="*/ 96 w 400"/>
                <a:gd name="T7" fmla="*/ 608 h 608"/>
                <a:gd name="T8" fmla="*/ 0 w 400"/>
                <a:gd name="T9" fmla="*/ 512 h 608"/>
                <a:gd name="T10" fmla="*/ 212 w 400"/>
                <a:gd name="T11" fmla="*/ 300 h 608"/>
                <a:gd name="T12" fmla="*/ 4 w 400"/>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400" h="608">
                  <a:moveTo>
                    <a:pt x="4" y="92"/>
                  </a:moveTo>
                  <a:lnTo>
                    <a:pt x="96" y="0"/>
                  </a:lnTo>
                  <a:lnTo>
                    <a:pt x="400" y="304"/>
                  </a:lnTo>
                  <a:lnTo>
                    <a:pt x="96" y="608"/>
                  </a:lnTo>
                  <a:lnTo>
                    <a:pt x="0" y="512"/>
                  </a:lnTo>
                  <a:lnTo>
                    <a:pt x="212" y="300"/>
                  </a:lnTo>
                  <a:lnTo>
                    <a:pt x="4" y="92"/>
                  </a:lnTo>
                  <a:close/>
                </a:path>
              </a:pathLst>
            </a:custGeom>
            <a:solidFill>
              <a:srgbClr val="005DA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sp>
          <p:nvSpPr>
            <p:cNvPr id="272" name="Freeform 17"/>
            <p:cNvSpPr/>
            <p:nvPr/>
          </p:nvSpPr>
          <p:spPr bwMode="auto">
            <a:xfrm>
              <a:off x="338137" y="0"/>
              <a:ext cx="360362" cy="549275"/>
            </a:xfrm>
            <a:custGeom>
              <a:avLst/>
              <a:gdLst>
                <a:gd name="T0" fmla="*/ 4 w 399"/>
                <a:gd name="T1" fmla="*/ 92 h 608"/>
                <a:gd name="T2" fmla="*/ 96 w 399"/>
                <a:gd name="T3" fmla="*/ 0 h 608"/>
                <a:gd name="T4" fmla="*/ 399 w 399"/>
                <a:gd name="T5" fmla="*/ 304 h 608"/>
                <a:gd name="T6" fmla="*/ 96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6" y="0"/>
                  </a:lnTo>
                  <a:lnTo>
                    <a:pt x="399" y="304"/>
                  </a:lnTo>
                  <a:lnTo>
                    <a:pt x="96" y="608"/>
                  </a:lnTo>
                  <a:lnTo>
                    <a:pt x="0" y="512"/>
                  </a:lnTo>
                  <a:lnTo>
                    <a:pt x="212" y="300"/>
                  </a:lnTo>
                  <a:lnTo>
                    <a:pt x="4" y="92"/>
                  </a:lnTo>
                  <a:close/>
                </a:path>
              </a:pathLst>
            </a:custGeom>
            <a:solidFill>
              <a:srgbClr val="399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sp>
          <p:nvSpPr>
            <p:cNvPr id="273" name="Freeform 18"/>
            <p:cNvSpPr/>
            <p:nvPr/>
          </p:nvSpPr>
          <p:spPr bwMode="auto">
            <a:xfrm>
              <a:off x="681037" y="0"/>
              <a:ext cx="360362" cy="549275"/>
            </a:xfrm>
            <a:custGeom>
              <a:avLst/>
              <a:gdLst>
                <a:gd name="T0" fmla="*/ 4 w 399"/>
                <a:gd name="T1" fmla="*/ 92 h 608"/>
                <a:gd name="T2" fmla="*/ 95 w 399"/>
                <a:gd name="T3" fmla="*/ 0 h 608"/>
                <a:gd name="T4" fmla="*/ 399 w 399"/>
                <a:gd name="T5" fmla="*/ 304 h 608"/>
                <a:gd name="T6" fmla="*/ 95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5" y="0"/>
                  </a:lnTo>
                  <a:lnTo>
                    <a:pt x="399" y="304"/>
                  </a:lnTo>
                  <a:lnTo>
                    <a:pt x="95" y="608"/>
                  </a:lnTo>
                  <a:lnTo>
                    <a:pt x="0" y="512"/>
                  </a:lnTo>
                  <a:lnTo>
                    <a:pt x="212" y="300"/>
                  </a:lnTo>
                  <a:lnTo>
                    <a:pt x="4" y="92"/>
                  </a:lnTo>
                  <a:close/>
                </a:path>
              </a:pathLst>
            </a:custGeom>
            <a:solidFill>
              <a:srgbClr val="F796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grpSp>
      <p:pic>
        <p:nvPicPr>
          <p:cNvPr id="320" name="图片 319" descr="C:\Users\qlp-PC\AppData\Roaming\Tencent\Users\2491454950\QQ\WinTemp\RichOle\Y9%6XOFJ_P_BLG9N%D}IKZ9.png"/>
          <p:cNvPicPr>
            <a:picLocks noChangeAspect="1" noChangeArrowheads="1"/>
          </p:cNvPicPr>
          <p:nvPr/>
        </p:nvPicPr>
        <p:blipFill rotWithShape="1">
          <a:blip r:embed="rId1">
            <a:extLst>
              <a:ext uri="{28A0092B-C50C-407E-A947-70E740481C1C}">
                <a14:useLocalDpi xmlns:a14="http://schemas.microsoft.com/office/drawing/2010/main" val="0"/>
              </a:ext>
            </a:extLst>
          </a:blip>
          <a:srcRect t="14557" b="83190"/>
          <a:stretch>
            <a:fillRect/>
          </a:stretch>
        </p:blipFill>
        <p:spPr bwMode="auto">
          <a:xfrm>
            <a:off x="400283" y="837717"/>
            <a:ext cx="8203870" cy="95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1" name="TextBox 11"/>
          <p:cNvSpPr txBox="1"/>
          <p:nvPr/>
        </p:nvSpPr>
        <p:spPr>
          <a:xfrm>
            <a:off x="1046234" y="315566"/>
            <a:ext cx="2459355" cy="52197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anose="02010600040101010101" pitchFamily="2" charset="-122"/>
                <a:cs typeface="华文黑体" pitchFamily="2" charset="-122"/>
              </a:defRPr>
            </a:lvl1pPr>
          </a:lstStyle>
          <a:p>
            <a:pPr algn="l"/>
            <a:r>
              <a:rPr lang="zh-CN" altLang="en-US" sz="2800" b="1">
                <a:solidFill>
                  <a:schemeClr val="accent1">
                    <a:lumMod val="50000"/>
                  </a:schemeClr>
                </a:solidFill>
                <a:sym typeface="+mn-ea"/>
              </a:rPr>
              <a:t>5.1 IPv4地址</a:t>
            </a:r>
            <a:endParaRPr lang="zh-CN" altLang="en-US" sz="2800" i="0" dirty="0">
              <a:solidFill>
                <a:schemeClr val="tx2">
                  <a:lumMod val="50000"/>
                </a:schemeClr>
              </a:solidFill>
              <a:effectLst/>
              <a:latin typeface="黑体" panose="02010609060101010101" charset="-122"/>
              <a:ea typeface="黑体" panose="02010609060101010101" charset="-122"/>
            </a:endParaRPr>
          </a:p>
        </p:txBody>
      </p:sp>
      <p:sp>
        <p:nvSpPr>
          <p:cNvPr id="2" name="矩形 1"/>
          <p:cNvSpPr/>
          <p:nvPr/>
        </p:nvSpPr>
        <p:spPr>
          <a:xfrm>
            <a:off x="2484120" y="1303020"/>
            <a:ext cx="4157345" cy="562610"/>
          </a:xfrm>
          <a:prstGeom prst="rect">
            <a:avLst/>
          </a:prstGeom>
          <a:solidFill>
            <a:schemeClr val="accent4">
              <a:lumMod val="20000"/>
              <a:lumOff val="80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sz="2400" b="1">
                <a:solidFill>
                  <a:schemeClr val="accent1">
                    <a:lumMod val="50000"/>
                  </a:schemeClr>
                </a:solidFill>
              </a:rPr>
              <a:t>5.1.1子网掩码</a:t>
            </a:r>
            <a:endParaRPr lang="zh-CN" altLang="en-US" sz="2400" b="1">
              <a:solidFill>
                <a:schemeClr val="accent1">
                  <a:lumMod val="50000"/>
                </a:schemeClr>
              </a:solidFill>
            </a:endParaRPr>
          </a:p>
        </p:txBody>
      </p:sp>
      <p:sp>
        <p:nvSpPr>
          <p:cNvPr id="11" name="矩形 10"/>
          <p:cNvSpPr/>
          <p:nvPr/>
        </p:nvSpPr>
        <p:spPr>
          <a:xfrm>
            <a:off x="2484120" y="2023745"/>
            <a:ext cx="4157345" cy="562610"/>
          </a:xfrm>
          <a:prstGeom prst="rect">
            <a:avLst/>
          </a:prstGeom>
          <a:solidFill>
            <a:schemeClr val="accent4">
              <a:lumMod val="20000"/>
              <a:lumOff val="80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sz="2400" b="1">
                <a:solidFill>
                  <a:schemeClr val="accent1">
                    <a:lumMod val="50000"/>
                  </a:schemeClr>
                </a:solidFill>
              </a:rPr>
              <a:t>5.1.2 网络、主机和广播地址</a:t>
            </a:r>
            <a:endParaRPr lang="zh-CN" altLang="en-US" sz="2400" b="1">
              <a:solidFill>
                <a:schemeClr val="accent1">
                  <a:lumMod val="50000"/>
                </a:schemeClr>
              </a:solidFill>
            </a:endParaRPr>
          </a:p>
        </p:txBody>
      </p:sp>
      <p:sp>
        <p:nvSpPr>
          <p:cNvPr id="13" name="矩形 12"/>
          <p:cNvSpPr/>
          <p:nvPr/>
        </p:nvSpPr>
        <p:spPr>
          <a:xfrm>
            <a:off x="2484120" y="2744470"/>
            <a:ext cx="4157345" cy="562610"/>
          </a:xfrm>
          <a:prstGeom prst="rect">
            <a:avLst/>
          </a:prstGeom>
          <a:solidFill>
            <a:schemeClr val="accent4">
              <a:lumMod val="20000"/>
              <a:lumOff val="80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sz="2400" b="1">
                <a:solidFill>
                  <a:schemeClr val="accent1">
                    <a:lumMod val="50000"/>
                  </a:schemeClr>
                </a:solidFill>
              </a:rPr>
              <a:t>5.1.3 IPv4地址类型</a:t>
            </a:r>
            <a:endParaRPr lang="zh-CN" altLang="en-US" sz="2400" b="1">
              <a:solidFill>
                <a:schemeClr val="accent1">
                  <a:lumMod val="50000"/>
                </a:schemeClr>
              </a:solidFill>
            </a:endParaRPr>
          </a:p>
        </p:txBody>
      </p:sp>
      <p:sp>
        <p:nvSpPr>
          <p:cNvPr id="14" name="矩形 13"/>
          <p:cNvSpPr/>
          <p:nvPr/>
        </p:nvSpPr>
        <p:spPr>
          <a:xfrm>
            <a:off x="2493645" y="3465195"/>
            <a:ext cx="4157345" cy="562610"/>
          </a:xfrm>
          <a:prstGeom prst="rect">
            <a:avLst/>
          </a:prstGeom>
          <a:solidFill>
            <a:schemeClr val="accent4">
              <a:lumMod val="20000"/>
              <a:lumOff val="80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sz="2400" b="1">
                <a:solidFill>
                  <a:schemeClr val="accent1">
                    <a:lumMod val="50000"/>
                  </a:schemeClr>
                </a:solidFill>
              </a:rPr>
              <a:t>5.1.4 IPv4单播、广播和组播</a:t>
            </a:r>
            <a:endParaRPr lang="zh-CN" altLang="en-US" sz="2400" b="1">
              <a:solidFill>
                <a:schemeClr val="accent1">
                  <a:lumMod val="50000"/>
                </a:schemeClr>
              </a:solidFill>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0" name="Group 7"/>
          <p:cNvGrpSpPr/>
          <p:nvPr/>
        </p:nvGrpSpPr>
        <p:grpSpPr bwMode="auto">
          <a:xfrm>
            <a:off x="103064" y="47615"/>
            <a:ext cx="597171" cy="315096"/>
            <a:chOff x="0" y="0"/>
            <a:chExt cx="1041399" cy="549275"/>
          </a:xfrm>
        </p:grpSpPr>
        <p:sp>
          <p:nvSpPr>
            <p:cNvPr id="271" name="Freeform 16"/>
            <p:cNvSpPr/>
            <p:nvPr/>
          </p:nvSpPr>
          <p:spPr bwMode="auto">
            <a:xfrm>
              <a:off x="0" y="0"/>
              <a:ext cx="361950" cy="549275"/>
            </a:xfrm>
            <a:custGeom>
              <a:avLst/>
              <a:gdLst>
                <a:gd name="T0" fmla="*/ 4 w 400"/>
                <a:gd name="T1" fmla="*/ 92 h 608"/>
                <a:gd name="T2" fmla="*/ 96 w 400"/>
                <a:gd name="T3" fmla="*/ 0 h 608"/>
                <a:gd name="T4" fmla="*/ 400 w 400"/>
                <a:gd name="T5" fmla="*/ 304 h 608"/>
                <a:gd name="T6" fmla="*/ 96 w 400"/>
                <a:gd name="T7" fmla="*/ 608 h 608"/>
                <a:gd name="T8" fmla="*/ 0 w 400"/>
                <a:gd name="T9" fmla="*/ 512 h 608"/>
                <a:gd name="T10" fmla="*/ 212 w 400"/>
                <a:gd name="T11" fmla="*/ 300 h 608"/>
                <a:gd name="T12" fmla="*/ 4 w 400"/>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400" h="608">
                  <a:moveTo>
                    <a:pt x="4" y="92"/>
                  </a:moveTo>
                  <a:lnTo>
                    <a:pt x="96" y="0"/>
                  </a:lnTo>
                  <a:lnTo>
                    <a:pt x="400" y="304"/>
                  </a:lnTo>
                  <a:lnTo>
                    <a:pt x="96" y="608"/>
                  </a:lnTo>
                  <a:lnTo>
                    <a:pt x="0" y="512"/>
                  </a:lnTo>
                  <a:lnTo>
                    <a:pt x="212" y="300"/>
                  </a:lnTo>
                  <a:lnTo>
                    <a:pt x="4" y="92"/>
                  </a:lnTo>
                  <a:close/>
                </a:path>
              </a:pathLst>
            </a:custGeom>
            <a:solidFill>
              <a:srgbClr val="005DA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sp>
          <p:nvSpPr>
            <p:cNvPr id="272" name="Freeform 17"/>
            <p:cNvSpPr/>
            <p:nvPr/>
          </p:nvSpPr>
          <p:spPr bwMode="auto">
            <a:xfrm>
              <a:off x="338137" y="0"/>
              <a:ext cx="360362" cy="549275"/>
            </a:xfrm>
            <a:custGeom>
              <a:avLst/>
              <a:gdLst>
                <a:gd name="T0" fmla="*/ 4 w 399"/>
                <a:gd name="T1" fmla="*/ 92 h 608"/>
                <a:gd name="T2" fmla="*/ 96 w 399"/>
                <a:gd name="T3" fmla="*/ 0 h 608"/>
                <a:gd name="T4" fmla="*/ 399 w 399"/>
                <a:gd name="T5" fmla="*/ 304 h 608"/>
                <a:gd name="T6" fmla="*/ 96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6" y="0"/>
                  </a:lnTo>
                  <a:lnTo>
                    <a:pt x="399" y="304"/>
                  </a:lnTo>
                  <a:lnTo>
                    <a:pt x="96" y="608"/>
                  </a:lnTo>
                  <a:lnTo>
                    <a:pt x="0" y="512"/>
                  </a:lnTo>
                  <a:lnTo>
                    <a:pt x="212" y="300"/>
                  </a:lnTo>
                  <a:lnTo>
                    <a:pt x="4" y="92"/>
                  </a:lnTo>
                  <a:close/>
                </a:path>
              </a:pathLst>
            </a:custGeom>
            <a:solidFill>
              <a:srgbClr val="399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sp>
          <p:nvSpPr>
            <p:cNvPr id="273" name="Freeform 18"/>
            <p:cNvSpPr/>
            <p:nvPr/>
          </p:nvSpPr>
          <p:spPr bwMode="auto">
            <a:xfrm>
              <a:off x="681037" y="0"/>
              <a:ext cx="360362" cy="549275"/>
            </a:xfrm>
            <a:custGeom>
              <a:avLst/>
              <a:gdLst>
                <a:gd name="T0" fmla="*/ 4 w 399"/>
                <a:gd name="T1" fmla="*/ 92 h 608"/>
                <a:gd name="T2" fmla="*/ 95 w 399"/>
                <a:gd name="T3" fmla="*/ 0 h 608"/>
                <a:gd name="T4" fmla="*/ 399 w 399"/>
                <a:gd name="T5" fmla="*/ 304 h 608"/>
                <a:gd name="T6" fmla="*/ 95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5" y="0"/>
                  </a:lnTo>
                  <a:lnTo>
                    <a:pt x="399" y="304"/>
                  </a:lnTo>
                  <a:lnTo>
                    <a:pt x="95" y="608"/>
                  </a:lnTo>
                  <a:lnTo>
                    <a:pt x="0" y="512"/>
                  </a:lnTo>
                  <a:lnTo>
                    <a:pt x="212" y="300"/>
                  </a:lnTo>
                  <a:lnTo>
                    <a:pt x="4" y="92"/>
                  </a:lnTo>
                  <a:close/>
                </a:path>
              </a:pathLst>
            </a:custGeom>
            <a:solidFill>
              <a:srgbClr val="F796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grpSp>
      <p:pic>
        <p:nvPicPr>
          <p:cNvPr id="320" name="图片 319" descr="C:\Users\qlp-PC\AppData\Roaming\Tencent\Users\2491454950\QQ\WinTemp\RichOle\Y9%6XOFJ_P_BLG9N%D}IKZ9.png"/>
          <p:cNvPicPr>
            <a:picLocks noChangeAspect="1" noChangeArrowheads="1"/>
          </p:cNvPicPr>
          <p:nvPr/>
        </p:nvPicPr>
        <p:blipFill rotWithShape="1">
          <a:blip r:embed="rId1">
            <a:extLst>
              <a:ext uri="{28A0092B-C50C-407E-A947-70E740481C1C}">
                <a14:useLocalDpi xmlns:a14="http://schemas.microsoft.com/office/drawing/2010/main" val="0"/>
              </a:ext>
            </a:extLst>
          </a:blip>
          <a:srcRect t="14557" b="83190"/>
          <a:stretch>
            <a:fillRect/>
          </a:stretch>
        </p:blipFill>
        <p:spPr bwMode="auto">
          <a:xfrm>
            <a:off x="400283" y="837717"/>
            <a:ext cx="8203870" cy="95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1" name="TextBox 11"/>
          <p:cNvSpPr txBox="1"/>
          <p:nvPr/>
        </p:nvSpPr>
        <p:spPr>
          <a:xfrm>
            <a:off x="1046234" y="315566"/>
            <a:ext cx="3519170" cy="52197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anose="02010600040101010101" pitchFamily="2" charset="-122"/>
                <a:cs typeface="华文黑体" pitchFamily="2" charset="-122"/>
              </a:defRPr>
            </a:lvl1pPr>
          </a:lstStyle>
          <a:p>
            <a:pPr algn="l"/>
            <a:r>
              <a:rPr lang="zh-CN" altLang="en-US" sz="2800" b="1">
                <a:solidFill>
                  <a:schemeClr val="accent1">
                    <a:lumMod val="50000"/>
                  </a:schemeClr>
                </a:solidFill>
                <a:sym typeface="+mn-ea"/>
              </a:rPr>
              <a:t>5.2.4 IPv6单播地址</a:t>
            </a:r>
            <a:endParaRPr lang="zh-CN" altLang="en-US" sz="2800" b="1">
              <a:solidFill>
                <a:schemeClr val="accent1">
                  <a:lumMod val="50000"/>
                </a:schemeClr>
              </a:solidFill>
              <a:sym typeface="+mn-ea"/>
            </a:endParaRPr>
          </a:p>
        </p:txBody>
      </p:sp>
      <p:sp>
        <p:nvSpPr>
          <p:cNvPr id="2" name="矩形 1"/>
          <p:cNvSpPr/>
          <p:nvPr/>
        </p:nvSpPr>
        <p:spPr>
          <a:xfrm>
            <a:off x="400050" y="991235"/>
            <a:ext cx="3157855" cy="569595"/>
          </a:xfrm>
          <a:prstGeom prst="rect">
            <a:avLst/>
          </a:prstGeom>
          <a:solidFill>
            <a:schemeClr val="accent4">
              <a:lumMod val="20000"/>
              <a:lumOff val="80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sz="2400" b="1">
                <a:solidFill>
                  <a:schemeClr val="accent1">
                    <a:lumMod val="50000"/>
                  </a:schemeClr>
                </a:solidFill>
              </a:rPr>
              <a:t>3、唯一本地地址</a:t>
            </a:r>
            <a:endParaRPr lang="zh-CN" altLang="en-US" sz="2400" b="1">
              <a:solidFill>
                <a:schemeClr val="accent1">
                  <a:lumMod val="50000"/>
                </a:schemeClr>
              </a:solidFill>
            </a:endParaRPr>
          </a:p>
        </p:txBody>
      </p:sp>
      <p:sp>
        <p:nvSpPr>
          <p:cNvPr id="12" name="矩形 11"/>
          <p:cNvSpPr/>
          <p:nvPr/>
        </p:nvSpPr>
        <p:spPr>
          <a:xfrm>
            <a:off x="400050" y="1714500"/>
            <a:ext cx="8147050" cy="1938020"/>
          </a:xfrm>
          <a:prstGeom prst="rect">
            <a:avLst/>
          </a:prstGeom>
          <a:solidFill>
            <a:schemeClr val="bg1"/>
          </a:solidFill>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p>
            <a:pPr algn="l"/>
            <a:r>
              <a:rPr lang="en-US" altLang="zh-CN" sz="2400" b="1">
                <a:solidFill>
                  <a:schemeClr val="accent1">
                    <a:lumMod val="50000"/>
                  </a:schemeClr>
                </a:solidFill>
              </a:rPr>
              <a:t>       </a:t>
            </a:r>
            <a:r>
              <a:rPr sz="2400" b="1">
                <a:solidFill>
                  <a:schemeClr val="accent1">
                    <a:lumMod val="50000"/>
                  </a:schemeClr>
                </a:solidFill>
              </a:rPr>
              <a:t>唯一本地地址是IPv6网络中可以自己随意使用的私有网络地址，使用特定的前缀FD00/8标识。这些地址在全局IPv6上不可路由，不应转换为全局IPv6地址。唯一本地地址的范围是FC00::/7 FDFF::/7。唯一本地地址可用于从来不需要访问其他网络或具有其他网络访问权的设备。</a:t>
            </a:r>
            <a:endParaRPr sz="2400" b="1">
              <a:solidFill>
                <a:schemeClr val="accent1">
                  <a:lumMod val="50000"/>
                </a:schemeClr>
              </a:solidFill>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0" name="Group 7"/>
          <p:cNvGrpSpPr/>
          <p:nvPr/>
        </p:nvGrpSpPr>
        <p:grpSpPr bwMode="auto">
          <a:xfrm>
            <a:off x="103064" y="47615"/>
            <a:ext cx="597171" cy="315096"/>
            <a:chOff x="0" y="0"/>
            <a:chExt cx="1041399" cy="549275"/>
          </a:xfrm>
        </p:grpSpPr>
        <p:sp>
          <p:nvSpPr>
            <p:cNvPr id="271" name="Freeform 16"/>
            <p:cNvSpPr/>
            <p:nvPr/>
          </p:nvSpPr>
          <p:spPr bwMode="auto">
            <a:xfrm>
              <a:off x="0" y="0"/>
              <a:ext cx="361950" cy="549275"/>
            </a:xfrm>
            <a:custGeom>
              <a:avLst/>
              <a:gdLst>
                <a:gd name="T0" fmla="*/ 4 w 400"/>
                <a:gd name="T1" fmla="*/ 92 h 608"/>
                <a:gd name="T2" fmla="*/ 96 w 400"/>
                <a:gd name="T3" fmla="*/ 0 h 608"/>
                <a:gd name="T4" fmla="*/ 400 w 400"/>
                <a:gd name="T5" fmla="*/ 304 h 608"/>
                <a:gd name="T6" fmla="*/ 96 w 400"/>
                <a:gd name="T7" fmla="*/ 608 h 608"/>
                <a:gd name="T8" fmla="*/ 0 w 400"/>
                <a:gd name="T9" fmla="*/ 512 h 608"/>
                <a:gd name="T10" fmla="*/ 212 w 400"/>
                <a:gd name="T11" fmla="*/ 300 h 608"/>
                <a:gd name="T12" fmla="*/ 4 w 400"/>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400" h="608">
                  <a:moveTo>
                    <a:pt x="4" y="92"/>
                  </a:moveTo>
                  <a:lnTo>
                    <a:pt x="96" y="0"/>
                  </a:lnTo>
                  <a:lnTo>
                    <a:pt x="400" y="304"/>
                  </a:lnTo>
                  <a:lnTo>
                    <a:pt x="96" y="608"/>
                  </a:lnTo>
                  <a:lnTo>
                    <a:pt x="0" y="512"/>
                  </a:lnTo>
                  <a:lnTo>
                    <a:pt x="212" y="300"/>
                  </a:lnTo>
                  <a:lnTo>
                    <a:pt x="4" y="92"/>
                  </a:lnTo>
                  <a:close/>
                </a:path>
              </a:pathLst>
            </a:custGeom>
            <a:solidFill>
              <a:srgbClr val="005DA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sp>
          <p:nvSpPr>
            <p:cNvPr id="272" name="Freeform 17"/>
            <p:cNvSpPr/>
            <p:nvPr/>
          </p:nvSpPr>
          <p:spPr bwMode="auto">
            <a:xfrm>
              <a:off x="338137" y="0"/>
              <a:ext cx="360362" cy="549275"/>
            </a:xfrm>
            <a:custGeom>
              <a:avLst/>
              <a:gdLst>
                <a:gd name="T0" fmla="*/ 4 w 399"/>
                <a:gd name="T1" fmla="*/ 92 h 608"/>
                <a:gd name="T2" fmla="*/ 96 w 399"/>
                <a:gd name="T3" fmla="*/ 0 h 608"/>
                <a:gd name="T4" fmla="*/ 399 w 399"/>
                <a:gd name="T5" fmla="*/ 304 h 608"/>
                <a:gd name="T6" fmla="*/ 96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6" y="0"/>
                  </a:lnTo>
                  <a:lnTo>
                    <a:pt x="399" y="304"/>
                  </a:lnTo>
                  <a:lnTo>
                    <a:pt x="96" y="608"/>
                  </a:lnTo>
                  <a:lnTo>
                    <a:pt x="0" y="512"/>
                  </a:lnTo>
                  <a:lnTo>
                    <a:pt x="212" y="300"/>
                  </a:lnTo>
                  <a:lnTo>
                    <a:pt x="4" y="92"/>
                  </a:lnTo>
                  <a:close/>
                </a:path>
              </a:pathLst>
            </a:custGeom>
            <a:solidFill>
              <a:srgbClr val="399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sp>
          <p:nvSpPr>
            <p:cNvPr id="273" name="Freeform 18"/>
            <p:cNvSpPr/>
            <p:nvPr/>
          </p:nvSpPr>
          <p:spPr bwMode="auto">
            <a:xfrm>
              <a:off x="681037" y="0"/>
              <a:ext cx="360362" cy="549275"/>
            </a:xfrm>
            <a:custGeom>
              <a:avLst/>
              <a:gdLst>
                <a:gd name="T0" fmla="*/ 4 w 399"/>
                <a:gd name="T1" fmla="*/ 92 h 608"/>
                <a:gd name="T2" fmla="*/ 95 w 399"/>
                <a:gd name="T3" fmla="*/ 0 h 608"/>
                <a:gd name="T4" fmla="*/ 399 w 399"/>
                <a:gd name="T5" fmla="*/ 304 h 608"/>
                <a:gd name="T6" fmla="*/ 95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5" y="0"/>
                  </a:lnTo>
                  <a:lnTo>
                    <a:pt x="399" y="304"/>
                  </a:lnTo>
                  <a:lnTo>
                    <a:pt x="95" y="608"/>
                  </a:lnTo>
                  <a:lnTo>
                    <a:pt x="0" y="512"/>
                  </a:lnTo>
                  <a:lnTo>
                    <a:pt x="212" y="300"/>
                  </a:lnTo>
                  <a:lnTo>
                    <a:pt x="4" y="92"/>
                  </a:lnTo>
                  <a:close/>
                </a:path>
              </a:pathLst>
            </a:custGeom>
            <a:solidFill>
              <a:srgbClr val="F796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grpSp>
      <p:pic>
        <p:nvPicPr>
          <p:cNvPr id="320" name="图片 319" descr="C:\Users\qlp-PC\AppData\Roaming\Tencent\Users\2491454950\QQ\WinTemp\RichOle\Y9%6XOFJ_P_BLG9N%D}IKZ9.png"/>
          <p:cNvPicPr>
            <a:picLocks noChangeAspect="1" noChangeArrowheads="1"/>
          </p:cNvPicPr>
          <p:nvPr/>
        </p:nvPicPr>
        <p:blipFill rotWithShape="1">
          <a:blip r:embed="rId1">
            <a:extLst>
              <a:ext uri="{28A0092B-C50C-407E-A947-70E740481C1C}">
                <a14:useLocalDpi xmlns:a14="http://schemas.microsoft.com/office/drawing/2010/main" val="0"/>
              </a:ext>
            </a:extLst>
          </a:blip>
          <a:srcRect t="14557" b="83190"/>
          <a:stretch>
            <a:fillRect/>
          </a:stretch>
        </p:blipFill>
        <p:spPr bwMode="auto">
          <a:xfrm>
            <a:off x="400283" y="837717"/>
            <a:ext cx="8203870" cy="95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1" name="TextBox 11"/>
          <p:cNvSpPr txBox="1"/>
          <p:nvPr/>
        </p:nvSpPr>
        <p:spPr>
          <a:xfrm>
            <a:off x="1046234" y="315566"/>
            <a:ext cx="3519170" cy="52197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anose="02010600040101010101" pitchFamily="2" charset="-122"/>
                <a:cs typeface="华文黑体" pitchFamily="2" charset="-122"/>
              </a:defRPr>
            </a:lvl1pPr>
          </a:lstStyle>
          <a:p>
            <a:pPr algn="l"/>
            <a:r>
              <a:rPr lang="zh-CN" altLang="en-US" sz="2800" b="1">
                <a:solidFill>
                  <a:schemeClr val="accent1">
                    <a:lumMod val="50000"/>
                  </a:schemeClr>
                </a:solidFill>
                <a:sym typeface="+mn-ea"/>
              </a:rPr>
              <a:t>5.2.5 IPv6组播地址</a:t>
            </a:r>
            <a:endParaRPr lang="zh-CN" altLang="en-US" sz="2800" b="1">
              <a:solidFill>
                <a:schemeClr val="accent1">
                  <a:lumMod val="50000"/>
                </a:schemeClr>
              </a:solidFill>
              <a:sym typeface="+mn-ea"/>
            </a:endParaRPr>
          </a:p>
        </p:txBody>
      </p:sp>
      <p:sp>
        <p:nvSpPr>
          <p:cNvPr id="12" name="矩形 11"/>
          <p:cNvSpPr/>
          <p:nvPr/>
        </p:nvSpPr>
        <p:spPr>
          <a:xfrm>
            <a:off x="400050" y="1022033"/>
            <a:ext cx="8147050" cy="829945"/>
          </a:xfrm>
          <a:prstGeom prst="rect">
            <a:avLst/>
          </a:prstGeom>
          <a:solidFill>
            <a:schemeClr val="bg1"/>
          </a:solidFill>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p>
            <a:pPr algn="l"/>
            <a:r>
              <a:rPr lang="en-US" altLang="zh-CN" sz="2400" b="1">
                <a:solidFill>
                  <a:schemeClr val="accent1">
                    <a:lumMod val="50000"/>
                  </a:schemeClr>
                </a:solidFill>
              </a:rPr>
              <a:t>      </a:t>
            </a:r>
            <a:r>
              <a:rPr sz="2400" b="1">
                <a:solidFill>
                  <a:schemeClr val="accent1">
                    <a:lumMod val="50000"/>
                  </a:schemeClr>
                </a:solidFill>
              </a:rPr>
              <a:t>在IPv6地址中没有广播的概念，广播地址被组播地址替代。组播地址也称多点传送地址。</a:t>
            </a:r>
            <a:endParaRPr sz="2400" b="1">
              <a:solidFill>
                <a:schemeClr val="accent1">
                  <a:lumMod val="50000"/>
                </a:schemeClr>
              </a:solidFill>
            </a:endParaRPr>
          </a:p>
        </p:txBody>
      </p:sp>
      <p:sp>
        <p:nvSpPr>
          <p:cNvPr id="3" name="矩形 2"/>
          <p:cNvSpPr/>
          <p:nvPr/>
        </p:nvSpPr>
        <p:spPr>
          <a:xfrm>
            <a:off x="400050" y="1941830"/>
            <a:ext cx="8147050" cy="1605915"/>
          </a:xfrm>
          <a:prstGeom prst="rect">
            <a:avLst/>
          </a:prstGeom>
          <a:solidFill>
            <a:schemeClr val="bg1"/>
          </a:solidFill>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en-US" altLang="zh-CN" sz="2400" b="1">
                <a:solidFill>
                  <a:schemeClr val="accent1">
                    <a:lumMod val="50000"/>
                  </a:schemeClr>
                </a:solidFill>
              </a:rPr>
              <a:t>        </a:t>
            </a:r>
            <a:r>
              <a:rPr sz="2400" b="1">
                <a:solidFill>
                  <a:schemeClr val="accent1">
                    <a:lumMod val="50000"/>
                  </a:schemeClr>
                </a:solidFill>
              </a:rPr>
              <a:t>组播地址标识了一组接口，目的IP地址是组播地址的数据报会被属于该组的所有接口接收。在IPv4中组播地址的最高四位设为1110。在IPv6网络中，组播地址也有特定的前缀来标识。IPv6组播地址的前缀为FF00::/8。</a:t>
            </a:r>
            <a:endParaRPr sz="2400" b="1">
              <a:solidFill>
                <a:schemeClr val="accent1">
                  <a:lumMod val="50000"/>
                </a:schemeClr>
              </a:solidFill>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0" name="Group 7"/>
          <p:cNvGrpSpPr/>
          <p:nvPr/>
        </p:nvGrpSpPr>
        <p:grpSpPr bwMode="auto">
          <a:xfrm>
            <a:off x="103064" y="47615"/>
            <a:ext cx="597171" cy="315096"/>
            <a:chOff x="0" y="0"/>
            <a:chExt cx="1041399" cy="549275"/>
          </a:xfrm>
        </p:grpSpPr>
        <p:sp>
          <p:nvSpPr>
            <p:cNvPr id="271" name="Freeform 16"/>
            <p:cNvSpPr/>
            <p:nvPr/>
          </p:nvSpPr>
          <p:spPr bwMode="auto">
            <a:xfrm>
              <a:off x="0" y="0"/>
              <a:ext cx="361950" cy="549275"/>
            </a:xfrm>
            <a:custGeom>
              <a:avLst/>
              <a:gdLst>
                <a:gd name="T0" fmla="*/ 4 w 400"/>
                <a:gd name="T1" fmla="*/ 92 h 608"/>
                <a:gd name="T2" fmla="*/ 96 w 400"/>
                <a:gd name="T3" fmla="*/ 0 h 608"/>
                <a:gd name="T4" fmla="*/ 400 w 400"/>
                <a:gd name="T5" fmla="*/ 304 h 608"/>
                <a:gd name="T6" fmla="*/ 96 w 400"/>
                <a:gd name="T7" fmla="*/ 608 h 608"/>
                <a:gd name="T8" fmla="*/ 0 w 400"/>
                <a:gd name="T9" fmla="*/ 512 h 608"/>
                <a:gd name="T10" fmla="*/ 212 w 400"/>
                <a:gd name="T11" fmla="*/ 300 h 608"/>
                <a:gd name="T12" fmla="*/ 4 w 400"/>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400" h="608">
                  <a:moveTo>
                    <a:pt x="4" y="92"/>
                  </a:moveTo>
                  <a:lnTo>
                    <a:pt x="96" y="0"/>
                  </a:lnTo>
                  <a:lnTo>
                    <a:pt x="400" y="304"/>
                  </a:lnTo>
                  <a:lnTo>
                    <a:pt x="96" y="608"/>
                  </a:lnTo>
                  <a:lnTo>
                    <a:pt x="0" y="512"/>
                  </a:lnTo>
                  <a:lnTo>
                    <a:pt x="212" y="300"/>
                  </a:lnTo>
                  <a:lnTo>
                    <a:pt x="4" y="92"/>
                  </a:lnTo>
                  <a:close/>
                </a:path>
              </a:pathLst>
            </a:custGeom>
            <a:solidFill>
              <a:srgbClr val="005DA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sp>
          <p:nvSpPr>
            <p:cNvPr id="272" name="Freeform 17"/>
            <p:cNvSpPr/>
            <p:nvPr/>
          </p:nvSpPr>
          <p:spPr bwMode="auto">
            <a:xfrm>
              <a:off x="338137" y="0"/>
              <a:ext cx="360362" cy="549275"/>
            </a:xfrm>
            <a:custGeom>
              <a:avLst/>
              <a:gdLst>
                <a:gd name="T0" fmla="*/ 4 w 399"/>
                <a:gd name="T1" fmla="*/ 92 h 608"/>
                <a:gd name="T2" fmla="*/ 96 w 399"/>
                <a:gd name="T3" fmla="*/ 0 h 608"/>
                <a:gd name="T4" fmla="*/ 399 w 399"/>
                <a:gd name="T5" fmla="*/ 304 h 608"/>
                <a:gd name="T6" fmla="*/ 96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6" y="0"/>
                  </a:lnTo>
                  <a:lnTo>
                    <a:pt x="399" y="304"/>
                  </a:lnTo>
                  <a:lnTo>
                    <a:pt x="96" y="608"/>
                  </a:lnTo>
                  <a:lnTo>
                    <a:pt x="0" y="512"/>
                  </a:lnTo>
                  <a:lnTo>
                    <a:pt x="212" y="300"/>
                  </a:lnTo>
                  <a:lnTo>
                    <a:pt x="4" y="92"/>
                  </a:lnTo>
                  <a:close/>
                </a:path>
              </a:pathLst>
            </a:custGeom>
            <a:solidFill>
              <a:srgbClr val="399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sp>
          <p:nvSpPr>
            <p:cNvPr id="273" name="Freeform 18"/>
            <p:cNvSpPr/>
            <p:nvPr/>
          </p:nvSpPr>
          <p:spPr bwMode="auto">
            <a:xfrm>
              <a:off x="681037" y="0"/>
              <a:ext cx="360362" cy="549275"/>
            </a:xfrm>
            <a:custGeom>
              <a:avLst/>
              <a:gdLst>
                <a:gd name="T0" fmla="*/ 4 w 399"/>
                <a:gd name="T1" fmla="*/ 92 h 608"/>
                <a:gd name="T2" fmla="*/ 95 w 399"/>
                <a:gd name="T3" fmla="*/ 0 h 608"/>
                <a:gd name="T4" fmla="*/ 399 w 399"/>
                <a:gd name="T5" fmla="*/ 304 h 608"/>
                <a:gd name="T6" fmla="*/ 95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5" y="0"/>
                  </a:lnTo>
                  <a:lnTo>
                    <a:pt x="399" y="304"/>
                  </a:lnTo>
                  <a:lnTo>
                    <a:pt x="95" y="608"/>
                  </a:lnTo>
                  <a:lnTo>
                    <a:pt x="0" y="512"/>
                  </a:lnTo>
                  <a:lnTo>
                    <a:pt x="212" y="300"/>
                  </a:lnTo>
                  <a:lnTo>
                    <a:pt x="4" y="92"/>
                  </a:lnTo>
                  <a:close/>
                </a:path>
              </a:pathLst>
            </a:custGeom>
            <a:solidFill>
              <a:srgbClr val="F796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grpSp>
      <p:pic>
        <p:nvPicPr>
          <p:cNvPr id="320" name="图片 319" descr="C:\Users\qlp-PC\AppData\Roaming\Tencent\Users\2491454950\QQ\WinTemp\RichOle\Y9%6XOFJ_P_BLG9N%D}IKZ9.png"/>
          <p:cNvPicPr>
            <a:picLocks noChangeAspect="1" noChangeArrowheads="1"/>
          </p:cNvPicPr>
          <p:nvPr/>
        </p:nvPicPr>
        <p:blipFill rotWithShape="1">
          <a:blip r:embed="rId1">
            <a:extLst>
              <a:ext uri="{28A0092B-C50C-407E-A947-70E740481C1C}">
                <a14:useLocalDpi xmlns:a14="http://schemas.microsoft.com/office/drawing/2010/main" val="0"/>
              </a:ext>
            </a:extLst>
          </a:blip>
          <a:srcRect t="14557" b="83190"/>
          <a:stretch>
            <a:fillRect/>
          </a:stretch>
        </p:blipFill>
        <p:spPr bwMode="auto">
          <a:xfrm>
            <a:off x="400283" y="837717"/>
            <a:ext cx="8203870" cy="95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1" name="TextBox 11"/>
          <p:cNvSpPr txBox="1"/>
          <p:nvPr/>
        </p:nvSpPr>
        <p:spPr>
          <a:xfrm>
            <a:off x="1046234" y="315566"/>
            <a:ext cx="3519170" cy="52197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anose="02010600040101010101" pitchFamily="2" charset="-122"/>
                <a:cs typeface="华文黑体" pitchFamily="2" charset="-122"/>
              </a:defRPr>
            </a:lvl1pPr>
          </a:lstStyle>
          <a:p>
            <a:pPr algn="l"/>
            <a:r>
              <a:rPr lang="zh-CN" altLang="en-US" sz="2800" b="1">
                <a:solidFill>
                  <a:schemeClr val="accent1">
                    <a:lumMod val="50000"/>
                  </a:schemeClr>
                </a:solidFill>
                <a:sym typeface="+mn-ea"/>
              </a:rPr>
              <a:t>5.2.5 IPv6组播地址</a:t>
            </a:r>
            <a:endParaRPr lang="zh-CN" altLang="en-US" sz="2800" b="1">
              <a:solidFill>
                <a:schemeClr val="accent1">
                  <a:lumMod val="50000"/>
                </a:schemeClr>
              </a:solidFill>
              <a:sym typeface="+mn-ea"/>
            </a:endParaRPr>
          </a:p>
        </p:txBody>
      </p:sp>
      <p:sp>
        <p:nvSpPr>
          <p:cNvPr id="33" name="矩形 33"/>
          <p:cNvSpPr/>
          <p:nvPr/>
        </p:nvSpPr>
        <p:spPr>
          <a:xfrm>
            <a:off x="1186180" y="1667510"/>
            <a:ext cx="1296000" cy="540000"/>
          </a:xfrm>
          <a:prstGeom prst="rect">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clip" horzOverflow="clip" vert="horz" wrap="square" lIns="0" tIns="0" rIns="0" bIns="0" numCol="1" spcCol="0" rtlCol="0" fromWordArt="0" anchor="ctr" anchorCtr="0" forceAA="0" compatLnSpc="1">
            <a:noAutofit/>
          </a:bodyPr>
          <a:lstStyle/>
          <a:p>
            <a:pPr algn="ctr" fontAlgn="auto"/>
            <a:r>
              <a:rPr lang="en-US" sz="2400" kern="100">
                <a:solidFill>
                  <a:srgbClr val="000000"/>
                </a:solidFill>
                <a:effectLst>
                  <a:outerShdw blurRad="38100" dist="19050" dir="2700000" algn="tl">
                    <a:schemeClr val="dk1">
                      <a:alpha val="40000"/>
                    </a:schemeClr>
                  </a:outerShdw>
                </a:effectLst>
                <a:latin typeface="Times New Roman" panose="02020603050405020304" charset="0"/>
                <a:ea typeface="宋体" panose="02010600030101010101" pitchFamily="2" charset="-122"/>
                <a:cs typeface="宋体" panose="02010600030101010101" pitchFamily="2" charset="-122"/>
              </a:rPr>
              <a:t>11111111</a:t>
            </a:r>
            <a:endParaRPr lang="en-US" sz="2400" kern="100">
              <a:solidFill>
                <a:srgbClr val="000000"/>
              </a:solidFill>
              <a:effectLst>
                <a:outerShdw blurRad="38100" dist="19050" dir="2700000" algn="tl">
                  <a:schemeClr val="dk1">
                    <a:alpha val="40000"/>
                  </a:schemeClr>
                </a:outerShdw>
              </a:effectLst>
              <a:latin typeface="Times New Roman" panose="02020603050405020304" charset="0"/>
              <a:ea typeface="宋体" panose="02010600030101010101" pitchFamily="2" charset="-122"/>
              <a:cs typeface="宋体" panose="02010600030101010101" pitchFamily="2" charset="-122"/>
            </a:endParaRPr>
          </a:p>
        </p:txBody>
      </p:sp>
      <p:sp>
        <p:nvSpPr>
          <p:cNvPr id="34" name="矩形 34"/>
          <p:cNvSpPr/>
          <p:nvPr/>
        </p:nvSpPr>
        <p:spPr>
          <a:xfrm>
            <a:off x="2485390" y="1667510"/>
            <a:ext cx="1064260" cy="539750"/>
          </a:xfrm>
          <a:prstGeom prst="rect">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clip" horzOverflow="clip" vert="horz" wrap="square" lIns="0" tIns="0" rIns="0" bIns="0" numCol="1" spcCol="0" rtlCol="0" fromWordArt="0" anchor="ctr" anchorCtr="0" forceAA="0" compatLnSpc="1">
            <a:noAutofit/>
          </a:bodyPr>
          <a:lstStyle/>
          <a:p>
            <a:pPr algn="ctr" fontAlgn="auto"/>
            <a:r>
              <a:rPr lang="en-US" sz="1600" kern="100">
                <a:solidFill>
                  <a:srgbClr val="000000"/>
                </a:solidFill>
                <a:effectLst>
                  <a:outerShdw blurRad="38100" dist="19050" dir="2700000" algn="tl">
                    <a:schemeClr val="dk1">
                      <a:alpha val="40000"/>
                    </a:schemeClr>
                  </a:outerShdw>
                </a:effectLst>
                <a:latin typeface="Times New Roman" panose="02020603050405020304" charset="0"/>
                <a:ea typeface="宋体" panose="02010600030101010101" pitchFamily="2" charset="-122"/>
                <a:cs typeface="宋体" panose="02010600030101010101" pitchFamily="2" charset="-122"/>
              </a:rPr>
              <a:t>Flags 1111111</a:t>
            </a:r>
            <a:endParaRPr lang="en-US" sz="1600" kern="100">
              <a:solidFill>
                <a:srgbClr val="000000"/>
              </a:solidFill>
              <a:effectLst>
                <a:outerShdw blurRad="38100" dist="19050" dir="2700000" algn="tl">
                  <a:schemeClr val="dk1">
                    <a:alpha val="40000"/>
                  </a:schemeClr>
                </a:outerShdw>
              </a:effectLst>
              <a:latin typeface="Times New Roman" panose="02020603050405020304" charset="0"/>
              <a:ea typeface="宋体" panose="02010600030101010101" pitchFamily="2" charset="-122"/>
              <a:cs typeface="宋体" panose="02010600030101010101" pitchFamily="2" charset="-122"/>
            </a:endParaRPr>
          </a:p>
        </p:txBody>
      </p:sp>
      <p:sp>
        <p:nvSpPr>
          <p:cNvPr id="35" name="矩形 35"/>
          <p:cNvSpPr/>
          <p:nvPr/>
        </p:nvSpPr>
        <p:spPr>
          <a:xfrm>
            <a:off x="3549650" y="1667510"/>
            <a:ext cx="1188000" cy="539750"/>
          </a:xfrm>
          <a:prstGeom prst="rect">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clip" horzOverflow="clip" vert="horz" wrap="square" lIns="0" tIns="0" rIns="0" bIns="0" numCol="1" spcCol="0" rtlCol="0" fromWordArt="0" anchor="ctr" anchorCtr="0" forceAA="0" compatLnSpc="1">
            <a:noAutofit/>
          </a:bodyPr>
          <a:lstStyle/>
          <a:p>
            <a:pPr algn="ctr" fontAlgn="auto"/>
            <a:r>
              <a:rPr lang="en-US" sz="2400" kern="100">
                <a:solidFill>
                  <a:srgbClr val="000000"/>
                </a:solidFill>
                <a:effectLst>
                  <a:outerShdw blurRad="38100" dist="19050" dir="2700000" algn="tl">
                    <a:schemeClr val="dk1">
                      <a:alpha val="40000"/>
                    </a:schemeClr>
                  </a:outerShdw>
                </a:effectLst>
                <a:latin typeface="Times New Roman" panose="02020603050405020304" charset="0"/>
                <a:ea typeface="宋体" panose="02010600030101010101" pitchFamily="2" charset="-122"/>
                <a:cs typeface="宋体" panose="02010600030101010101" pitchFamily="2" charset="-122"/>
              </a:rPr>
              <a:t>Scop</a:t>
            </a:r>
            <a:endParaRPr lang="en-US" sz="2400" kern="100">
              <a:solidFill>
                <a:srgbClr val="000000"/>
              </a:solidFill>
              <a:effectLst>
                <a:outerShdw blurRad="38100" dist="19050" dir="2700000" algn="tl">
                  <a:schemeClr val="dk1">
                    <a:alpha val="40000"/>
                  </a:schemeClr>
                </a:outerShdw>
              </a:effectLst>
              <a:latin typeface="Times New Roman" panose="02020603050405020304" charset="0"/>
              <a:ea typeface="宋体" panose="02010600030101010101" pitchFamily="2" charset="-122"/>
              <a:cs typeface="宋体" panose="02010600030101010101" pitchFamily="2" charset="-122"/>
            </a:endParaRPr>
          </a:p>
        </p:txBody>
      </p:sp>
      <p:sp>
        <p:nvSpPr>
          <p:cNvPr id="36" name="矩形 36"/>
          <p:cNvSpPr/>
          <p:nvPr/>
        </p:nvSpPr>
        <p:spPr>
          <a:xfrm>
            <a:off x="4737735" y="1667510"/>
            <a:ext cx="3430905" cy="539750"/>
          </a:xfrm>
          <a:prstGeom prst="rect">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clip" horzOverflow="clip" vert="horz" wrap="square" lIns="0" tIns="0" rIns="0" bIns="0" numCol="1" spcCol="0" rtlCol="0" fromWordArt="0" anchor="ctr" anchorCtr="0" forceAA="0" compatLnSpc="1">
            <a:noAutofit/>
          </a:bodyPr>
          <a:lstStyle/>
          <a:p>
            <a:pPr algn="ctr" fontAlgn="auto"/>
            <a:r>
              <a:rPr lang="en-US" sz="2400" kern="100">
                <a:solidFill>
                  <a:srgbClr val="000000"/>
                </a:solidFill>
                <a:effectLst>
                  <a:outerShdw blurRad="38100" dist="19050" dir="2700000" algn="tl">
                    <a:schemeClr val="dk1">
                      <a:alpha val="40000"/>
                    </a:schemeClr>
                  </a:outerShdw>
                </a:effectLst>
                <a:latin typeface="Times New Roman" panose="02020603050405020304" charset="0"/>
                <a:ea typeface="宋体" panose="02010600030101010101" pitchFamily="2" charset="-122"/>
                <a:cs typeface="宋体" panose="02010600030101010101" pitchFamily="2" charset="-122"/>
              </a:rPr>
              <a:t>Group ID</a:t>
            </a:r>
            <a:endParaRPr lang="en-US" sz="2400" kern="100">
              <a:solidFill>
                <a:srgbClr val="000000"/>
              </a:solidFill>
              <a:effectLst>
                <a:outerShdw blurRad="38100" dist="19050" dir="2700000" algn="tl">
                  <a:schemeClr val="dk1">
                    <a:alpha val="40000"/>
                  </a:schemeClr>
                </a:outerShdw>
              </a:effectLst>
              <a:latin typeface="Times New Roman" panose="02020603050405020304" charset="0"/>
              <a:ea typeface="宋体" panose="02010600030101010101" pitchFamily="2" charset="-122"/>
              <a:cs typeface="宋体" panose="02010600030101010101" pitchFamily="2" charset="-122"/>
            </a:endParaRPr>
          </a:p>
        </p:txBody>
      </p:sp>
      <p:cxnSp>
        <p:nvCxnSpPr>
          <p:cNvPr id="37" name="直接连接符 37"/>
          <p:cNvCxnSpPr/>
          <p:nvPr/>
        </p:nvCxnSpPr>
        <p:spPr>
          <a:xfrm>
            <a:off x="1186180" y="1368925"/>
            <a:ext cx="0" cy="252000"/>
          </a:xfrm>
          <a:prstGeom prst="line">
            <a:avLst/>
          </a:prstGeom>
          <a:ln w="9525"/>
        </p:spPr>
        <p:style>
          <a:lnRef idx="1">
            <a:schemeClr val="accent1"/>
          </a:lnRef>
          <a:fillRef idx="0">
            <a:schemeClr val="accent1"/>
          </a:fillRef>
          <a:effectRef idx="0">
            <a:schemeClr val="accent1"/>
          </a:effectRef>
          <a:fontRef idx="minor">
            <a:schemeClr val="tx1"/>
          </a:fontRef>
        </p:style>
      </p:cxnSp>
      <p:cxnSp>
        <p:nvCxnSpPr>
          <p:cNvPr id="38" name="直接连接符 38"/>
          <p:cNvCxnSpPr/>
          <p:nvPr/>
        </p:nvCxnSpPr>
        <p:spPr>
          <a:xfrm>
            <a:off x="2482215" y="1415280"/>
            <a:ext cx="0" cy="252000"/>
          </a:xfrm>
          <a:prstGeom prst="line">
            <a:avLst/>
          </a:prstGeom>
          <a:ln w="9525"/>
        </p:spPr>
        <p:style>
          <a:lnRef idx="1">
            <a:schemeClr val="accent1"/>
          </a:lnRef>
          <a:fillRef idx="0">
            <a:schemeClr val="accent1"/>
          </a:fillRef>
          <a:effectRef idx="0">
            <a:schemeClr val="accent1"/>
          </a:effectRef>
          <a:fontRef idx="minor">
            <a:schemeClr val="tx1"/>
          </a:fontRef>
        </p:style>
      </p:cxnSp>
      <p:cxnSp>
        <p:nvCxnSpPr>
          <p:cNvPr id="40" name="直接连接符 40"/>
          <p:cNvCxnSpPr/>
          <p:nvPr/>
        </p:nvCxnSpPr>
        <p:spPr>
          <a:xfrm>
            <a:off x="3549650" y="1368925"/>
            <a:ext cx="0" cy="252000"/>
          </a:xfrm>
          <a:prstGeom prst="line">
            <a:avLst/>
          </a:prstGeom>
          <a:ln w="9525"/>
        </p:spPr>
        <p:style>
          <a:lnRef idx="1">
            <a:schemeClr val="accent1"/>
          </a:lnRef>
          <a:fillRef idx="0">
            <a:schemeClr val="accent1"/>
          </a:fillRef>
          <a:effectRef idx="0">
            <a:schemeClr val="accent1"/>
          </a:effectRef>
          <a:fontRef idx="minor">
            <a:schemeClr val="tx1"/>
          </a:fontRef>
        </p:style>
      </p:cxnSp>
      <p:cxnSp>
        <p:nvCxnSpPr>
          <p:cNvPr id="41" name="直接连接符 41"/>
          <p:cNvCxnSpPr/>
          <p:nvPr/>
        </p:nvCxnSpPr>
        <p:spPr>
          <a:xfrm>
            <a:off x="4737735" y="1415280"/>
            <a:ext cx="0" cy="252000"/>
          </a:xfrm>
          <a:prstGeom prst="line">
            <a:avLst/>
          </a:prstGeom>
          <a:ln w="9525"/>
        </p:spPr>
        <p:style>
          <a:lnRef idx="1">
            <a:schemeClr val="accent1"/>
          </a:lnRef>
          <a:fillRef idx="0">
            <a:schemeClr val="accent1"/>
          </a:fillRef>
          <a:effectRef idx="0">
            <a:schemeClr val="accent1"/>
          </a:effectRef>
          <a:fontRef idx="minor">
            <a:schemeClr val="tx1"/>
          </a:fontRef>
        </p:style>
      </p:cxnSp>
      <p:cxnSp>
        <p:nvCxnSpPr>
          <p:cNvPr id="42" name="直接连接符 42"/>
          <p:cNvCxnSpPr/>
          <p:nvPr/>
        </p:nvCxnSpPr>
        <p:spPr>
          <a:xfrm>
            <a:off x="8168640" y="1415280"/>
            <a:ext cx="0" cy="252000"/>
          </a:xfrm>
          <a:prstGeom prst="line">
            <a:avLst/>
          </a:prstGeom>
          <a:ln w="9525"/>
        </p:spPr>
        <p:style>
          <a:lnRef idx="1">
            <a:schemeClr val="accent1"/>
          </a:lnRef>
          <a:fillRef idx="0">
            <a:schemeClr val="accent1"/>
          </a:fillRef>
          <a:effectRef idx="0">
            <a:schemeClr val="accent1"/>
          </a:effectRef>
          <a:fontRef idx="minor">
            <a:schemeClr val="tx1"/>
          </a:fontRef>
        </p:style>
      </p:cxnSp>
      <p:sp>
        <p:nvSpPr>
          <p:cNvPr id="43" name="矩形 43"/>
          <p:cNvSpPr/>
          <p:nvPr/>
        </p:nvSpPr>
        <p:spPr>
          <a:xfrm>
            <a:off x="1644015" y="1401445"/>
            <a:ext cx="256540" cy="267970"/>
          </a:xfrm>
          <a:prstGeom prst="rect">
            <a:avLst/>
          </a:prstGeom>
          <a:noFill/>
          <a:ln w="12700" cmpd="sng">
            <a:solidFill>
              <a:schemeClr val="bg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clip" horzOverflow="clip" vert="horz" wrap="square" lIns="0" tIns="0" rIns="0" bIns="0" numCol="1" spcCol="0" rtlCol="0" fromWordArt="0" anchor="ctr" anchorCtr="0" forceAA="0" compatLnSpc="1">
            <a:noAutofit/>
          </a:bodyPr>
          <a:lstStyle/>
          <a:p>
            <a:pPr algn="ctr" fontAlgn="auto"/>
            <a:r>
              <a:rPr lang="en-US" sz="2000" kern="100">
                <a:solidFill>
                  <a:srgbClr val="000000"/>
                </a:solidFill>
                <a:effectLst/>
                <a:latin typeface="Times New Roman" panose="02020603050405020304" charset="0"/>
                <a:ea typeface="宋体" panose="02010600030101010101" pitchFamily="2" charset="-122"/>
                <a:cs typeface="宋体" panose="02010600030101010101" pitchFamily="2" charset="-122"/>
              </a:rPr>
              <a:t>8</a:t>
            </a:r>
            <a:endParaRPr lang="en-US" sz="2000" kern="100">
              <a:solidFill>
                <a:srgbClr val="000000"/>
              </a:solidFill>
              <a:effectLst/>
              <a:latin typeface="Times New Roman" panose="02020603050405020304" charset="0"/>
              <a:ea typeface="宋体" panose="02010600030101010101" pitchFamily="2" charset="-122"/>
              <a:cs typeface="宋体" panose="02010600030101010101" pitchFamily="2" charset="-122"/>
            </a:endParaRPr>
          </a:p>
        </p:txBody>
      </p:sp>
      <p:sp>
        <p:nvSpPr>
          <p:cNvPr id="44" name="矩形 44"/>
          <p:cNvSpPr/>
          <p:nvPr/>
        </p:nvSpPr>
        <p:spPr>
          <a:xfrm>
            <a:off x="2885440" y="1358265"/>
            <a:ext cx="263525" cy="288290"/>
          </a:xfrm>
          <a:prstGeom prst="rect">
            <a:avLst/>
          </a:prstGeom>
          <a:noFill/>
          <a:ln w="12700" cmpd="sng">
            <a:solidFill>
              <a:schemeClr val="bg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clip" horzOverflow="clip" vert="horz" wrap="square" lIns="0" tIns="0" rIns="0" bIns="0" numCol="1" spcCol="0" rtlCol="0" fromWordArt="0" anchor="ctr" anchorCtr="0" forceAA="0" compatLnSpc="1">
            <a:noAutofit/>
          </a:bodyPr>
          <a:lstStyle/>
          <a:p>
            <a:pPr algn="ctr" fontAlgn="auto"/>
            <a:r>
              <a:rPr lang="en-US" sz="2000" kern="100">
                <a:solidFill>
                  <a:srgbClr val="000000"/>
                </a:solidFill>
                <a:effectLst/>
                <a:latin typeface="Times New Roman" panose="02020603050405020304" charset="0"/>
                <a:ea typeface="宋体" panose="02010600030101010101" pitchFamily="2" charset="-122"/>
                <a:cs typeface="宋体" panose="02010600030101010101" pitchFamily="2" charset="-122"/>
              </a:rPr>
              <a:t>4</a:t>
            </a:r>
            <a:endParaRPr lang="en-US" sz="2000" kern="100">
              <a:solidFill>
                <a:srgbClr val="000000"/>
              </a:solidFill>
              <a:effectLst/>
              <a:latin typeface="Times New Roman" panose="02020603050405020304" charset="0"/>
              <a:ea typeface="宋体" panose="02010600030101010101" pitchFamily="2" charset="-122"/>
              <a:cs typeface="宋体" panose="02010600030101010101" pitchFamily="2" charset="-122"/>
            </a:endParaRPr>
          </a:p>
        </p:txBody>
      </p:sp>
      <p:sp>
        <p:nvSpPr>
          <p:cNvPr id="45" name="矩形 45"/>
          <p:cNvSpPr/>
          <p:nvPr/>
        </p:nvSpPr>
        <p:spPr>
          <a:xfrm>
            <a:off x="3950335" y="1361440"/>
            <a:ext cx="386715" cy="259715"/>
          </a:xfrm>
          <a:prstGeom prst="rect">
            <a:avLst/>
          </a:prstGeom>
          <a:noFill/>
          <a:ln w="12700" cmpd="sng">
            <a:solidFill>
              <a:schemeClr val="bg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clip" horzOverflow="clip" vert="horz" wrap="square" lIns="0" tIns="0" rIns="0" bIns="0" numCol="1" spcCol="0" rtlCol="0" fromWordArt="0" anchor="ctr" anchorCtr="0" forceAA="0" compatLnSpc="1">
            <a:noAutofit/>
          </a:bodyPr>
          <a:lstStyle/>
          <a:p>
            <a:pPr algn="ctr" fontAlgn="auto"/>
            <a:r>
              <a:rPr lang="en-US" sz="2000" kern="100">
                <a:solidFill>
                  <a:srgbClr val="000000"/>
                </a:solidFill>
                <a:effectLst/>
                <a:latin typeface="Times New Roman" panose="02020603050405020304" charset="0"/>
                <a:ea typeface="宋体" panose="02010600030101010101" pitchFamily="2" charset="-122"/>
                <a:cs typeface="宋体" panose="02010600030101010101" pitchFamily="2" charset="-122"/>
              </a:rPr>
              <a:t>4</a:t>
            </a:r>
            <a:endParaRPr lang="en-US" sz="2000" kern="100">
              <a:solidFill>
                <a:srgbClr val="000000"/>
              </a:solidFill>
              <a:effectLst/>
              <a:latin typeface="Times New Roman" panose="02020603050405020304" charset="0"/>
              <a:ea typeface="宋体" panose="02010600030101010101" pitchFamily="2" charset="-122"/>
              <a:cs typeface="宋体" panose="02010600030101010101" pitchFamily="2" charset="-122"/>
            </a:endParaRPr>
          </a:p>
        </p:txBody>
      </p:sp>
      <p:sp>
        <p:nvSpPr>
          <p:cNvPr id="46" name="矩形 46"/>
          <p:cNvSpPr/>
          <p:nvPr/>
        </p:nvSpPr>
        <p:spPr>
          <a:xfrm>
            <a:off x="6055360" y="1231265"/>
            <a:ext cx="1019175" cy="389890"/>
          </a:xfrm>
          <a:prstGeom prst="rect">
            <a:avLst/>
          </a:prstGeom>
          <a:noFill/>
          <a:ln w="12700" cmpd="sng">
            <a:solidFill>
              <a:schemeClr val="bg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clip" horzOverflow="clip" vert="horz" wrap="square" lIns="0" tIns="0" rIns="0" bIns="0" numCol="1" spcCol="0" rtlCol="0" fromWordArt="0" anchor="ctr" anchorCtr="0" forceAA="0" compatLnSpc="1">
            <a:noAutofit/>
          </a:bodyPr>
          <a:lstStyle/>
          <a:p>
            <a:pPr algn="ctr" fontAlgn="auto"/>
            <a:r>
              <a:rPr lang="en-US" sz="2000" kern="100">
                <a:solidFill>
                  <a:srgbClr val="000000"/>
                </a:solidFill>
                <a:effectLst/>
                <a:latin typeface="Times New Roman" panose="02020603050405020304" charset="0"/>
                <a:ea typeface="宋体" panose="02010600030101010101" pitchFamily="2" charset="-122"/>
                <a:cs typeface="宋体" panose="02010600030101010101" pitchFamily="2" charset="-122"/>
              </a:rPr>
              <a:t>112bits</a:t>
            </a:r>
            <a:endParaRPr lang="en-US" sz="2000" kern="100">
              <a:solidFill>
                <a:srgbClr val="000000"/>
              </a:solidFill>
              <a:effectLst/>
              <a:latin typeface="Times New Roman" panose="02020603050405020304" charset="0"/>
              <a:ea typeface="宋体" panose="02010600030101010101" pitchFamily="2" charset="-122"/>
              <a:cs typeface="宋体" panose="02010600030101010101" pitchFamily="2" charset="-122"/>
            </a:endParaRPr>
          </a:p>
        </p:txBody>
      </p:sp>
      <p:sp>
        <p:nvSpPr>
          <p:cNvPr id="2" name="矩形 1"/>
          <p:cNvSpPr/>
          <p:nvPr/>
        </p:nvSpPr>
        <p:spPr>
          <a:xfrm>
            <a:off x="493395" y="2323465"/>
            <a:ext cx="8147050" cy="2677160"/>
          </a:xfrm>
          <a:prstGeom prst="rect">
            <a:avLst/>
          </a:prstGeom>
          <a:solidFill>
            <a:schemeClr val="bg1"/>
          </a:solidFill>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en-US" altLang="zh-CN" sz="2400" b="1">
                <a:solidFill>
                  <a:schemeClr val="accent1">
                    <a:lumMod val="50000"/>
                  </a:schemeClr>
                </a:solidFill>
              </a:rPr>
              <a:t>        </a:t>
            </a:r>
            <a:r>
              <a:rPr sz="2400" b="1">
                <a:solidFill>
                  <a:schemeClr val="accent1">
                    <a:lumMod val="50000"/>
                  </a:schemeClr>
                </a:solidFill>
              </a:rPr>
              <a:t>组ID（Group ID），112bit，定义不同的组播组。下面是一些预先定义的知名组播地址。</a:t>
            </a:r>
            <a:endParaRPr sz="2400" b="1">
              <a:solidFill>
                <a:schemeClr val="accent1">
                  <a:lumMod val="50000"/>
                </a:schemeClr>
              </a:solidFill>
            </a:endParaRPr>
          </a:p>
          <a:p>
            <a:pPr marL="342900" indent="-342900" algn="l">
              <a:buFont typeface="Wingdings" panose="05000000000000000000" charset="0"/>
              <a:buChar char="u"/>
            </a:pPr>
            <a:r>
              <a:rPr sz="2400" b="1">
                <a:solidFill>
                  <a:schemeClr val="accent1">
                    <a:lumMod val="50000"/>
                  </a:schemeClr>
                </a:solidFill>
              </a:rPr>
              <a:t>FF01::1 ：代表本接口范围内的所有IPv6节点；</a:t>
            </a:r>
            <a:endParaRPr sz="2400" b="1">
              <a:solidFill>
                <a:schemeClr val="accent1">
                  <a:lumMod val="50000"/>
                </a:schemeClr>
              </a:solidFill>
            </a:endParaRPr>
          </a:p>
          <a:p>
            <a:pPr marL="342900" indent="-342900" algn="l">
              <a:buFont typeface="Wingdings" panose="05000000000000000000" charset="0"/>
              <a:buChar char="u"/>
            </a:pPr>
            <a:r>
              <a:rPr sz="2400" b="1">
                <a:solidFill>
                  <a:schemeClr val="accent1">
                    <a:lumMod val="50000"/>
                  </a:schemeClr>
                </a:solidFill>
              </a:rPr>
              <a:t>FF01::2 ：代表本接口范围内的所有IPv6路由器；</a:t>
            </a:r>
            <a:endParaRPr sz="2400" b="1">
              <a:solidFill>
                <a:schemeClr val="accent1">
                  <a:lumMod val="50000"/>
                </a:schemeClr>
              </a:solidFill>
            </a:endParaRPr>
          </a:p>
          <a:p>
            <a:pPr marL="342900" indent="-342900" algn="l">
              <a:buFont typeface="Wingdings" panose="05000000000000000000" charset="0"/>
              <a:buChar char="u"/>
            </a:pPr>
            <a:r>
              <a:rPr sz="2400" b="1">
                <a:solidFill>
                  <a:schemeClr val="accent1">
                    <a:lumMod val="50000"/>
                  </a:schemeClr>
                </a:solidFill>
              </a:rPr>
              <a:t>FF02::1 ：代表本链路范围内的所有IPv6节点；</a:t>
            </a:r>
            <a:endParaRPr sz="2400" b="1">
              <a:solidFill>
                <a:schemeClr val="accent1">
                  <a:lumMod val="50000"/>
                </a:schemeClr>
              </a:solidFill>
            </a:endParaRPr>
          </a:p>
          <a:p>
            <a:pPr marL="342900" indent="-342900" algn="l">
              <a:buFont typeface="Wingdings" panose="05000000000000000000" charset="0"/>
              <a:buChar char="u"/>
            </a:pPr>
            <a:r>
              <a:rPr sz="2400" b="1">
                <a:solidFill>
                  <a:schemeClr val="accent1">
                    <a:lumMod val="50000"/>
                  </a:schemeClr>
                </a:solidFill>
              </a:rPr>
              <a:t>FF02::2 ：代表本链路范围内的所有IPv6路由器；</a:t>
            </a:r>
            <a:endParaRPr sz="2400" b="1">
              <a:solidFill>
                <a:schemeClr val="accent1">
                  <a:lumMod val="50000"/>
                </a:schemeClr>
              </a:solidFill>
            </a:endParaRPr>
          </a:p>
          <a:p>
            <a:pPr marL="342900" indent="-342900" algn="l">
              <a:buFont typeface="Wingdings" panose="05000000000000000000" charset="0"/>
              <a:buChar char="u"/>
            </a:pPr>
            <a:r>
              <a:rPr sz="2400" b="1">
                <a:solidFill>
                  <a:schemeClr val="accent1">
                    <a:lumMod val="50000"/>
                  </a:schemeClr>
                </a:solidFill>
              </a:rPr>
              <a:t>FF05::1 ：代表本站点范围内的所有IPv6路由器。</a:t>
            </a:r>
            <a:endParaRPr sz="2400" b="1">
              <a:solidFill>
                <a:schemeClr val="accent1">
                  <a:lumMod val="50000"/>
                </a:schemeClr>
              </a:solidFill>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0" name="Group 7"/>
          <p:cNvGrpSpPr/>
          <p:nvPr/>
        </p:nvGrpSpPr>
        <p:grpSpPr bwMode="auto">
          <a:xfrm>
            <a:off x="103064" y="47615"/>
            <a:ext cx="597171" cy="315096"/>
            <a:chOff x="0" y="0"/>
            <a:chExt cx="1041399" cy="549275"/>
          </a:xfrm>
        </p:grpSpPr>
        <p:sp>
          <p:nvSpPr>
            <p:cNvPr id="271" name="Freeform 16"/>
            <p:cNvSpPr/>
            <p:nvPr/>
          </p:nvSpPr>
          <p:spPr bwMode="auto">
            <a:xfrm>
              <a:off x="0" y="0"/>
              <a:ext cx="361950" cy="549275"/>
            </a:xfrm>
            <a:custGeom>
              <a:avLst/>
              <a:gdLst>
                <a:gd name="T0" fmla="*/ 4 w 400"/>
                <a:gd name="T1" fmla="*/ 92 h 608"/>
                <a:gd name="T2" fmla="*/ 96 w 400"/>
                <a:gd name="T3" fmla="*/ 0 h 608"/>
                <a:gd name="T4" fmla="*/ 400 w 400"/>
                <a:gd name="T5" fmla="*/ 304 h 608"/>
                <a:gd name="T6" fmla="*/ 96 w 400"/>
                <a:gd name="T7" fmla="*/ 608 h 608"/>
                <a:gd name="T8" fmla="*/ 0 w 400"/>
                <a:gd name="T9" fmla="*/ 512 h 608"/>
                <a:gd name="T10" fmla="*/ 212 w 400"/>
                <a:gd name="T11" fmla="*/ 300 h 608"/>
                <a:gd name="T12" fmla="*/ 4 w 400"/>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400" h="608">
                  <a:moveTo>
                    <a:pt x="4" y="92"/>
                  </a:moveTo>
                  <a:lnTo>
                    <a:pt x="96" y="0"/>
                  </a:lnTo>
                  <a:lnTo>
                    <a:pt x="400" y="304"/>
                  </a:lnTo>
                  <a:lnTo>
                    <a:pt x="96" y="608"/>
                  </a:lnTo>
                  <a:lnTo>
                    <a:pt x="0" y="512"/>
                  </a:lnTo>
                  <a:lnTo>
                    <a:pt x="212" y="300"/>
                  </a:lnTo>
                  <a:lnTo>
                    <a:pt x="4" y="92"/>
                  </a:lnTo>
                  <a:close/>
                </a:path>
              </a:pathLst>
            </a:custGeom>
            <a:solidFill>
              <a:srgbClr val="005DA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sp>
          <p:nvSpPr>
            <p:cNvPr id="272" name="Freeform 17"/>
            <p:cNvSpPr/>
            <p:nvPr/>
          </p:nvSpPr>
          <p:spPr bwMode="auto">
            <a:xfrm>
              <a:off x="338137" y="0"/>
              <a:ext cx="360362" cy="549275"/>
            </a:xfrm>
            <a:custGeom>
              <a:avLst/>
              <a:gdLst>
                <a:gd name="T0" fmla="*/ 4 w 399"/>
                <a:gd name="T1" fmla="*/ 92 h 608"/>
                <a:gd name="T2" fmla="*/ 96 w 399"/>
                <a:gd name="T3" fmla="*/ 0 h 608"/>
                <a:gd name="T4" fmla="*/ 399 w 399"/>
                <a:gd name="T5" fmla="*/ 304 h 608"/>
                <a:gd name="T6" fmla="*/ 96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6" y="0"/>
                  </a:lnTo>
                  <a:lnTo>
                    <a:pt x="399" y="304"/>
                  </a:lnTo>
                  <a:lnTo>
                    <a:pt x="96" y="608"/>
                  </a:lnTo>
                  <a:lnTo>
                    <a:pt x="0" y="512"/>
                  </a:lnTo>
                  <a:lnTo>
                    <a:pt x="212" y="300"/>
                  </a:lnTo>
                  <a:lnTo>
                    <a:pt x="4" y="92"/>
                  </a:lnTo>
                  <a:close/>
                </a:path>
              </a:pathLst>
            </a:custGeom>
            <a:solidFill>
              <a:srgbClr val="399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sp>
          <p:nvSpPr>
            <p:cNvPr id="273" name="Freeform 18"/>
            <p:cNvSpPr/>
            <p:nvPr/>
          </p:nvSpPr>
          <p:spPr bwMode="auto">
            <a:xfrm>
              <a:off x="681037" y="0"/>
              <a:ext cx="360362" cy="549275"/>
            </a:xfrm>
            <a:custGeom>
              <a:avLst/>
              <a:gdLst>
                <a:gd name="T0" fmla="*/ 4 w 399"/>
                <a:gd name="T1" fmla="*/ 92 h 608"/>
                <a:gd name="T2" fmla="*/ 95 w 399"/>
                <a:gd name="T3" fmla="*/ 0 h 608"/>
                <a:gd name="T4" fmla="*/ 399 w 399"/>
                <a:gd name="T5" fmla="*/ 304 h 608"/>
                <a:gd name="T6" fmla="*/ 95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5" y="0"/>
                  </a:lnTo>
                  <a:lnTo>
                    <a:pt x="399" y="304"/>
                  </a:lnTo>
                  <a:lnTo>
                    <a:pt x="95" y="608"/>
                  </a:lnTo>
                  <a:lnTo>
                    <a:pt x="0" y="512"/>
                  </a:lnTo>
                  <a:lnTo>
                    <a:pt x="212" y="300"/>
                  </a:lnTo>
                  <a:lnTo>
                    <a:pt x="4" y="92"/>
                  </a:lnTo>
                  <a:close/>
                </a:path>
              </a:pathLst>
            </a:custGeom>
            <a:solidFill>
              <a:srgbClr val="F796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grpSp>
      <p:pic>
        <p:nvPicPr>
          <p:cNvPr id="320" name="图片 319" descr="C:\Users\qlp-PC\AppData\Roaming\Tencent\Users\2491454950\QQ\WinTemp\RichOle\Y9%6XOFJ_P_BLG9N%D}IKZ9.png"/>
          <p:cNvPicPr>
            <a:picLocks noChangeAspect="1" noChangeArrowheads="1"/>
          </p:cNvPicPr>
          <p:nvPr/>
        </p:nvPicPr>
        <p:blipFill rotWithShape="1">
          <a:blip r:embed="rId1">
            <a:extLst>
              <a:ext uri="{28A0092B-C50C-407E-A947-70E740481C1C}">
                <a14:useLocalDpi xmlns:a14="http://schemas.microsoft.com/office/drawing/2010/main" val="0"/>
              </a:ext>
            </a:extLst>
          </a:blip>
          <a:srcRect t="14557" b="83190"/>
          <a:stretch>
            <a:fillRect/>
          </a:stretch>
        </p:blipFill>
        <p:spPr bwMode="auto">
          <a:xfrm>
            <a:off x="400283" y="837717"/>
            <a:ext cx="8203870" cy="95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1" name="TextBox 11"/>
          <p:cNvSpPr txBox="1"/>
          <p:nvPr/>
        </p:nvSpPr>
        <p:spPr>
          <a:xfrm>
            <a:off x="1046234" y="315566"/>
            <a:ext cx="3519170" cy="52197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anose="02010600040101010101" pitchFamily="2" charset="-122"/>
                <a:cs typeface="华文黑体" pitchFamily="2" charset="-122"/>
              </a:defRPr>
            </a:lvl1pPr>
          </a:lstStyle>
          <a:p>
            <a:pPr algn="l"/>
            <a:r>
              <a:rPr lang="zh-CN" altLang="en-US" sz="2800" b="1">
                <a:solidFill>
                  <a:schemeClr val="accent1">
                    <a:lumMod val="50000"/>
                  </a:schemeClr>
                </a:solidFill>
                <a:sym typeface="+mn-ea"/>
              </a:rPr>
              <a:t>5.2.</a:t>
            </a:r>
            <a:r>
              <a:rPr lang="en-US" altLang="zh-CN" sz="2800" b="1">
                <a:solidFill>
                  <a:schemeClr val="accent1">
                    <a:lumMod val="50000"/>
                  </a:schemeClr>
                </a:solidFill>
                <a:sym typeface="+mn-ea"/>
              </a:rPr>
              <a:t>6</a:t>
            </a:r>
            <a:r>
              <a:rPr lang="zh-CN" altLang="en-US" sz="2800" b="1">
                <a:solidFill>
                  <a:schemeClr val="accent1">
                    <a:lumMod val="50000"/>
                  </a:schemeClr>
                </a:solidFill>
                <a:sym typeface="+mn-ea"/>
              </a:rPr>
              <a:t> IPv6任播地址</a:t>
            </a:r>
            <a:endParaRPr lang="zh-CN" altLang="en-US" sz="2800" b="1">
              <a:solidFill>
                <a:schemeClr val="accent1">
                  <a:lumMod val="50000"/>
                </a:schemeClr>
              </a:solidFill>
              <a:sym typeface="+mn-ea"/>
            </a:endParaRPr>
          </a:p>
        </p:txBody>
      </p:sp>
      <p:sp>
        <p:nvSpPr>
          <p:cNvPr id="12" name="矩形 11"/>
          <p:cNvSpPr/>
          <p:nvPr/>
        </p:nvSpPr>
        <p:spPr>
          <a:xfrm>
            <a:off x="428625" y="1113473"/>
            <a:ext cx="8147050" cy="829945"/>
          </a:xfrm>
          <a:prstGeom prst="rect">
            <a:avLst/>
          </a:prstGeom>
          <a:solidFill>
            <a:schemeClr val="bg1"/>
          </a:solidFill>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p>
            <a:pPr algn="l"/>
            <a:r>
              <a:rPr lang="en-US" altLang="zh-CN" sz="2400" b="1">
                <a:solidFill>
                  <a:schemeClr val="accent1">
                    <a:lumMod val="50000"/>
                  </a:schemeClr>
                </a:solidFill>
              </a:rPr>
              <a:t>       </a:t>
            </a:r>
            <a:r>
              <a:rPr sz="2400" b="1">
                <a:solidFill>
                  <a:schemeClr val="accent1">
                    <a:lumMod val="50000"/>
                  </a:schemeClr>
                </a:solidFill>
              </a:rPr>
              <a:t>任播地址是IPv6特有的地址类型，它用来标识一组网络接口（通常属于不同的节点），也称为任意点传送地址。</a:t>
            </a:r>
            <a:endParaRPr sz="2400" b="1">
              <a:solidFill>
                <a:schemeClr val="accent1">
                  <a:lumMod val="50000"/>
                </a:schemeClr>
              </a:solidFill>
            </a:endParaRPr>
          </a:p>
        </p:txBody>
      </p:sp>
      <p:sp>
        <p:nvSpPr>
          <p:cNvPr id="3" name="矩形 2"/>
          <p:cNvSpPr/>
          <p:nvPr/>
        </p:nvSpPr>
        <p:spPr>
          <a:xfrm>
            <a:off x="428625" y="2048510"/>
            <a:ext cx="8147050" cy="1916430"/>
          </a:xfrm>
          <a:prstGeom prst="rect">
            <a:avLst/>
          </a:prstGeom>
          <a:solidFill>
            <a:schemeClr val="bg1"/>
          </a:solidFill>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en-US" altLang="zh-CN" sz="2400" b="1">
                <a:solidFill>
                  <a:schemeClr val="accent1">
                    <a:lumMod val="50000"/>
                  </a:schemeClr>
                </a:solidFill>
              </a:rPr>
              <a:t>       </a:t>
            </a:r>
            <a:r>
              <a:rPr sz="2400" b="1">
                <a:solidFill>
                  <a:schemeClr val="accent1">
                    <a:lumMod val="50000"/>
                  </a:schemeClr>
                </a:solidFill>
              </a:rPr>
              <a:t>路由器会将目的地址是任播地址的数据包发送给距离本地路由器最近的一个网络接口。接收方只需要是一组接口中的一个即可，如移动用户上网就需要因地理位置的不同，而接入离用户距离最近的一个接收站，这样才可以使移动用户在地理位置上不受太多的限制。</a:t>
            </a:r>
            <a:endParaRPr sz="2400" b="1">
              <a:solidFill>
                <a:schemeClr val="accent1">
                  <a:lumMod val="50000"/>
                </a:schemeClr>
              </a:solidFill>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0" name="Group 7"/>
          <p:cNvGrpSpPr/>
          <p:nvPr/>
        </p:nvGrpSpPr>
        <p:grpSpPr bwMode="auto">
          <a:xfrm>
            <a:off x="103064" y="47615"/>
            <a:ext cx="597171" cy="315096"/>
            <a:chOff x="0" y="0"/>
            <a:chExt cx="1041399" cy="549275"/>
          </a:xfrm>
        </p:grpSpPr>
        <p:sp>
          <p:nvSpPr>
            <p:cNvPr id="271" name="Freeform 16"/>
            <p:cNvSpPr/>
            <p:nvPr/>
          </p:nvSpPr>
          <p:spPr bwMode="auto">
            <a:xfrm>
              <a:off x="0" y="0"/>
              <a:ext cx="361950" cy="549275"/>
            </a:xfrm>
            <a:custGeom>
              <a:avLst/>
              <a:gdLst>
                <a:gd name="T0" fmla="*/ 4 w 400"/>
                <a:gd name="T1" fmla="*/ 92 h 608"/>
                <a:gd name="T2" fmla="*/ 96 w 400"/>
                <a:gd name="T3" fmla="*/ 0 h 608"/>
                <a:gd name="T4" fmla="*/ 400 w 400"/>
                <a:gd name="T5" fmla="*/ 304 h 608"/>
                <a:gd name="T6" fmla="*/ 96 w 400"/>
                <a:gd name="T7" fmla="*/ 608 h 608"/>
                <a:gd name="T8" fmla="*/ 0 w 400"/>
                <a:gd name="T9" fmla="*/ 512 h 608"/>
                <a:gd name="T10" fmla="*/ 212 w 400"/>
                <a:gd name="T11" fmla="*/ 300 h 608"/>
                <a:gd name="T12" fmla="*/ 4 w 400"/>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400" h="608">
                  <a:moveTo>
                    <a:pt x="4" y="92"/>
                  </a:moveTo>
                  <a:lnTo>
                    <a:pt x="96" y="0"/>
                  </a:lnTo>
                  <a:lnTo>
                    <a:pt x="400" y="304"/>
                  </a:lnTo>
                  <a:lnTo>
                    <a:pt x="96" y="608"/>
                  </a:lnTo>
                  <a:lnTo>
                    <a:pt x="0" y="512"/>
                  </a:lnTo>
                  <a:lnTo>
                    <a:pt x="212" y="300"/>
                  </a:lnTo>
                  <a:lnTo>
                    <a:pt x="4" y="92"/>
                  </a:lnTo>
                  <a:close/>
                </a:path>
              </a:pathLst>
            </a:custGeom>
            <a:solidFill>
              <a:srgbClr val="005DA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sp>
          <p:nvSpPr>
            <p:cNvPr id="272" name="Freeform 17"/>
            <p:cNvSpPr/>
            <p:nvPr/>
          </p:nvSpPr>
          <p:spPr bwMode="auto">
            <a:xfrm>
              <a:off x="338137" y="0"/>
              <a:ext cx="360362" cy="549275"/>
            </a:xfrm>
            <a:custGeom>
              <a:avLst/>
              <a:gdLst>
                <a:gd name="T0" fmla="*/ 4 w 399"/>
                <a:gd name="T1" fmla="*/ 92 h 608"/>
                <a:gd name="T2" fmla="*/ 96 w 399"/>
                <a:gd name="T3" fmla="*/ 0 h 608"/>
                <a:gd name="T4" fmla="*/ 399 w 399"/>
                <a:gd name="T5" fmla="*/ 304 h 608"/>
                <a:gd name="T6" fmla="*/ 96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6" y="0"/>
                  </a:lnTo>
                  <a:lnTo>
                    <a:pt x="399" y="304"/>
                  </a:lnTo>
                  <a:lnTo>
                    <a:pt x="96" y="608"/>
                  </a:lnTo>
                  <a:lnTo>
                    <a:pt x="0" y="512"/>
                  </a:lnTo>
                  <a:lnTo>
                    <a:pt x="212" y="300"/>
                  </a:lnTo>
                  <a:lnTo>
                    <a:pt x="4" y="92"/>
                  </a:lnTo>
                  <a:close/>
                </a:path>
              </a:pathLst>
            </a:custGeom>
            <a:solidFill>
              <a:srgbClr val="399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sp>
          <p:nvSpPr>
            <p:cNvPr id="273" name="Freeform 18"/>
            <p:cNvSpPr/>
            <p:nvPr/>
          </p:nvSpPr>
          <p:spPr bwMode="auto">
            <a:xfrm>
              <a:off x="681037" y="0"/>
              <a:ext cx="360362" cy="549275"/>
            </a:xfrm>
            <a:custGeom>
              <a:avLst/>
              <a:gdLst>
                <a:gd name="T0" fmla="*/ 4 w 399"/>
                <a:gd name="T1" fmla="*/ 92 h 608"/>
                <a:gd name="T2" fmla="*/ 95 w 399"/>
                <a:gd name="T3" fmla="*/ 0 h 608"/>
                <a:gd name="T4" fmla="*/ 399 w 399"/>
                <a:gd name="T5" fmla="*/ 304 h 608"/>
                <a:gd name="T6" fmla="*/ 95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5" y="0"/>
                  </a:lnTo>
                  <a:lnTo>
                    <a:pt x="399" y="304"/>
                  </a:lnTo>
                  <a:lnTo>
                    <a:pt x="95" y="608"/>
                  </a:lnTo>
                  <a:lnTo>
                    <a:pt x="0" y="512"/>
                  </a:lnTo>
                  <a:lnTo>
                    <a:pt x="212" y="300"/>
                  </a:lnTo>
                  <a:lnTo>
                    <a:pt x="4" y="92"/>
                  </a:lnTo>
                  <a:close/>
                </a:path>
              </a:pathLst>
            </a:custGeom>
            <a:solidFill>
              <a:srgbClr val="F796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grpSp>
      <p:pic>
        <p:nvPicPr>
          <p:cNvPr id="320" name="图片 319" descr="C:\Users\qlp-PC\AppData\Roaming\Tencent\Users\2491454950\QQ\WinTemp\RichOle\Y9%6XOFJ_P_BLG9N%D}IKZ9.png"/>
          <p:cNvPicPr>
            <a:picLocks noChangeAspect="1" noChangeArrowheads="1"/>
          </p:cNvPicPr>
          <p:nvPr/>
        </p:nvPicPr>
        <p:blipFill rotWithShape="1">
          <a:blip r:embed="rId1">
            <a:extLst>
              <a:ext uri="{28A0092B-C50C-407E-A947-70E740481C1C}">
                <a14:useLocalDpi xmlns:a14="http://schemas.microsoft.com/office/drawing/2010/main" val="0"/>
              </a:ext>
            </a:extLst>
          </a:blip>
          <a:srcRect t="14557" b="83190"/>
          <a:stretch>
            <a:fillRect/>
          </a:stretch>
        </p:blipFill>
        <p:spPr bwMode="auto">
          <a:xfrm>
            <a:off x="400283" y="837717"/>
            <a:ext cx="8203870" cy="95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1" name="TextBox 11"/>
          <p:cNvSpPr txBox="1"/>
          <p:nvPr/>
        </p:nvSpPr>
        <p:spPr>
          <a:xfrm>
            <a:off x="1046234" y="315566"/>
            <a:ext cx="3519170" cy="52197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anose="02010600040101010101" pitchFamily="2" charset="-122"/>
                <a:cs typeface="华文黑体" pitchFamily="2" charset="-122"/>
              </a:defRPr>
            </a:lvl1pPr>
          </a:lstStyle>
          <a:p>
            <a:pPr algn="l"/>
            <a:r>
              <a:rPr lang="zh-CN" altLang="en-US" sz="2800" b="1">
                <a:solidFill>
                  <a:schemeClr val="accent1">
                    <a:lumMod val="50000"/>
                  </a:schemeClr>
                </a:solidFill>
                <a:sym typeface="+mn-ea"/>
              </a:rPr>
              <a:t>5.2.</a:t>
            </a:r>
            <a:r>
              <a:rPr lang="en-US" altLang="zh-CN" sz="2800" b="1">
                <a:solidFill>
                  <a:schemeClr val="accent1">
                    <a:lumMod val="50000"/>
                  </a:schemeClr>
                </a:solidFill>
                <a:sym typeface="+mn-ea"/>
              </a:rPr>
              <a:t>6</a:t>
            </a:r>
            <a:r>
              <a:rPr lang="zh-CN" altLang="en-US" sz="2800" b="1">
                <a:solidFill>
                  <a:schemeClr val="accent1">
                    <a:lumMod val="50000"/>
                  </a:schemeClr>
                </a:solidFill>
                <a:sym typeface="+mn-ea"/>
              </a:rPr>
              <a:t> IPv6任播地址</a:t>
            </a:r>
            <a:endParaRPr lang="zh-CN" altLang="en-US" sz="2800" b="1">
              <a:solidFill>
                <a:schemeClr val="accent1">
                  <a:lumMod val="50000"/>
                </a:schemeClr>
              </a:solidFill>
              <a:sym typeface="+mn-ea"/>
            </a:endParaRPr>
          </a:p>
        </p:txBody>
      </p:sp>
      <p:sp>
        <p:nvSpPr>
          <p:cNvPr id="3" name="矩形 2"/>
          <p:cNvSpPr/>
          <p:nvPr/>
        </p:nvSpPr>
        <p:spPr>
          <a:xfrm>
            <a:off x="400050" y="1043940"/>
            <a:ext cx="8147050" cy="2296160"/>
          </a:xfrm>
          <a:prstGeom prst="rect">
            <a:avLst/>
          </a:prstGeom>
          <a:solidFill>
            <a:schemeClr val="bg1"/>
          </a:solidFill>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en-US" altLang="zh-CN" sz="2400" b="1">
                <a:solidFill>
                  <a:schemeClr val="accent1">
                    <a:lumMod val="50000"/>
                  </a:schemeClr>
                </a:solidFill>
              </a:rPr>
              <a:t>       </a:t>
            </a:r>
            <a:r>
              <a:rPr sz="2400" b="1">
                <a:solidFill>
                  <a:schemeClr val="accent1">
                    <a:lumMod val="50000"/>
                  </a:schemeClr>
                </a:solidFill>
              </a:rPr>
              <a:t>IPv6任播地址是分配给多于一个接口（通常属于不同的节点）的地址，任播地址从单播地址空间中进行分配，使用单播地址的任何格式。因而，从语法上，任播地址与单播地址没有区别。当一个单播地址被分配给多于一个的接口时，就将其转化为任播地址，指派了该地址的节点必须明确地配置任播地址。</a:t>
            </a:r>
            <a:endParaRPr sz="2400" b="1">
              <a:solidFill>
                <a:schemeClr val="accent1">
                  <a:lumMod val="50000"/>
                </a:schemeClr>
              </a:solidFill>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0" name="Group 7"/>
          <p:cNvGrpSpPr/>
          <p:nvPr/>
        </p:nvGrpSpPr>
        <p:grpSpPr bwMode="auto">
          <a:xfrm>
            <a:off x="103064" y="47615"/>
            <a:ext cx="597171" cy="315096"/>
            <a:chOff x="0" y="0"/>
            <a:chExt cx="1041399" cy="549275"/>
          </a:xfrm>
        </p:grpSpPr>
        <p:sp>
          <p:nvSpPr>
            <p:cNvPr id="271" name="Freeform 16"/>
            <p:cNvSpPr/>
            <p:nvPr/>
          </p:nvSpPr>
          <p:spPr bwMode="auto">
            <a:xfrm>
              <a:off x="0" y="0"/>
              <a:ext cx="361950" cy="549275"/>
            </a:xfrm>
            <a:custGeom>
              <a:avLst/>
              <a:gdLst>
                <a:gd name="T0" fmla="*/ 4 w 400"/>
                <a:gd name="T1" fmla="*/ 92 h 608"/>
                <a:gd name="T2" fmla="*/ 96 w 400"/>
                <a:gd name="T3" fmla="*/ 0 h 608"/>
                <a:gd name="T4" fmla="*/ 400 w 400"/>
                <a:gd name="T5" fmla="*/ 304 h 608"/>
                <a:gd name="T6" fmla="*/ 96 w 400"/>
                <a:gd name="T7" fmla="*/ 608 h 608"/>
                <a:gd name="T8" fmla="*/ 0 w 400"/>
                <a:gd name="T9" fmla="*/ 512 h 608"/>
                <a:gd name="T10" fmla="*/ 212 w 400"/>
                <a:gd name="T11" fmla="*/ 300 h 608"/>
                <a:gd name="T12" fmla="*/ 4 w 400"/>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400" h="608">
                  <a:moveTo>
                    <a:pt x="4" y="92"/>
                  </a:moveTo>
                  <a:lnTo>
                    <a:pt x="96" y="0"/>
                  </a:lnTo>
                  <a:lnTo>
                    <a:pt x="400" y="304"/>
                  </a:lnTo>
                  <a:lnTo>
                    <a:pt x="96" y="608"/>
                  </a:lnTo>
                  <a:lnTo>
                    <a:pt x="0" y="512"/>
                  </a:lnTo>
                  <a:lnTo>
                    <a:pt x="212" y="300"/>
                  </a:lnTo>
                  <a:lnTo>
                    <a:pt x="4" y="92"/>
                  </a:lnTo>
                  <a:close/>
                </a:path>
              </a:pathLst>
            </a:custGeom>
            <a:solidFill>
              <a:srgbClr val="005DA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sp>
          <p:nvSpPr>
            <p:cNvPr id="272" name="Freeform 17"/>
            <p:cNvSpPr/>
            <p:nvPr/>
          </p:nvSpPr>
          <p:spPr bwMode="auto">
            <a:xfrm>
              <a:off x="338137" y="0"/>
              <a:ext cx="360362" cy="549275"/>
            </a:xfrm>
            <a:custGeom>
              <a:avLst/>
              <a:gdLst>
                <a:gd name="T0" fmla="*/ 4 w 399"/>
                <a:gd name="T1" fmla="*/ 92 h 608"/>
                <a:gd name="T2" fmla="*/ 96 w 399"/>
                <a:gd name="T3" fmla="*/ 0 h 608"/>
                <a:gd name="T4" fmla="*/ 399 w 399"/>
                <a:gd name="T5" fmla="*/ 304 h 608"/>
                <a:gd name="T6" fmla="*/ 96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6" y="0"/>
                  </a:lnTo>
                  <a:lnTo>
                    <a:pt x="399" y="304"/>
                  </a:lnTo>
                  <a:lnTo>
                    <a:pt x="96" y="608"/>
                  </a:lnTo>
                  <a:lnTo>
                    <a:pt x="0" y="512"/>
                  </a:lnTo>
                  <a:lnTo>
                    <a:pt x="212" y="300"/>
                  </a:lnTo>
                  <a:lnTo>
                    <a:pt x="4" y="92"/>
                  </a:lnTo>
                  <a:close/>
                </a:path>
              </a:pathLst>
            </a:custGeom>
            <a:solidFill>
              <a:srgbClr val="399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sp>
          <p:nvSpPr>
            <p:cNvPr id="273" name="Freeform 18"/>
            <p:cNvSpPr/>
            <p:nvPr/>
          </p:nvSpPr>
          <p:spPr bwMode="auto">
            <a:xfrm>
              <a:off x="681037" y="0"/>
              <a:ext cx="360362" cy="549275"/>
            </a:xfrm>
            <a:custGeom>
              <a:avLst/>
              <a:gdLst>
                <a:gd name="T0" fmla="*/ 4 w 399"/>
                <a:gd name="T1" fmla="*/ 92 h 608"/>
                <a:gd name="T2" fmla="*/ 95 w 399"/>
                <a:gd name="T3" fmla="*/ 0 h 608"/>
                <a:gd name="T4" fmla="*/ 399 w 399"/>
                <a:gd name="T5" fmla="*/ 304 h 608"/>
                <a:gd name="T6" fmla="*/ 95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5" y="0"/>
                  </a:lnTo>
                  <a:lnTo>
                    <a:pt x="399" y="304"/>
                  </a:lnTo>
                  <a:lnTo>
                    <a:pt x="95" y="608"/>
                  </a:lnTo>
                  <a:lnTo>
                    <a:pt x="0" y="512"/>
                  </a:lnTo>
                  <a:lnTo>
                    <a:pt x="212" y="300"/>
                  </a:lnTo>
                  <a:lnTo>
                    <a:pt x="4" y="92"/>
                  </a:lnTo>
                  <a:close/>
                </a:path>
              </a:pathLst>
            </a:custGeom>
            <a:solidFill>
              <a:srgbClr val="F796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grpSp>
      <p:pic>
        <p:nvPicPr>
          <p:cNvPr id="320" name="图片 319" descr="C:\Users\qlp-PC\AppData\Roaming\Tencent\Users\2491454950\QQ\WinTemp\RichOle\Y9%6XOFJ_P_BLG9N%D}IKZ9.png"/>
          <p:cNvPicPr>
            <a:picLocks noChangeAspect="1" noChangeArrowheads="1"/>
          </p:cNvPicPr>
          <p:nvPr/>
        </p:nvPicPr>
        <p:blipFill rotWithShape="1">
          <a:blip r:embed="rId1">
            <a:extLst>
              <a:ext uri="{28A0092B-C50C-407E-A947-70E740481C1C}">
                <a14:useLocalDpi xmlns:a14="http://schemas.microsoft.com/office/drawing/2010/main" val="0"/>
              </a:ext>
            </a:extLst>
          </a:blip>
          <a:srcRect t="14557" b="83190"/>
          <a:stretch>
            <a:fillRect/>
          </a:stretch>
        </p:blipFill>
        <p:spPr bwMode="auto">
          <a:xfrm>
            <a:off x="400283" y="837717"/>
            <a:ext cx="8203870" cy="95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1" name="TextBox 11"/>
          <p:cNvSpPr txBox="1"/>
          <p:nvPr/>
        </p:nvSpPr>
        <p:spPr>
          <a:xfrm>
            <a:off x="1046234" y="315566"/>
            <a:ext cx="3519170" cy="52197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anose="02010600040101010101" pitchFamily="2" charset="-122"/>
                <a:cs typeface="华文黑体" pitchFamily="2" charset="-122"/>
              </a:defRPr>
            </a:lvl1pPr>
          </a:lstStyle>
          <a:p>
            <a:pPr algn="l"/>
            <a:r>
              <a:rPr lang="zh-CN" altLang="en-US" sz="2800" b="1">
                <a:solidFill>
                  <a:schemeClr val="accent1">
                    <a:lumMod val="50000"/>
                  </a:schemeClr>
                </a:solidFill>
                <a:sym typeface="+mn-ea"/>
              </a:rPr>
              <a:t>5.2.</a:t>
            </a:r>
            <a:r>
              <a:rPr lang="en-US" altLang="zh-CN" sz="2800" b="1">
                <a:solidFill>
                  <a:schemeClr val="accent1">
                    <a:lumMod val="50000"/>
                  </a:schemeClr>
                </a:solidFill>
                <a:sym typeface="+mn-ea"/>
              </a:rPr>
              <a:t>6</a:t>
            </a:r>
            <a:r>
              <a:rPr lang="zh-CN" altLang="en-US" sz="2800" b="1">
                <a:solidFill>
                  <a:schemeClr val="accent1">
                    <a:lumMod val="50000"/>
                  </a:schemeClr>
                </a:solidFill>
                <a:sym typeface="+mn-ea"/>
              </a:rPr>
              <a:t> IPv6任播地址</a:t>
            </a:r>
            <a:endParaRPr lang="zh-CN" altLang="en-US" sz="2800" b="1">
              <a:solidFill>
                <a:schemeClr val="accent1">
                  <a:lumMod val="50000"/>
                </a:schemeClr>
              </a:solidFill>
              <a:sym typeface="+mn-ea"/>
            </a:endParaRPr>
          </a:p>
        </p:txBody>
      </p:sp>
      <p:sp>
        <p:nvSpPr>
          <p:cNvPr id="3" name="矩形 2"/>
          <p:cNvSpPr/>
          <p:nvPr/>
        </p:nvSpPr>
        <p:spPr>
          <a:xfrm>
            <a:off x="503555" y="1148715"/>
            <a:ext cx="1949450" cy="2676525"/>
          </a:xfrm>
          <a:prstGeom prst="rect">
            <a:avLst/>
          </a:prstGeom>
          <a:solidFill>
            <a:schemeClr val="bg1"/>
          </a:solidFill>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p>
            <a:pPr algn="l"/>
            <a:r>
              <a:rPr lang="en-US" altLang="zh-CN" sz="2400" b="1">
                <a:solidFill>
                  <a:schemeClr val="accent1">
                    <a:lumMod val="50000"/>
                  </a:schemeClr>
                </a:solidFill>
              </a:rPr>
              <a:t>       </a:t>
            </a:r>
            <a:r>
              <a:rPr sz="2400" b="1">
                <a:solidFill>
                  <a:schemeClr val="accent1">
                    <a:lumMod val="50000"/>
                  </a:schemeClr>
                </a:solidFill>
              </a:rPr>
              <a:t>一个预定义的任播地址是子网路由器任播地址，地址格式如图5.10示。</a:t>
            </a:r>
            <a:endParaRPr sz="2400" b="1">
              <a:solidFill>
                <a:schemeClr val="accent1">
                  <a:lumMod val="50000"/>
                </a:schemeClr>
              </a:solidFill>
            </a:endParaRPr>
          </a:p>
        </p:txBody>
      </p:sp>
      <p:sp>
        <p:nvSpPr>
          <p:cNvPr id="246" name="矩形 246"/>
          <p:cNvSpPr/>
          <p:nvPr/>
        </p:nvSpPr>
        <p:spPr>
          <a:xfrm>
            <a:off x="5488305" y="1456055"/>
            <a:ext cx="2520000" cy="539750"/>
          </a:xfrm>
          <a:prstGeom prst="rect">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clip" horzOverflow="clip" vert="horz" wrap="square" lIns="0" tIns="0" rIns="0" bIns="0" numCol="1" spcCol="0" rtlCol="0" fromWordArt="0" anchor="ctr" anchorCtr="0" forceAA="0" compatLnSpc="1">
            <a:noAutofit/>
          </a:bodyPr>
          <a:lstStyle/>
          <a:p>
            <a:pPr algn="ctr"/>
            <a:r>
              <a:rPr lang="en-US" sz="2000" kern="100">
                <a:solidFill>
                  <a:srgbClr val="000000"/>
                </a:solidFill>
                <a:effectLst>
                  <a:outerShdw blurRad="38100" dist="19050" dir="2700000" algn="tl">
                    <a:schemeClr val="dk1">
                      <a:alpha val="40000"/>
                    </a:schemeClr>
                  </a:outerShdw>
                </a:effectLst>
                <a:latin typeface="Times New Roman" panose="02020603050405020304" charset="0"/>
                <a:ea typeface="宋体" panose="02010600030101010101" pitchFamily="2" charset="-122"/>
                <a:cs typeface="宋体" panose="02010600030101010101" pitchFamily="2" charset="-122"/>
              </a:rPr>
              <a:t>000…000</a:t>
            </a:r>
            <a:endParaRPr lang="en-US" sz="2000" kern="100">
              <a:solidFill>
                <a:srgbClr val="000000"/>
              </a:solidFill>
              <a:effectLst>
                <a:outerShdw blurRad="38100" dist="19050" dir="2700000" algn="tl">
                  <a:schemeClr val="dk1">
                    <a:alpha val="40000"/>
                  </a:schemeClr>
                </a:outerShdw>
              </a:effectLst>
              <a:latin typeface="Times New Roman" panose="02020603050405020304" charset="0"/>
              <a:ea typeface="宋体" panose="02010600030101010101" pitchFamily="2" charset="-122"/>
              <a:cs typeface="宋体" panose="02010600030101010101" pitchFamily="2" charset="-122"/>
            </a:endParaRPr>
          </a:p>
        </p:txBody>
      </p:sp>
      <p:cxnSp>
        <p:nvCxnSpPr>
          <p:cNvPr id="247" name="直接连接符 247"/>
          <p:cNvCxnSpPr/>
          <p:nvPr/>
        </p:nvCxnSpPr>
        <p:spPr>
          <a:xfrm>
            <a:off x="2967990" y="1148398"/>
            <a:ext cx="0" cy="216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470" name="直接连接符 2470"/>
          <p:cNvCxnSpPr/>
          <p:nvPr/>
        </p:nvCxnSpPr>
        <p:spPr>
          <a:xfrm>
            <a:off x="5488305" y="1148398"/>
            <a:ext cx="0" cy="216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471" name="直接连接符 2471"/>
          <p:cNvCxnSpPr/>
          <p:nvPr/>
        </p:nvCxnSpPr>
        <p:spPr>
          <a:xfrm>
            <a:off x="8008620" y="1112203"/>
            <a:ext cx="0" cy="252000"/>
          </a:xfrm>
          <a:prstGeom prst="line">
            <a:avLst/>
          </a:prstGeom>
        </p:spPr>
        <p:style>
          <a:lnRef idx="1">
            <a:schemeClr val="accent1"/>
          </a:lnRef>
          <a:fillRef idx="0">
            <a:schemeClr val="accent1"/>
          </a:fillRef>
          <a:effectRef idx="0">
            <a:schemeClr val="accent1"/>
          </a:effectRef>
          <a:fontRef idx="minor">
            <a:schemeClr val="tx1"/>
          </a:fontRef>
        </p:style>
      </p:cxnSp>
      <p:sp>
        <p:nvSpPr>
          <p:cNvPr id="195" name="矩形 195"/>
          <p:cNvSpPr/>
          <p:nvPr/>
        </p:nvSpPr>
        <p:spPr>
          <a:xfrm>
            <a:off x="2967990" y="1456055"/>
            <a:ext cx="2520000" cy="539750"/>
          </a:xfrm>
          <a:prstGeom prst="rect">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clip" horzOverflow="clip" vert="horz" wrap="square" lIns="0" tIns="0" rIns="0" bIns="0" numCol="1" spcCol="0" rtlCol="0" fromWordArt="0" anchor="ctr" anchorCtr="0" forceAA="0" compatLnSpc="1">
            <a:noAutofit/>
          </a:bodyPr>
          <a:lstStyle/>
          <a:p>
            <a:pPr algn="ctr"/>
            <a:r>
              <a:rPr lang="en-US" sz="2000" kern="100">
                <a:solidFill>
                  <a:srgbClr val="000000"/>
                </a:solidFill>
                <a:effectLst>
                  <a:outerShdw blurRad="38100" dist="19050" dir="2700000" algn="tl">
                    <a:schemeClr val="dk1">
                      <a:alpha val="40000"/>
                    </a:schemeClr>
                  </a:outerShdw>
                </a:effectLst>
                <a:latin typeface="Times New Roman" panose="02020603050405020304" charset="0"/>
                <a:ea typeface="宋体" panose="02010600030101010101" pitchFamily="2" charset="-122"/>
                <a:cs typeface="宋体" panose="02010600030101010101" pitchFamily="2" charset="-122"/>
              </a:rPr>
              <a:t>Subnet prefix</a:t>
            </a:r>
            <a:endParaRPr lang="en-US" sz="2000" kern="100">
              <a:solidFill>
                <a:srgbClr val="000000"/>
              </a:solidFill>
              <a:effectLst>
                <a:outerShdw blurRad="38100" dist="19050" dir="2700000" algn="tl">
                  <a:schemeClr val="dk1">
                    <a:alpha val="40000"/>
                  </a:schemeClr>
                </a:outerShdw>
              </a:effectLst>
              <a:latin typeface="Times New Roman" panose="02020603050405020304" charset="0"/>
              <a:ea typeface="宋体" panose="02010600030101010101" pitchFamily="2" charset="-122"/>
              <a:cs typeface="宋体" panose="02010600030101010101" pitchFamily="2" charset="-122"/>
            </a:endParaRPr>
          </a:p>
        </p:txBody>
      </p:sp>
      <p:cxnSp>
        <p:nvCxnSpPr>
          <p:cNvPr id="7" name="直接箭头连接符 7"/>
          <p:cNvCxnSpPr/>
          <p:nvPr/>
        </p:nvCxnSpPr>
        <p:spPr>
          <a:xfrm>
            <a:off x="2967990" y="1256665"/>
            <a:ext cx="2522220" cy="508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sp>
        <p:nvSpPr>
          <p:cNvPr id="2477" name="矩形 2477"/>
          <p:cNvSpPr/>
          <p:nvPr/>
        </p:nvSpPr>
        <p:spPr>
          <a:xfrm>
            <a:off x="3825240" y="1066800"/>
            <a:ext cx="908685" cy="323215"/>
          </a:xfrm>
          <a:prstGeom prst="rect">
            <a:avLst/>
          </a:prstGeom>
          <a:solidFill>
            <a:schemeClr val="bg1"/>
          </a:solidFill>
          <a:ln w="12700" cmpd="sng">
            <a:solidFill>
              <a:schemeClr val="bg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clip" horzOverflow="clip" vert="horz" wrap="square" lIns="0" tIns="0" rIns="0" bIns="0" numCol="1" spcCol="0" rtlCol="0" fromWordArt="0" anchor="ctr" anchorCtr="0" forceAA="0" compatLnSpc="1">
            <a:noAutofit/>
          </a:bodyPr>
          <a:lstStyle/>
          <a:p>
            <a:pPr algn="ctr"/>
            <a:r>
              <a:rPr lang="en-US" sz="1600" kern="100">
                <a:solidFill>
                  <a:srgbClr val="000000"/>
                </a:solidFill>
                <a:effectLst/>
                <a:latin typeface="Times New Roman" panose="02020603050405020304" charset="0"/>
                <a:ea typeface="宋体" panose="02010600030101010101" pitchFamily="2" charset="-122"/>
                <a:cs typeface="宋体" panose="02010600030101010101" pitchFamily="2" charset="-122"/>
              </a:rPr>
              <a:t>n bit</a:t>
            </a:r>
            <a:endParaRPr lang="en-US" sz="1600" kern="100">
              <a:solidFill>
                <a:srgbClr val="000000"/>
              </a:solidFill>
              <a:effectLst/>
              <a:latin typeface="Times New Roman" panose="02020603050405020304" charset="0"/>
              <a:ea typeface="宋体" panose="02010600030101010101" pitchFamily="2" charset="-122"/>
              <a:cs typeface="宋体" panose="02010600030101010101" pitchFamily="2" charset="-122"/>
            </a:endParaRPr>
          </a:p>
        </p:txBody>
      </p:sp>
      <p:cxnSp>
        <p:nvCxnSpPr>
          <p:cNvPr id="228" name="直接箭头连接符 228"/>
          <p:cNvCxnSpPr/>
          <p:nvPr/>
        </p:nvCxnSpPr>
        <p:spPr>
          <a:xfrm>
            <a:off x="5490210" y="1261745"/>
            <a:ext cx="2517775" cy="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sp>
        <p:nvSpPr>
          <p:cNvPr id="2481" name="矩形 2481"/>
          <p:cNvSpPr/>
          <p:nvPr/>
        </p:nvSpPr>
        <p:spPr>
          <a:xfrm>
            <a:off x="5833110" y="1066800"/>
            <a:ext cx="1609090" cy="342900"/>
          </a:xfrm>
          <a:prstGeom prst="rect">
            <a:avLst/>
          </a:prstGeom>
          <a:solidFill>
            <a:schemeClr val="bg1"/>
          </a:solidFill>
          <a:ln w="12700" cmpd="sng">
            <a:solidFill>
              <a:schemeClr val="bg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clip" horzOverflow="clip" vert="horz" wrap="square" lIns="0" tIns="0" rIns="0" bIns="0" numCol="1" spcCol="0" rtlCol="0" fromWordArt="0" anchor="ctr" anchorCtr="0" forceAA="0" compatLnSpc="1">
            <a:noAutofit/>
          </a:bodyPr>
          <a:lstStyle/>
          <a:p>
            <a:pPr algn="ctr"/>
            <a:r>
              <a:rPr lang="zh-CN" sz="1600" kern="100">
                <a:solidFill>
                  <a:srgbClr val="000000"/>
                </a:solidFill>
                <a:effectLst/>
                <a:latin typeface="Times New Roman" panose="02020603050405020304" charset="0"/>
                <a:ea typeface="宋体" panose="02010600030101010101" pitchFamily="2" charset="-122"/>
                <a:cs typeface="宋体" panose="02010600030101010101" pitchFamily="2" charset="-122"/>
              </a:rPr>
              <a:t>（</a:t>
            </a:r>
            <a:r>
              <a:rPr lang="en-US" sz="1600" kern="100">
                <a:solidFill>
                  <a:srgbClr val="000000"/>
                </a:solidFill>
                <a:effectLst/>
                <a:latin typeface="Times New Roman" panose="02020603050405020304" charset="0"/>
                <a:ea typeface="宋体" panose="02010600030101010101" pitchFamily="2" charset="-122"/>
                <a:cs typeface="宋体" panose="02010600030101010101" pitchFamily="2" charset="-122"/>
              </a:rPr>
              <a:t>128-n</a:t>
            </a:r>
            <a:r>
              <a:rPr lang="zh-CN" sz="1600" kern="100">
                <a:solidFill>
                  <a:srgbClr val="000000"/>
                </a:solidFill>
                <a:effectLst/>
                <a:latin typeface="Times New Roman" panose="02020603050405020304" charset="0"/>
                <a:ea typeface="宋体" panose="02010600030101010101" pitchFamily="2" charset="-122"/>
                <a:cs typeface="宋体" panose="02010600030101010101" pitchFamily="2" charset="-122"/>
              </a:rPr>
              <a:t>）</a:t>
            </a:r>
            <a:r>
              <a:rPr lang="en-US" sz="1600" kern="100">
                <a:solidFill>
                  <a:srgbClr val="000000"/>
                </a:solidFill>
                <a:effectLst/>
                <a:latin typeface="Times New Roman" panose="02020603050405020304" charset="0"/>
                <a:ea typeface="宋体" panose="02010600030101010101" pitchFamily="2" charset="-122"/>
                <a:cs typeface="宋体" panose="02010600030101010101" pitchFamily="2" charset="-122"/>
              </a:rPr>
              <a:t>bit</a:t>
            </a:r>
            <a:endParaRPr lang="en-US" sz="1600" kern="100">
              <a:solidFill>
                <a:srgbClr val="000000"/>
              </a:solidFill>
              <a:effectLst/>
              <a:latin typeface="Times New Roman" panose="02020603050405020304" charset="0"/>
              <a:ea typeface="宋体" panose="02010600030101010101" pitchFamily="2" charset="-122"/>
              <a:cs typeface="宋体" panose="02010600030101010101" pitchFamily="2" charset="-122"/>
            </a:endParaRPr>
          </a:p>
        </p:txBody>
      </p:sp>
      <p:sp>
        <p:nvSpPr>
          <p:cNvPr id="2486" name="矩形 2486"/>
          <p:cNvSpPr/>
          <p:nvPr/>
        </p:nvSpPr>
        <p:spPr>
          <a:xfrm>
            <a:off x="3583940" y="2190115"/>
            <a:ext cx="3930015" cy="389255"/>
          </a:xfrm>
          <a:prstGeom prst="rect">
            <a:avLst/>
          </a:prstGeom>
          <a:noFill/>
          <a:ln w="12700" cmpd="sng">
            <a:solidFill>
              <a:schemeClr val="bg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clip" horzOverflow="clip" vert="horz" wrap="square" lIns="0" tIns="0" rIns="0" bIns="0" numCol="1" spcCol="0" rtlCol="0" fromWordArt="0" anchor="ctr" anchorCtr="0" forceAA="0" compatLnSpc="1">
            <a:noAutofit/>
          </a:bodyPr>
          <a:lstStyle/>
          <a:p>
            <a:pPr algn="ctr"/>
            <a:r>
              <a:rPr lang="zh-CN" sz="2000" kern="100">
                <a:solidFill>
                  <a:srgbClr val="000000"/>
                </a:solidFill>
                <a:effectLst/>
                <a:latin typeface="Times New Roman" panose="02020603050405020304" charset="0"/>
                <a:ea typeface="宋体" panose="02010600030101010101" pitchFamily="2" charset="-122"/>
                <a:cs typeface="宋体" panose="02010600030101010101" pitchFamily="2" charset="-122"/>
              </a:rPr>
              <a:t>图</a:t>
            </a:r>
            <a:r>
              <a:rPr lang="en-US" sz="2000" kern="100">
                <a:solidFill>
                  <a:srgbClr val="000000"/>
                </a:solidFill>
                <a:effectLst/>
                <a:latin typeface="Times New Roman" panose="02020603050405020304" charset="0"/>
                <a:ea typeface="宋体" panose="02010600030101010101" pitchFamily="2" charset="-122"/>
                <a:cs typeface="宋体" panose="02010600030101010101" pitchFamily="2" charset="-122"/>
              </a:rPr>
              <a:t>5.10</a:t>
            </a:r>
            <a:r>
              <a:rPr lang="zh-CN" sz="2000" kern="100">
                <a:solidFill>
                  <a:srgbClr val="000000"/>
                </a:solidFill>
                <a:effectLst/>
                <a:latin typeface="Times New Roman" panose="02020603050405020304" charset="0"/>
                <a:ea typeface="宋体" panose="02010600030101010101" pitchFamily="2" charset="-122"/>
                <a:cs typeface="宋体" panose="02010600030101010101" pitchFamily="2" charset="-122"/>
              </a:rPr>
              <a:t>任播地址结构</a:t>
            </a:r>
            <a:endParaRPr lang="zh-CN" sz="2000" kern="100">
              <a:effectLst/>
              <a:latin typeface="Times New Roman" panose="02020603050405020304" charset="0"/>
              <a:ea typeface="宋体" panose="02010600030101010101" pitchFamily="2" charset="-122"/>
              <a:cs typeface="宋体" panose="02010600030101010101" pitchFamily="2" charset="-122"/>
            </a:endParaRPr>
          </a:p>
        </p:txBody>
      </p:sp>
      <p:sp>
        <p:nvSpPr>
          <p:cNvPr id="2" name="矩形 1"/>
          <p:cNvSpPr/>
          <p:nvPr/>
        </p:nvSpPr>
        <p:spPr>
          <a:xfrm>
            <a:off x="2679065" y="2589530"/>
            <a:ext cx="6144895" cy="1198880"/>
          </a:xfrm>
          <a:prstGeom prst="rect">
            <a:avLst/>
          </a:prstGeom>
          <a:solidFill>
            <a:schemeClr val="bg1"/>
          </a:solidFill>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p>
            <a:pPr algn="l"/>
            <a:r>
              <a:rPr lang="en-US" altLang="zh-CN" sz="2400" b="1">
                <a:solidFill>
                  <a:schemeClr val="accent1">
                    <a:lumMod val="50000"/>
                  </a:schemeClr>
                </a:solidFill>
              </a:rPr>
              <a:t>      </a:t>
            </a:r>
            <a:r>
              <a:rPr sz="2400" b="1">
                <a:solidFill>
                  <a:schemeClr val="accent1">
                    <a:lumMod val="50000"/>
                  </a:schemeClr>
                </a:solidFill>
              </a:rPr>
              <a:t>子网前缀是标志特定链路的前缀，与在该链路上的接口地址相比，它们的前缀是相同的，只是任播地址的接口ID为“0”。</a:t>
            </a:r>
            <a:endParaRPr sz="2400" b="1">
              <a:solidFill>
                <a:schemeClr val="accent1">
                  <a:lumMod val="50000"/>
                </a:schemeClr>
              </a:solidFill>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0" name="Group 7"/>
          <p:cNvGrpSpPr/>
          <p:nvPr/>
        </p:nvGrpSpPr>
        <p:grpSpPr bwMode="auto">
          <a:xfrm>
            <a:off x="103064" y="47615"/>
            <a:ext cx="597171" cy="315096"/>
            <a:chOff x="0" y="0"/>
            <a:chExt cx="1041399" cy="549275"/>
          </a:xfrm>
        </p:grpSpPr>
        <p:sp>
          <p:nvSpPr>
            <p:cNvPr id="271" name="Freeform 16"/>
            <p:cNvSpPr/>
            <p:nvPr/>
          </p:nvSpPr>
          <p:spPr bwMode="auto">
            <a:xfrm>
              <a:off x="0" y="0"/>
              <a:ext cx="361950" cy="549275"/>
            </a:xfrm>
            <a:custGeom>
              <a:avLst/>
              <a:gdLst>
                <a:gd name="T0" fmla="*/ 4 w 400"/>
                <a:gd name="T1" fmla="*/ 92 h 608"/>
                <a:gd name="T2" fmla="*/ 96 w 400"/>
                <a:gd name="T3" fmla="*/ 0 h 608"/>
                <a:gd name="T4" fmla="*/ 400 w 400"/>
                <a:gd name="T5" fmla="*/ 304 h 608"/>
                <a:gd name="T6" fmla="*/ 96 w 400"/>
                <a:gd name="T7" fmla="*/ 608 h 608"/>
                <a:gd name="T8" fmla="*/ 0 w 400"/>
                <a:gd name="T9" fmla="*/ 512 h 608"/>
                <a:gd name="T10" fmla="*/ 212 w 400"/>
                <a:gd name="T11" fmla="*/ 300 h 608"/>
                <a:gd name="T12" fmla="*/ 4 w 400"/>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400" h="608">
                  <a:moveTo>
                    <a:pt x="4" y="92"/>
                  </a:moveTo>
                  <a:lnTo>
                    <a:pt x="96" y="0"/>
                  </a:lnTo>
                  <a:lnTo>
                    <a:pt x="400" y="304"/>
                  </a:lnTo>
                  <a:lnTo>
                    <a:pt x="96" y="608"/>
                  </a:lnTo>
                  <a:lnTo>
                    <a:pt x="0" y="512"/>
                  </a:lnTo>
                  <a:lnTo>
                    <a:pt x="212" y="300"/>
                  </a:lnTo>
                  <a:lnTo>
                    <a:pt x="4" y="92"/>
                  </a:lnTo>
                  <a:close/>
                </a:path>
              </a:pathLst>
            </a:custGeom>
            <a:solidFill>
              <a:srgbClr val="005DA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sp>
          <p:nvSpPr>
            <p:cNvPr id="272" name="Freeform 17"/>
            <p:cNvSpPr/>
            <p:nvPr/>
          </p:nvSpPr>
          <p:spPr bwMode="auto">
            <a:xfrm>
              <a:off x="338137" y="0"/>
              <a:ext cx="360362" cy="549275"/>
            </a:xfrm>
            <a:custGeom>
              <a:avLst/>
              <a:gdLst>
                <a:gd name="T0" fmla="*/ 4 w 399"/>
                <a:gd name="T1" fmla="*/ 92 h 608"/>
                <a:gd name="T2" fmla="*/ 96 w 399"/>
                <a:gd name="T3" fmla="*/ 0 h 608"/>
                <a:gd name="T4" fmla="*/ 399 w 399"/>
                <a:gd name="T5" fmla="*/ 304 h 608"/>
                <a:gd name="T6" fmla="*/ 96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6" y="0"/>
                  </a:lnTo>
                  <a:lnTo>
                    <a:pt x="399" y="304"/>
                  </a:lnTo>
                  <a:lnTo>
                    <a:pt x="96" y="608"/>
                  </a:lnTo>
                  <a:lnTo>
                    <a:pt x="0" y="512"/>
                  </a:lnTo>
                  <a:lnTo>
                    <a:pt x="212" y="300"/>
                  </a:lnTo>
                  <a:lnTo>
                    <a:pt x="4" y="92"/>
                  </a:lnTo>
                  <a:close/>
                </a:path>
              </a:pathLst>
            </a:custGeom>
            <a:solidFill>
              <a:srgbClr val="399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sp>
          <p:nvSpPr>
            <p:cNvPr id="273" name="Freeform 18"/>
            <p:cNvSpPr/>
            <p:nvPr/>
          </p:nvSpPr>
          <p:spPr bwMode="auto">
            <a:xfrm>
              <a:off x="681037" y="0"/>
              <a:ext cx="360362" cy="549275"/>
            </a:xfrm>
            <a:custGeom>
              <a:avLst/>
              <a:gdLst>
                <a:gd name="T0" fmla="*/ 4 w 399"/>
                <a:gd name="T1" fmla="*/ 92 h 608"/>
                <a:gd name="T2" fmla="*/ 95 w 399"/>
                <a:gd name="T3" fmla="*/ 0 h 608"/>
                <a:gd name="T4" fmla="*/ 399 w 399"/>
                <a:gd name="T5" fmla="*/ 304 h 608"/>
                <a:gd name="T6" fmla="*/ 95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5" y="0"/>
                  </a:lnTo>
                  <a:lnTo>
                    <a:pt x="399" y="304"/>
                  </a:lnTo>
                  <a:lnTo>
                    <a:pt x="95" y="608"/>
                  </a:lnTo>
                  <a:lnTo>
                    <a:pt x="0" y="512"/>
                  </a:lnTo>
                  <a:lnTo>
                    <a:pt x="212" y="300"/>
                  </a:lnTo>
                  <a:lnTo>
                    <a:pt x="4" y="92"/>
                  </a:lnTo>
                  <a:close/>
                </a:path>
              </a:pathLst>
            </a:custGeom>
            <a:solidFill>
              <a:srgbClr val="F796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grpSp>
      <p:pic>
        <p:nvPicPr>
          <p:cNvPr id="320" name="图片 319" descr="C:\Users\qlp-PC\AppData\Roaming\Tencent\Users\2491454950\QQ\WinTemp\RichOle\Y9%6XOFJ_P_BLG9N%D}IKZ9.png"/>
          <p:cNvPicPr>
            <a:picLocks noChangeAspect="1" noChangeArrowheads="1"/>
          </p:cNvPicPr>
          <p:nvPr/>
        </p:nvPicPr>
        <p:blipFill rotWithShape="1">
          <a:blip r:embed="rId1">
            <a:extLst>
              <a:ext uri="{28A0092B-C50C-407E-A947-70E740481C1C}">
                <a14:useLocalDpi xmlns:a14="http://schemas.microsoft.com/office/drawing/2010/main" val="0"/>
              </a:ext>
            </a:extLst>
          </a:blip>
          <a:srcRect t="14557" b="83190"/>
          <a:stretch>
            <a:fillRect/>
          </a:stretch>
        </p:blipFill>
        <p:spPr bwMode="auto">
          <a:xfrm>
            <a:off x="400283" y="837717"/>
            <a:ext cx="8203870" cy="95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1" name="TextBox 11"/>
          <p:cNvSpPr txBox="1"/>
          <p:nvPr/>
        </p:nvSpPr>
        <p:spPr>
          <a:xfrm>
            <a:off x="1046234" y="315566"/>
            <a:ext cx="3630930" cy="52197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anose="02010600040101010101" pitchFamily="2" charset="-122"/>
                <a:cs typeface="华文黑体" pitchFamily="2" charset="-122"/>
              </a:defRPr>
            </a:lvl1pPr>
          </a:lstStyle>
          <a:p>
            <a:pPr algn="l"/>
            <a:r>
              <a:rPr lang="zh-CN" altLang="en-US" sz="2800" b="1">
                <a:solidFill>
                  <a:schemeClr val="accent1">
                    <a:lumMod val="50000"/>
                  </a:schemeClr>
                </a:solidFill>
                <a:sym typeface="+mn-ea"/>
              </a:rPr>
              <a:t>5.3 IPv4向IPv6过渡</a:t>
            </a:r>
            <a:endParaRPr lang="zh-CN" altLang="en-US" sz="2800" i="0" dirty="0">
              <a:solidFill>
                <a:schemeClr val="tx2">
                  <a:lumMod val="50000"/>
                </a:schemeClr>
              </a:solidFill>
              <a:effectLst/>
              <a:latin typeface="黑体" panose="02010609060101010101" charset="-122"/>
              <a:ea typeface="黑体" panose="02010609060101010101" charset="-122"/>
            </a:endParaRPr>
          </a:p>
        </p:txBody>
      </p:sp>
      <p:sp>
        <p:nvSpPr>
          <p:cNvPr id="2" name="矩形 1"/>
          <p:cNvSpPr/>
          <p:nvPr/>
        </p:nvSpPr>
        <p:spPr>
          <a:xfrm>
            <a:off x="2493645" y="1303020"/>
            <a:ext cx="4540250" cy="562610"/>
          </a:xfrm>
          <a:prstGeom prst="rect">
            <a:avLst/>
          </a:prstGeom>
          <a:solidFill>
            <a:schemeClr val="accent4">
              <a:lumMod val="20000"/>
              <a:lumOff val="80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sz="2400" b="1">
                <a:solidFill>
                  <a:schemeClr val="accent1">
                    <a:lumMod val="50000"/>
                  </a:schemeClr>
                </a:solidFill>
              </a:rPr>
              <a:t>5.3.1 双协议栈</a:t>
            </a:r>
            <a:endParaRPr lang="zh-CN" altLang="en-US" sz="2400" b="1">
              <a:solidFill>
                <a:schemeClr val="accent1">
                  <a:lumMod val="50000"/>
                </a:schemeClr>
              </a:solidFill>
            </a:endParaRPr>
          </a:p>
        </p:txBody>
      </p:sp>
      <p:sp>
        <p:nvSpPr>
          <p:cNvPr id="11" name="矩形 10"/>
          <p:cNvSpPr/>
          <p:nvPr/>
        </p:nvSpPr>
        <p:spPr>
          <a:xfrm>
            <a:off x="2484120" y="2023745"/>
            <a:ext cx="4514850" cy="562610"/>
          </a:xfrm>
          <a:prstGeom prst="rect">
            <a:avLst/>
          </a:prstGeom>
          <a:solidFill>
            <a:schemeClr val="accent4">
              <a:lumMod val="20000"/>
              <a:lumOff val="80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sz="2400" b="1">
                <a:solidFill>
                  <a:schemeClr val="accent1">
                    <a:lumMod val="50000"/>
                  </a:schemeClr>
                </a:solidFill>
              </a:rPr>
              <a:t>5.3.2 隧道技术</a:t>
            </a:r>
            <a:endParaRPr lang="zh-CN" altLang="en-US" sz="2400" b="1">
              <a:solidFill>
                <a:schemeClr val="accent1">
                  <a:lumMod val="50000"/>
                </a:schemeClr>
              </a:solidFill>
            </a:endParaRPr>
          </a:p>
        </p:txBody>
      </p:sp>
      <p:sp>
        <p:nvSpPr>
          <p:cNvPr id="13" name="矩形 12"/>
          <p:cNvSpPr/>
          <p:nvPr/>
        </p:nvSpPr>
        <p:spPr>
          <a:xfrm>
            <a:off x="2484120" y="2744470"/>
            <a:ext cx="4514850" cy="562610"/>
          </a:xfrm>
          <a:prstGeom prst="rect">
            <a:avLst/>
          </a:prstGeom>
          <a:solidFill>
            <a:schemeClr val="accent4">
              <a:lumMod val="20000"/>
              <a:lumOff val="80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sz="2400" b="1">
                <a:solidFill>
                  <a:schemeClr val="accent1">
                    <a:lumMod val="50000"/>
                  </a:schemeClr>
                </a:solidFill>
              </a:rPr>
              <a:t>5.3.3 NAT-PT</a:t>
            </a:r>
            <a:endParaRPr lang="zh-CN" altLang="en-US" sz="2400" b="1">
              <a:solidFill>
                <a:schemeClr val="accent1">
                  <a:lumMod val="50000"/>
                </a:schemeClr>
              </a:solidFill>
            </a:endParaRPr>
          </a:p>
        </p:txBody>
      </p:sp>
      <p:sp>
        <p:nvSpPr>
          <p:cNvPr id="14" name="矩形 13"/>
          <p:cNvSpPr/>
          <p:nvPr/>
        </p:nvSpPr>
        <p:spPr>
          <a:xfrm>
            <a:off x="2493645" y="3465195"/>
            <a:ext cx="4505960" cy="562610"/>
          </a:xfrm>
          <a:prstGeom prst="rect">
            <a:avLst/>
          </a:prstGeom>
          <a:solidFill>
            <a:schemeClr val="accent4">
              <a:lumMod val="20000"/>
              <a:lumOff val="80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sz="2400" b="1">
                <a:solidFill>
                  <a:schemeClr val="accent1">
                    <a:lumMod val="50000"/>
                  </a:schemeClr>
                </a:solidFill>
              </a:rPr>
              <a:t>5.3.4 IPv6校园网过渡方案介绍</a:t>
            </a:r>
            <a:endParaRPr lang="zh-CN" altLang="en-US" sz="2400" b="1">
              <a:solidFill>
                <a:schemeClr val="accent1">
                  <a:lumMod val="50000"/>
                </a:schemeClr>
              </a:solidFill>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0" name="Group 7"/>
          <p:cNvGrpSpPr/>
          <p:nvPr/>
        </p:nvGrpSpPr>
        <p:grpSpPr bwMode="auto">
          <a:xfrm>
            <a:off x="103064" y="47615"/>
            <a:ext cx="597171" cy="315096"/>
            <a:chOff x="0" y="0"/>
            <a:chExt cx="1041399" cy="549275"/>
          </a:xfrm>
        </p:grpSpPr>
        <p:sp>
          <p:nvSpPr>
            <p:cNvPr id="271" name="Freeform 16"/>
            <p:cNvSpPr/>
            <p:nvPr/>
          </p:nvSpPr>
          <p:spPr bwMode="auto">
            <a:xfrm>
              <a:off x="0" y="0"/>
              <a:ext cx="361950" cy="549275"/>
            </a:xfrm>
            <a:custGeom>
              <a:avLst/>
              <a:gdLst>
                <a:gd name="T0" fmla="*/ 4 w 400"/>
                <a:gd name="T1" fmla="*/ 92 h 608"/>
                <a:gd name="T2" fmla="*/ 96 w 400"/>
                <a:gd name="T3" fmla="*/ 0 h 608"/>
                <a:gd name="T4" fmla="*/ 400 w 400"/>
                <a:gd name="T5" fmla="*/ 304 h 608"/>
                <a:gd name="T6" fmla="*/ 96 w 400"/>
                <a:gd name="T7" fmla="*/ 608 h 608"/>
                <a:gd name="T8" fmla="*/ 0 w 400"/>
                <a:gd name="T9" fmla="*/ 512 h 608"/>
                <a:gd name="T10" fmla="*/ 212 w 400"/>
                <a:gd name="T11" fmla="*/ 300 h 608"/>
                <a:gd name="T12" fmla="*/ 4 w 400"/>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400" h="608">
                  <a:moveTo>
                    <a:pt x="4" y="92"/>
                  </a:moveTo>
                  <a:lnTo>
                    <a:pt x="96" y="0"/>
                  </a:lnTo>
                  <a:lnTo>
                    <a:pt x="400" y="304"/>
                  </a:lnTo>
                  <a:lnTo>
                    <a:pt x="96" y="608"/>
                  </a:lnTo>
                  <a:lnTo>
                    <a:pt x="0" y="512"/>
                  </a:lnTo>
                  <a:lnTo>
                    <a:pt x="212" y="300"/>
                  </a:lnTo>
                  <a:lnTo>
                    <a:pt x="4" y="92"/>
                  </a:lnTo>
                  <a:close/>
                </a:path>
              </a:pathLst>
            </a:custGeom>
            <a:solidFill>
              <a:srgbClr val="005DA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sp>
          <p:nvSpPr>
            <p:cNvPr id="272" name="Freeform 17"/>
            <p:cNvSpPr/>
            <p:nvPr/>
          </p:nvSpPr>
          <p:spPr bwMode="auto">
            <a:xfrm>
              <a:off x="338137" y="0"/>
              <a:ext cx="360362" cy="549275"/>
            </a:xfrm>
            <a:custGeom>
              <a:avLst/>
              <a:gdLst>
                <a:gd name="T0" fmla="*/ 4 w 399"/>
                <a:gd name="T1" fmla="*/ 92 h 608"/>
                <a:gd name="T2" fmla="*/ 96 w 399"/>
                <a:gd name="T3" fmla="*/ 0 h 608"/>
                <a:gd name="T4" fmla="*/ 399 w 399"/>
                <a:gd name="T5" fmla="*/ 304 h 608"/>
                <a:gd name="T6" fmla="*/ 96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6" y="0"/>
                  </a:lnTo>
                  <a:lnTo>
                    <a:pt x="399" y="304"/>
                  </a:lnTo>
                  <a:lnTo>
                    <a:pt x="96" y="608"/>
                  </a:lnTo>
                  <a:lnTo>
                    <a:pt x="0" y="512"/>
                  </a:lnTo>
                  <a:lnTo>
                    <a:pt x="212" y="300"/>
                  </a:lnTo>
                  <a:lnTo>
                    <a:pt x="4" y="92"/>
                  </a:lnTo>
                  <a:close/>
                </a:path>
              </a:pathLst>
            </a:custGeom>
            <a:solidFill>
              <a:srgbClr val="399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sp>
          <p:nvSpPr>
            <p:cNvPr id="273" name="Freeform 18"/>
            <p:cNvSpPr/>
            <p:nvPr/>
          </p:nvSpPr>
          <p:spPr bwMode="auto">
            <a:xfrm>
              <a:off x="681037" y="0"/>
              <a:ext cx="360362" cy="549275"/>
            </a:xfrm>
            <a:custGeom>
              <a:avLst/>
              <a:gdLst>
                <a:gd name="T0" fmla="*/ 4 w 399"/>
                <a:gd name="T1" fmla="*/ 92 h 608"/>
                <a:gd name="T2" fmla="*/ 95 w 399"/>
                <a:gd name="T3" fmla="*/ 0 h 608"/>
                <a:gd name="T4" fmla="*/ 399 w 399"/>
                <a:gd name="T5" fmla="*/ 304 h 608"/>
                <a:gd name="T6" fmla="*/ 95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5" y="0"/>
                  </a:lnTo>
                  <a:lnTo>
                    <a:pt x="399" y="304"/>
                  </a:lnTo>
                  <a:lnTo>
                    <a:pt x="95" y="608"/>
                  </a:lnTo>
                  <a:lnTo>
                    <a:pt x="0" y="512"/>
                  </a:lnTo>
                  <a:lnTo>
                    <a:pt x="212" y="300"/>
                  </a:lnTo>
                  <a:lnTo>
                    <a:pt x="4" y="92"/>
                  </a:lnTo>
                  <a:close/>
                </a:path>
              </a:pathLst>
            </a:custGeom>
            <a:solidFill>
              <a:srgbClr val="F796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grpSp>
      <p:pic>
        <p:nvPicPr>
          <p:cNvPr id="320" name="图片 319" descr="C:\Users\qlp-PC\AppData\Roaming\Tencent\Users\2491454950\QQ\WinTemp\RichOle\Y9%6XOFJ_P_BLG9N%D}IKZ9.png"/>
          <p:cNvPicPr>
            <a:picLocks noChangeAspect="1" noChangeArrowheads="1"/>
          </p:cNvPicPr>
          <p:nvPr/>
        </p:nvPicPr>
        <p:blipFill rotWithShape="1">
          <a:blip r:embed="rId1">
            <a:extLst>
              <a:ext uri="{28A0092B-C50C-407E-A947-70E740481C1C}">
                <a14:useLocalDpi xmlns:a14="http://schemas.microsoft.com/office/drawing/2010/main" val="0"/>
              </a:ext>
            </a:extLst>
          </a:blip>
          <a:srcRect t="14557" b="83190"/>
          <a:stretch>
            <a:fillRect/>
          </a:stretch>
        </p:blipFill>
        <p:spPr bwMode="auto">
          <a:xfrm>
            <a:off x="400283" y="837717"/>
            <a:ext cx="8203870" cy="95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1" name="TextBox 11"/>
          <p:cNvSpPr txBox="1"/>
          <p:nvPr/>
        </p:nvSpPr>
        <p:spPr>
          <a:xfrm>
            <a:off x="1046234" y="315566"/>
            <a:ext cx="3630930" cy="52197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anose="02010600040101010101" pitchFamily="2" charset="-122"/>
                <a:cs typeface="华文黑体" pitchFamily="2" charset="-122"/>
              </a:defRPr>
            </a:lvl1pPr>
          </a:lstStyle>
          <a:p>
            <a:pPr algn="l"/>
            <a:r>
              <a:rPr lang="zh-CN" altLang="en-US" sz="2800" b="1">
                <a:solidFill>
                  <a:schemeClr val="accent1">
                    <a:lumMod val="50000"/>
                  </a:schemeClr>
                </a:solidFill>
                <a:sym typeface="+mn-ea"/>
              </a:rPr>
              <a:t>5.3 IPv4向IPv6过渡</a:t>
            </a:r>
            <a:endParaRPr lang="zh-CN" altLang="en-US" sz="2800" b="1">
              <a:solidFill>
                <a:schemeClr val="accent1">
                  <a:lumMod val="50000"/>
                </a:schemeClr>
              </a:solidFill>
              <a:sym typeface="+mn-ea"/>
            </a:endParaRPr>
          </a:p>
        </p:txBody>
      </p:sp>
      <p:sp>
        <p:nvSpPr>
          <p:cNvPr id="4" name="矩形 3"/>
          <p:cNvSpPr/>
          <p:nvPr/>
        </p:nvSpPr>
        <p:spPr>
          <a:xfrm>
            <a:off x="750570" y="1985010"/>
            <a:ext cx="1791970" cy="782320"/>
          </a:xfrm>
          <a:prstGeom prst="rect">
            <a:avLst/>
          </a:prstGeom>
          <a:solidFill>
            <a:schemeClr val="accent4">
              <a:lumMod val="20000"/>
              <a:lumOff val="80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400" b="1">
                <a:solidFill>
                  <a:schemeClr val="accent1">
                    <a:lumMod val="50000"/>
                  </a:schemeClr>
                </a:solidFill>
              </a:rPr>
              <a:t>IPv4向IPv6</a:t>
            </a:r>
            <a:endParaRPr lang="zh-CN" altLang="en-US" sz="2400" b="1">
              <a:solidFill>
                <a:schemeClr val="accent1">
                  <a:lumMod val="50000"/>
                </a:schemeClr>
              </a:solidFill>
            </a:endParaRPr>
          </a:p>
          <a:p>
            <a:pPr algn="ctr"/>
            <a:r>
              <a:rPr lang="zh-CN" altLang="en-US" sz="2400" b="1">
                <a:solidFill>
                  <a:schemeClr val="accent1">
                    <a:lumMod val="50000"/>
                  </a:schemeClr>
                </a:solidFill>
              </a:rPr>
              <a:t>过渡技术</a:t>
            </a:r>
            <a:endParaRPr lang="en-US" altLang="zh-CN" sz="2400" b="1">
              <a:solidFill>
                <a:schemeClr val="accent1">
                  <a:lumMod val="50000"/>
                </a:schemeClr>
              </a:solidFill>
            </a:endParaRPr>
          </a:p>
        </p:txBody>
      </p:sp>
      <p:sp>
        <p:nvSpPr>
          <p:cNvPr id="5" name="矩形 4"/>
          <p:cNvSpPr/>
          <p:nvPr/>
        </p:nvSpPr>
        <p:spPr>
          <a:xfrm>
            <a:off x="2941320" y="1339215"/>
            <a:ext cx="1440000" cy="460375"/>
          </a:xfrm>
          <a:prstGeom prst="rect">
            <a:avLst/>
          </a:prstGeom>
          <a:solidFill>
            <a:schemeClr val="bg1"/>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p>
            <a:pPr algn="l"/>
            <a:r>
              <a:rPr sz="2400" b="1">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双协议栈</a:t>
            </a:r>
            <a:endParaRPr sz="2400" b="1">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endParaRPr>
          </a:p>
        </p:txBody>
      </p:sp>
      <p:sp>
        <p:nvSpPr>
          <p:cNvPr id="6" name="矩形 5"/>
          <p:cNvSpPr/>
          <p:nvPr/>
        </p:nvSpPr>
        <p:spPr>
          <a:xfrm>
            <a:off x="2941320" y="2117090"/>
            <a:ext cx="1440000" cy="460375"/>
          </a:xfrm>
          <a:prstGeom prst="rect">
            <a:avLst/>
          </a:prstGeom>
          <a:solidFill>
            <a:schemeClr val="bg1"/>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p>
            <a:pPr algn="l"/>
            <a:r>
              <a:rPr sz="2400" b="1">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隧道技术</a:t>
            </a:r>
            <a:endParaRPr sz="2400" b="1">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endParaRPr>
          </a:p>
        </p:txBody>
      </p:sp>
      <p:sp>
        <p:nvSpPr>
          <p:cNvPr id="7" name="矩形 6"/>
          <p:cNvSpPr/>
          <p:nvPr/>
        </p:nvSpPr>
        <p:spPr>
          <a:xfrm>
            <a:off x="2941320" y="2894965"/>
            <a:ext cx="1440000" cy="460375"/>
          </a:xfrm>
          <a:prstGeom prst="rect">
            <a:avLst/>
          </a:prstGeom>
          <a:solidFill>
            <a:schemeClr val="bg1"/>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p>
            <a:pPr algn="l"/>
            <a:r>
              <a:rPr sz="2400" b="1">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rPr>
              <a:t>NAT-PT</a:t>
            </a:r>
            <a:endParaRPr sz="2400" b="1">
              <a:solidFill>
                <a:schemeClr val="accent1">
                  <a:lumMod val="50000"/>
                </a:schemeClr>
              </a:solidFill>
              <a:latin typeface="宋体" panose="02010600030101010101" pitchFamily="2" charset="-122"/>
              <a:ea typeface="宋体" panose="02010600030101010101" pitchFamily="2" charset="-122"/>
              <a:cs typeface="宋体" panose="02010600030101010101" pitchFamily="2" charset="-122"/>
            </a:endParaRPr>
          </a:p>
        </p:txBody>
      </p:sp>
      <p:sp>
        <p:nvSpPr>
          <p:cNvPr id="13" name="左大括号 12"/>
          <p:cNvSpPr/>
          <p:nvPr/>
        </p:nvSpPr>
        <p:spPr>
          <a:xfrm>
            <a:off x="2636520" y="1581785"/>
            <a:ext cx="304800" cy="1605280"/>
          </a:xfrm>
          <a:prstGeom prst="leftBrace">
            <a:avLst/>
          </a:prstGeom>
          <a:ln w="22225">
            <a:solidFill>
              <a:schemeClr val="accent2">
                <a:lumMod val="75000"/>
              </a:schemeClr>
            </a:solidFill>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0" name="Group 7"/>
          <p:cNvGrpSpPr/>
          <p:nvPr/>
        </p:nvGrpSpPr>
        <p:grpSpPr bwMode="auto">
          <a:xfrm>
            <a:off x="103064" y="47615"/>
            <a:ext cx="597171" cy="315096"/>
            <a:chOff x="0" y="0"/>
            <a:chExt cx="1041399" cy="549275"/>
          </a:xfrm>
        </p:grpSpPr>
        <p:sp>
          <p:nvSpPr>
            <p:cNvPr id="271" name="Freeform 16"/>
            <p:cNvSpPr/>
            <p:nvPr/>
          </p:nvSpPr>
          <p:spPr bwMode="auto">
            <a:xfrm>
              <a:off x="0" y="0"/>
              <a:ext cx="361950" cy="549275"/>
            </a:xfrm>
            <a:custGeom>
              <a:avLst/>
              <a:gdLst>
                <a:gd name="T0" fmla="*/ 4 w 400"/>
                <a:gd name="T1" fmla="*/ 92 h 608"/>
                <a:gd name="T2" fmla="*/ 96 w 400"/>
                <a:gd name="T3" fmla="*/ 0 h 608"/>
                <a:gd name="T4" fmla="*/ 400 w 400"/>
                <a:gd name="T5" fmla="*/ 304 h 608"/>
                <a:gd name="T6" fmla="*/ 96 w 400"/>
                <a:gd name="T7" fmla="*/ 608 h 608"/>
                <a:gd name="T8" fmla="*/ 0 w 400"/>
                <a:gd name="T9" fmla="*/ 512 h 608"/>
                <a:gd name="T10" fmla="*/ 212 w 400"/>
                <a:gd name="T11" fmla="*/ 300 h 608"/>
                <a:gd name="T12" fmla="*/ 4 w 400"/>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400" h="608">
                  <a:moveTo>
                    <a:pt x="4" y="92"/>
                  </a:moveTo>
                  <a:lnTo>
                    <a:pt x="96" y="0"/>
                  </a:lnTo>
                  <a:lnTo>
                    <a:pt x="400" y="304"/>
                  </a:lnTo>
                  <a:lnTo>
                    <a:pt x="96" y="608"/>
                  </a:lnTo>
                  <a:lnTo>
                    <a:pt x="0" y="512"/>
                  </a:lnTo>
                  <a:lnTo>
                    <a:pt x="212" y="300"/>
                  </a:lnTo>
                  <a:lnTo>
                    <a:pt x="4" y="92"/>
                  </a:lnTo>
                  <a:close/>
                </a:path>
              </a:pathLst>
            </a:custGeom>
            <a:solidFill>
              <a:srgbClr val="005DA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sp>
          <p:nvSpPr>
            <p:cNvPr id="272" name="Freeform 17"/>
            <p:cNvSpPr/>
            <p:nvPr/>
          </p:nvSpPr>
          <p:spPr bwMode="auto">
            <a:xfrm>
              <a:off x="338137" y="0"/>
              <a:ext cx="360362" cy="549275"/>
            </a:xfrm>
            <a:custGeom>
              <a:avLst/>
              <a:gdLst>
                <a:gd name="T0" fmla="*/ 4 w 399"/>
                <a:gd name="T1" fmla="*/ 92 h 608"/>
                <a:gd name="T2" fmla="*/ 96 w 399"/>
                <a:gd name="T3" fmla="*/ 0 h 608"/>
                <a:gd name="T4" fmla="*/ 399 w 399"/>
                <a:gd name="T5" fmla="*/ 304 h 608"/>
                <a:gd name="T6" fmla="*/ 96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6" y="0"/>
                  </a:lnTo>
                  <a:lnTo>
                    <a:pt x="399" y="304"/>
                  </a:lnTo>
                  <a:lnTo>
                    <a:pt x="96" y="608"/>
                  </a:lnTo>
                  <a:lnTo>
                    <a:pt x="0" y="512"/>
                  </a:lnTo>
                  <a:lnTo>
                    <a:pt x="212" y="300"/>
                  </a:lnTo>
                  <a:lnTo>
                    <a:pt x="4" y="92"/>
                  </a:lnTo>
                  <a:close/>
                </a:path>
              </a:pathLst>
            </a:custGeom>
            <a:solidFill>
              <a:srgbClr val="399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sp>
          <p:nvSpPr>
            <p:cNvPr id="273" name="Freeform 18"/>
            <p:cNvSpPr/>
            <p:nvPr/>
          </p:nvSpPr>
          <p:spPr bwMode="auto">
            <a:xfrm>
              <a:off x="681037" y="0"/>
              <a:ext cx="360362" cy="549275"/>
            </a:xfrm>
            <a:custGeom>
              <a:avLst/>
              <a:gdLst>
                <a:gd name="T0" fmla="*/ 4 w 399"/>
                <a:gd name="T1" fmla="*/ 92 h 608"/>
                <a:gd name="T2" fmla="*/ 95 w 399"/>
                <a:gd name="T3" fmla="*/ 0 h 608"/>
                <a:gd name="T4" fmla="*/ 399 w 399"/>
                <a:gd name="T5" fmla="*/ 304 h 608"/>
                <a:gd name="T6" fmla="*/ 95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5" y="0"/>
                  </a:lnTo>
                  <a:lnTo>
                    <a:pt x="399" y="304"/>
                  </a:lnTo>
                  <a:lnTo>
                    <a:pt x="95" y="608"/>
                  </a:lnTo>
                  <a:lnTo>
                    <a:pt x="0" y="512"/>
                  </a:lnTo>
                  <a:lnTo>
                    <a:pt x="212" y="300"/>
                  </a:lnTo>
                  <a:lnTo>
                    <a:pt x="4" y="92"/>
                  </a:lnTo>
                  <a:close/>
                </a:path>
              </a:pathLst>
            </a:custGeom>
            <a:solidFill>
              <a:srgbClr val="F796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grpSp>
      <p:pic>
        <p:nvPicPr>
          <p:cNvPr id="320" name="图片 319" descr="C:\Users\qlp-PC\AppData\Roaming\Tencent\Users\2491454950\QQ\WinTemp\RichOle\Y9%6XOFJ_P_BLG9N%D}IKZ9.png"/>
          <p:cNvPicPr>
            <a:picLocks noChangeAspect="1" noChangeArrowheads="1"/>
          </p:cNvPicPr>
          <p:nvPr/>
        </p:nvPicPr>
        <p:blipFill rotWithShape="1">
          <a:blip r:embed="rId1">
            <a:extLst>
              <a:ext uri="{28A0092B-C50C-407E-A947-70E740481C1C}">
                <a14:useLocalDpi xmlns:a14="http://schemas.microsoft.com/office/drawing/2010/main" val="0"/>
              </a:ext>
            </a:extLst>
          </a:blip>
          <a:srcRect t="14557" b="83190"/>
          <a:stretch>
            <a:fillRect/>
          </a:stretch>
        </p:blipFill>
        <p:spPr bwMode="auto">
          <a:xfrm>
            <a:off x="400283" y="837717"/>
            <a:ext cx="8203870" cy="95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1" name="TextBox 11"/>
          <p:cNvSpPr txBox="1"/>
          <p:nvPr/>
        </p:nvSpPr>
        <p:spPr>
          <a:xfrm>
            <a:off x="1046234" y="315566"/>
            <a:ext cx="2703830" cy="52197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anose="02010600040101010101" pitchFamily="2" charset="-122"/>
                <a:cs typeface="华文黑体" pitchFamily="2" charset="-122"/>
              </a:defRPr>
            </a:lvl1pPr>
          </a:lstStyle>
          <a:p>
            <a:pPr algn="l"/>
            <a:r>
              <a:rPr lang="zh-CN" altLang="en-US" sz="2800" b="1">
                <a:solidFill>
                  <a:schemeClr val="accent1">
                    <a:lumMod val="50000"/>
                  </a:schemeClr>
                </a:solidFill>
                <a:sym typeface="+mn-ea"/>
              </a:rPr>
              <a:t>5.3.1 双协议栈</a:t>
            </a:r>
            <a:endParaRPr lang="zh-CN" altLang="en-US" sz="2800" b="1">
              <a:solidFill>
                <a:schemeClr val="accent1">
                  <a:lumMod val="50000"/>
                </a:schemeClr>
              </a:solidFill>
              <a:sym typeface="+mn-ea"/>
            </a:endParaRPr>
          </a:p>
        </p:txBody>
      </p:sp>
      <p:sp>
        <p:nvSpPr>
          <p:cNvPr id="2" name="矩形 1"/>
          <p:cNvSpPr/>
          <p:nvPr/>
        </p:nvSpPr>
        <p:spPr>
          <a:xfrm>
            <a:off x="400050" y="991235"/>
            <a:ext cx="3514725" cy="569595"/>
          </a:xfrm>
          <a:prstGeom prst="rect">
            <a:avLst/>
          </a:prstGeom>
          <a:solidFill>
            <a:schemeClr val="accent4">
              <a:lumMod val="20000"/>
              <a:lumOff val="80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sz="2400" b="1">
                <a:solidFill>
                  <a:schemeClr val="accent1">
                    <a:lumMod val="50000"/>
                  </a:schemeClr>
                </a:solidFill>
              </a:rPr>
              <a:t>1、双协议栈的工作方式</a:t>
            </a:r>
            <a:endParaRPr lang="zh-CN" altLang="en-US" sz="2400" b="1">
              <a:solidFill>
                <a:schemeClr val="accent1">
                  <a:lumMod val="50000"/>
                </a:schemeClr>
              </a:solidFill>
            </a:endParaRPr>
          </a:p>
        </p:txBody>
      </p:sp>
      <p:sp>
        <p:nvSpPr>
          <p:cNvPr id="12" name="矩形 11"/>
          <p:cNvSpPr/>
          <p:nvPr/>
        </p:nvSpPr>
        <p:spPr>
          <a:xfrm>
            <a:off x="400050" y="1619250"/>
            <a:ext cx="8147050" cy="1568450"/>
          </a:xfrm>
          <a:prstGeom prst="rect">
            <a:avLst/>
          </a:prstGeom>
          <a:solidFill>
            <a:schemeClr val="bg1"/>
          </a:solidFill>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p>
            <a:pPr algn="l"/>
            <a:r>
              <a:rPr lang="en-US" altLang="zh-CN" sz="2400" b="1">
                <a:solidFill>
                  <a:schemeClr val="accent1">
                    <a:lumMod val="50000"/>
                  </a:schemeClr>
                </a:solidFill>
              </a:rPr>
              <a:t>       </a:t>
            </a:r>
            <a:r>
              <a:rPr sz="2400" b="1">
                <a:solidFill>
                  <a:schemeClr val="accent1">
                    <a:lumMod val="50000"/>
                  </a:schemeClr>
                </a:solidFill>
              </a:rPr>
              <a:t>双协议栈 ( Dual Stack) 采用该技术的结点上同时运行IPv4和IPv6两套协议栈。这是使IPv6节点保持与纯IPv4节点兼容最直接的方式，针对的对象是通信端结点(包括主机、路由器)。</a:t>
            </a:r>
            <a:endParaRPr sz="2400" b="1">
              <a:solidFill>
                <a:schemeClr val="accent1">
                  <a:lumMod val="50000"/>
                </a:schemeClr>
              </a:solidFill>
            </a:endParaRPr>
          </a:p>
        </p:txBody>
      </p:sp>
      <p:sp>
        <p:nvSpPr>
          <p:cNvPr id="3" name="矩形 2"/>
          <p:cNvSpPr/>
          <p:nvPr/>
        </p:nvSpPr>
        <p:spPr>
          <a:xfrm>
            <a:off x="400050" y="3314700"/>
            <a:ext cx="8147050" cy="829945"/>
          </a:xfrm>
          <a:prstGeom prst="rect">
            <a:avLst/>
          </a:prstGeom>
          <a:solidFill>
            <a:schemeClr val="bg1"/>
          </a:solidFill>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p>
            <a:pPr algn="l"/>
            <a:r>
              <a:rPr lang="en-US" altLang="zh-CN" sz="2400" b="1">
                <a:solidFill>
                  <a:schemeClr val="accent1">
                    <a:lumMod val="50000"/>
                  </a:schemeClr>
                </a:solidFill>
              </a:rPr>
              <a:t>       </a:t>
            </a:r>
            <a:r>
              <a:rPr sz="2400" b="1">
                <a:solidFill>
                  <a:schemeClr val="accent1">
                    <a:lumMod val="50000"/>
                  </a:schemeClr>
                </a:solidFill>
              </a:rPr>
              <a:t>双协议栈是指在单个节点同时支持IPv4和IPv6两种协议栈。</a:t>
            </a:r>
            <a:endParaRPr sz="2400" b="1">
              <a:solidFill>
                <a:schemeClr val="accent1">
                  <a:lumMod val="50000"/>
                </a:schemeClr>
              </a:solidFill>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0" name="Group 7"/>
          <p:cNvGrpSpPr/>
          <p:nvPr/>
        </p:nvGrpSpPr>
        <p:grpSpPr bwMode="auto">
          <a:xfrm>
            <a:off x="103064" y="47615"/>
            <a:ext cx="597171" cy="315096"/>
            <a:chOff x="0" y="0"/>
            <a:chExt cx="1041399" cy="549275"/>
          </a:xfrm>
        </p:grpSpPr>
        <p:sp>
          <p:nvSpPr>
            <p:cNvPr id="271" name="Freeform 16"/>
            <p:cNvSpPr/>
            <p:nvPr/>
          </p:nvSpPr>
          <p:spPr bwMode="auto">
            <a:xfrm>
              <a:off x="0" y="0"/>
              <a:ext cx="361950" cy="549275"/>
            </a:xfrm>
            <a:custGeom>
              <a:avLst/>
              <a:gdLst>
                <a:gd name="T0" fmla="*/ 4 w 400"/>
                <a:gd name="T1" fmla="*/ 92 h 608"/>
                <a:gd name="T2" fmla="*/ 96 w 400"/>
                <a:gd name="T3" fmla="*/ 0 h 608"/>
                <a:gd name="T4" fmla="*/ 400 w 400"/>
                <a:gd name="T5" fmla="*/ 304 h 608"/>
                <a:gd name="T6" fmla="*/ 96 w 400"/>
                <a:gd name="T7" fmla="*/ 608 h 608"/>
                <a:gd name="T8" fmla="*/ 0 w 400"/>
                <a:gd name="T9" fmla="*/ 512 h 608"/>
                <a:gd name="T10" fmla="*/ 212 w 400"/>
                <a:gd name="T11" fmla="*/ 300 h 608"/>
                <a:gd name="T12" fmla="*/ 4 w 400"/>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400" h="608">
                  <a:moveTo>
                    <a:pt x="4" y="92"/>
                  </a:moveTo>
                  <a:lnTo>
                    <a:pt x="96" y="0"/>
                  </a:lnTo>
                  <a:lnTo>
                    <a:pt x="400" y="304"/>
                  </a:lnTo>
                  <a:lnTo>
                    <a:pt x="96" y="608"/>
                  </a:lnTo>
                  <a:lnTo>
                    <a:pt x="0" y="512"/>
                  </a:lnTo>
                  <a:lnTo>
                    <a:pt x="212" y="300"/>
                  </a:lnTo>
                  <a:lnTo>
                    <a:pt x="4" y="92"/>
                  </a:lnTo>
                  <a:close/>
                </a:path>
              </a:pathLst>
            </a:custGeom>
            <a:solidFill>
              <a:srgbClr val="005DA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sp>
          <p:nvSpPr>
            <p:cNvPr id="272" name="Freeform 17"/>
            <p:cNvSpPr/>
            <p:nvPr/>
          </p:nvSpPr>
          <p:spPr bwMode="auto">
            <a:xfrm>
              <a:off x="338137" y="0"/>
              <a:ext cx="360362" cy="549275"/>
            </a:xfrm>
            <a:custGeom>
              <a:avLst/>
              <a:gdLst>
                <a:gd name="T0" fmla="*/ 4 w 399"/>
                <a:gd name="T1" fmla="*/ 92 h 608"/>
                <a:gd name="T2" fmla="*/ 96 w 399"/>
                <a:gd name="T3" fmla="*/ 0 h 608"/>
                <a:gd name="T4" fmla="*/ 399 w 399"/>
                <a:gd name="T5" fmla="*/ 304 h 608"/>
                <a:gd name="T6" fmla="*/ 96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6" y="0"/>
                  </a:lnTo>
                  <a:lnTo>
                    <a:pt x="399" y="304"/>
                  </a:lnTo>
                  <a:lnTo>
                    <a:pt x="96" y="608"/>
                  </a:lnTo>
                  <a:lnTo>
                    <a:pt x="0" y="512"/>
                  </a:lnTo>
                  <a:lnTo>
                    <a:pt x="212" y="300"/>
                  </a:lnTo>
                  <a:lnTo>
                    <a:pt x="4" y="92"/>
                  </a:lnTo>
                  <a:close/>
                </a:path>
              </a:pathLst>
            </a:custGeom>
            <a:solidFill>
              <a:srgbClr val="399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sp>
          <p:nvSpPr>
            <p:cNvPr id="273" name="Freeform 18"/>
            <p:cNvSpPr/>
            <p:nvPr/>
          </p:nvSpPr>
          <p:spPr bwMode="auto">
            <a:xfrm>
              <a:off x="681037" y="0"/>
              <a:ext cx="360362" cy="549275"/>
            </a:xfrm>
            <a:custGeom>
              <a:avLst/>
              <a:gdLst>
                <a:gd name="T0" fmla="*/ 4 w 399"/>
                <a:gd name="T1" fmla="*/ 92 h 608"/>
                <a:gd name="T2" fmla="*/ 95 w 399"/>
                <a:gd name="T3" fmla="*/ 0 h 608"/>
                <a:gd name="T4" fmla="*/ 399 w 399"/>
                <a:gd name="T5" fmla="*/ 304 h 608"/>
                <a:gd name="T6" fmla="*/ 95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5" y="0"/>
                  </a:lnTo>
                  <a:lnTo>
                    <a:pt x="399" y="304"/>
                  </a:lnTo>
                  <a:lnTo>
                    <a:pt x="95" y="608"/>
                  </a:lnTo>
                  <a:lnTo>
                    <a:pt x="0" y="512"/>
                  </a:lnTo>
                  <a:lnTo>
                    <a:pt x="212" y="300"/>
                  </a:lnTo>
                  <a:lnTo>
                    <a:pt x="4" y="92"/>
                  </a:lnTo>
                  <a:close/>
                </a:path>
              </a:pathLst>
            </a:custGeom>
            <a:solidFill>
              <a:srgbClr val="F796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grpSp>
      <p:pic>
        <p:nvPicPr>
          <p:cNvPr id="320" name="图片 319" descr="C:\Users\qlp-PC\AppData\Roaming\Tencent\Users\2491454950\QQ\WinTemp\RichOle\Y9%6XOFJ_P_BLG9N%D}IKZ9.png"/>
          <p:cNvPicPr>
            <a:picLocks noChangeAspect="1" noChangeArrowheads="1"/>
          </p:cNvPicPr>
          <p:nvPr/>
        </p:nvPicPr>
        <p:blipFill rotWithShape="1">
          <a:blip r:embed="rId1">
            <a:extLst>
              <a:ext uri="{28A0092B-C50C-407E-A947-70E740481C1C}">
                <a14:useLocalDpi xmlns:a14="http://schemas.microsoft.com/office/drawing/2010/main" val="0"/>
              </a:ext>
            </a:extLst>
          </a:blip>
          <a:srcRect t="14557" b="83190"/>
          <a:stretch>
            <a:fillRect/>
          </a:stretch>
        </p:blipFill>
        <p:spPr bwMode="auto">
          <a:xfrm>
            <a:off x="400283" y="837717"/>
            <a:ext cx="8203870" cy="95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1" name="TextBox 11"/>
          <p:cNvSpPr txBox="1"/>
          <p:nvPr/>
        </p:nvSpPr>
        <p:spPr>
          <a:xfrm>
            <a:off x="1046234" y="315566"/>
            <a:ext cx="2703830" cy="52197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anose="02010600040101010101" pitchFamily="2" charset="-122"/>
                <a:cs typeface="华文黑体" pitchFamily="2" charset="-122"/>
              </a:defRPr>
            </a:lvl1pPr>
          </a:lstStyle>
          <a:p>
            <a:pPr algn="l"/>
            <a:r>
              <a:rPr lang="zh-CN" altLang="en-US" sz="2800" b="1">
                <a:solidFill>
                  <a:schemeClr val="accent1">
                    <a:lumMod val="50000"/>
                  </a:schemeClr>
                </a:solidFill>
                <a:sym typeface="+mn-ea"/>
              </a:rPr>
              <a:t>5.3.1 双协议栈</a:t>
            </a:r>
            <a:endParaRPr lang="zh-CN" altLang="en-US" sz="2800" b="1">
              <a:solidFill>
                <a:schemeClr val="accent1">
                  <a:lumMod val="50000"/>
                </a:schemeClr>
              </a:solidFill>
              <a:sym typeface="+mn-ea"/>
            </a:endParaRPr>
          </a:p>
        </p:txBody>
      </p:sp>
      <p:sp>
        <p:nvSpPr>
          <p:cNvPr id="221" name="文本框 131"/>
          <p:cNvSpPr txBox="1"/>
          <p:nvPr/>
        </p:nvSpPr>
        <p:spPr>
          <a:xfrm>
            <a:off x="2575560" y="1995170"/>
            <a:ext cx="3645535" cy="540000"/>
          </a:xfrm>
          <a:prstGeom prst="rect">
            <a:avLst/>
          </a:prstGeom>
          <a:solidFill>
            <a:schemeClr val="bg1">
              <a:lumMod val="85000"/>
            </a:schemeClr>
          </a:solidFill>
          <a:ln w="6350">
            <a:solidFill>
              <a:prstClr val="black"/>
            </a:solidFill>
          </a:ln>
        </p:spPr>
        <p:txBody>
          <a:bodyPr rot="0" spcFirstLastPara="0" vertOverflow="clip" horzOverflow="clip" vert="horz" wrap="square" lIns="0" tIns="0" rIns="0" bIns="0" numCol="1" spcCol="0" rtlCol="0" fromWordArt="0" anchor="ctr" anchorCtr="0" forceAA="0" compatLnSpc="1">
            <a:noAutofit/>
          </a:bodyPr>
          <a:lstStyle/>
          <a:p>
            <a:pPr algn="ctr"/>
            <a:r>
              <a:rPr lang="en-US" sz="2400" kern="0">
                <a:effectLst/>
                <a:latin typeface="Times New Roman" panose="02020603050405020304" charset="0"/>
                <a:ea typeface="宋体" panose="02010600030101010101" pitchFamily="2" charset="-122"/>
                <a:cs typeface="宋体" panose="02010600030101010101" pitchFamily="2" charset="-122"/>
              </a:rPr>
              <a:t> </a:t>
            </a:r>
            <a:endParaRPr lang="en-US" sz="2400" kern="0">
              <a:effectLst/>
              <a:latin typeface="Times New Roman" panose="02020603050405020304" charset="0"/>
              <a:ea typeface="宋体" panose="02010600030101010101" pitchFamily="2" charset="-122"/>
              <a:cs typeface="宋体" panose="02010600030101010101" pitchFamily="2" charset="-122"/>
            </a:endParaRPr>
          </a:p>
        </p:txBody>
      </p:sp>
      <p:sp>
        <p:nvSpPr>
          <p:cNvPr id="131" name="文本框 131"/>
          <p:cNvSpPr txBox="1"/>
          <p:nvPr/>
        </p:nvSpPr>
        <p:spPr>
          <a:xfrm>
            <a:off x="2575560" y="1407795"/>
            <a:ext cx="3638550" cy="539750"/>
          </a:xfrm>
          <a:prstGeom prst="rect">
            <a:avLst/>
          </a:prstGeom>
          <a:solidFill>
            <a:schemeClr val="bg1">
              <a:lumMod val="85000"/>
            </a:schemeClr>
          </a:solidFill>
          <a:ln w="6350">
            <a:solidFill>
              <a:prstClr val="black"/>
            </a:solidFill>
          </a:ln>
        </p:spPr>
        <p:txBody>
          <a:bodyPr rot="0" spcFirstLastPara="0" vertOverflow="clip" horzOverflow="clip" vert="horz" wrap="square" lIns="0" tIns="0" rIns="0" bIns="0" numCol="1" spcCol="0" rtlCol="0" fromWordArt="0" anchor="ctr" anchorCtr="0" forceAA="0" compatLnSpc="1">
            <a:noAutofit/>
          </a:bodyPr>
          <a:lstStyle/>
          <a:p>
            <a:pPr algn="ctr"/>
            <a:r>
              <a:rPr lang="zh-CN" sz="2400" kern="100">
                <a:effectLst/>
                <a:latin typeface="Times New Roman" panose="02020603050405020304" charset="0"/>
                <a:ea typeface="宋体" panose="02010600030101010101" pitchFamily="2" charset="-122"/>
                <a:cs typeface="宋体" panose="02010600030101010101" pitchFamily="2" charset="-122"/>
              </a:rPr>
              <a:t>上层</a:t>
            </a:r>
            <a:endParaRPr lang="zh-CN" sz="2400" kern="100">
              <a:effectLst/>
              <a:latin typeface="Times New Roman" panose="02020603050405020304" charset="0"/>
              <a:ea typeface="宋体" panose="02010600030101010101" pitchFamily="2" charset="-122"/>
              <a:cs typeface="宋体" panose="02010600030101010101" pitchFamily="2" charset="-122"/>
            </a:endParaRPr>
          </a:p>
        </p:txBody>
      </p:sp>
      <p:sp>
        <p:nvSpPr>
          <p:cNvPr id="218" name="文本框 131"/>
          <p:cNvSpPr txBox="1"/>
          <p:nvPr/>
        </p:nvSpPr>
        <p:spPr>
          <a:xfrm>
            <a:off x="3001645" y="2064385"/>
            <a:ext cx="1275080" cy="390525"/>
          </a:xfrm>
          <a:prstGeom prst="rect">
            <a:avLst/>
          </a:prstGeom>
          <a:solidFill>
            <a:schemeClr val="bg1">
              <a:lumMod val="85000"/>
            </a:schemeClr>
          </a:solidFill>
          <a:ln w="6350">
            <a:solidFill>
              <a:prstClr val="black"/>
            </a:solidFill>
          </a:ln>
        </p:spPr>
        <p:txBody>
          <a:bodyPr rot="0" spcFirstLastPara="0" vertOverflow="clip" horzOverflow="clip" vert="horz" wrap="square" lIns="0" tIns="0" rIns="0" bIns="0" numCol="1" spcCol="0" rtlCol="0" fromWordArt="0" anchor="ctr" anchorCtr="0" forceAA="0" compatLnSpc="1">
            <a:noAutofit/>
          </a:bodyPr>
          <a:lstStyle/>
          <a:p>
            <a:pPr algn="ctr"/>
            <a:r>
              <a:rPr lang="en-US" sz="2400" kern="100">
                <a:effectLst/>
                <a:latin typeface="Times New Roman" panose="02020603050405020304" charset="0"/>
                <a:ea typeface="宋体" panose="02010600030101010101" pitchFamily="2" charset="-122"/>
                <a:cs typeface="宋体" panose="02010600030101010101" pitchFamily="2" charset="-122"/>
              </a:rPr>
              <a:t>IPv4</a:t>
            </a:r>
            <a:endParaRPr lang="en-US" sz="2400" kern="100">
              <a:effectLst/>
              <a:latin typeface="Times New Roman" panose="02020603050405020304" charset="0"/>
              <a:ea typeface="宋体" panose="02010600030101010101" pitchFamily="2" charset="-122"/>
              <a:cs typeface="宋体" panose="02010600030101010101" pitchFamily="2" charset="-122"/>
            </a:endParaRPr>
          </a:p>
        </p:txBody>
      </p:sp>
      <p:sp>
        <p:nvSpPr>
          <p:cNvPr id="220" name="文本框 131"/>
          <p:cNvSpPr txBox="1"/>
          <p:nvPr/>
        </p:nvSpPr>
        <p:spPr>
          <a:xfrm>
            <a:off x="4599940" y="2064385"/>
            <a:ext cx="1275080" cy="390525"/>
          </a:xfrm>
          <a:prstGeom prst="rect">
            <a:avLst/>
          </a:prstGeom>
          <a:solidFill>
            <a:schemeClr val="bg1">
              <a:lumMod val="85000"/>
            </a:schemeClr>
          </a:solidFill>
          <a:ln w="6350">
            <a:solidFill>
              <a:prstClr val="black"/>
            </a:solidFill>
          </a:ln>
        </p:spPr>
        <p:txBody>
          <a:bodyPr rot="0" spcFirstLastPara="0" vertOverflow="clip" horzOverflow="clip" vert="horz" wrap="square" lIns="0" tIns="0" rIns="0" bIns="0" numCol="1" spcCol="0" rtlCol="0" fromWordArt="0" anchor="ctr" anchorCtr="0" forceAA="0" compatLnSpc="1">
            <a:noAutofit/>
          </a:bodyPr>
          <a:lstStyle/>
          <a:p>
            <a:pPr algn="ctr"/>
            <a:r>
              <a:rPr lang="en-US" sz="2400" kern="100">
                <a:effectLst/>
                <a:latin typeface="Times New Roman" panose="02020603050405020304" charset="0"/>
                <a:ea typeface="宋体" panose="02010600030101010101" pitchFamily="2" charset="-122"/>
                <a:cs typeface="宋体" panose="02010600030101010101" pitchFamily="2" charset="-122"/>
              </a:rPr>
              <a:t>IPv6</a:t>
            </a:r>
            <a:endParaRPr lang="en-US" sz="2400" kern="100">
              <a:effectLst/>
              <a:latin typeface="Times New Roman" panose="02020603050405020304" charset="0"/>
              <a:ea typeface="宋体" panose="02010600030101010101" pitchFamily="2" charset="-122"/>
              <a:cs typeface="宋体" panose="02010600030101010101" pitchFamily="2" charset="-122"/>
            </a:endParaRPr>
          </a:p>
        </p:txBody>
      </p:sp>
      <p:sp>
        <p:nvSpPr>
          <p:cNvPr id="222" name="文本框 131"/>
          <p:cNvSpPr txBox="1"/>
          <p:nvPr/>
        </p:nvSpPr>
        <p:spPr>
          <a:xfrm>
            <a:off x="2575560" y="2582545"/>
            <a:ext cx="3645535" cy="540000"/>
          </a:xfrm>
          <a:prstGeom prst="rect">
            <a:avLst/>
          </a:prstGeom>
          <a:solidFill>
            <a:schemeClr val="bg1">
              <a:lumMod val="85000"/>
            </a:schemeClr>
          </a:solidFill>
          <a:ln w="6350">
            <a:solidFill>
              <a:prstClr val="black"/>
            </a:solidFill>
          </a:ln>
        </p:spPr>
        <p:txBody>
          <a:bodyPr rot="0" spcFirstLastPara="0" vertOverflow="clip" horzOverflow="clip" vert="horz" wrap="square" lIns="0" tIns="0" rIns="0" bIns="0" numCol="1" spcCol="0" rtlCol="0" fromWordArt="0" anchor="ctr" anchorCtr="0" forceAA="0" compatLnSpc="1">
            <a:noAutofit/>
          </a:bodyPr>
          <a:lstStyle/>
          <a:p>
            <a:pPr algn="ctr"/>
            <a:r>
              <a:rPr lang="en-US" sz="2400" kern="100">
                <a:effectLst/>
                <a:latin typeface="Times New Roman" panose="02020603050405020304" charset="0"/>
                <a:ea typeface="宋体" panose="02010600030101010101" pitchFamily="2" charset="-122"/>
                <a:cs typeface="宋体" panose="02010600030101010101" pitchFamily="2" charset="-122"/>
              </a:rPr>
              <a:t>LAN</a:t>
            </a:r>
            <a:r>
              <a:rPr lang="zh-CN" sz="2400" kern="100">
                <a:effectLst/>
                <a:latin typeface="Times New Roman" panose="02020603050405020304" charset="0"/>
                <a:ea typeface="宋体" panose="02010600030101010101" pitchFamily="2" charset="-122"/>
                <a:cs typeface="宋体" panose="02010600030101010101" pitchFamily="2" charset="-122"/>
              </a:rPr>
              <a:t>、</a:t>
            </a:r>
            <a:r>
              <a:rPr lang="en-US" sz="2400" kern="100">
                <a:effectLst/>
                <a:latin typeface="Times New Roman" panose="02020603050405020304" charset="0"/>
                <a:ea typeface="宋体" panose="02010600030101010101" pitchFamily="2" charset="-122"/>
                <a:cs typeface="宋体" panose="02010600030101010101" pitchFamily="2" charset="-122"/>
              </a:rPr>
              <a:t>MAN</a:t>
            </a:r>
            <a:r>
              <a:rPr lang="zh-CN" sz="2400" kern="100">
                <a:effectLst/>
                <a:latin typeface="Times New Roman" panose="02020603050405020304" charset="0"/>
                <a:ea typeface="宋体" panose="02010600030101010101" pitchFamily="2" charset="-122"/>
                <a:cs typeface="宋体" panose="02010600030101010101" pitchFamily="2" charset="-122"/>
              </a:rPr>
              <a:t>、</a:t>
            </a:r>
            <a:r>
              <a:rPr lang="en-US" sz="2400" kern="100">
                <a:effectLst/>
                <a:latin typeface="Times New Roman" panose="02020603050405020304" charset="0"/>
                <a:ea typeface="宋体" panose="02010600030101010101" pitchFamily="2" charset="-122"/>
                <a:cs typeface="宋体" panose="02010600030101010101" pitchFamily="2" charset="-122"/>
              </a:rPr>
              <a:t>WAN</a:t>
            </a:r>
            <a:r>
              <a:rPr lang="zh-CN" sz="2400" kern="100">
                <a:effectLst/>
                <a:latin typeface="Times New Roman" panose="02020603050405020304" charset="0"/>
                <a:ea typeface="宋体" panose="02010600030101010101" pitchFamily="2" charset="-122"/>
                <a:cs typeface="宋体" panose="02010600030101010101" pitchFamily="2" charset="-122"/>
              </a:rPr>
              <a:t>技术</a:t>
            </a:r>
            <a:endParaRPr lang="zh-CN" sz="2400" kern="100">
              <a:effectLst/>
              <a:latin typeface="Times New Roman" panose="02020603050405020304" charset="0"/>
              <a:ea typeface="宋体" panose="02010600030101010101" pitchFamily="2" charset="-122"/>
              <a:cs typeface="宋体" panose="02010600030101010101" pitchFamily="2" charset="-122"/>
            </a:endParaRPr>
          </a:p>
        </p:txBody>
      </p:sp>
      <p:sp>
        <p:nvSpPr>
          <p:cNvPr id="132" name="任意多边形: 形状 132"/>
          <p:cNvSpPr/>
          <p:nvPr/>
        </p:nvSpPr>
        <p:spPr>
          <a:xfrm>
            <a:off x="2764790" y="1721485"/>
            <a:ext cx="554355" cy="2094865"/>
          </a:xfrm>
          <a:custGeom>
            <a:avLst/>
            <a:gdLst>
              <a:gd name="connsiteX0" fmla="*/ 540327 w 540327"/>
              <a:gd name="connsiteY0" fmla="*/ 0 h 1211283"/>
              <a:gd name="connsiteX1" fmla="*/ 540327 w 540327"/>
              <a:gd name="connsiteY1" fmla="*/ 1211283 h 1211283"/>
              <a:gd name="connsiteX2" fmla="*/ 0 w 540327"/>
              <a:gd name="connsiteY2" fmla="*/ 1211283 h 1211283"/>
            </a:gdLst>
            <a:ahLst/>
            <a:cxnLst>
              <a:cxn ang="0">
                <a:pos x="connsiteX0" y="connsiteY0"/>
              </a:cxn>
              <a:cxn ang="0">
                <a:pos x="connsiteX1" y="connsiteY1"/>
              </a:cxn>
              <a:cxn ang="0">
                <a:pos x="connsiteX2" y="connsiteY2"/>
              </a:cxn>
            </a:cxnLst>
            <a:rect l="l" t="t" r="r" b="b"/>
            <a:pathLst>
              <a:path w="540327" h="1211283">
                <a:moveTo>
                  <a:pt x="540327" y="0"/>
                </a:moveTo>
                <a:lnTo>
                  <a:pt x="540327" y="1211283"/>
                </a:lnTo>
                <a:lnTo>
                  <a:pt x="0" y="1211283"/>
                </a:lnTo>
              </a:path>
            </a:pathLst>
          </a:custGeom>
          <a:noFill/>
          <a:ln w="19050">
            <a:solidFill>
              <a:schemeClr val="bg1">
                <a:lumMod val="65000"/>
              </a:schemeClr>
            </a:solidFill>
            <a:headEnd type="triangle"/>
            <a:tailEnd type="triangle"/>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clip" horzOverflow="clip" vert="horz" wrap="square" lIns="91440" tIns="45720" rIns="91440" bIns="45720" numCol="1" spcCol="0" rtlCol="0" fromWordArt="0" anchor="ctr" anchorCtr="0" forceAA="0" compatLnSpc="1">
            <a:noAutofit/>
          </a:bodyPr>
          <a:lstStyle/>
          <a:p>
            <a:endParaRPr lang="zh-CN" altLang="en-US"/>
          </a:p>
        </p:txBody>
      </p:sp>
      <p:sp>
        <p:nvSpPr>
          <p:cNvPr id="134" name="文本框 134"/>
          <p:cNvSpPr txBox="1"/>
          <p:nvPr/>
        </p:nvSpPr>
        <p:spPr>
          <a:xfrm>
            <a:off x="1924050" y="3249930"/>
            <a:ext cx="1348740" cy="468630"/>
          </a:xfrm>
          <a:prstGeom prst="rect">
            <a:avLst/>
          </a:prstGeom>
          <a:solidFill>
            <a:schemeClr val="lt1"/>
          </a:solidFill>
          <a:ln w="6350">
            <a:solidFill>
              <a:schemeClr val="bg1"/>
            </a:solidFill>
          </a:ln>
        </p:spPr>
        <p:txBody>
          <a:bodyPr rot="0" spcFirstLastPara="0" vertOverflow="clip" horzOverflow="clip" vert="horz" wrap="square" lIns="0" tIns="0" rIns="0" bIns="0" numCol="1" spcCol="0" rtlCol="0" fromWordArt="0" anchor="ctr" anchorCtr="0" forceAA="0" compatLnSpc="1">
            <a:noAutofit/>
          </a:bodyPr>
          <a:lstStyle/>
          <a:p>
            <a:pPr algn="just"/>
            <a:r>
              <a:rPr lang="zh-CN" sz="1600" kern="100">
                <a:effectLst/>
                <a:latin typeface="Times New Roman" panose="02020603050405020304" charset="0"/>
                <a:ea typeface="宋体" panose="02010600030101010101" pitchFamily="2" charset="-122"/>
                <a:cs typeface="宋体" panose="02010600030101010101" pitchFamily="2" charset="-122"/>
              </a:rPr>
              <a:t>来自</a:t>
            </a:r>
            <a:r>
              <a:rPr lang="en-US" sz="1600" kern="100">
                <a:effectLst/>
                <a:latin typeface="Times New Roman" panose="02020603050405020304" charset="0"/>
                <a:ea typeface="宋体" panose="02010600030101010101" pitchFamily="2" charset="-122"/>
                <a:cs typeface="宋体" panose="02010600030101010101" pitchFamily="2" charset="-122"/>
              </a:rPr>
              <a:t>IPv4</a:t>
            </a:r>
            <a:r>
              <a:rPr lang="zh-CN" sz="1600" kern="100">
                <a:effectLst/>
                <a:latin typeface="Times New Roman" panose="02020603050405020304" charset="0"/>
                <a:ea typeface="宋体" panose="02010600030101010101" pitchFamily="2" charset="-122"/>
                <a:cs typeface="宋体" panose="02010600030101010101" pitchFamily="2" charset="-122"/>
              </a:rPr>
              <a:t>系统</a:t>
            </a:r>
            <a:endParaRPr lang="zh-CN" sz="1600" kern="100">
              <a:effectLst/>
              <a:latin typeface="Times New Roman" panose="02020603050405020304" charset="0"/>
              <a:ea typeface="宋体" panose="02010600030101010101" pitchFamily="2" charset="-122"/>
              <a:cs typeface="宋体" panose="02010600030101010101" pitchFamily="2" charset="-122"/>
            </a:endParaRPr>
          </a:p>
        </p:txBody>
      </p:sp>
      <p:sp>
        <p:nvSpPr>
          <p:cNvPr id="223" name="任意多边形: 形状 223"/>
          <p:cNvSpPr/>
          <p:nvPr/>
        </p:nvSpPr>
        <p:spPr>
          <a:xfrm flipH="1">
            <a:off x="5616575" y="1722120"/>
            <a:ext cx="546735" cy="2094230"/>
          </a:xfrm>
          <a:custGeom>
            <a:avLst/>
            <a:gdLst>
              <a:gd name="connsiteX0" fmla="*/ 540327 w 540327"/>
              <a:gd name="connsiteY0" fmla="*/ 0 h 1211283"/>
              <a:gd name="connsiteX1" fmla="*/ 540327 w 540327"/>
              <a:gd name="connsiteY1" fmla="*/ 1211283 h 1211283"/>
              <a:gd name="connsiteX2" fmla="*/ 0 w 540327"/>
              <a:gd name="connsiteY2" fmla="*/ 1211283 h 1211283"/>
            </a:gdLst>
            <a:ahLst/>
            <a:cxnLst>
              <a:cxn ang="0">
                <a:pos x="connsiteX0" y="connsiteY0"/>
              </a:cxn>
              <a:cxn ang="0">
                <a:pos x="connsiteX1" y="connsiteY1"/>
              </a:cxn>
              <a:cxn ang="0">
                <a:pos x="connsiteX2" y="connsiteY2"/>
              </a:cxn>
            </a:cxnLst>
            <a:rect l="l" t="t" r="r" b="b"/>
            <a:pathLst>
              <a:path w="540327" h="1211283">
                <a:moveTo>
                  <a:pt x="540327" y="0"/>
                </a:moveTo>
                <a:lnTo>
                  <a:pt x="540327" y="1211283"/>
                </a:lnTo>
                <a:lnTo>
                  <a:pt x="0" y="1211283"/>
                </a:lnTo>
              </a:path>
            </a:pathLst>
          </a:custGeom>
          <a:noFill/>
          <a:ln w="19050">
            <a:solidFill>
              <a:schemeClr val="bg1">
                <a:lumMod val="65000"/>
              </a:schemeClr>
            </a:solidFill>
            <a:headEnd type="triangle"/>
            <a:tailEnd type="triangle"/>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clip" horzOverflow="clip" vert="horz" wrap="square" lIns="91440" tIns="45720" rIns="91440" bIns="45720" numCol="1" spcCol="0" rtlCol="0" fromWordArt="0" anchor="ctr" anchorCtr="0" forceAA="0" compatLnSpc="1">
            <a:noAutofit/>
          </a:bodyPr>
          <a:lstStyle/>
          <a:p>
            <a:endParaRPr lang="zh-CN" altLang="en-US"/>
          </a:p>
        </p:txBody>
      </p:sp>
      <p:sp>
        <p:nvSpPr>
          <p:cNvPr id="224" name="文本框 134"/>
          <p:cNvSpPr txBox="1"/>
          <p:nvPr/>
        </p:nvSpPr>
        <p:spPr>
          <a:xfrm>
            <a:off x="5662295" y="3303270"/>
            <a:ext cx="1476375" cy="361950"/>
          </a:xfrm>
          <a:prstGeom prst="rect">
            <a:avLst/>
          </a:prstGeom>
          <a:solidFill>
            <a:schemeClr val="lt1"/>
          </a:solidFill>
          <a:ln w="6350">
            <a:solidFill>
              <a:schemeClr val="bg1"/>
            </a:solidFill>
          </a:ln>
        </p:spPr>
        <p:txBody>
          <a:bodyPr rot="0" spcFirstLastPara="0" vertOverflow="clip" horzOverflow="clip" vert="horz" wrap="square" lIns="0" tIns="0" rIns="0" bIns="0" numCol="1" spcCol="0" rtlCol="0" fromWordArt="0" anchor="ctr" anchorCtr="0" forceAA="0" compatLnSpc="1">
            <a:noAutofit/>
          </a:bodyPr>
          <a:lstStyle/>
          <a:p>
            <a:pPr algn="just"/>
            <a:r>
              <a:rPr lang="zh-CN" sz="1600" kern="100">
                <a:effectLst/>
                <a:latin typeface="Times New Roman" panose="02020603050405020304" charset="0"/>
                <a:ea typeface="宋体" panose="02010600030101010101" pitchFamily="2" charset="-122"/>
                <a:cs typeface="宋体" panose="02010600030101010101" pitchFamily="2" charset="-122"/>
              </a:rPr>
              <a:t>来自</a:t>
            </a:r>
            <a:r>
              <a:rPr lang="en-US" sz="1600" kern="100">
                <a:effectLst/>
                <a:latin typeface="Times New Roman" panose="02020603050405020304" charset="0"/>
                <a:ea typeface="宋体" panose="02010600030101010101" pitchFamily="2" charset="-122"/>
                <a:cs typeface="宋体" panose="02010600030101010101" pitchFamily="2" charset="-122"/>
              </a:rPr>
              <a:t>IPv6</a:t>
            </a:r>
            <a:r>
              <a:rPr lang="zh-CN" sz="1600" kern="100">
                <a:effectLst/>
                <a:latin typeface="Times New Roman" panose="02020603050405020304" charset="0"/>
                <a:ea typeface="宋体" panose="02010600030101010101" pitchFamily="2" charset="-122"/>
                <a:cs typeface="宋体" panose="02010600030101010101" pitchFamily="2" charset="-122"/>
              </a:rPr>
              <a:t>系统</a:t>
            </a:r>
            <a:endParaRPr lang="zh-CN" sz="1600" kern="100">
              <a:effectLst/>
              <a:latin typeface="Times New Roman" panose="02020603050405020304" charset="0"/>
              <a:ea typeface="宋体" panose="02010600030101010101" pitchFamily="2" charset="-122"/>
              <a:cs typeface="宋体" panose="02010600030101010101" pitchFamily="2" charset="-122"/>
            </a:endParaRPr>
          </a:p>
        </p:txBody>
      </p:sp>
      <p:sp>
        <p:nvSpPr>
          <p:cNvPr id="225" name="文本框 134"/>
          <p:cNvSpPr txBox="1"/>
          <p:nvPr/>
        </p:nvSpPr>
        <p:spPr>
          <a:xfrm>
            <a:off x="2512695" y="3992880"/>
            <a:ext cx="3709035" cy="596265"/>
          </a:xfrm>
          <a:prstGeom prst="rect">
            <a:avLst/>
          </a:prstGeom>
          <a:solidFill>
            <a:schemeClr val="lt1"/>
          </a:solidFill>
          <a:ln w="6350">
            <a:solidFill>
              <a:schemeClr val="bg1"/>
            </a:solidFill>
          </a:ln>
        </p:spPr>
        <p:txBody>
          <a:bodyPr rot="0" spcFirstLastPara="0" vertOverflow="clip" horzOverflow="clip" vert="horz" wrap="square" lIns="0" tIns="0" rIns="0" bIns="0" numCol="1" spcCol="0" rtlCol="0" fromWordArt="0" anchor="ctr" anchorCtr="0" forceAA="0" compatLnSpc="1">
            <a:noAutofit/>
          </a:bodyPr>
          <a:lstStyle/>
          <a:p>
            <a:pPr algn="ctr"/>
            <a:r>
              <a:rPr lang="zh-CN" sz="2000" kern="100">
                <a:effectLst/>
                <a:latin typeface="Times New Roman" panose="02020603050405020304" charset="0"/>
                <a:ea typeface="宋体" panose="02010600030101010101" pitchFamily="2" charset="-122"/>
                <a:cs typeface="宋体" panose="02010600030101010101" pitchFamily="2" charset="-122"/>
              </a:rPr>
              <a:t>图</a:t>
            </a:r>
            <a:r>
              <a:rPr lang="en-US" sz="2000" kern="100">
                <a:effectLst/>
                <a:latin typeface="Times New Roman" panose="02020603050405020304" charset="0"/>
                <a:ea typeface="宋体" panose="02010600030101010101" pitchFamily="2" charset="-122"/>
                <a:cs typeface="宋体" panose="02010600030101010101" pitchFamily="2" charset="-122"/>
              </a:rPr>
              <a:t>5.11 IPv4</a:t>
            </a:r>
            <a:r>
              <a:rPr lang="zh-CN" sz="2000" kern="100">
                <a:effectLst/>
                <a:latin typeface="Times New Roman" panose="02020603050405020304" charset="0"/>
                <a:ea typeface="宋体" panose="02010600030101010101" pitchFamily="2" charset="-122"/>
                <a:cs typeface="宋体" panose="02010600030101010101" pitchFamily="2" charset="-122"/>
              </a:rPr>
              <a:t>和</a:t>
            </a:r>
            <a:r>
              <a:rPr lang="en-US" sz="2000" kern="100">
                <a:effectLst/>
                <a:latin typeface="Times New Roman" panose="02020603050405020304" charset="0"/>
                <a:ea typeface="宋体" panose="02010600030101010101" pitchFamily="2" charset="-122"/>
                <a:cs typeface="宋体" panose="02010600030101010101" pitchFamily="2" charset="-122"/>
              </a:rPr>
              <a:t>IPv6</a:t>
            </a:r>
            <a:r>
              <a:rPr lang="zh-CN" sz="2000" kern="100">
                <a:effectLst/>
                <a:latin typeface="Times New Roman" panose="02020603050405020304" charset="0"/>
                <a:ea typeface="宋体" panose="02010600030101010101" pitchFamily="2" charset="-122"/>
                <a:cs typeface="宋体" panose="02010600030101010101" pitchFamily="2" charset="-122"/>
              </a:rPr>
              <a:t>双协议栈</a:t>
            </a:r>
            <a:endParaRPr lang="zh-CN" sz="2000" kern="100">
              <a:effectLst/>
              <a:latin typeface="Times New Roman" panose="02020603050405020304" charset="0"/>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0" name="Group 7"/>
          <p:cNvGrpSpPr/>
          <p:nvPr/>
        </p:nvGrpSpPr>
        <p:grpSpPr bwMode="auto">
          <a:xfrm>
            <a:off x="103064" y="47615"/>
            <a:ext cx="597171" cy="315096"/>
            <a:chOff x="0" y="0"/>
            <a:chExt cx="1041399" cy="549275"/>
          </a:xfrm>
        </p:grpSpPr>
        <p:sp>
          <p:nvSpPr>
            <p:cNvPr id="271" name="Freeform 16"/>
            <p:cNvSpPr/>
            <p:nvPr/>
          </p:nvSpPr>
          <p:spPr bwMode="auto">
            <a:xfrm>
              <a:off x="0" y="0"/>
              <a:ext cx="361950" cy="549275"/>
            </a:xfrm>
            <a:custGeom>
              <a:avLst/>
              <a:gdLst>
                <a:gd name="T0" fmla="*/ 4 w 400"/>
                <a:gd name="T1" fmla="*/ 92 h 608"/>
                <a:gd name="T2" fmla="*/ 96 w 400"/>
                <a:gd name="T3" fmla="*/ 0 h 608"/>
                <a:gd name="T4" fmla="*/ 400 w 400"/>
                <a:gd name="T5" fmla="*/ 304 h 608"/>
                <a:gd name="T6" fmla="*/ 96 w 400"/>
                <a:gd name="T7" fmla="*/ 608 h 608"/>
                <a:gd name="T8" fmla="*/ 0 w 400"/>
                <a:gd name="T9" fmla="*/ 512 h 608"/>
                <a:gd name="T10" fmla="*/ 212 w 400"/>
                <a:gd name="T11" fmla="*/ 300 h 608"/>
                <a:gd name="T12" fmla="*/ 4 w 400"/>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400" h="608">
                  <a:moveTo>
                    <a:pt x="4" y="92"/>
                  </a:moveTo>
                  <a:lnTo>
                    <a:pt x="96" y="0"/>
                  </a:lnTo>
                  <a:lnTo>
                    <a:pt x="400" y="304"/>
                  </a:lnTo>
                  <a:lnTo>
                    <a:pt x="96" y="608"/>
                  </a:lnTo>
                  <a:lnTo>
                    <a:pt x="0" y="512"/>
                  </a:lnTo>
                  <a:lnTo>
                    <a:pt x="212" y="300"/>
                  </a:lnTo>
                  <a:lnTo>
                    <a:pt x="4" y="92"/>
                  </a:lnTo>
                  <a:close/>
                </a:path>
              </a:pathLst>
            </a:custGeom>
            <a:solidFill>
              <a:srgbClr val="005DA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sp>
          <p:nvSpPr>
            <p:cNvPr id="272" name="Freeform 17"/>
            <p:cNvSpPr/>
            <p:nvPr/>
          </p:nvSpPr>
          <p:spPr bwMode="auto">
            <a:xfrm>
              <a:off x="338137" y="0"/>
              <a:ext cx="360362" cy="549275"/>
            </a:xfrm>
            <a:custGeom>
              <a:avLst/>
              <a:gdLst>
                <a:gd name="T0" fmla="*/ 4 w 399"/>
                <a:gd name="T1" fmla="*/ 92 h 608"/>
                <a:gd name="T2" fmla="*/ 96 w 399"/>
                <a:gd name="T3" fmla="*/ 0 h 608"/>
                <a:gd name="T4" fmla="*/ 399 w 399"/>
                <a:gd name="T5" fmla="*/ 304 h 608"/>
                <a:gd name="T6" fmla="*/ 96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6" y="0"/>
                  </a:lnTo>
                  <a:lnTo>
                    <a:pt x="399" y="304"/>
                  </a:lnTo>
                  <a:lnTo>
                    <a:pt x="96" y="608"/>
                  </a:lnTo>
                  <a:lnTo>
                    <a:pt x="0" y="512"/>
                  </a:lnTo>
                  <a:lnTo>
                    <a:pt x="212" y="300"/>
                  </a:lnTo>
                  <a:lnTo>
                    <a:pt x="4" y="92"/>
                  </a:lnTo>
                  <a:close/>
                </a:path>
              </a:pathLst>
            </a:custGeom>
            <a:solidFill>
              <a:srgbClr val="399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sp>
          <p:nvSpPr>
            <p:cNvPr id="273" name="Freeform 18"/>
            <p:cNvSpPr/>
            <p:nvPr/>
          </p:nvSpPr>
          <p:spPr bwMode="auto">
            <a:xfrm>
              <a:off x="681037" y="0"/>
              <a:ext cx="360362" cy="549275"/>
            </a:xfrm>
            <a:custGeom>
              <a:avLst/>
              <a:gdLst>
                <a:gd name="T0" fmla="*/ 4 w 399"/>
                <a:gd name="T1" fmla="*/ 92 h 608"/>
                <a:gd name="T2" fmla="*/ 95 w 399"/>
                <a:gd name="T3" fmla="*/ 0 h 608"/>
                <a:gd name="T4" fmla="*/ 399 w 399"/>
                <a:gd name="T5" fmla="*/ 304 h 608"/>
                <a:gd name="T6" fmla="*/ 95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5" y="0"/>
                  </a:lnTo>
                  <a:lnTo>
                    <a:pt x="399" y="304"/>
                  </a:lnTo>
                  <a:lnTo>
                    <a:pt x="95" y="608"/>
                  </a:lnTo>
                  <a:lnTo>
                    <a:pt x="0" y="512"/>
                  </a:lnTo>
                  <a:lnTo>
                    <a:pt x="212" y="300"/>
                  </a:lnTo>
                  <a:lnTo>
                    <a:pt x="4" y="92"/>
                  </a:lnTo>
                  <a:close/>
                </a:path>
              </a:pathLst>
            </a:custGeom>
            <a:solidFill>
              <a:srgbClr val="F796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grpSp>
      <p:pic>
        <p:nvPicPr>
          <p:cNvPr id="320" name="图片 319" descr="C:\Users\qlp-PC\AppData\Roaming\Tencent\Users\2491454950\QQ\WinTemp\RichOle\Y9%6XOFJ_P_BLG9N%D}IKZ9.png"/>
          <p:cNvPicPr>
            <a:picLocks noChangeAspect="1" noChangeArrowheads="1"/>
          </p:cNvPicPr>
          <p:nvPr/>
        </p:nvPicPr>
        <p:blipFill rotWithShape="1">
          <a:blip r:embed="rId1">
            <a:extLst>
              <a:ext uri="{28A0092B-C50C-407E-A947-70E740481C1C}">
                <a14:useLocalDpi xmlns:a14="http://schemas.microsoft.com/office/drawing/2010/main" val="0"/>
              </a:ext>
            </a:extLst>
          </a:blip>
          <a:srcRect t="14557" b="83190"/>
          <a:stretch>
            <a:fillRect/>
          </a:stretch>
        </p:blipFill>
        <p:spPr bwMode="auto">
          <a:xfrm>
            <a:off x="400283" y="837717"/>
            <a:ext cx="8203870" cy="95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1" name="TextBox 11"/>
          <p:cNvSpPr txBox="1"/>
          <p:nvPr/>
        </p:nvSpPr>
        <p:spPr>
          <a:xfrm>
            <a:off x="1046234" y="315566"/>
            <a:ext cx="2561590" cy="52197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anose="02010600040101010101" pitchFamily="2" charset="-122"/>
                <a:cs typeface="华文黑体" pitchFamily="2" charset="-122"/>
              </a:defRPr>
            </a:lvl1pPr>
          </a:lstStyle>
          <a:p>
            <a:pPr algn="l"/>
            <a:r>
              <a:rPr lang="zh-CN" altLang="en-US" sz="2800" b="1">
                <a:solidFill>
                  <a:schemeClr val="accent1">
                    <a:lumMod val="50000"/>
                  </a:schemeClr>
                </a:solidFill>
                <a:sym typeface="+mn-ea"/>
              </a:rPr>
              <a:t>5.1.1子网掩码</a:t>
            </a:r>
            <a:endParaRPr lang="zh-CN" altLang="en-US" sz="2800" i="0" dirty="0">
              <a:solidFill>
                <a:schemeClr val="tx2">
                  <a:lumMod val="50000"/>
                </a:schemeClr>
              </a:solidFill>
              <a:effectLst/>
              <a:latin typeface="黑体" panose="02010609060101010101" charset="-122"/>
              <a:ea typeface="黑体" panose="02010609060101010101" charset="-122"/>
            </a:endParaRPr>
          </a:p>
        </p:txBody>
      </p:sp>
      <p:sp>
        <p:nvSpPr>
          <p:cNvPr id="5" name="文本框 4"/>
          <p:cNvSpPr txBox="1"/>
          <p:nvPr/>
        </p:nvSpPr>
        <p:spPr>
          <a:xfrm>
            <a:off x="2554605" y="2434590"/>
            <a:ext cx="5911850" cy="460375"/>
          </a:xfrm>
          <a:prstGeom prst="rect">
            <a:avLst/>
          </a:prstGeom>
          <a:noFill/>
          <a:ln w="12700" cmpd="sng">
            <a:solidFill>
              <a:schemeClr val="accent2"/>
            </a:solidFill>
            <a:prstDash val="solid"/>
          </a:ln>
        </p:spPr>
        <p:txBody>
          <a:bodyPr wrap="square">
            <a:spAutoFit/>
          </a:bodyPr>
          <a:p>
            <a:pPr indent="0">
              <a:buFont typeface="Wingdings" panose="05000000000000000000" charset="0"/>
              <a:buNone/>
            </a:pPr>
            <a:r>
              <a:rPr lang="zh-CN" sz="2400" b="1">
                <a:solidFill>
                  <a:schemeClr val="tx2"/>
                </a:solidFill>
                <a:latin typeface="宋体" panose="02010600030101010101" pitchFamily="2" charset="-122"/>
                <a:ea typeface="宋体" panose="02010600030101010101" pitchFamily="2" charset="-122"/>
              </a:rPr>
              <a:t>确定到达远程网络所需的本地网关。</a:t>
            </a:r>
            <a:endParaRPr lang="zh-CN" sz="2400" b="1">
              <a:solidFill>
                <a:schemeClr val="tx2"/>
              </a:solidFill>
              <a:latin typeface="宋体" panose="02010600030101010101" pitchFamily="2" charset="-122"/>
              <a:ea typeface="宋体" panose="02010600030101010101" pitchFamily="2" charset="-122"/>
            </a:endParaRPr>
          </a:p>
        </p:txBody>
      </p:sp>
      <p:sp>
        <p:nvSpPr>
          <p:cNvPr id="7" name="文本框 6"/>
          <p:cNvSpPr txBox="1"/>
          <p:nvPr/>
        </p:nvSpPr>
        <p:spPr>
          <a:xfrm>
            <a:off x="711835" y="2409190"/>
            <a:ext cx="1533525" cy="460375"/>
          </a:xfrm>
          <a:prstGeom prst="rect">
            <a:avLst/>
          </a:prstGeom>
          <a:noFill/>
          <a:ln w="12700" cmpd="sng">
            <a:solidFill>
              <a:schemeClr val="accent5">
                <a:lumMod val="40000"/>
                <a:lumOff val="60000"/>
              </a:schemeClr>
            </a:solidFill>
            <a:prstDash val="solid"/>
          </a:ln>
        </p:spPr>
        <p:txBody>
          <a:bodyPr wrap="square">
            <a:spAutoFit/>
          </a:bodyPr>
          <a:p>
            <a:pPr indent="0"/>
            <a:r>
              <a:rPr lang="zh-CN" sz="2400" b="1">
                <a:solidFill>
                  <a:schemeClr val="tx2"/>
                </a:solidFill>
                <a:latin typeface="宋体" panose="02010600030101010101" pitchFamily="2" charset="-122"/>
                <a:ea typeface="宋体" panose="02010600030101010101" pitchFamily="2" charset="-122"/>
              </a:rPr>
              <a:t>默认网关</a:t>
            </a:r>
            <a:endParaRPr lang="zh-CN" sz="2400" b="1">
              <a:solidFill>
                <a:schemeClr val="tx2"/>
              </a:solidFill>
              <a:latin typeface="宋体" panose="02010600030101010101" pitchFamily="2" charset="-122"/>
              <a:ea typeface="宋体" panose="02010600030101010101" pitchFamily="2" charset="-122"/>
            </a:endParaRPr>
          </a:p>
        </p:txBody>
      </p:sp>
      <p:sp>
        <p:nvSpPr>
          <p:cNvPr id="8" name="文本框 7"/>
          <p:cNvSpPr txBox="1"/>
          <p:nvPr/>
        </p:nvSpPr>
        <p:spPr>
          <a:xfrm>
            <a:off x="2554605" y="1780540"/>
            <a:ext cx="5911850" cy="460375"/>
          </a:xfrm>
          <a:prstGeom prst="rect">
            <a:avLst/>
          </a:prstGeom>
          <a:noFill/>
          <a:ln w="12700" cmpd="sng">
            <a:solidFill>
              <a:schemeClr val="accent2"/>
            </a:solidFill>
            <a:prstDash val="solid"/>
          </a:ln>
        </p:spPr>
        <p:txBody>
          <a:bodyPr wrap="square">
            <a:spAutoFit/>
          </a:bodyPr>
          <a:p>
            <a:pPr indent="0">
              <a:buFont typeface="Wingdings" panose="05000000000000000000" charset="0"/>
              <a:buNone/>
            </a:pPr>
            <a:r>
              <a:rPr lang="zh-CN" sz="2400" b="1">
                <a:solidFill>
                  <a:schemeClr val="tx2"/>
                </a:solidFill>
                <a:latin typeface="宋体" panose="02010600030101010101" pitchFamily="2" charset="-122"/>
                <a:ea typeface="宋体" panose="02010600030101010101" pitchFamily="2" charset="-122"/>
              </a:rPr>
              <a:t>用于标识IPv4地址的网络部分/主机部分。</a:t>
            </a:r>
            <a:endParaRPr lang="zh-CN" sz="2400" b="1">
              <a:solidFill>
                <a:schemeClr val="tx2"/>
              </a:solidFill>
              <a:latin typeface="宋体" panose="02010600030101010101" pitchFamily="2" charset="-122"/>
              <a:ea typeface="宋体" panose="02010600030101010101" pitchFamily="2" charset="-122"/>
            </a:endParaRPr>
          </a:p>
        </p:txBody>
      </p:sp>
      <p:sp>
        <p:nvSpPr>
          <p:cNvPr id="9" name="右箭头 8"/>
          <p:cNvSpPr/>
          <p:nvPr/>
        </p:nvSpPr>
        <p:spPr>
          <a:xfrm>
            <a:off x="2242820" y="2523490"/>
            <a:ext cx="311785" cy="250825"/>
          </a:xfrm>
          <a:prstGeom prst="rightArrow">
            <a:avLst/>
          </a:prstGeom>
          <a:solidFill>
            <a:schemeClr val="accent4">
              <a:lumMod val="20000"/>
              <a:lumOff val="80000"/>
            </a:schemeClr>
          </a:solidFill>
          <a:ln>
            <a:solidFill>
              <a:schemeClr val="accent2"/>
            </a:solidFill>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p>
        </p:txBody>
      </p:sp>
      <p:sp>
        <p:nvSpPr>
          <p:cNvPr id="10" name="文本框 9"/>
          <p:cNvSpPr txBox="1"/>
          <p:nvPr/>
        </p:nvSpPr>
        <p:spPr>
          <a:xfrm>
            <a:off x="712470" y="1767840"/>
            <a:ext cx="1532890" cy="460375"/>
          </a:xfrm>
          <a:prstGeom prst="rect">
            <a:avLst/>
          </a:prstGeom>
          <a:noFill/>
          <a:ln w="12700" cmpd="sng">
            <a:solidFill>
              <a:schemeClr val="accent5">
                <a:lumMod val="40000"/>
                <a:lumOff val="60000"/>
              </a:schemeClr>
            </a:solidFill>
            <a:prstDash val="solid"/>
          </a:ln>
        </p:spPr>
        <p:txBody>
          <a:bodyPr wrap="square">
            <a:spAutoFit/>
          </a:bodyPr>
          <a:p>
            <a:pPr indent="0" algn="l"/>
            <a:r>
              <a:rPr lang="zh-CN" sz="2400" b="1">
                <a:solidFill>
                  <a:schemeClr val="tx2"/>
                </a:solidFill>
                <a:latin typeface="宋体" panose="02010600030101010101" pitchFamily="2" charset="-122"/>
                <a:ea typeface="宋体" panose="02010600030101010101" pitchFamily="2" charset="-122"/>
              </a:rPr>
              <a:t>子网掩码</a:t>
            </a:r>
            <a:endParaRPr lang="zh-CN" sz="2400" b="1">
              <a:solidFill>
                <a:schemeClr val="tx2"/>
              </a:solidFill>
              <a:latin typeface="宋体" panose="02010600030101010101" pitchFamily="2" charset="-122"/>
              <a:ea typeface="宋体" panose="02010600030101010101" pitchFamily="2" charset="-122"/>
            </a:endParaRPr>
          </a:p>
        </p:txBody>
      </p:sp>
      <p:sp>
        <p:nvSpPr>
          <p:cNvPr id="11" name="文本框 10"/>
          <p:cNvSpPr txBox="1"/>
          <p:nvPr/>
        </p:nvSpPr>
        <p:spPr>
          <a:xfrm>
            <a:off x="2554605" y="1126490"/>
            <a:ext cx="2985135" cy="460375"/>
          </a:xfrm>
          <a:prstGeom prst="rect">
            <a:avLst/>
          </a:prstGeom>
          <a:noFill/>
          <a:ln w="12700" cmpd="sng">
            <a:solidFill>
              <a:schemeClr val="accent2"/>
            </a:solidFill>
            <a:prstDash val="solid"/>
          </a:ln>
        </p:spPr>
        <p:txBody>
          <a:bodyPr wrap="square">
            <a:spAutoFit/>
          </a:bodyPr>
          <a:p>
            <a:pPr indent="0">
              <a:buFont typeface="Wingdings" panose="05000000000000000000" charset="0"/>
              <a:buNone/>
            </a:pPr>
            <a:r>
              <a:rPr lang="zh-CN" sz="2400" b="1">
                <a:solidFill>
                  <a:schemeClr val="tx2"/>
                </a:solidFill>
                <a:latin typeface="宋体" panose="02010600030101010101" pitchFamily="2" charset="-122"/>
                <a:ea typeface="宋体" panose="02010600030101010101" pitchFamily="2" charset="-122"/>
              </a:rPr>
              <a:t>主机唯一的IPv4地址。</a:t>
            </a:r>
            <a:endParaRPr lang="zh-CN" sz="2400" b="1">
              <a:solidFill>
                <a:schemeClr val="tx2"/>
              </a:solidFill>
              <a:latin typeface="宋体" panose="02010600030101010101" pitchFamily="2" charset="-122"/>
              <a:ea typeface="宋体" panose="02010600030101010101" pitchFamily="2" charset="-122"/>
            </a:endParaRPr>
          </a:p>
        </p:txBody>
      </p:sp>
      <p:sp>
        <p:nvSpPr>
          <p:cNvPr id="12" name="右箭头 11"/>
          <p:cNvSpPr/>
          <p:nvPr/>
        </p:nvSpPr>
        <p:spPr>
          <a:xfrm>
            <a:off x="2242820" y="1882140"/>
            <a:ext cx="311785" cy="250825"/>
          </a:xfrm>
          <a:prstGeom prst="rightArrow">
            <a:avLst/>
          </a:prstGeom>
          <a:solidFill>
            <a:schemeClr val="accent4">
              <a:lumMod val="20000"/>
              <a:lumOff val="80000"/>
            </a:schemeClr>
          </a:solidFill>
          <a:ln>
            <a:solidFill>
              <a:schemeClr val="accent2"/>
            </a:solidFill>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p>
        </p:txBody>
      </p:sp>
      <p:sp>
        <p:nvSpPr>
          <p:cNvPr id="13" name="文本框 12"/>
          <p:cNvSpPr txBox="1"/>
          <p:nvPr/>
        </p:nvSpPr>
        <p:spPr>
          <a:xfrm>
            <a:off x="711835" y="1126490"/>
            <a:ext cx="1533525" cy="460375"/>
          </a:xfrm>
          <a:prstGeom prst="rect">
            <a:avLst/>
          </a:prstGeom>
          <a:noFill/>
          <a:ln w="12700" cmpd="sng">
            <a:solidFill>
              <a:schemeClr val="accent5">
                <a:lumMod val="40000"/>
                <a:lumOff val="60000"/>
              </a:schemeClr>
            </a:solidFill>
            <a:prstDash val="solid"/>
          </a:ln>
        </p:spPr>
        <p:txBody>
          <a:bodyPr wrap="square">
            <a:spAutoFit/>
          </a:bodyPr>
          <a:p>
            <a:pPr indent="0"/>
            <a:r>
              <a:rPr lang="zh-CN" sz="2400" b="1">
                <a:solidFill>
                  <a:schemeClr val="tx2"/>
                </a:solidFill>
                <a:latin typeface="宋体" panose="02010600030101010101" pitchFamily="2" charset="-122"/>
                <a:ea typeface="宋体" panose="02010600030101010101" pitchFamily="2" charset="-122"/>
              </a:rPr>
              <a:t>IP地址</a:t>
            </a:r>
            <a:endParaRPr lang="zh-CN" sz="2400" b="1">
              <a:solidFill>
                <a:schemeClr val="tx2"/>
              </a:solidFill>
              <a:latin typeface="宋体" panose="02010600030101010101" pitchFamily="2" charset="-122"/>
              <a:ea typeface="宋体" panose="02010600030101010101" pitchFamily="2" charset="-122"/>
            </a:endParaRPr>
          </a:p>
        </p:txBody>
      </p:sp>
      <p:sp>
        <p:nvSpPr>
          <p:cNvPr id="15" name="右箭头 14"/>
          <p:cNvSpPr/>
          <p:nvPr/>
        </p:nvSpPr>
        <p:spPr>
          <a:xfrm>
            <a:off x="2242820" y="1240790"/>
            <a:ext cx="311785" cy="250825"/>
          </a:xfrm>
          <a:prstGeom prst="rightArrow">
            <a:avLst/>
          </a:prstGeom>
          <a:solidFill>
            <a:schemeClr val="accent4">
              <a:lumMod val="20000"/>
              <a:lumOff val="80000"/>
            </a:schemeClr>
          </a:solidFill>
          <a:ln>
            <a:solidFill>
              <a:schemeClr val="accent2"/>
            </a:solidFill>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p>
        </p:txBody>
      </p:sp>
      <p:sp>
        <p:nvSpPr>
          <p:cNvPr id="20" name="文本框 19"/>
          <p:cNvSpPr txBox="1"/>
          <p:nvPr/>
        </p:nvSpPr>
        <p:spPr>
          <a:xfrm>
            <a:off x="712470" y="3082290"/>
            <a:ext cx="7754620" cy="1568450"/>
          </a:xfrm>
          <a:prstGeom prst="rect">
            <a:avLst/>
          </a:prstGeom>
          <a:noFill/>
          <a:ln w="12700" cmpd="sng">
            <a:solidFill>
              <a:schemeClr val="accent5">
                <a:lumMod val="40000"/>
                <a:lumOff val="60000"/>
              </a:schemeClr>
            </a:solidFill>
            <a:prstDash val="solid"/>
          </a:ln>
        </p:spPr>
        <p:txBody>
          <a:bodyPr wrap="square">
            <a:spAutoFit/>
          </a:bodyPr>
          <a:p>
            <a:pPr indent="0" algn="l"/>
            <a:r>
              <a:rPr lang="en-US" altLang="zh-CN" sz="2400" b="1">
                <a:solidFill>
                  <a:schemeClr val="tx2"/>
                </a:solidFill>
                <a:latin typeface="宋体" panose="02010600030101010101" pitchFamily="2" charset="-122"/>
                <a:ea typeface="宋体" panose="02010600030101010101" pitchFamily="2" charset="-122"/>
              </a:rPr>
              <a:t>   </a:t>
            </a:r>
            <a:r>
              <a:rPr lang="zh-CN" sz="2400" b="1">
                <a:solidFill>
                  <a:schemeClr val="tx2"/>
                </a:solidFill>
                <a:latin typeface="宋体" panose="02010600030101010101" pitchFamily="2" charset="-122"/>
                <a:ea typeface="宋体" panose="02010600030101010101" pitchFamily="2" charset="-122"/>
              </a:rPr>
              <a:t>子网格掩码也同样是一个32位二进制数，用于屏蔽IP地址的一部分信息，以区别网络地址和主机地址，也就是说通过IP地址和网络掩码的计算才能知道计算机在哪个网络中。</a:t>
            </a:r>
            <a:endParaRPr lang="zh-CN" sz="2400" b="1">
              <a:solidFill>
                <a:schemeClr val="tx2"/>
              </a:solidFill>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0" name="Group 7"/>
          <p:cNvGrpSpPr/>
          <p:nvPr/>
        </p:nvGrpSpPr>
        <p:grpSpPr bwMode="auto">
          <a:xfrm>
            <a:off x="103064" y="47615"/>
            <a:ext cx="597171" cy="315096"/>
            <a:chOff x="0" y="0"/>
            <a:chExt cx="1041399" cy="549275"/>
          </a:xfrm>
        </p:grpSpPr>
        <p:sp>
          <p:nvSpPr>
            <p:cNvPr id="271" name="Freeform 16"/>
            <p:cNvSpPr/>
            <p:nvPr/>
          </p:nvSpPr>
          <p:spPr bwMode="auto">
            <a:xfrm>
              <a:off x="0" y="0"/>
              <a:ext cx="361950" cy="549275"/>
            </a:xfrm>
            <a:custGeom>
              <a:avLst/>
              <a:gdLst>
                <a:gd name="T0" fmla="*/ 4 w 400"/>
                <a:gd name="T1" fmla="*/ 92 h 608"/>
                <a:gd name="T2" fmla="*/ 96 w 400"/>
                <a:gd name="T3" fmla="*/ 0 h 608"/>
                <a:gd name="T4" fmla="*/ 400 w 400"/>
                <a:gd name="T5" fmla="*/ 304 h 608"/>
                <a:gd name="T6" fmla="*/ 96 w 400"/>
                <a:gd name="T7" fmla="*/ 608 h 608"/>
                <a:gd name="T8" fmla="*/ 0 w 400"/>
                <a:gd name="T9" fmla="*/ 512 h 608"/>
                <a:gd name="T10" fmla="*/ 212 w 400"/>
                <a:gd name="T11" fmla="*/ 300 h 608"/>
                <a:gd name="T12" fmla="*/ 4 w 400"/>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400" h="608">
                  <a:moveTo>
                    <a:pt x="4" y="92"/>
                  </a:moveTo>
                  <a:lnTo>
                    <a:pt x="96" y="0"/>
                  </a:lnTo>
                  <a:lnTo>
                    <a:pt x="400" y="304"/>
                  </a:lnTo>
                  <a:lnTo>
                    <a:pt x="96" y="608"/>
                  </a:lnTo>
                  <a:lnTo>
                    <a:pt x="0" y="512"/>
                  </a:lnTo>
                  <a:lnTo>
                    <a:pt x="212" y="300"/>
                  </a:lnTo>
                  <a:lnTo>
                    <a:pt x="4" y="92"/>
                  </a:lnTo>
                  <a:close/>
                </a:path>
              </a:pathLst>
            </a:custGeom>
            <a:solidFill>
              <a:srgbClr val="005DA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sp>
          <p:nvSpPr>
            <p:cNvPr id="272" name="Freeform 17"/>
            <p:cNvSpPr/>
            <p:nvPr/>
          </p:nvSpPr>
          <p:spPr bwMode="auto">
            <a:xfrm>
              <a:off x="338137" y="0"/>
              <a:ext cx="360362" cy="549275"/>
            </a:xfrm>
            <a:custGeom>
              <a:avLst/>
              <a:gdLst>
                <a:gd name="T0" fmla="*/ 4 w 399"/>
                <a:gd name="T1" fmla="*/ 92 h 608"/>
                <a:gd name="T2" fmla="*/ 96 w 399"/>
                <a:gd name="T3" fmla="*/ 0 h 608"/>
                <a:gd name="T4" fmla="*/ 399 w 399"/>
                <a:gd name="T5" fmla="*/ 304 h 608"/>
                <a:gd name="T6" fmla="*/ 96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6" y="0"/>
                  </a:lnTo>
                  <a:lnTo>
                    <a:pt x="399" y="304"/>
                  </a:lnTo>
                  <a:lnTo>
                    <a:pt x="96" y="608"/>
                  </a:lnTo>
                  <a:lnTo>
                    <a:pt x="0" y="512"/>
                  </a:lnTo>
                  <a:lnTo>
                    <a:pt x="212" y="300"/>
                  </a:lnTo>
                  <a:lnTo>
                    <a:pt x="4" y="92"/>
                  </a:lnTo>
                  <a:close/>
                </a:path>
              </a:pathLst>
            </a:custGeom>
            <a:solidFill>
              <a:srgbClr val="399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sp>
          <p:nvSpPr>
            <p:cNvPr id="273" name="Freeform 18"/>
            <p:cNvSpPr/>
            <p:nvPr/>
          </p:nvSpPr>
          <p:spPr bwMode="auto">
            <a:xfrm>
              <a:off x="681037" y="0"/>
              <a:ext cx="360362" cy="549275"/>
            </a:xfrm>
            <a:custGeom>
              <a:avLst/>
              <a:gdLst>
                <a:gd name="T0" fmla="*/ 4 w 399"/>
                <a:gd name="T1" fmla="*/ 92 h 608"/>
                <a:gd name="T2" fmla="*/ 95 w 399"/>
                <a:gd name="T3" fmla="*/ 0 h 608"/>
                <a:gd name="T4" fmla="*/ 399 w 399"/>
                <a:gd name="T5" fmla="*/ 304 h 608"/>
                <a:gd name="T6" fmla="*/ 95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5" y="0"/>
                  </a:lnTo>
                  <a:lnTo>
                    <a:pt x="399" y="304"/>
                  </a:lnTo>
                  <a:lnTo>
                    <a:pt x="95" y="608"/>
                  </a:lnTo>
                  <a:lnTo>
                    <a:pt x="0" y="512"/>
                  </a:lnTo>
                  <a:lnTo>
                    <a:pt x="212" y="300"/>
                  </a:lnTo>
                  <a:lnTo>
                    <a:pt x="4" y="92"/>
                  </a:lnTo>
                  <a:close/>
                </a:path>
              </a:pathLst>
            </a:custGeom>
            <a:solidFill>
              <a:srgbClr val="F796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grpSp>
      <p:pic>
        <p:nvPicPr>
          <p:cNvPr id="320" name="图片 319" descr="C:\Users\qlp-PC\AppData\Roaming\Tencent\Users\2491454950\QQ\WinTemp\RichOle\Y9%6XOFJ_P_BLG9N%D}IKZ9.png"/>
          <p:cNvPicPr>
            <a:picLocks noChangeAspect="1" noChangeArrowheads="1"/>
          </p:cNvPicPr>
          <p:nvPr/>
        </p:nvPicPr>
        <p:blipFill rotWithShape="1">
          <a:blip r:embed="rId1">
            <a:extLst>
              <a:ext uri="{28A0092B-C50C-407E-A947-70E740481C1C}">
                <a14:useLocalDpi xmlns:a14="http://schemas.microsoft.com/office/drawing/2010/main" val="0"/>
              </a:ext>
            </a:extLst>
          </a:blip>
          <a:srcRect t="14557" b="83190"/>
          <a:stretch>
            <a:fillRect/>
          </a:stretch>
        </p:blipFill>
        <p:spPr bwMode="auto">
          <a:xfrm>
            <a:off x="400283" y="837717"/>
            <a:ext cx="8203870" cy="95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1" name="TextBox 11"/>
          <p:cNvSpPr txBox="1"/>
          <p:nvPr/>
        </p:nvSpPr>
        <p:spPr>
          <a:xfrm>
            <a:off x="1046234" y="315566"/>
            <a:ext cx="2703830" cy="52197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anose="02010600040101010101" pitchFamily="2" charset="-122"/>
                <a:cs typeface="华文黑体" pitchFamily="2" charset="-122"/>
              </a:defRPr>
            </a:lvl1pPr>
          </a:lstStyle>
          <a:p>
            <a:pPr algn="l"/>
            <a:r>
              <a:rPr lang="zh-CN" altLang="en-US" sz="2800" b="1">
                <a:solidFill>
                  <a:schemeClr val="accent1">
                    <a:lumMod val="50000"/>
                  </a:schemeClr>
                </a:solidFill>
                <a:sym typeface="+mn-ea"/>
              </a:rPr>
              <a:t>5.3.1 双协议栈</a:t>
            </a:r>
            <a:endParaRPr lang="zh-CN" altLang="en-US" sz="2800" b="1">
              <a:solidFill>
                <a:schemeClr val="accent1">
                  <a:lumMod val="50000"/>
                </a:schemeClr>
              </a:solidFill>
              <a:sym typeface="+mn-ea"/>
            </a:endParaRPr>
          </a:p>
        </p:txBody>
      </p:sp>
      <p:sp>
        <p:nvSpPr>
          <p:cNvPr id="12" name="矩形 11"/>
          <p:cNvSpPr/>
          <p:nvPr/>
        </p:nvSpPr>
        <p:spPr>
          <a:xfrm>
            <a:off x="400050" y="1099503"/>
            <a:ext cx="8147050" cy="2122805"/>
          </a:xfrm>
          <a:prstGeom prst="rect">
            <a:avLst/>
          </a:prstGeom>
          <a:solidFill>
            <a:schemeClr val="bg1"/>
          </a:solidFill>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p>
            <a:pPr algn="l"/>
            <a:r>
              <a:rPr lang="en-US" altLang="zh-CN" sz="2200" b="1">
                <a:solidFill>
                  <a:schemeClr val="accent1">
                    <a:lumMod val="50000"/>
                  </a:schemeClr>
                </a:solidFill>
              </a:rPr>
              <a:t>       </a:t>
            </a:r>
            <a:r>
              <a:rPr sz="2200" b="1">
                <a:solidFill>
                  <a:schemeClr val="accent1">
                    <a:lumMod val="50000"/>
                  </a:schemeClr>
                </a:solidFill>
              </a:rPr>
              <a:t>（1）接收数据包。双栈节点与其它类型的多栈节点的工作方式相同。链路层接收到数据段，拆开并检查包头。如果IPv4/IPv6头中的第一个字段，即IP包的版本号是4，该数据包就由IPv4栈来处理；如果版本号是6，则由IPv6栈处理；如果建立了自动隧道机制，则采用相应的技术将数据包重新整合为IPv6数据包，由IPv6栈来处理。</a:t>
            </a:r>
            <a:endParaRPr sz="2200" b="1">
              <a:solidFill>
                <a:schemeClr val="accent1">
                  <a:lumMod val="50000"/>
                </a:schemeClr>
              </a:solidFill>
            </a:endParaRPr>
          </a:p>
        </p:txBody>
      </p:sp>
      <p:sp>
        <p:nvSpPr>
          <p:cNvPr id="3" name="矩形 2"/>
          <p:cNvSpPr/>
          <p:nvPr/>
        </p:nvSpPr>
        <p:spPr>
          <a:xfrm>
            <a:off x="400050" y="3313430"/>
            <a:ext cx="8147050" cy="1106805"/>
          </a:xfrm>
          <a:prstGeom prst="rect">
            <a:avLst/>
          </a:prstGeom>
          <a:solidFill>
            <a:schemeClr val="bg1"/>
          </a:solidFill>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p>
            <a:pPr algn="l"/>
            <a:r>
              <a:rPr lang="en-US" altLang="zh-CN" sz="2200" b="1">
                <a:solidFill>
                  <a:schemeClr val="accent1">
                    <a:lumMod val="50000"/>
                  </a:schemeClr>
                </a:solidFill>
              </a:rPr>
              <a:t>       </a:t>
            </a:r>
            <a:r>
              <a:rPr sz="2200" b="1">
                <a:solidFill>
                  <a:schemeClr val="accent1">
                    <a:lumMod val="50000"/>
                  </a:schemeClr>
                </a:solidFill>
              </a:rPr>
              <a:t>（2）发送数据包。由于双栈主机同时支持IPv4和IPv6两种协议，所以当其在网络中通信的时候需要根据情况确定使用其中的一种协议栈进行通信，这就需要制定双协议栈的工作方式。</a:t>
            </a:r>
            <a:endParaRPr sz="2200" b="1">
              <a:solidFill>
                <a:schemeClr val="accent1">
                  <a:lumMod val="50000"/>
                </a:schemeClr>
              </a:solidFill>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0" name="Group 7"/>
          <p:cNvGrpSpPr/>
          <p:nvPr/>
        </p:nvGrpSpPr>
        <p:grpSpPr bwMode="auto">
          <a:xfrm>
            <a:off x="103064" y="47615"/>
            <a:ext cx="597171" cy="315096"/>
            <a:chOff x="0" y="0"/>
            <a:chExt cx="1041399" cy="549275"/>
          </a:xfrm>
        </p:grpSpPr>
        <p:sp>
          <p:nvSpPr>
            <p:cNvPr id="271" name="Freeform 16"/>
            <p:cNvSpPr/>
            <p:nvPr/>
          </p:nvSpPr>
          <p:spPr bwMode="auto">
            <a:xfrm>
              <a:off x="0" y="0"/>
              <a:ext cx="361950" cy="549275"/>
            </a:xfrm>
            <a:custGeom>
              <a:avLst/>
              <a:gdLst>
                <a:gd name="T0" fmla="*/ 4 w 400"/>
                <a:gd name="T1" fmla="*/ 92 h 608"/>
                <a:gd name="T2" fmla="*/ 96 w 400"/>
                <a:gd name="T3" fmla="*/ 0 h 608"/>
                <a:gd name="T4" fmla="*/ 400 w 400"/>
                <a:gd name="T5" fmla="*/ 304 h 608"/>
                <a:gd name="T6" fmla="*/ 96 w 400"/>
                <a:gd name="T7" fmla="*/ 608 h 608"/>
                <a:gd name="T8" fmla="*/ 0 w 400"/>
                <a:gd name="T9" fmla="*/ 512 h 608"/>
                <a:gd name="T10" fmla="*/ 212 w 400"/>
                <a:gd name="T11" fmla="*/ 300 h 608"/>
                <a:gd name="T12" fmla="*/ 4 w 400"/>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400" h="608">
                  <a:moveTo>
                    <a:pt x="4" y="92"/>
                  </a:moveTo>
                  <a:lnTo>
                    <a:pt x="96" y="0"/>
                  </a:lnTo>
                  <a:lnTo>
                    <a:pt x="400" y="304"/>
                  </a:lnTo>
                  <a:lnTo>
                    <a:pt x="96" y="608"/>
                  </a:lnTo>
                  <a:lnTo>
                    <a:pt x="0" y="512"/>
                  </a:lnTo>
                  <a:lnTo>
                    <a:pt x="212" y="300"/>
                  </a:lnTo>
                  <a:lnTo>
                    <a:pt x="4" y="92"/>
                  </a:lnTo>
                  <a:close/>
                </a:path>
              </a:pathLst>
            </a:custGeom>
            <a:solidFill>
              <a:srgbClr val="005DA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sp>
          <p:nvSpPr>
            <p:cNvPr id="272" name="Freeform 17"/>
            <p:cNvSpPr/>
            <p:nvPr/>
          </p:nvSpPr>
          <p:spPr bwMode="auto">
            <a:xfrm>
              <a:off x="338137" y="0"/>
              <a:ext cx="360362" cy="549275"/>
            </a:xfrm>
            <a:custGeom>
              <a:avLst/>
              <a:gdLst>
                <a:gd name="T0" fmla="*/ 4 w 399"/>
                <a:gd name="T1" fmla="*/ 92 h 608"/>
                <a:gd name="T2" fmla="*/ 96 w 399"/>
                <a:gd name="T3" fmla="*/ 0 h 608"/>
                <a:gd name="T4" fmla="*/ 399 w 399"/>
                <a:gd name="T5" fmla="*/ 304 h 608"/>
                <a:gd name="T6" fmla="*/ 96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6" y="0"/>
                  </a:lnTo>
                  <a:lnTo>
                    <a:pt x="399" y="304"/>
                  </a:lnTo>
                  <a:lnTo>
                    <a:pt x="96" y="608"/>
                  </a:lnTo>
                  <a:lnTo>
                    <a:pt x="0" y="512"/>
                  </a:lnTo>
                  <a:lnTo>
                    <a:pt x="212" y="300"/>
                  </a:lnTo>
                  <a:lnTo>
                    <a:pt x="4" y="92"/>
                  </a:lnTo>
                  <a:close/>
                </a:path>
              </a:pathLst>
            </a:custGeom>
            <a:solidFill>
              <a:srgbClr val="399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sp>
          <p:nvSpPr>
            <p:cNvPr id="273" name="Freeform 18"/>
            <p:cNvSpPr/>
            <p:nvPr/>
          </p:nvSpPr>
          <p:spPr bwMode="auto">
            <a:xfrm>
              <a:off x="681037" y="0"/>
              <a:ext cx="360362" cy="549275"/>
            </a:xfrm>
            <a:custGeom>
              <a:avLst/>
              <a:gdLst>
                <a:gd name="T0" fmla="*/ 4 w 399"/>
                <a:gd name="T1" fmla="*/ 92 h 608"/>
                <a:gd name="T2" fmla="*/ 95 w 399"/>
                <a:gd name="T3" fmla="*/ 0 h 608"/>
                <a:gd name="T4" fmla="*/ 399 w 399"/>
                <a:gd name="T5" fmla="*/ 304 h 608"/>
                <a:gd name="T6" fmla="*/ 95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5" y="0"/>
                  </a:lnTo>
                  <a:lnTo>
                    <a:pt x="399" y="304"/>
                  </a:lnTo>
                  <a:lnTo>
                    <a:pt x="95" y="608"/>
                  </a:lnTo>
                  <a:lnTo>
                    <a:pt x="0" y="512"/>
                  </a:lnTo>
                  <a:lnTo>
                    <a:pt x="212" y="300"/>
                  </a:lnTo>
                  <a:lnTo>
                    <a:pt x="4" y="92"/>
                  </a:lnTo>
                  <a:close/>
                </a:path>
              </a:pathLst>
            </a:custGeom>
            <a:solidFill>
              <a:srgbClr val="F796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grpSp>
      <p:pic>
        <p:nvPicPr>
          <p:cNvPr id="320" name="图片 319" descr="C:\Users\qlp-PC\AppData\Roaming\Tencent\Users\2491454950\QQ\WinTemp\RichOle\Y9%6XOFJ_P_BLG9N%D}IKZ9.png"/>
          <p:cNvPicPr>
            <a:picLocks noChangeAspect="1" noChangeArrowheads="1"/>
          </p:cNvPicPr>
          <p:nvPr/>
        </p:nvPicPr>
        <p:blipFill rotWithShape="1">
          <a:blip r:embed="rId1">
            <a:extLst>
              <a:ext uri="{28A0092B-C50C-407E-A947-70E740481C1C}">
                <a14:useLocalDpi xmlns:a14="http://schemas.microsoft.com/office/drawing/2010/main" val="0"/>
              </a:ext>
            </a:extLst>
          </a:blip>
          <a:srcRect t="14557" b="83190"/>
          <a:stretch>
            <a:fillRect/>
          </a:stretch>
        </p:blipFill>
        <p:spPr bwMode="auto">
          <a:xfrm>
            <a:off x="400283" y="837717"/>
            <a:ext cx="8203870" cy="95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1" name="TextBox 11"/>
          <p:cNvSpPr txBox="1"/>
          <p:nvPr/>
        </p:nvSpPr>
        <p:spPr>
          <a:xfrm>
            <a:off x="1046234" y="315566"/>
            <a:ext cx="2703830" cy="52197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anose="02010600040101010101" pitchFamily="2" charset="-122"/>
                <a:cs typeface="华文黑体" pitchFamily="2" charset="-122"/>
              </a:defRPr>
            </a:lvl1pPr>
          </a:lstStyle>
          <a:p>
            <a:pPr algn="l"/>
            <a:r>
              <a:rPr lang="zh-CN" altLang="en-US" sz="2800" b="1">
                <a:solidFill>
                  <a:schemeClr val="accent1">
                    <a:lumMod val="50000"/>
                  </a:schemeClr>
                </a:solidFill>
                <a:sym typeface="+mn-ea"/>
              </a:rPr>
              <a:t>5.3.1 双协议栈</a:t>
            </a:r>
            <a:endParaRPr lang="zh-CN" altLang="en-US" sz="2800" b="1">
              <a:solidFill>
                <a:schemeClr val="accent1">
                  <a:lumMod val="50000"/>
                </a:schemeClr>
              </a:solidFill>
              <a:sym typeface="+mn-ea"/>
            </a:endParaRPr>
          </a:p>
        </p:txBody>
      </p:sp>
      <p:sp>
        <p:nvSpPr>
          <p:cNvPr id="12" name="矩形 11"/>
          <p:cNvSpPr/>
          <p:nvPr/>
        </p:nvSpPr>
        <p:spPr>
          <a:xfrm>
            <a:off x="400050" y="1012190"/>
            <a:ext cx="8147050" cy="1445260"/>
          </a:xfrm>
          <a:prstGeom prst="rect">
            <a:avLst/>
          </a:prstGeom>
          <a:solidFill>
            <a:schemeClr val="bg1"/>
          </a:solidFill>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p>
            <a:pPr algn="l"/>
            <a:r>
              <a:rPr lang="en-US" altLang="zh-CN" sz="2200" b="1">
                <a:solidFill>
                  <a:schemeClr val="accent1">
                    <a:lumMod val="50000"/>
                  </a:schemeClr>
                </a:solidFill>
              </a:rPr>
              <a:t>       </a:t>
            </a:r>
            <a:r>
              <a:rPr sz="2200" b="1">
                <a:solidFill>
                  <a:schemeClr val="accent1">
                    <a:lumMod val="50000"/>
                  </a:schemeClr>
                </a:solidFill>
              </a:rPr>
              <a:t>① 若应用程序使用的目的地址为IPv4地址，则使用IPv4协议；</a:t>
            </a:r>
            <a:endParaRPr sz="2200" b="1">
              <a:solidFill>
                <a:schemeClr val="accent1">
                  <a:lumMod val="50000"/>
                </a:schemeClr>
              </a:solidFill>
            </a:endParaRPr>
          </a:p>
          <a:p>
            <a:pPr algn="l"/>
            <a:r>
              <a:rPr sz="2200" b="1">
                <a:solidFill>
                  <a:schemeClr val="accent1">
                    <a:lumMod val="50000"/>
                  </a:schemeClr>
                </a:solidFill>
              </a:rPr>
              <a:t>假设节点A与节点B通信，A为双栈节点，节点B支持IPv4协议(目的地址为IPv4地址)。则双栈节点A工作方式：使用IPv4协议与节点B通信。</a:t>
            </a:r>
            <a:endParaRPr sz="2200" b="1">
              <a:solidFill>
                <a:schemeClr val="accent1">
                  <a:lumMod val="50000"/>
                </a:schemeClr>
              </a:solidFill>
            </a:endParaRPr>
          </a:p>
        </p:txBody>
      </p:sp>
      <p:sp>
        <p:nvSpPr>
          <p:cNvPr id="3" name="矩形 2"/>
          <p:cNvSpPr/>
          <p:nvPr/>
        </p:nvSpPr>
        <p:spPr>
          <a:xfrm>
            <a:off x="400050" y="2536508"/>
            <a:ext cx="8147050" cy="768350"/>
          </a:xfrm>
          <a:prstGeom prst="rect">
            <a:avLst/>
          </a:prstGeom>
          <a:solidFill>
            <a:schemeClr val="bg1"/>
          </a:solidFill>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p>
            <a:pPr algn="l"/>
            <a:r>
              <a:rPr lang="en-US" altLang="zh-CN" sz="2200" b="1">
                <a:solidFill>
                  <a:schemeClr val="accent1">
                    <a:lumMod val="50000"/>
                  </a:schemeClr>
                </a:solidFill>
              </a:rPr>
              <a:t>       </a:t>
            </a:r>
            <a:r>
              <a:rPr sz="2200" b="1">
                <a:solidFill>
                  <a:schemeClr val="accent1">
                    <a:lumMod val="50000"/>
                  </a:schemeClr>
                </a:solidFill>
              </a:rPr>
              <a:t>② 若目的地址为IPv6地址，且为本地在线网络，则使用IPv6协议。</a:t>
            </a:r>
            <a:endParaRPr sz="2200" b="1">
              <a:solidFill>
                <a:schemeClr val="accent1">
                  <a:lumMod val="50000"/>
                </a:schemeClr>
              </a:solidFill>
            </a:endParaRPr>
          </a:p>
        </p:txBody>
      </p:sp>
      <p:sp>
        <p:nvSpPr>
          <p:cNvPr id="2" name="矩形 1"/>
          <p:cNvSpPr/>
          <p:nvPr/>
        </p:nvSpPr>
        <p:spPr>
          <a:xfrm>
            <a:off x="400050" y="3384233"/>
            <a:ext cx="8147050" cy="768350"/>
          </a:xfrm>
          <a:prstGeom prst="rect">
            <a:avLst/>
          </a:prstGeom>
          <a:solidFill>
            <a:schemeClr val="bg1"/>
          </a:solidFill>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p>
            <a:pPr algn="l"/>
            <a:r>
              <a:rPr lang="en-US" altLang="zh-CN" sz="2200" b="1">
                <a:solidFill>
                  <a:schemeClr val="accent1">
                    <a:lumMod val="50000"/>
                  </a:schemeClr>
                </a:solidFill>
              </a:rPr>
              <a:t>      </a:t>
            </a:r>
            <a:r>
              <a:rPr sz="2200" b="1">
                <a:solidFill>
                  <a:schemeClr val="accent1">
                    <a:lumMod val="50000"/>
                  </a:schemeClr>
                </a:solidFill>
              </a:rPr>
              <a:t>③ 若应用程序使用的目的地址为IPv4兼容的IPv6地址，并且非本地在线网络，则使用IPv4协议，此时的IPv6将封装在IPv4中。</a:t>
            </a:r>
            <a:endParaRPr sz="2200" b="1">
              <a:solidFill>
                <a:schemeClr val="accent1">
                  <a:lumMod val="50000"/>
                </a:schemeClr>
              </a:solidFill>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0" name="Group 7"/>
          <p:cNvGrpSpPr/>
          <p:nvPr/>
        </p:nvGrpSpPr>
        <p:grpSpPr bwMode="auto">
          <a:xfrm>
            <a:off x="103064" y="47615"/>
            <a:ext cx="597171" cy="315096"/>
            <a:chOff x="0" y="0"/>
            <a:chExt cx="1041399" cy="549275"/>
          </a:xfrm>
        </p:grpSpPr>
        <p:sp>
          <p:nvSpPr>
            <p:cNvPr id="271" name="Freeform 16"/>
            <p:cNvSpPr/>
            <p:nvPr/>
          </p:nvSpPr>
          <p:spPr bwMode="auto">
            <a:xfrm>
              <a:off x="0" y="0"/>
              <a:ext cx="361950" cy="549275"/>
            </a:xfrm>
            <a:custGeom>
              <a:avLst/>
              <a:gdLst>
                <a:gd name="T0" fmla="*/ 4 w 400"/>
                <a:gd name="T1" fmla="*/ 92 h 608"/>
                <a:gd name="T2" fmla="*/ 96 w 400"/>
                <a:gd name="T3" fmla="*/ 0 h 608"/>
                <a:gd name="T4" fmla="*/ 400 w 400"/>
                <a:gd name="T5" fmla="*/ 304 h 608"/>
                <a:gd name="T6" fmla="*/ 96 w 400"/>
                <a:gd name="T7" fmla="*/ 608 h 608"/>
                <a:gd name="T8" fmla="*/ 0 w 400"/>
                <a:gd name="T9" fmla="*/ 512 h 608"/>
                <a:gd name="T10" fmla="*/ 212 w 400"/>
                <a:gd name="T11" fmla="*/ 300 h 608"/>
                <a:gd name="T12" fmla="*/ 4 w 400"/>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400" h="608">
                  <a:moveTo>
                    <a:pt x="4" y="92"/>
                  </a:moveTo>
                  <a:lnTo>
                    <a:pt x="96" y="0"/>
                  </a:lnTo>
                  <a:lnTo>
                    <a:pt x="400" y="304"/>
                  </a:lnTo>
                  <a:lnTo>
                    <a:pt x="96" y="608"/>
                  </a:lnTo>
                  <a:lnTo>
                    <a:pt x="0" y="512"/>
                  </a:lnTo>
                  <a:lnTo>
                    <a:pt x="212" y="300"/>
                  </a:lnTo>
                  <a:lnTo>
                    <a:pt x="4" y="92"/>
                  </a:lnTo>
                  <a:close/>
                </a:path>
              </a:pathLst>
            </a:custGeom>
            <a:solidFill>
              <a:srgbClr val="005DA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sp>
          <p:nvSpPr>
            <p:cNvPr id="272" name="Freeform 17"/>
            <p:cNvSpPr/>
            <p:nvPr/>
          </p:nvSpPr>
          <p:spPr bwMode="auto">
            <a:xfrm>
              <a:off x="338137" y="0"/>
              <a:ext cx="360362" cy="549275"/>
            </a:xfrm>
            <a:custGeom>
              <a:avLst/>
              <a:gdLst>
                <a:gd name="T0" fmla="*/ 4 w 399"/>
                <a:gd name="T1" fmla="*/ 92 h 608"/>
                <a:gd name="T2" fmla="*/ 96 w 399"/>
                <a:gd name="T3" fmla="*/ 0 h 608"/>
                <a:gd name="T4" fmla="*/ 399 w 399"/>
                <a:gd name="T5" fmla="*/ 304 h 608"/>
                <a:gd name="T6" fmla="*/ 96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6" y="0"/>
                  </a:lnTo>
                  <a:lnTo>
                    <a:pt x="399" y="304"/>
                  </a:lnTo>
                  <a:lnTo>
                    <a:pt x="96" y="608"/>
                  </a:lnTo>
                  <a:lnTo>
                    <a:pt x="0" y="512"/>
                  </a:lnTo>
                  <a:lnTo>
                    <a:pt x="212" y="300"/>
                  </a:lnTo>
                  <a:lnTo>
                    <a:pt x="4" y="92"/>
                  </a:lnTo>
                  <a:close/>
                </a:path>
              </a:pathLst>
            </a:custGeom>
            <a:solidFill>
              <a:srgbClr val="399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sp>
          <p:nvSpPr>
            <p:cNvPr id="273" name="Freeform 18"/>
            <p:cNvSpPr/>
            <p:nvPr/>
          </p:nvSpPr>
          <p:spPr bwMode="auto">
            <a:xfrm>
              <a:off x="681037" y="0"/>
              <a:ext cx="360362" cy="549275"/>
            </a:xfrm>
            <a:custGeom>
              <a:avLst/>
              <a:gdLst>
                <a:gd name="T0" fmla="*/ 4 w 399"/>
                <a:gd name="T1" fmla="*/ 92 h 608"/>
                <a:gd name="T2" fmla="*/ 95 w 399"/>
                <a:gd name="T3" fmla="*/ 0 h 608"/>
                <a:gd name="T4" fmla="*/ 399 w 399"/>
                <a:gd name="T5" fmla="*/ 304 h 608"/>
                <a:gd name="T6" fmla="*/ 95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5" y="0"/>
                  </a:lnTo>
                  <a:lnTo>
                    <a:pt x="399" y="304"/>
                  </a:lnTo>
                  <a:lnTo>
                    <a:pt x="95" y="608"/>
                  </a:lnTo>
                  <a:lnTo>
                    <a:pt x="0" y="512"/>
                  </a:lnTo>
                  <a:lnTo>
                    <a:pt x="212" y="300"/>
                  </a:lnTo>
                  <a:lnTo>
                    <a:pt x="4" y="92"/>
                  </a:lnTo>
                  <a:close/>
                </a:path>
              </a:pathLst>
            </a:custGeom>
            <a:solidFill>
              <a:srgbClr val="F796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grpSp>
      <p:pic>
        <p:nvPicPr>
          <p:cNvPr id="320" name="图片 319" descr="C:\Users\qlp-PC\AppData\Roaming\Tencent\Users\2491454950\QQ\WinTemp\RichOle\Y9%6XOFJ_P_BLG9N%D}IKZ9.png"/>
          <p:cNvPicPr>
            <a:picLocks noChangeAspect="1" noChangeArrowheads="1"/>
          </p:cNvPicPr>
          <p:nvPr/>
        </p:nvPicPr>
        <p:blipFill rotWithShape="1">
          <a:blip r:embed="rId1">
            <a:extLst>
              <a:ext uri="{28A0092B-C50C-407E-A947-70E740481C1C}">
                <a14:useLocalDpi xmlns:a14="http://schemas.microsoft.com/office/drawing/2010/main" val="0"/>
              </a:ext>
            </a:extLst>
          </a:blip>
          <a:srcRect t="14557" b="83190"/>
          <a:stretch>
            <a:fillRect/>
          </a:stretch>
        </p:blipFill>
        <p:spPr bwMode="auto">
          <a:xfrm>
            <a:off x="400283" y="837717"/>
            <a:ext cx="8203870" cy="95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1" name="TextBox 11"/>
          <p:cNvSpPr txBox="1"/>
          <p:nvPr/>
        </p:nvSpPr>
        <p:spPr>
          <a:xfrm>
            <a:off x="1046234" y="315566"/>
            <a:ext cx="2703830" cy="52197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anose="02010600040101010101" pitchFamily="2" charset="-122"/>
                <a:cs typeface="华文黑体" pitchFamily="2" charset="-122"/>
              </a:defRPr>
            </a:lvl1pPr>
          </a:lstStyle>
          <a:p>
            <a:pPr algn="l"/>
            <a:r>
              <a:rPr lang="zh-CN" altLang="en-US" sz="2800" b="1">
                <a:solidFill>
                  <a:schemeClr val="accent1">
                    <a:lumMod val="50000"/>
                  </a:schemeClr>
                </a:solidFill>
                <a:sym typeface="+mn-ea"/>
              </a:rPr>
              <a:t>5.3.1 双协议栈</a:t>
            </a:r>
            <a:endParaRPr lang="zh-CN" altLang="en-US" sz="2800" b="1">
              <a:solidFill>
                <a:schemeClr val="accent1">
                  <a:lumMod val="50000"/>
                </a:schemeClr>
              </a:solidFill>
              <a:sym typeface="+mn-ea"/>
            </a:endParaRPr>
          </a:p>
        </p:txBody>
      </p:sp>
      <p:sp>
        <p:nvSpPr>
          <p:cNvPr id="12" name="矩形 11"/>
          <p:cNvSpPr/>
          <p:nvPr/>
        </p:nvSpPr>
        <p:spPr>
          <a:xfrm>
            <a:off x="400050" y="981393"/>
            <a:ext cx="8147050" cy="1783715"/>
          </a:xfrm>
          <a:prstGeom prst="rect">
            <a:avLst/>
          </a:prstGeom>
          <a:solidFill>
            <a:schemeClr val="bg1"/>
          </a:solidFill>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p>
            <a:pPr algn="l"/>
            <a:r>
              <a:rPr lang="en-US" altLang="zh-CN" sz="2200" b="1">
                <a:solidFill>
                  <a:schemeClr val="accent1">
                    <a:lumMod val="50000"/>
                  </a:schemeClr>
                </a:solidFill>
              </a:rPr>
              <a:t>       </a:t>
            </a:r>
            <a:r>
              <a:rPr sz="2200" b="1">
                <a:solidFill>
                  <a:schemeClr val="accent1">
                    <a:lumMod val="50000"/>
                  </a:schemeClr>
                </a:solidFill>
              </a:rPr>
              <a:t>④ 若应用程序使用的目的地址是非IPv4兼容的IPv6地址，非本地在线网络，则使用IPv6协议。类似约定②，使用IPv6协议能够保证通信正常进行，而如果是跨越纯IPv4网络的通信，将采用隧道等机制实现通信; 而如果通过本地网络，则无须隧道机制即可完成通信。</a:t>
            </a:r>
            <a:endParaRPr sz="2200" b="1">
              <a:solidFill>
                <a:schemeClr val="accent1">
                  <a:lumMod val="50000"/>
                </a:schemeClr>
              </a:solidFill>
            </a:endParaRPr>
          </a:p>
        </p:txBody>
      </p:sp>
      <p:sp>
        <p:nvSpPr>
          <p:cNvPr id="2" name="矩形 1"/>
          <p:cNvSpPr/>
          <p:nvPr/>
        </p:nvSpPr>
        <p:spPr>
          <a:xfrm>
            <a:off x="400050" y="2909253"/>
            <a:ext cx="8147050" cy="768350"/>
          </a:xfrm>
          <a:prstGeom prst="rect">
            <a:avLst/>
          </a:prstGeom>
          <a:solidFill>
            <a:schemeClr val="bg1"/>
          </a:solidFill>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p>
            <a:pPr algn="l"/>
            <a:r>
              <a:rPr lang="en-US" altLang="zh-CN" sz="2200" b="1">
                <a:solidFill>
                  <a:schemeClr val="accent1">
                    <a:lumMod val="50000"/>
                  </a:schemeClr>
                </a:solidFill>
              </a:rPr>
              <a:t>      </a:t>
            </a:r>
            <a:r>
              <a:rPr sz="2200" b="1">
                <a:solidFill>
                  <a:schemeClr val="accent1">
                    <a:lumMod val="50000"/>
                  </a:schemeClr>
                </a:solidFill>
              </a:rPr>
              <a:t>⑤ 若应用程序使用域名作为目标地址，则先从域名服务器得到相应的IPv4/IPv6地址，然后根据地址情况进行相应的处理。</a:t>
            </a:r>
            <a:endParaRPr sz="2200" b="1">
              <a:solidFill>
                <a:schemeClr val="accent1">
                  <a:lumMod val="50000"/>
                </a:schemeClr>
              </a:solidFill>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0" name="Group 7"/>
          <p:cNvGrpSpPr/>
          <p:nvPr/>
        </p:nvGrpSpPr>
        <p:grpSpPr bwMode="auto">
          <a:xfrm>
            <a:off x="103064" y="47615"/>
            <a:ext cx="597171" cy="315096"/>
            <a:chOff x="0" y="0"/>
            <a:chExt cx="1041399" cy="549275"/>
          </a:xfrm>
        </p:grpSpPr>
        <p:sp>
          <p:nvSpPr>
            <p:cNvPr id="271" name="Freeform 16"/>
            <p:cNvSpPr/>
            <p:nvPr/>
          </p:nvSpPr>
          <p:spPr bwMode="auto">
            <a:xfrm>
              <a:off x="0" y="0"/>
              <a:ext cx="361950" cy="549275"/>
            </a:xfrm>
            <a:custGeom>
              <a:avLst/>
              <a:gdLst>
                <a:gd name="T0" fmla="*/ 4 w 400"/>
                <a:gd name="T1" fmla="*/ 92 h 608"/>
                <a:gd name="T2" fmla="*/ 96 w 400"/>
                <a:gd name="T3" fmla="*/ 0 h 608"/>
                <a:gd name="T4" fmla="*/ 400 w 400"/>
                <a:gd name="T5" fmla="*/ 304 h 608"/>
                <a:gd name="T6" fmla="*/ 96 w 400"/>
                <a:gd name="T7" fmla="*/ 608 h 608"/>
                <a:gd name="T8" fmla="*/ 0 w 400"/>
                <a:gd name="T9" fmla="*/ 512 h 608"/>
                <a:gd name="T10" fmla="*/ 212 w 400"/>
                <a:gd name="T11" fmla="*/ 300 h 608"/>
                <a:gd name="T12" fmla="*/ 4 w 400"/>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400" h="608">
                  <a:moveTo>
                    <a:pt x="4" y="92"/>
                  </a:moveTo>
                  <a:lnTo>
                    <a:pt x="96" y="0"/>
                  </a:lnTo>
                  <a:lnTo>
                    <a:pt x="400" y="304"/>
                  </a:lnTo>
                  <a:lnTo>
                    <a:pt x="96" y="608"/>
                  </a:lnTo>
                  <a:lnTo>
                    <a:pt x="0" y="512"/>
                  </a:lnTo>
                  <a:lnTo>
                    <a:pt x="212" y="300"/>
                  </a:lnTo>
                  <a:lnTo>
                    <a:pt x="4" y="92"/>
                  </a:lnTo>
                  <a:close/>
                </a:path>
              </a:pathLst>
            </a:custGeom>
            <a:solidFill>
              <a:srgbClr val="005DA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sp>
          <p:nvSpPr>
            <p:cNvPr id="272" name="Freeform 17"/>
            <p:cNvSpPr/>
            <p:nvPr/>
          </p:nvSpPr>
          <p:spPr bwMode="auto">
            <a:xfrm>
              <a:off x="338137" y="0"/>
              <a:ext cx="360362" cy="549275"/>
            </a:xfrm>
            <a:custGeom>
              <a:avLst/>
              <a:gdLst>
                <a:gd name="T0" fmla="*/ 4 w 399"/>
                <a:gd name="T1" fmla="*/ 92 h 608"/>
                <a:gd name="T2" fmla="*/ 96 w 399"/>
                <a:gd name="T3" fmla="*/ 0 h 608"/>
                <a:gd name="T4" fmla="*/ 399 w 399"/>
                <a:gd name="T5" fmla="*/ 304 h 608"/>
                <a:gd name="T6" fmla="*/ 96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6" y="0"/>
                  </a:lnTo>
                  <a:lnTo>
                    <a:pt x="399" y="304"/>
                  </a:lnTo>
                  <a:lnTo>
                    <a:pt x="96" y="608"/>
                  </a:lnTo>
                  <a:lnTo>
                    <a:pt x="0" y="512"/>
                  </a:lnTo>
                  <a:lnTo>
                    <a:pt x="212" y="300"/>
                  </a:lnTo>
                  <a:lnTo>
                    <a:pt x="4" y="92"/>
                  </a:lnTo>
                  <a:close/>
                </a:path>
              </a:pathLst>
            </a:custGeom>
            <a:solidFill>
              <a:srgbClr val="399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sp>
          <p:nvSpPr>
            <p:cNvPr id="273" name="Freeform 18"/>
            <p:cNvSpPr/>
            <p:nvPr/>
          </p:nvSpPr>
          <p:spPr bwMode="auto">
            <a:xfrm>
              <a:off x="681037" y="0"/>
              <a:ext cx="360362" cy="549275"/>
            </a:xfrm>
            <a:custGeom>
              <a:avLst/>
              <a:gdLst>
                <a:gd name="T0" fmla="*/ 4 w 399"/>
                <a:gd name="T1" fmla="*/ 92 h 608"/>
                <a:gd name="T2" fmla="*/ 95 w 399"/>
                <a:gd name="T3" fmla="*/ 0 h 608"/>
                <a:gd name="T4" fmla="*/ 399 w 399"/>
                <a:gd name="T5" fmla="*/ 304 h 608"/>
                <a:gd name="T6" fmla="*/ 95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5" y="0"/>
                  </a:lnTo>
                  <a:lnTo>
                    <a:pt x="399" y="304"/>
                  </a:lnTo>
                  <a:lnTo>
                    <a:pt x="95" y="608"/>
                  </a:lnTo>
                  <a:lnTo>
                    <a:pt x="0" y="512"/>
                  </a:lnTo>
                  <a:lnTo>
                    <a:pt x="212" y="300"/>
                  </a:lnTo>
                  <a:lnTo>
                    <a:pt x="4" y="92"/>
                  </a:lnTo>
                  <a:close/>
                </a:path>
              </a:pathLst>
            </a:custGeom>
            <a:solidFill>
              <a:srgbClr val="F796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grpSp>
      <p:pic>
        <p:nvPicPr>
          <p:cNvPr id="320" name="图片 319" descr="C:\Users\qlp-PC\AppData\Roaming\Tencent\Users\2491454950\QQ\WinTemp\RichOle\Y9%6XOFJ_P_BLG9N%D}IKZ9.png"/>
          <p:cNvPicPr>
            <a:picLocks noChangeAspect="1" noChangeArrowheads="1"/>
          </p:cNvPicPr>
          <p:nvPr/>
        </p:nvPicPr>
        <p:blipFill rotWithShape="1">
          <a:blip r:embed="rId1">
            <a:extLst>
              <a:ext uri="{28A0092B-C50C-407E-A947-70E740481C1C}">
                <a14:useLocalDpi xmlns:a14="http://schemas.microsoft.com/office/drawing/2010/main" val="0"/>
              </a:ext>
            </a:extLst>
          </a:blip>
          <a:srcRect t="14557" b="83190"/>
          <a:stretch>
            <a:fillRect/>
          </a:stretch>
        </p:blipFill>
        <p:spPr bwMode="auto">
          <a:xfrm>
            <a:off x="400283" y="837717"/>
            <a:ext cx="8203870" cy="95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1" name="TextBox 11"/>
          <p:cNvSpPr txBox="1"/>
          <p:nvPr/>
        </p:nvSpPr>
        <p:spPr>
          <a:xfrm>
            <a:off x="1046234" y="315566"/>
            <a:ext cx="2703830" cy="52197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anose="02010600040101010101" pitchFamily="2" charset="-122"/>
                <a:cs typeface="华文黑体" pitchFamily="2" charset="-122"/>
              </a:defRPr>
            </a:lvl1pPr>
          </a:lstStyle>
          <a:p>
            <a:pPr algn="l"/>
            <a:r>
              <a:rPr lang="zh-CN" altLang="en-US" sz="2800" b="1">
                <a:solidFill>
                  <a:schemeClr val="accent1">
                    <a:lumMod val="50000"/>
                  </a:schemeClr>
                </a:solidFill>
                <a:sym typeface="+mn-ea"/>
              </a:rPr>
              <a:t>5.3.1 双协议栈</a:t>
            </a:r>
            <a:endParaRPr lang="zh-CN" altLang="en-US" sz="2800" b="1">
              <a:solidFill>
                <a:schemeClr val="accent1">
                  <a:lumMod val="50000"/>
                </a:schemeClr>
              </a:solidFill>
              <a:sym typeface="+mn-ea"/>
            </a:endParaRPr>
          </a:p>
        </p:txBody>
      </p:sp>
      <p:sp>
        <p:nvSpPr>
          <p:cNvPr id="2" name="矩形 1"/>
          <p:cNvSpPr/>
          <p:nvPr/>
        </p:nvSpPr>
        <p:spPr>
          <a:xfrm>
            <a:off x="400050" y="991235"/>
            <a:ext cx="4221480" cy="569595"/>
          </a:xfrm>
          <a:prstGeom prst="rect">
            <a:avLst/>
          </a:prstGeom>
          <a:solidFill>
            <a:schemeClr val="accent4">
              <a:lumMod val="20000"/>
              <a:lumOff val="80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sz="2400" b="1">
                <a:solidFill>
                  <a:schemeClr val="accent1">
                    <a:lumMod val="50000"/>
                  </a:schemeClr>
                </a:solidFill>
              </a:rPr>
              <a:t>2、基于双协议栈的应用服务</a:t>
            </a:r>
            <a:endParaRPr lang="zh-CN" altLang="en-US" sz="2400" b="1">
              <a:solidFill>
                <a:schemeClr val="accent1">
                  <a:lumMod val="50000"/>
                </a:schemeClr>
              </a:solidFill>
            </a:endParaRPr>
          </a:p>
        </p:txBody>
      </p:sp>
      <p:sp>
        <p:nvSpPr>
          <p:cNvPr id="12" name="矩形 11"/>
          <p:cNvSpPr/>
          <p:nvPr/>
        </p:nvSpPr>
        <p:spPr>
          <a:xfrm>
            <a:off x="400050" y="1637983"/>
            <a:ext cx="8147050" cy="1783715"/>
          </a:xfrm>
          <a:prstGeom prst="rect">
            <a:avLst/>
          </a:prstGeom>
          <a:solidFill>
            <a:schemeClr val="bg1"/>
          </a:solidFill>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p>
            <a:pPr algn="l"/>
            <a:r>
              <a:rPr lang="en-US" altLang="zh-CN" sz="2200" b="1">
                <a:solidFill>
                  <a:schemeClr val="accent1">
                    <a:lumMod val="50000"/>
                  </a:schemeClr>
                </a:solidFill>
              </a:rPr>
              <a:t>       </a:t>
            </a:r>
            <a:r>
              <a:rPr sz="2200" b="1">
                <a:solidFill>
                  <a:schemeClr val="accent1">
                    <a:lumMod val="50000"/>
                  </a:schemeClr>
                </a:solidFill>
              </a:rPr>
              <a:t>基于双协议栈的域名服务域名系统( 简称: DNS) 的主要功能是通过域名和IP地址之间的相互对应关系，来精确定位网络资源，即根据域名查询IP地址，反之亦然。DNS是Internet的基础架构，众多的网络服务都是建立在DNS体系基础之上的。因此，DNS的重要性不言而喻。</a:t>
            </a:r>
            <a:endParaRPr sz="2200" b="1">
              <a:solidFill>
                <a:schemeClr val="accent1">
                  <a:lumMod val="50000"/>
                </a:schemeClr>
              </a:solidFill>
            </a:endParaRPr>
          </a:p>
        </p:txBody>
      </p:sp>
      <p:sp>
        <p:nvSpPr>
          <p:cNvPr id="3" name="矩形 2"/>
          <p:cNvSpPr/>
          <p:nvPr/>
        </p:nvSpPr>
        <p:spPr>
          <a:xfrm>
            <a:off x="400050" y="3499168"/>
            <a:ext cx="8147050" cy="1445260"/>
          </a:xfrm>
          <a:prstGeom prst="rect">
            <a:avLst/>
          </a:prstGeom>
          <a:solidFill>
            <a:schemeClr val="bg1"/>
          </a:solidFill>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p>
            <a:pPr algn="l"/>
            <a:r>
              <a:rPr lang="en-US" altLang="zh-CN" sz="2200" b="1">
                <a:solidFill>
                  <a:schemeClr val="accent1">
                    <a:lumMod val="50000"/>
                  </a:schemeClr>
                </a:solidFill>
              </a:rPr>
              <a:t>       </a:t>
            </a:r>
            <a:r>
              <a:rPr sz="2200" b="1">
                <a:solidFill>
                  <a:schemeClr val="accent1">
                    <a:lumMod val="50000"/>
                  </a:schemeClr>
                </a:solidFill>
              </a:rPr>
              <a:t>IPv4地址正向解析的资源记录是"A"记录。IPv6地址解析目前有两种资源记录，即"AAAA" 和"A6" 记录。"A6"记录支持一些"AAAA"所不具备的新特性，如地址聚合，地址更改( Renumber) 等。</a:t>
            </a:r>
            <a:endParaRPr sz="2200" b="1">
              <a:solidFill>
                <a:schemeClr val="accent1">
                  <a:lumMod val="50000"/>
                </a:schemeClr>
              </a:solidFill>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0" name="Group 7"/>
          <p:cNvGrpSpPr/>
          <p:nvPr/>
        </p:nvGrpSpPr>
        <p:grpSpPr bwMode="auto">
          <a:xfrm>
            <a:off x="103064" y="47615"/>
            <a:ext cx="597171" cy="315096"/>
            <a:chOff x="0" y="0"/>
            <a:chExt cx="1041399" cy="549275"/>
          </a:xfrm>
        </p:grpSpPr>
        <p:sp>
          <p:nvSpPr>
            <p:cNvPr id="271" name="Freeform 16"/>
            <p:cNvSpPr/>
            <p:nvPr/>
          </p:nvSpPr>
          <p:spPr bwMode="auto">
            <a:xfrm>
              <a:off x="0" y="0"/>
              <a:ext cx="361950" cy="549275"/>
            </a:xfrm>
            <a:custGeom>
              <a:avLst/>
              <a:gdLst>
                <a:gd name="T0" fmla="*/ 4 w 400"/>
                <a:gd name="T1" fmla="*/ 92 h 608"/>
                <a:gd name="T2" fmla="*/ 96 w 400"/>
                <a:gd name="T3" fmla="*/ 0 h 608"/>
                <a:gd name="T4" fmla="*/ 400 w 400"/>
                <a:gd name="T5" fmla="*/ 304 h 608"/>
                <a:gd name="T6" fmla="*/ 96 w 400"/>
                <a:gd name="T7" fmla="*/ 608 h 608"/>
                <a:gd name="T8" fmla="*/ 0 w 400"/>
                <a:gd name="T9" fmla="*/ 512 h 608"/>
                <a:gd name="T10" fmla="*/ 212 w 400"/>
                <a:gd name="T11" fmla="*/ 300 h 608"/>
                <a:gd name="T12" fmla="*/ 4 w 400"/>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400" h="608">
                  <a:moveTo>
                    <a:pt x="4" y="92"/>
                  </a:moveTo>
                  <a:lnTo>
                    <a:pt x="96" y="0"/>
                  </a:lnTo>
                  <a:lnTo>
                    <a:pt x="400" y="304"/>
                  </a:lnTo>
                  <a:lnTo>
                    <a:pt x="96" y="608"/>
                  </a:lnTo>
                  <a:lnTo>
                    <a:pt x="0" y="512"/>
                  </a:lnTo>
                  <a:lnTo>
                    <a:pt x="212" y="300"/>
                  </a:lnTo>
                  <a:lnTo>
                    <a:pt x="4" y="92"/>
                  </a:lnTo>
                  <a:close/>
                </a:path>
              </a:pathLst>
            </a:custGeom>
            <a:solidFill>
              <a:srgbClr val="005DA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sp>
          <p:nvSpPr>
            <p:cNvPr id="272" name="Freeform 17"/>
            <p:cNvSpPr/>
            <p:nvPr/>
          </p:nvSpPr>
          <p:spPr bwMode="auto">
            <a:xfrm>
              <a:off x="338137" y="0"/>
              <a:ext cx="360362" cy="549275"/>
            </a:xfrm>
            <a:custGeom>
              <a:avLst/>
              <a:gdLst>
                <a:gd name="T0" fmla="*/ 4 w 399"/>
                <a:gd name="T1" fmla="*/ 92 h 608"/>
                <a:gd name="T2" fmla="*/ 96 w 399"/>
                <a:gd name="T3" fmla="*/ 0 h 608"/>
                <a:gd name="T4" fmla="*/ 399 w 399"/>
                <a:gd name="T5" fmla="*/ 304 h 608"/>
                <a:gd name="T6" fmla="*/ 96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6" y="0"/>
                  </a:lnTo>
                  <a:lnTo>
                    <a:pt x="399" y="304"/>
                  </a:lnTo>
                  <a:lnTo>
                    <a:pt x="96" y="608"/>
                  </a:lnTo>
                  <a:lnTo>
                    <a:pt x="0" y="512"/>
                  </a:lnTo>
                  <a:lnTo>
                    <a:pt x="212" y="300"/>
                  </a:lnTo>
                  <a:lnTo>
                    <a:pt x="4" y="92"/>
                  </a:lnTo>
                  <a:close/>
                </a:path>
              </a:pathLst>
            </a:custGeom>
            <a:solidFill>
              <a:srgbClr val="399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sp>
          <p:nvSpPr>
            <p:cNvPr id="273" name="Freeform 18"/>
            <p:cNvSpPr/>
            <p:nvPr/>
          </p:nvSpPr>
          <p:spPr bwMode="auto">
            <a:xfrm>
              <a:off x="681037" y="0"/>
              <a:ext cx="360362" cy="549275"/>
            </a:xfrm>
            <a:custGeom>
              <a:avLst/>
              <a:gdLst>
                <a:gd name="T0" fmla="*/ 4 w 399"/>
                <a:gd name="T1" fmla="*/ 92 h 608"/>
                <a:gd name="T2" fmla="*/ 95 w 399"/>
                <a:gd name="T3" fmla="*/ 0 h 608"/>
                <a:gd name="T4" fmla="*/ 399 w 399"/>
                <a:gd name="T5" fmla="*/ 304 h 608"/>
                <a:gd name="T6" fmla="*/ 95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5" y="0"/>
                  </a:lnTo>
                  <a:lnTo>
                    <a:pt x="399" y="304"/>
                  </a:lnTo>
                  <a:lnTo>
                    <a:pt x="95" y="608"/>
                  </a:lnTo>
                  <a:lnTo>
                    <a:pt x="0" y="512"/>
                  </a:lnTo>
                  <a:lnTo>
                    <a:pt x="212" y="300"/>
                  </a:lnTo>
                  <a:lnTo>
                    <a:pt x="4" y="92"/>
                  </a:lnTo>
                  <a:close/>
                </a:path>
              </a:pathLst>
            </a:custGeom>
            <a:solidFill>
              <a:srgbClr val="F796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grpSp>
      <p:pic>
        <p:nvPicPr>
          <p:cNvPr id="320" name="图片 319" descr="C:\Users\qlp-PC\AppData\Roaming\Tencent\Users\2491454950\QQ\WinTemp\RichOle\Y9%6XOFJ_P_BLG9N%D}IKZ9.png"/>
          <p:cNvPicPr>
            <a:picLocks noChangeAspect="1" noChangeArrowheads="1"/>
          </p:cNvPicPr>
          <p:nvPr/>
        </p:nvPicPr>
        <p:blipFill rotWithShape="1">
          <a:blip r:embed="rId1">
            <a:extLst>
              <a:ext uri="{28A0092B-C50C-407E-A947-70E740481C1C}">
                <a14:useLocalDpi xmlns:a14="http://schemas.microsoft.com/office/drawing/2010/main" val="0"/>
              </a:ext>
            </a:extLst>
          </a:blip>
          <a:srcRect t="14557" b="83190"/>
          <a:stretch>
            <a:fillRect/>
          </a:stretch>
        </p:blipFill>
        <p:spPr bwMode="auto">
          <a:xfrm>
            <a:off x="400283" y="837717"/>
            <a:ext cx="8203870" cy="95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1" name="TextBox 11"/>
          <p:cNvSpPr txBox="1"/>
          <p:nvPr/>
        </p:nvSpPr>
        <p:spPr>
          <a:xfrm>
            <a:off x="1046234" y="315566"/>
            <a:ext cx="2703830" cy="52197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anose="02010600040101010101" pitchFamily="2" charset="-122"/>
                <a:cs typeface="华文黑体" pitchFamily="2" charset="-122"/>
              </a:defRPr>
            </a:lvl1pPr>
          </a:lstStyle>
          <a:p>
            <a:pPr algn="l"/>
            <a:r>
              <a:rPr lang="zh-CN" altLang="en-US" sz="2800" b="1">
                <a:solidFill>
                  <a:schemeClr val="accent1">
                    <a:lumMod val="50000"/>
                  </a:schemeClr>
                </a:solidFill>
                <a:sym typeface="+mn-ea"/>
              </a:rPr>
              <a:t>5.3.2 隧道技术</a:t>
            </a:r>
            <a:endParaRPr lang="zh-CN" altLang="en-US" sz="2800" b="1">
              <a:solidFill>
                <a:schemeClr val="accent1">
                  <a:lumMod val="50000"/>
                </a:schemeClr>
              </a:solidFill>
              <a:sym typeface="+mn-ea"/>
            </a:endParaRPr>
          </a:p>
        </p:txBody>
      </p:sp>
      <p:sp>
        <p:nvSpPr>
          <p:cNvPr id="12" name="矩形 11"/>
          <p:cNvSpPr/>
          <p:nvPr/>
        </p:nvSpPr>
        <p:spPr>
          <a:xfrm>
            <a:off x="400050" y="993140"/>
            <a:ext cx="8147050" cy="1938020"/>
          </a:xfrm>
          <a:prstGeom prst="rect">
            <a:avLst/>
          </a:prstGeom>
          <a:solidFill>
            <a:schemeClr val="bg1"/>
          </a:solidFill>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p>
            <a:pPr algn="l"/>
            <a:r>
              <a:rPr lang="en-US" altLang="zh-CN" sz="2400" b="1">
                <a:solidFill>
                  <a:schemeClr val="accent1">
                    <a:lumMod val="50000"/>
                  </a:schemeClr>
                </a:solidFill>
              </a:rPr>
              <a:t>       </a:t>
            </a:r>
            <a:r>
              <a:rPr sz="2400" b="1">
                <a:solidFill>
                  <a:schemeClr val="accent1">
                    <a:lumMod val="50000"/>
                  </a:schemeClr>
                </a:solidFill>
              </a:rPr>
              <a:t>隧道技术提供了一种以现有IPv4路由体系来传递IPv6数据的方法，它将IPv6数据报作为无结构意义的数据，封装在IPv4数据报中，被IPv4网络传输，如此穿越IPv4网络进行通信，并且在隧道的两端可以分别对数据报文进行封装和解封装。</a:t>
            </a:r>
            <a:endParaRPr sz="2400" b="1">
              <a:solidFill>
                <a:schemeClr val="accent1">
                  <a:lumMod val="50000"/>
                </a:schemeClr>
              </a:solidFill>
            </a:endParaRPr>
          </a:p>
        </p:txBody>
      </p:sp>
      <p:sp>
        <p:nvSpPr>
          <p:cNvPr id="3" name="矩形 2"/>
          <p:cNvSpPr/>
          <p:nvPr/>
        </p:nvSpPr>
        <p:spPr>
          <a:xfrm>
            <a:off x="400050" y="3039428"/>
            <a:ext cx="8147050" cy="1198880"/>
          </a:xfrm>
          <a:prstGeom prst="rect">
            <a:avLst/>
          </a:prstGeom>
          <a:solidFill>
            <a:schemeClr val="bg1"/>
          </a:solidFill>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p>
            <a:pPr algn="l"/>
            <a:r>
              <a:rPr lang="en-US" altLang="zh-CN" sz="2400" b="1">
                <a:solidFill>
                  <a:schemeClr val="accent1">
                    <a:lumMod val="50000"/>
                  </a:schemeClr>
                </a:solidFill>
              </a:rPr>
              <a:t>         </a:t>
            </a:r>
            <a:r>
              <a:rPr sz="2400" b="1">
                <a:solidFill>
                  <a:schemeClr val="accent1">
                    <a:lumMod val="50000"/>
                  </a:schemeClr>
                </a:solidFill>
              </a:rPr>
              <a:t>隧道是一个虚拟的点对点的连接。隧道技术在定义上就是指包括数据封装、传输和解封装在内的全过程。</a:t>
            </a:r>
            <a:endParaRPr sz="2400" b="1">
              <a:solidFill>
                <a:schemeClr val="accent1">
                  <a:lumMod val="50000"/>
                </a:schemeClr>
              </a:solidFill>
            </a:endParaRPr>
          </a:p>
          <a:p>
            <a:pPr algn="l"/>
            <a:r>
              <a:rPr lang="en-US" sz="2400" b="1">
                <a:solidFill>
                  <a:schemeClr val="accent1">
                    <a:lumMod val="50000"/>
                  </a:schemeClr>
                </a:solidFill>
              </a:rPr>
              <a:t>         </a:t>
            </a:r>
            <a:r>
              <a:rPr sz="2400" b="1">
                <a:solidFill>
                  <a:schemeClr val="accent1">
                    <a:lumMod val="50000"/>
                  </a:schemeClr>
                </a:solidFill>
              </a:rPr>
              <a:t>隧道技术是IPv6向IPv4过渡的一个重要手段。</a:t>
            </a:r>
            <a:endParaRPr sz="2400" b="1">
              <a:solidFill>
                <a:schemeClr val="accent1">
                  <a:lumMod val="50000"/>
                </a:schemeClr>
              </a:solidFill>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 name="椭圆 149"/>
          <p:cNvSpPr/>
          <p:nvPr/>
        </p:nvSpPr>
        <p:spPr>
          <a:xfrm>
            <a:off x="400050" y="1849120"/>
            <a:ext cx="1363980" cy="966470"/>
          </a:xfrm>
          <a:prstGeom prst="ellipse">
            <a:avLst/>
          </a:prstGeom>
          <a:solidFill>
            <a:schemeClr val="bg1">
              <a:lumMod val="85000"/>
            </a:schemeClr>
          </a:solidFill>
          <a:ln w="63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clip" horzOverflow="clip" vert="horz" wrap="square" lIns="91440" tIns="45720" rIns="91440" bIns="45720" numCol="1" spcCol="0" rtlCol="0" fromWordArt="0" anchor="ctr" anchorCtr="0" forceAA="0" compatLnSpc="1">
            <a:noAutofit/>
          </a:bodyPr>
          <a:lstStyle/>
          <a:p>
            <a:endParaRPr lang="zh-CN" altLang="en-US"/>
          </a:p>
        </p:txBody>
      </p:sp>
      <p:grpSp>
        <p:nvGrpSpPr>
          <p:cNvPr id="270" name="Group 7"/>
          <p:cNvGrpSpPr/>
          <p:nvPr/>
        </p:nvGrpSpPr>
        <p:grpSpPr bwMode="auto">
          <a:xfrm>
            <a:off x="103064" y="47615"/>
            <a:ext cx="597171" cy="315096"/>
            <a:chOff x="0" y="0"/>
            <a:chExt cx="1041399" cy="549275"/>
          </a:xfrm>
        </p:grpSpPr>
        <p:sp>
          <p:nvSpPr>
            <p:cNvPr id="271" name="Freeform 16"/>
            <p:cNvSpPr/>
            <p:nvPr/>
          </p:nvSpPr>
          <p:spPr bwMode="auto">
            <a:xfrm>
              <a:off x="0" y="0"/>
              <a:ext cx="361950" cy="549275"/>
            </a:xfrm>
            <a:custGeom>
              <a:avLst/>
              <a:gdLst>
                <a:gd name="T0" fmla="*/ 4 w 400"/>
                <a:gd name="T1" fmla="*/ 92 h 608"/>
                <a:gd name="T2" fmla="*/ 96 w 400"/>
                <a:gd name="T3" fmla="*/ 0 h 608"/>
                <a:gd name="T4" fmla="*/ 400 w 400"/>
                <a:gd name="T5" fmla="*/ 304 h 608"/>
                <a:gd name="T6" fmla="*/ 96 w 400"/>
                <a:gd name="T7" fmla="*/ 608 h 608"/>
                <a:gd name="T8" fmla="*/ 0 w 400"/>
                <a:gd name="T9" fmla="*/ 512 h 608"/>
                <a:gd name="T10" fmla="*/ 212 w 400"/>
                <a:gd name="T11" fmla="*/ 300 h 608"/>
                <a:gd name="T12" fmla="*/ 4 w 400"/>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400" h="608">
                  <a:moveTo>
                    <a:pt x="4" y="92"/>
                  </a:moveTo>
                  <a:lnTo>
                    <a:pt x="96" y="0"/>
                  </a:lnTo>
                  <a:lnTo>
                    <a:pt x="400" y="304"/>
                  </a:lnTo>
                  <a:lnTo>
                    <a:pt x="96" y="608"/>
                  </a:lnTo>
                  <a:lnTo>
                    <a:pt x="0" y="512"/>
                  </a:lnTo>
                  <a:lnTo>
                    <a:pt x="212" y="300"/>
                  </a:lnTo>
                  <a:lnTo>
                    <a:pt x="4" y="92"/>
                  </a:lnTo>
                  <a:close/>
                </a:path>
              </a:pathLst>
            </a:custGeom>
            <a:solidFill>
              <a:srgbClr val="005DA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sp>
          <p:nvSpPr>
            <p:cNvPr id="272" name="Freeform 17"/>
            <p:cNvSpPr/>
            <p:nvPr/>
          </p:nvSpPr>
          <p:spPr bwMode="auto">
            <a:xfrm>
              <a:off x="338137" y="0"/>
              <a:ext cx="360362" cy="549275"/>
            </a:xfrm>
            <a:custGeom>
              <a:avLst/>
              <a:gdLst>
                <a:gd name="T0" fmla="*/ 4 w 399"/>
                <a:gd name="T1" fmla="*/ 92 h 608"/>
                <a:gd name="T2" fmla="*/ 96 w 399"/>
                <a:gd name="T3" fmla="*/ 0 h 608"/>
                <a:gd name="T4" fmla="*/ 399 w 399"/>
                <a:gd name="T5" fmla="*/ 304 h 608"/>
                <a:gd name="T6" fmla="*/ 96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6" y="0"/>
                  </a:lnTo>
                  <a:lnTo>
                    <a:pt x="399" y="304"/>
                  </a:lnTo>
                  <a:lnTo>
                    <a:pt x="96" y="608"/>
                  </a:lnTo>
                  <a:lnTo>
                    <a:pt x="0" y="512"/>
                  </a:lnTo>
                  <a:lnTo>
                    <a:pt x="212" y="300"/>
                  </a:lnTo>
                  <a:lnTo>
                    <a:pt x="4" y="92"/>
                  </a:lnTo>
                  <a:close/>
                </a:path>
              </a:pathLst>
            </a:custGeom>
            <a:solidFill>
              <a:srgbClr val="399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sp>
          <p:nvSpPr>
            <p:cNvPr id="273" name="Freeform 18"/>
            <p:cNvSpPr/>
            <p:nvPr/>
          </p:nvSpPr>
          <p:spPr bwMode="auto">
            <a:xfrm>
              <a:off x="681037" y="0"/>
              <a:ext cx="360362" cy="549275"/>
            </a:xfrm>
            <a:custGeom>
              <a:avLst/>
              <a:gdLst>
                <a:gd name="T0" fmla="*/ 4 w 399"/>
                <a:gd name="T1" fmla="*/ 92 h 608"/>
                <a:gd name="T2" fmla="*/ 95 w 399"/>
                <a:gd name="T3" fmla="*/ 0 h 608"/>
                <a:gd name="T4" fmla="*/ 399 w 399"/>
                <a:gd name="T5" fmla="*/ 304 h 608"/>
                <a:gd name="T6" fmla="*/ 95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5" y="0"/>
                  </a:lnTo>
                  <a:lnTo>
                    <a:pt x="399" y="304"/>
                  </a:lnTo>
                  <a:lnTo>
                    <a:pt x="95" y="608"/>
                  </a:lnTo>
                  <a:lnTo>
                    <a:pt x="0" y="512"/>
                  </a:lnTo>
                  <a:lnTo>
                    <a:pt x="212" y="300"/>
                  </a:lnTo>
                  <a:lnTo>
                    <a:pt x="4" y="92"/>
                  </a:lnTo>
                  <a:close/>
                </a:path>
              </a:pathLst>
            </a:custGeom>
            <a:solidFill>
              <a:srgbClr val="F796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grpSp>
      <p:pic>
        <p:nvPicPr>
          <p:cNvPr id="320" name="图片 319" descr="C:\Users\qlp-PC\AppData\Roaming\Tencent\Users\2491454950\QQ\WinTemp\RichOle\Y9%6XOFJ_P_BLG9N%D}IKZ9.png"/>
          <p:cNvPicPr>
            <a:picLocks noChangeAspect="1" noChangeArrowheads="1"/>
          </p:cNvPicPr>
          <p:nvPr/>
        </p:nvPicPr>
        <p:blipFill rotWithShape="1">
          <a:blip r:embed="rId1">
            <a:extLst>
              <a:ext uri="{28A0092B-C50C-407E-A947-70E740481C1C}">
                <a14:useLocalDpi xmlns:a14="http://schemas.microsoft.com/office/drawing/2010/main" val="0"/>
              </a:ext>
            </a:extLst>
          </a:blip>
          <a:srcRect t="14557" b="83190"/>
          <a:stretch>
            <a:fillRect/>
          </a:stretch>
        </p:blipFill>
        <p:spPr bwMode="auto">
          <a:xfrm>
            <a:off x="400283" y="837717"/>
            <a:ext cx="8203870" cy="95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1" name="TextBox 11"/>
          <p:cNvSpPr txBox="1"/>
          <p:nvPr/>
        </p:nvSpPr>
        <p:spPr>
          <a:xfrm>
            <a:off x="1715524" y="413991"/>
            <a:ext cx="2703830" cy="52197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anose="02010600040101010101" pitchFamily="2" charset="-122"/>
                <a:cs typeface="华文黑体" pitchFamily="2" charset="-122"/>
              </a:defRPr>
            </a:lvl1pPr>
          </a:lstStyle>
          <a:p>
            <a:pPr algn="l"/>
            <a:r>
              <a:rPr lang="zh-CN" altLang="en-US" sz="2800" b="1">
                <a:solidFill>
                  <a:schemeClr val="accent1">
                    <a:lumMod val="50000"/>
                  </a:schemeClr>
                </a:solidFill>
                <a:sym typeface="+mn-ea"/>
              </a:rPr>
              <a:t>5.3.2 隧道技术</a:t>
            </a:r>
            <a:endParaRPr lang="zh-CN" altLang="en-US" sz="2800" b="1">
              <a:solidFill>
                <a:schemeClr val="accent1">
                  <a:lumMod val="50000"/>
                </a:schemeClr>
              </a:solidFill>
              <a:sym typeface="+mn-ea"/>
            </a:endParaRPr>
          </a:p>
        </p:txBody>
      </p:sp>
      <p:cxnSp>
        <p:nvCxnSpPr>
          <p:cNvPr id="150" name="直接连接符 150"/>
          <p:cNvCxnSpPr/>
          <p:nvPr/>
        </p:nvCxnSpPr>
        <p:spPr>
          <a:xfrm flipV="1">
            <a:off x="1784985" y="2279015"/>
            <a:ext cx="5525770" cy="1079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36" name="椭圆 236"/>
          <p:cNvSpPr/>
          <p:nvPr/>
        </p:nvSpPr>
        <p:spPr>
          <a:xfrm>
            <a:off x="7299325" y="1814830"/>
            <a:ext cx="1304925" cy="892810"/>
          </a:xfrm>
          <a:prstGeom prst="ellipse">
            <a:avLst/>
          </a:prstGeom>
          <a:solidFill>
            <a:schemeClr val="bg1">
              <a:lumMod val="85000"/>
            </a:schemeClr>
          </a:solidFill>
          <a:ln w="63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clip" horzOverflow="clip" vert="horz" wrap="square" lIns="91440" tIns="45720" rIns="91440" bIns="45720" numCol="1" spcCol="0" rtlCol="0" fromWordArt="0" anchor="ctr" anchorCtr="0" forceAA="0" compatLnSpc="1">
            <a:noAutofit/>
          </a:bodyPr>
          <a:lstStyle/>
          <a:p>
            <a:endParaRPr lang="zh-CN" altLang="en-US"/>
          </a:p>
        </p:txBody>
      </p:sp>
      <p:pic>
        <p:nvPicPr>
          <p:cNvPr id="230" name="Picture 45"/>
          <p:cNvPicPr/>
          <p:nvPr/>
        </p:nvPicPr>
        <p:blipFill>
          <a:blip r:embed="rId2" cstate="print">
            <a:extLst>
              <a:ext uri="{28A0092B-C50C-407E-A947-70E740481C1C}">
                <a14:useLocalDpi xmlns:a14="http://schemas.microsoft.com/office/drawing/2010/main" val="0"/>
              </a:ext>
            </a:extLst>
          </a:blip>
          <a:srcRect r="20999" b="27777"/>
          <a:stretch>
            <a:fillRect/>
          </a:stretch>
        </p:blipFill>
        <p:spPr>
          <a:xfrm>
            <a:off x="593090" y="1953260"/>
            <a:ext cx="541655" cy="524510"/>
          </a:xfrm>
          <a:prstGeom prst="rect">
            <a:avLst/>
          </a:prstGeom>
          <a:noFill/>
          <a:ln>
            <a:noFill/>
          </a:ln>
          <a:effectLst/>
        </p:spPr>
      </p:pic>
      <p:pic>
        <p:nvPicPr>
          <p:cNvPr id="234" name="图片 234"/>
          <p:cNvPicPr/>
          <p:nvPr/>
        </p:nvPicPr>
        <p:blipFill>
          <a:blip r:embed="rId3"/>
          <a:stretch>
            <a:fillRect/>
          </a:stretch>
        </p:blipFill>
        <p:spPr>
          <a:xfrm>
            <a:off x="6002020" y="1998345"/>
            <a:ext cx="858520" cy="473710"/>
          </a:xfrm>
          <a:prstGeom prst="rect">
            <a:avLst/>
          </a:prstGeom>
          <a:noFill/>
          <a:ln w="9525">
            <a:noFill/>
          </a:ln>
        </p:spPr>
      </p:pic>
      <p:sp>
        <p:nvSpPr>
          <p:cNvPr id="238" name="文本框 134"/>
          <p:cNvSpPr txBox="1"/>
          <p:nvPr/>
        </p:nvSpPr>
        <p:spPr>
          <a:xfrm>
            <a:off x="3959225" y="2476500"/>
            <a:ext cx="1019175" cy="389890"/>
          </a:xfrm>
          <a:prstGeom prst="rect">
            <a:avLst/>
          </a:prstGeom>
          <a:solidFill>
            <a:schemeClr val="lt1"/>
          </a:solidFill>
          <a:ln w="6350">
            <a:solidFill>
              <a:schemeClr val="bg1"/>
            </a:solidFill>
          </a:ln>
        </p:spPr>
        <p:txBody>
          <a:bodyPr rot="0" spcFirstLastPara="0" vertOverflow="clip" horzOverflow="clip" vert="horz" wrap="square" lIns="0" tIns="0" rIns="0" bIns="0" numCol="1" spcCol="0" rtlCol="0" fromWordArt="0" anchor="ctr" anchorCtr="0" forceAA="0" compatLnSpc="1">
            <a:noAutofit/>
          </a:bodyPr>
          <a:lstStyle/>
          <a:p>
            <a:pPr algn="just"/>
            <a:r>
              <a:rPr lang="en-US" sz="1800" kern="100">
                <a:effectLst/>
                <a:latin typeface="Times New Roman" panose="02020603050405020304" charset="0"/>
                <a:ea typeface="宋体" panose="02010600030101010101" pitchFamily="2" charset="-122"/>
                <a:cs typeface="宋体" panose="02010600030101010101" pitchFamily="2" charset="-122"/>
              </a:rPr>
              <a:t>IPv4</a:t>
            </a:r>
            <a:r>
              <a:rPr lang="zh-CN" sz="1800" kern="100">
                <a:effectLst/>
                <a:latin typeface="Times New Roman" panose="02020603050405020304" charset="0"/>
                <a:ea typeface="宋体" panose="02010600030101010101" pitchFamily="2" charset="-122"/>
                <a:cs typeface="宋体" panose="02010600030101010101" pitchFamily="2" charset="-122"/>
              </a:rPr>
              <a:t>区域</a:t>
            </a:r>
            <a:endParaRPr lang="zh-CN" sz="1800" kern="100">
              <a:effectLst/>
              <a:latin typeface="Times New Roman" panose="02020603050405020304" charset="0"/>
              <a:ea typeface="宋体" panose="02010600030101010101" pitchFamily="2" charset="-122"/>
              <a:cs typeface="宋体" panose="02010600030101010101" pitchFamily="2" charset="-122"/>
            </a:endParaRPr>
          </a:p>
        </p:txBody>
      </p:sp>
      <p:sp>
        <p:nvSpPr>
          <p:cNvPr id="239" name="文本框 134"/>
          <p:cNvSpPr txBox="1"/>
          <p:nvPr/>
        </p:nvSpPr>
        <p:spPr>
          <a:xfrm>
            <a:off x="448310" y="2832735"/>
            <a:ext cx="965835" cy="375920"/>
          </a:xfrm>
          <a:prstGeom prst="rect">
            <a:avLst/>
          </a:prstGeom>
          <a:solidFill>
            <a:schemeClr val="lt1"/>
          </a:solidFill>
          <a:ln w="6350">
            <a:solidFill>
              <a:schemeClr val="bg1"/>
            </a:solidFill>
          </a:ln>
        </p:spPr>
        <p:txBody>
          <a:bodyPr rot="0" spcFirstLastPara="0" vertOverflow="clip" horzOverflow="clip" vert="horz" wrap="square" lIns="0" tIns="0" rIns="0" bIns="0" numCol="1" spcCol="0" rtlCol="0" fromWordArt="0" anchor="ctr" anchorCtr="0" forceAA="0" compatLnSpc="1">
            <a:noAutofit/>
          </a:bodyPr>
          <a:lstStyle/>
          <a:p>
            <a:pPr algn="just"/>
            <a:r>
              <a:rPr lang="en-US" sz="1400" kern="100">
                <a:effectLst/>
                <a:latin typeface="Times New Roman" panose="02020603050405020304" charset="0"/>
                <a:ea typeface="宋体" panose="02010600030101010101" pitchFamily="2" charset="-122"/>
                <a:cs typeface="宋体" panose="02010600030101010101" pitchFamily="2" charset="-122"/>
              </a:rPr>
              <a:t>IPv6</a:t>
            </a:r>
            <a:r>
              <a:rPr lang="zh-CN" sz="1400" kern="100">
                <a:effectLst/>
                <a:latin typeface="Times New Roman" panose="02020603050405020304" charset="0"/>
                <a:ea typeface="宋体" panose="02010600030101010101" pitchFamily="2" charset="-122"/>
                <a:cs typeface="宋体" panose="02010600030101010101" pitchFamily="2" charset="-122"/>
              </a:rPr>
              <a:t>主机</a:t>
            </a:r>
            <a:endParaRPr lang="zh-CN" sz="1400" kern="100">
              <a:effectLst/>
              <a:latin typeface="Times New Roman" panose="02020603050405020304" charset="0"/>
              <a:ea typeface="宋体" panose="02010600030101010101" pitchFamily="2" charset="-122"/>
              <a:cs typeface="宋体" panose="02010600030101010101" pitchFamily="2" charset="-122"/>
            </a:endParaRPr>
          </a:p>
        </p:txBody>
      </p:sp>
      <p:sp>
        <p:nvSpPr>
          <p:cNvPr id="240" name="文本框 134"/>
          <p:cNvSpPr txBox="1"/>
          <p:nvPr/>
        </p:nvSpPr>
        <p:spPr>
          <a:xfrm>
            <a:off x="7814310" y="2722245"/>
            <a:ext cx="789940" cy="334645"/>
          </a:xfrm>
          <a:prstGeom prst="rect">
            <a:avLst/>
          </a:prstGeom>
          <a:solidFill>
            <a:schemeClr val="lt1"/>
          </a:solidFill>
          <a:ln w="6350">
            <a:solidFill>
              <a:schemeClr val="bg1"/>
            </a:solidFill>
          </a:ln>
        </p:spPr>
        <p:txBody>
          <a:bodyPr rot="0" spcFirstLastPara="0" vertOverflow="clip" horzOverflow="clip" vert="horz" wrap="square" lIns="0" tIns="0" rIns="0" bIns="0" numCol="1" spcCol="0" rtlCol="0" fromWordArt="0" anchor="ctr" anchorCtr="0" forceAA="0" compatLnSpc="1">
            <a:noAutofit/>
          </a:bodyPr>
          <a:lstStyle/>
          <a:p>
            <a:pPr algn="just"/>
            <a:r>
              <a:rPr lang="en-US" sz="1400" kern="100">
                <a:effectLst/>
                <a:latin typeface="Times New Roman" panose="02020603050405020304" charset="0"/>
                <a:ea typeface="宋体" panose="02010600030101010101" pitchFamily="2" charset="-122"/>
                <a:cs typeface="宋体" panose="02010600030101010101" pitchFamily="2" charset="-122"/>
              </a:rPr>
              <a:t>IPv6</a:t>
            </a:r>
            <a:r>
              <a:rPr lang="zh-CN" sz="1400" kern="100">
                <a:effectLst/>
                <a:latin typeface="Times New Roman" panose="02020603050405020304" charset="0"/>
                <a:ea typeface="宋体" panose="02010600030101010101" pitchFamily="2" charset="-122"/>
                <a:cs typeface="宋体" panose="02010600030101010101" pitchFamily="2" charset="-122"/>
              </a:rPr>
              <a:t>主机</a:t>
            </a:r>
            <a:endParaRPr lang="zh-CN" sz="1400" kern="100">
              <a:effectLst/>
              <a:latin typeface="Times New Roman" panose="02020603050405020304" charset="0"/>
              <a:ea typeface="宋体" panose="02010600030101010101" pitchFamily="2" charset="-122"/>
              <a:cs typeface="宋体" panose="02010600030101010101" pitchFamily="2" charset="-122"/>
            </a:endParaRPr>
          </a:p>
        </p:txBody>
      </p:sp>
      <p:sp>
        <p:nvSpPr>
          <p:cNvPr id="241" name="文本框 131"/>
          <p:cNvSpPr txBox="1"/>
          <p:nvPr/>
        </p:nvSpPr>
        <p:spPr>
          <a:xfrm>
            <a:off x="1180465" y="1141730"/>
            <a:ext cx="582295" cy="648000"/>
          </a:xfrm>
          <a:prstGeom prst="rect">
            <a:avLst/>
          </a:prstGeom>
          <a:solidFill>
            <a:schemeClr val="bg1">
              <a:lumMod val="85000"/>
            </a:schemeClr>
          </a:solidFill>
          <a:ln w="6350">
            <a:solidFill>
              <a:prstClr val="black"/>
            </a:solidFill>
          </a:ln>
        </p:spPr>
        <p:txBody>
          <a:bodyPr rot="0" spcFirstLastPara="0" vertOverflow="clip" horzOverflow="clip" vert="horz" wrap="square" lIns="0" tIns="0" rIns="0" bIns="0" numCol="1" spcCol="0" rtlCol="0" fromWordArt="0" anchor="ctr" anchorCtr="0" forceAA="0" compatLnSpc="1">
            <a:noAutofit/>
          </a:bodyPr>
          <a:lstStyle/>
          <a:p>
            <a:pPr algn="ctr"/>
            <a:r>
              <a:rPr lang="en-US" sz="1800" kern="0">
                <a:effectLst/>
                <a:latin typeface="Times New Roman" panose="02020603050405020304" charset="0"/>
                <a:ea typeface="宋体" panose="02010600030101010101" pitchFamily="2" charset="-122"/>
                <a:cs typeface="宋体" panose="02010600030101010101" pitchFamily="2" charset="-122"/>
              </a:rPr>
              <a:t>IPv6</a:t>
            </a:r>
            <a:endParaRPr lang="zh-CN" sz="1800" kern="100">
              <a:effectLst/>
              <a:latin typeface="Times New Roman" panose="02020603050405020304" charset="0"/>
              <a:ea typeface="宋体" panose="02010600030101010101" pitchFamily="2" charset="-122"/>
              <a:cs typeface="宋体" panose="02010600030101010101" pitchFamily="2" charset="-122"/>
            </a:endParaRPr>
          </a:p>
          <a:p>
            <a:pPr algn="ctr"/>
            <a:r>
              <a:rPr lang="en-US" sz="1800" kern="0">
                <a:effectLst/>
                <a:latin typeface="Times New Roman" panose="02020603050405020304" charset="0"/>
                <a:ea typeface="宋体" panose="02010600030101010101" pitchFamily="2" charset="-122"/>
                <a:cs typeface="宋体" panose="02010600030101010101" pitchFamily="2" charset="-122"/>
              </a:rPr>
              <a:t>data</a:t>
            </a:r>
            <a:endParaRPr lang="zh-CN" sz="1800" kern="100">
              <a:effectLst/>
              <a:latin typeface="Times New Roman" panose="02020603050405020304" charset="0"/>
              <a:ea typeface="宋体" panose="02010600030101010101" pitchFamily="2" charset="-122"/>
              <a:cs typeface="宋体" panose="02010600030101010101" pitchFamily="2" charset="-122"/>
            </a:endParaRPr>
          </a:p>
        </p:txBody>
      </p:sp>
      <p:sp>
        <p:nvSpPr>
          <p:cNvPr id="242" name="文本框 131"/>
          <p:cNvSpPr txBox="1"/>
          <p:nvPr/>
        </p:nvSpPr>
        <p:spPr>
          <a:xfrm>
            <a:off x="638810" y="1141730"/>
            <a:ext cx="541655" cy="647065"/>
          </a:xfrm>
          <a:prstGeom prst="rect">
            <a:avLst/>
          </a:prstGeom>
          <a:solidFill>
            <a:schemeClr val="bg1">
              <a:lumMod val="85000"/>
            </a:schemeClr>
          </a:solidFill>
          <a:ln w="6350">
            <a:solidFill>
              <a:prstClr val="black"/>
            </a:solidFill>
          </a:ln>
        </p:spPr>
        <p:txBody>
          <a:bodyPr rot="0" spcFirstLastPara="0" vertOverflow="clip" horzOverflow="clip" vert="horz" wrap="square" lIns="0" tIns="0" rIns="0" bIns="0" numCol="1" spcCol="0" rtlCol="0" fromWordArt="0" anchor="ctr" anchorCtr="0" forceAA="0" compatLnSpc="1">
            <a:noAutofit/>
          </a:bodyPr>
          <a:lstStyle/>
          <a:p>
            <a:pPr algn="ctr"/>
            <a:r>
              <a:rPr lang="en-US" sz="1800" kern="100">
                <a:effectLst/>
                <a:latin typeface="Times New Roman" panose="02020603050405020304" charset="0"/>
                <a:ea typeface="宋体" panose="02010600030101010101" pitchFamily="2" charset="-122"/>
                <a:cs typeface="宋体" panose="02010600030101010101" pitchFamily="2" charset="-122"/>
              </a:rPr>
              <a:t>IPv6</a:t>
            </a:r>
            <a:endParaRPr lang="zh-CN" sz="1800" kern="100">
              <a:effectLst/>
              <a:latin typeface="Times New Roman" panose="02020603050405020304" charset="0"/>
              <a:ea typeface="宋体" panose="02010600030101010101" pitchFamily="2" charset="-122"/>
              <a:cs typeface="宋体" panose="02010600030101010101" pitchFamily="2" charset="-122"/>
            </a:endParaRPr>
          </a:p>
          <a:p>
            <a:pPr algn="ctr"/>
            <a:r>
              <a:rPr lang="zh-CN" sz="1800" kern="100">
                <a:effectLst/>
                <a:latin typeface="Times New Roman" panose="02020603050405020304" charset="0"/>
                <a:ea typeface="宋体" panose="02010600030101010101" pitchFamily="2" charset="-122"/>
                <a:cs typeface="宋体" panose="02010600030101010101" pitchFamily="2" charset="-122"/>
              </a:rPr>
              <a:t>头部</a:t>
            </a:r>
            <a:endParaRPr lang="zh-CN" sz="1800" kern="100">
              <a:effectLst/>
              <a:latin typeface="Times New Roman" panose="02020603050405020304" charset="0"/>
              <a:ea typeface="宋体" panose="02010600030101010101" pitchFamily="2" charset="-122"/>
              <a:cs typeface="宋体" panose="02010600030101010101" pitchFamily="2" charset="-122"/>
            </a:endParaRPr>
          </a:p>
        </p:txBody>
      </p:sp>
      <p:pic>
        <p:nvPicPr>
          <p:cNvPr id="232" name="图片 232"/>
          <p:cNvPicPr/>
          <p:nvPr/>
        </p:nvPicPr>
        <p:blipFill>
          <a:blip r:embed="rId3"/>
          <a:stretch>
            <a:fillRect/>
          </a:stretch>
        </p:blipFill>
        <p:spPr>
          <a:xfrm>
            <a:off x="2251710" y="1945640"/>
            <a:ext cx="888365" cy="518160"/>
          </a:xfrm>
          <a:prstGeom prst="rect">
            <a:avLst/>
          </a:prstGeom>
          <a:noFill/>
          <a:ln w="9525">
            <a:noFill/>
          </a:ln>
        </p:spPr>
      </p:pic>
      <p:sp>
        <p:nvSpPr>
          <p:cNvPr id="251" name="文本框 131"/>
          <p:cNvSpPr txBox="1"/>
          <p:nvPr/>
        </p:nvSpPr>
        <p:spPr>
          <a:xfrm>
            <a:off x="4805045" y="1148080"/>
            <a:ext cx="712470" cy="654050"/>
          </a:xfrm>
          <a:prstGeom prst="rect">
            <a:avLst/>
          </a:prstGeom>
          <a:solidFill>
            <a:schemeClr val="bg1">
              <a:lumMod val="85000"/>
            </a:schemeClr>
          </a:solidFill>
          <a:ln w="6350">
            <a:solidFill>
              <a:prstClr val="black"/>
            </a:solidFill>
          </a:ln>
        </p:spPr>
        <p:txBody>
          <a:bodyPr rot="0" spcFirstLastPara="0" vertOverflow="clip" horzOverflow="clip" vert="horz" wrap="square" lIns="0" tIns="0" rIns="0" bIns="0" numCol="1" spcCol="0" rtlCol="0" fromWordArt="0" anchor="ctr" anchorCtr="0" forceAA="0" compatLnSpc="1">
            <a:noAutofit/>
          </a:bodyPr>
          <a:lstStyle/>
          <a:p>
            <a:pPr algn="ctr"/>
            <a:r>
              <a:rPr lang="en-US" sz="1800" kern="100">
                <a:effectLst/>
                <a:latin typeface="Times New Roman" panose="02020603050405020304" charset="0"/>
                <a:ea typeface="宋体" panose="02010600030101010101" pitchFamily="2" charset="-122"/>
                <a:cs typeface="宋体" panose="02010600030101010101" pitchFamily="2" charset="-122"/>
              </a:rPr>
              <a:t>IPv6</a:t>
            </a:r>
            <a:endParaRPr lang="zh-CN" sz="1800" kern="100">
              <a:effectLst/>
              <a:latin typeface="Times New Roman" panose="02020603050405020304" charset="0"/>
              <a:ea typeface="宋体" panose="02010600030101010101" pitchFamily="2" charset="-122"/>
              <a:cs typeface="宋体" panose="02010600030101010101" pitchFamily="2" charset="-122"/>
            </a:endParaRPr>
          </a:p>
          <a:p>
            <a:pPr algn="ctr"/>
            <a:r>
              <a:rPr lang="en-US" sz="1800" kern="100">
                <a:effectLst/>
                <a:latin typeface="Times New Roman" panose="02020603050405020304" charset="0"/>
                <a:ea typeface="宋体" panose="02010600030101010101" pitchFamily="2" charset="-122"/>
                <a:cs typeface="宋体" panose="02010600030101010101" pitchFamily="2" charset="-122"/>
              </a:rPr>
              <a:t>data</a:t>
            </a:r>
            <a:endParaRPr lang="zh-CN" sz="1800" kern="100">
              <a:effectLst/>
              <a:latin typeface="Times New Roman" panose="02020603050405020304" charset="0"/>
              <a:ea typeface="宋体" panose="02010600030101010101" pitchFamily="2" charset="-122"/>
              <a:cs typeface="宋体" panose="02010600030101010101" pitchFamily="2" charset="-122"/>
            </a:endParaRPr>
          </a:p>
        </p:txBody>
      </p:sp>
      <p:sp>
        <p:nvSpPr>
          <p:cNvPr id="252" name="文本框 131"/>
          <p:cNvSpPr txBox="1"/>
          <p:nvPr/>
        </p:nvSpPr>
        <p:spPr>
          <a:xfrm>
            <a:off x="4184015" y="1142365"/>
            <a:ext cx="622300" cy="654050"/>
          </a:xfrm>
          <a:prstGeom prst="rect">
            <a:avLst/>
          </a:prstGeom>
          <a:solidFill>
            <a:schemeClr val="bg1">
              <a:lumMod val="85000"/>
            </a:schemeClr>
          </a:solidFill>
          <a:ln w="6350">
            <a:solidFill>
              <a:prstClr val="black"/>
            </a:solidFill>
          </a:ln>
        </p:spPr>
        <p:txBody>
          <a:bodyPr rot="0" spcFirstLastPara="0" vertOverflow="clip" horzOverflow="clip" vert="horz" wrap="square" lIns="0" tIns="0" rIns="0" bIns="0" numCol="1" spcCol="0" rtlCol="0" fromWordArt="0" anchor="ctr" anchorCtr="0" forceAA="0" compatLnSpc="1">
            <a:noAutofit/>
          </a:bodyPr>
          <a:lstStyle/>
          <a:p>
            <a:pPr algn="ctr"/>
            <a:r>
              <a:rPr lang="en-US" sz="1800" kern="100">
                <a:effectLst/>
                <a:latin typeface="Times New Roman" panose="02020603050405020304" charset="0"/>
                <a:ea typeface="宋体" panose="02010600030101010101" pitchFamily="2" charset="-122"/>
                <a:cs typeface="宋体" panose="02010600030101010101" pitchFamily="2" charset="-122"/>
              </a:rPr>
              <a:t>IPv6</a:t>
            </a:r>
            <a:endParaRPr lang="zh-CN" sz="1800" kern="100">
              <a:effectLst/>
              <a:latin typeface="Times New Roman" panose="02020603050405020304" charset="0"/>
              <a:ea typeface="宋体" panose="02010600030101010101" pitchFamily="2" charset="-122"/>
              <a:cs typeface="宋体" panose="02010600030101010101" pitchFamily="2" charset="-122"/>
            </a:endParaRPr>
          </a:p>
          <a:p>
            <a:pPr algn="ctr"/>
            <a:r>
              <a:rPr lang="zh-CN" sz="1800" kern="100">
                <a:effectLst/>
                <a:latin typeface="Times New Roman" panose="02020603050405020304" charset="0"/>
                <a:ea typeface="宋体" panose="02010600030101010101" pitchFamily="2" charset="-122"/>
                <a:cs typeface="宋体" panose="02010600030101010101" pitchFamily="2" charset="-122"/>
              </a:rPr>
              <a:t>头部</a:t>
            </a:r>
            <a:endParaRPr lang="zh-CN" sz="1800" kern="100">
              <a:effectLst/>
              <a:latin typeface="Times New Roman" panose="02020603050405020304" charset="0"/>
              <a:ea typeface="宋体" panose="02010600030101010101" pitchFamily="2" charset="-122"/>
              <a:cs typeface="宋体" panose="02010600030101010101" pitchFamily="2" charset="-122"/>
            </a:endParaRPr>
          </a:p>
        </p:txBody>
      </p:sp>
      <p:sp>
        <p:nvSpPr>
          <p:cNvPr id="253" name="文本框 131"/>
          <p:cNvSpPr txBox="1"/>
          <p:nvPr/>
        </p:nvSpPr>
        <p:spPr>
          <a:xfrm>
            <a:off x="3424555" y="1141730"/>
            <a:ext cx="759460" cy="654050"/>
          </a:xfrm>
          <a:prstGeom prst="rect">
            <a:avLst/>
          </a:prstGeom>
          <a:solidFill>
            <a:schemeClr val="bg1">
              <a:lumMod val="85000"/>
            </a:schemeClr>
          </a:solidFill>
          <a:ln w="6350">
            <a:solidFill>
              <a:prstClr val="black"/>
            </a:solidFill>
          </a:ln>
        </p:spPr>
        <p:txBody>
          <a:bodyPr rot="0" spcFirstLastPara="0" vertOverflow="clip" horzOverflow="clip" vert="horz" wrap="square" lIns="0" tIns="0" rIns="0" bIns="0" numCol="1" spcCol="0" rtlCol="0" fromWordArt="0" anchor="ctr" anchorCtr="0" forceAA="0" compatLnSpc="1">
            <a:noAutofit/>
          </a:bodyPr>
          <a:lstStyle/>
          <a:p>
            <a:pPr algn="ctr"/>
            <a:r>
              <a:rPr lang="en-US" sz="1800" kern="100">
                <a:effectLst/>
                <a:latin typeface="Times New Roman" panose="02020603050405020304" charset="0"/>
                <a:ea typeface="宋体" panose="02010600030101010101" pitchFamily="2" charset="-122"/>
                <a:cs typeface="宋体" panose="02010600030101010101" pitchFamily="2" charset="-122"/>
              </a:rPr>
              <a:t>IPv4</a:t>
            </a:r>
            <a:endParaRPr lang="zh-CN" sz="1800" kern="100">
              <a:effectLst/>
              <a:latin typeface="Times New Roman" panose="02020603050405020304" charset="0"/>
              <a:ea typeface="宋体" panose="02010600030101010101" pitchFamily="2" charset="-122"/>
              <a:cs typeface="宋体" panose="02010600030101010101" pitchFamily="2" charset="-122"/>
            </a:endParaRPr>
          </a:p>
          <a:p>
            <a:pPr algn="ctr"/>
            <a:r>
              <a:rPr lang="zh-CN" sz="1800" kern="100">
                <a:effectLst/>
                <a:latin typeface="Times New Roman" panose="02020603050405020304" charset="0"/>
                <a:ea typeface="宋体" panose="02010600030101010101" pitchFamily="2" charset="-122"/>
                <a:cs typeface="宋体" panose="02010600030101010101" pitchFamily="2" charset="-122"/>
              </a:rPr>
              <a:t>头部</a:t>
            </a:r>
            <a:endParaRPr lang="zh-CN" sz="1800" kern="100">
              <a:effectLst/>
              <a:latin typeface="Times New Roman" panose="02020603050405020304" charset="0"/>
              <a:ea typeface="宋体" panose="02010600030101010101" pitchFamily="2" charset="-122"/>
              <a:cs typeface="宋体" panose="02010600030101010101" pitchFamily="2" charset="-122"/>
            </a:endParaRPr>
          </a:p>
        </p:txBody>
      </p:sp>
      <p:sp>
        <p:nvSpPr>
          <p:cNvPr id="256" name="文本框 134"/>
          <p:cNvSpPr txBox="1"/>
          <p:nvPr/>
        </p:nvSpPr>
        <p:spPr>
          <a:xfrm>
            <a:off x="2297430" y="1375410"/>
            <a:ext cx="835025" cy="560705"/>
          </a:xfrm>
          <a:prstGeom prst="rect">
            <a:avLst/>
          </a:prstGeom>
          <a:solidFill>
            <a:schemeClr val="lt1"/>
          </a:solidFill>
          <a:ln w="6350">
            <a:solidFill>
              <a:schemeClr val="bg1"/>
            </a:solidFill>
          </a:ln>
        </p:spPr>
        <p:txBody>
          <a:bodyPr rot="0" spcFirstLastPara="0" vertOverflow="clip" horzOverflow="clip" vert="horz" wrap="square" lIns="0" tIns="0" rIns="0" bIns="0" numCol="1" spcCol="0" rtlCol="0" fromWordArt="0" anchor="ctr" anchorCtr="0" forceAA="0" compatLnSpc="1">
            <a:noAutofit/>
          </a:bodyPr>
          <a:lstStyle/>
          <a:p>
            <a:pPr algn="ctr"/>
            <a:r>
              <a:rPr lang="zh-CN" sz="1800" kern="100">
                <a:effectLst/>
                <a:latin typeface="Times New Roman" panose="02020603050405020304" charset="0"/>
                <a:ea typeface="宋体" panose="02010600030101010101" pitchFamily="2" charset="-122"/>
                <a:cs typeface="宋体" panose="02010600030101010101" pitchFamily="2" charset="-122"/>
              </a:rPr>
              <a:t>双栈</a:t>
            </a:r>
            <a:endParaRPr lang="zh-CN" sz="1800" kern="100">
              <a:effectLst/>
              <a:latin typeface="Times New Roman" panose="02020603050405020304" charset="0"/>
              <a:ea typeface="宋体" panose="02010600030101010101" pitchFamily="2" charset="-122"/>
              <a:cs typeface="宋体" panose="02010600030101010101" pitchFamily="2" charset="-122"/>
            </a:endParaRPr>
          </a:p>
          <a:p>
            <a:pPr algn="ctr"/>
            <a:r>
              <a:rPr lang="zh-CN" sz="1800" kern="100">
                <a:effectLst/>
                <a:latin typeface="Times New Roman" panose="02020603050405020304" charset="0"/>
                <a:ea typeface="宋体" panose="02010600030101010101" pitchFamily="2" charset="-122"/>
                <a:cs typeface="宋体" panose="02010600030101010101" pitchFamily="2" charset="-122"/>
              </a:rPr>
              <a:t>路由器</a:t>
            </a:r>
            <a:endParaRPr lang="zh-CN" sz="1800" kern="100">
              <a:effectLst/>
              <a:latin typeface="Times New Roman" panose="02020603050405020304" charset="0"/>
              <a:ea typeface="宋体" panose="02010600030101010101" pitchFamily="2" charset="-122"/>
              <a:cs typeface="宋体" panose="02010600030101010101" pitchFamily="2" charset="-122"/>
            </a:endParaRPr>
          </a:p>
        </p:txBody>
      </p:sp>
      <p:sp>
        <p:nvSpPr>
          <p:cNvPr id="2" name="文本框 131"/>
          <p:cNvSpPr txBox="1"/>
          <p:nvPr/>
        </p:nvSpPr>
        <p:spPr>
          <a:xfrm>
            <a:off x="7761605" y="1118870"/>
            <a:ext cx="582295" cy="648000"/>
          </a:xfrm>
          <a:prstGeom prst="rect">
            <a:avLst/>
          </a:prstGeom>
          <a:solidFill>
            <a:schemeClr val="bg1">
              <a:lumMod val="85000"/>
            </a:schemeClr>
          </a:solidFill>
          <a:ln w="6350">
            <a:solidFill>
              <a:prstClr val="black"/>
            </a:solidFill>
          </a:ln>
        </p:spPr>
        <p:txBody>
          <a:bodyPr rot="0" spcFirstLastPara="0" vertOverflow="clip" horzOverflow="clip" vert="horz" wrap="square" lIns="0" tIns="0" rIns="0" bIns="0" numCol="1" spcCol="0" rtlCol="0" fromWordArt="0" anchor="ctr" anchorCtr="0" forceAA="0" compatLnSpc="1">
            <a:noAutofit/>
          </a:bodyPr>
          <a:p>
            <a:pPr algn="ctr"/>
            <a:r>
              <a:rPr lang="en-US" sz="1800" kern="0">
                <a:effectLst/>
                <a:latin typeface="Times New Roman" panose="02020603050405020304" charset="0"/>
                <a:ea typeface="宋体" panose="02010600030101010101" pitchFamily="2" charset="-122"/>
                <a:cs typeface="宋体" panose="02010600030101010101" pitchFamily="2" charset="-122"/>
              </a:rPr>
              <a:t>IPv6</a:t>
            </a:r>
            <a:endParaRPr lang="zh-CN" sz="1800" kern="100">
              <a:effectLst/>
              <a:latin typeface="Times New Roman" panose="02020603050405020304" charset="0"/>
              <a:ea typeface="宋体" panose="02010600030101010101" pitchFamily="2" charset="-122"/>
              <a:cs typeface="宋体" panose="02010600030101010101" pitchFamily="2" charset="-122"/>
            </a:endParaRPr>
          </a:p>
          <a:p>
            <a:pPr algn="ctr"/>
            <a:r>
              <a:rPr lang="en-US" sz="1800" kern="0">
                <a:effectLst/>
                <a:latin typeface="Times New Roman" panose="02020603050405020304" charset="0"/>
                <a:ea typeface="宋体" panose="02010600030101010101" pitchFamily="2" charset="-122"/>
                <a:cs typeface="宋体" panose="02010600030101010101" pitchFamily="2" charset="-122"/>
              </a:rPr>
              <a:t>data</a:t>
            </a:r>
            <a:endParaRPr lang="zh-CN" sz="1800" kern="100">
              <a:effectLst/>
              <a:latin typeface="Times New Roman" panose="02020603050405020304" charset="0"/>
              <a:ea typeface="宋体" panose="02010600030101010101" pitchFamily="2" charset="-122"/>
              <a:cs typeface="宋体" panose="02010600030101010101" pitchFamily="2" charset="-122"/>
            </a:endParaRPr>
          </a:p>
        </p:txBody>
      </p:sp>
      <p:sp>
        <p:nvSpPr>
          <p:cNvPr id="4" name="文本框 131"/>
          <p:cNvSpPr txBox="1"/>
          <p:nvPr/>
        </p:nvSpPr>
        <p:spPr>
          <a:xfrm>
            <a:off x="7219950" y="1118870"/>
            <a:ext cx="541655" cy="647065"/>
          </a:xfrm>
          <a:prstGeom prst="rect">
            <a:avLst/>
          </a:prstGeom>
          <a:solidFill>
            <a:schemeClr val="bg1">
              <a:lumMod val="85000"/>
            </a:schemeClr>
          </a:solidFill>
          <a:ln w="6350">
            <a:solidFill>
              <a:prstClr val="black"/>
            </a:solidFill>
          </a:ln>
        </p:spPr>
        <p:txBody>
          <a:bodyPr rot="0" spcFirstLastPara="0" vertOverflow="clip" horzOverflow="clip" vert="horz" wrap="square" lIns="0" tIns="0" rIns="0" bIns="0" numCol="1" spcCol="0" rtlCol="0" fromWordArt="0" anchor="ctr" anchorCtr="0" forceAA="0" compatLnSpc="1">
            <a:noAutofit/>
          </a:bodyPr>
          <a:p>
            <a:pPr algn="ctr"/>
            <a:r>
              <a:rPr lang="en-US" sz="1800" kern="100">
                <a:effectLst/>
                <a:latin typeface="Times New Roman" panose="02020603050405020304" charset="0"/>
                <a:ea typeface="宋体" panose="02010600030101010101" pitchFamily="2" charset="-122"/>
                <a:cs typeface="宋体" panose="02010600030101010101" pitchFamily="2" charset="-122"/>
              </a:rPr>
              <a:t>IPv6</a:t>
            </a:r>
            <a:endParaRPr lang="zh-CN" sz="1800" kern="100">
              <a:effectLst/>
              <a:latin typeface="Times New Roman" panose="02020603050405020304" charset="0"/>
              <a:ea typeface="宋体" panose="02010600030101010101" pitchFamily="2" charset="-122"/>
              <a:cs typeface="宋体" panose="02010600030101010101" pitchFamily="2" charset="-122"/>
            </a:endParaRPr>
          </a:p>
          <a:p>
            <a:pPr algn="ctr"/>
            <a:r>
              <a:rPr lang="zh-CN" sz="1800" kern="100">
                <a:effectLst/>
                <a:latin typeface="Times New Roman" panose="02020603050405020304" charset="0"/>
                <a:ea typeface="宋体" panose="02010600030101010101" pitchFamily="2" charset="-122"/>
                <a:cs typeface="宋体" panose="02010600030101010101" pitchFamily="2" charset="-122"/>
              </a:rPr>
              <a:t>头部</a:t>
            </a:r>
            <a:endParaRPr lang="zh-CN" sz="1800" kern="100">
              <a:effectLst/>
              <a:latin typeface="Times New Roman" panose="02020603050405020304" charset="0"/>
              <a:ea typeface="宋体" panose="02010600030101010101" pitchFamily="2" charset="-122"/>
              <a:cs typeface="宋体" panose="02010600030101010101" pitchFamily="2" charset="-122"/>
            </a:endParaRPr>
          </a:p>
        </p:txBody>
      </p:sp>
      <p:sp>
        <p:nvSpPr>
          <p:cNvPr id="5" name="文本框 134"/>
          <p:cNvSpPr txBox="1"/>
          <p:nvPr/>
        </p:nvSpPr>
        <p:spPr>
          <a:xfrm>
            <a:off x="6096000" y="1452245"/>
            <a:ext cx="835025" cy="560705"/>
          </a:xfrm>
          <a:prstGeom prst="rect">
            <a:avLst/>
          </a:prstGeom>
          <a:solidFill>
            <a:schemeClr val="lt1"/>
          </a:solidFill>
          <a:ln w="6350">
            <a:solidFill>
              <a:schemeClr val="bg1"/>
            </a:solidFill>
          </a:ln>
        </p:spPr>
        <p:txBody>
          <a:bodyPr rot="0" spcFirstLastPara="0" vertOverflow="clip" horzOverflow="clip" vert="horz" wrap="square" lIns="0" tIns="0" rIns="0" bIns="0" numCol="1" spcCol="0" rtlCol="0" fromWordArt="0" anchor="ctr" anchorCtr="0" forceAA="0" compatLnSpc="1">
            <a:noAutofit/>
          </a:bodyPr>
          <a:p>
            <a:pPr algn="ctr"/>
            <a:r>
              <a:rPr lang="zh-CN" sz="1800" kern="100">
                <a:effectLst/>
                <a:latin typeface="Times New Roman" panose="02020603050405020304" charset="0"/>
                <a:ea typeface="宋体" panose="02010600030101010101" pitchFamily="2" charset="-122"/>
                <a:cs typeface="宋体" panose="02010600030101010101" pitchFamily="2" charset="-122"/>
              </a:rPr>
              <a:t>双栈</a:t>
            </a:r>
            <a:endParaRPr lang="zh-CN" sz="1800" kern="100">
              <a:effectLst/>
              <a:latin typeface="Times New Roman" panose="02020603050405020304" charset="0"/>
              <a:ea typeface="宋体" panose="02010600030101010101" pitchFamily="2" charset="-122"/>
              <a:cs typeface="宋体" panose="02010600030101010101" pitchFamily="2" charset="-122"/>
            </a:endParaRPr>
          </a:p>
          <a:p>
            <a:pPr algn="ctr"/>
            <a:r>
              <a:rPr lang="zh-CN" sz="1800" kern="100">
                <a:effectLst/>
                <a:latin typeface="Times New Roman" panose="02020603050405020304" charset="0"/>
                <a:ea typeface="宋体" panose="02010600030101010101" pitchFamily="2" charset="-122"/>
                <a:cs typeface="宋体" panose="02010600030101010101" pitchFamily="2" charset="-122"/>
              </a:rPr>
              <a:t>路由器</a:t>
            </a:r>
            <a:endParaRPr lang="zh-CN" sz="1800" kern="100">
              <a:effectLst/>
              <a:latin typeface="Times New Roman" panose="02020603050405020304" charset="0"/>
              <a:ea typeface="宋体" panose="02010600030101010101" pitchFamily="2" charset="-122"/>
              <a:cs typeface="宋体" panose="02010600030101010101" pitchFamily="2" charset="-122"/>
            </a:endParaRPr>
          </a:p>
        </p:txBody>
      </p:sp>
      <p:sp>
        <p:nvSpPr>
          <p:cNvPr id="152" name="圆柱体 152"/>
          <p:cNvSpPr/>
          <p:nvPr/>
        </p:nvSpPr>
        <p:spPr>
          <a:xfrm rot="16200000">
            <a:off x="4389120" y="1026160"/>
            <a:ext cx="457835" cy="2402205"/>
          </a:xfrm>
          <a:prstGeom prst="can">
            <a:avLst/>
          </a:prstGeom>
          <a:solidFill>
            <a:schemeClr val="bg1">
              <a:lumMod val="75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clip" horzOverflow="clip" vert="vert" wrap="square" lIns="0" tIns="0" rIns="0" bIns="0" numCol="1" spcCol="0" rtlCol="0" fromWordArt="0" anchor="ctr" anchorCtr="0" forceAA="0" compatLnSpc="1">
            <a:noAutofit/>
          </a:bodyPr>
          <a:lstStyle/>
          <a:p>
            <a:pPr algn="ctr"/>
            <a:r>
              <a:rPr lang="en-US" sz="1600" kern="100">
                <a:solidFill>
                  <a:srgbClr val="000000"/>
                </a:solidFill>
                <a:effectLst/>
                <a:latin typeface="Times New Roman" panose="02020603050405020304" charset="0"/>
                <a:ea typeface="宋体" panose="02010600030101010101" pitchFamily="2" charset="-122"/>
                <a:cs typeface="宋体" panose="02010600030101010101" pitchFamily="2" charset="-122"/>
              </a:rPr>
              <a:t>IPv6 Over IPv4 </a:t>
            </a:r>
            <a:r>
              <a:rPr lang="zh-CN" sz="1600" kern="100">
                <a:solidFill>
                  <a:srgbClr val="000000"/>
                </a:solidFill>
                <a:effectLst/>
                <a:latin typeface="Times New Roman" panose="02020603050405020304" charset="0"/>
                <a:ea typeface="宋体" panose="02010600030101010101" pitchFamily="2" charset="-122"/>
                <a:cs typeface="宋体" panose="02010600030101010101" pitchFamily="2" charset="-122"/>
              </a:rPr>
              <a:t>隧道</a:t>
            </a:r>
            <a:endParaRPr lang="zh-CN" sz="1600" kern="100">
              <a:effectLst/>
              <a:latin typeface="Times New Roman" panose="02020603050405020304" charset="0"/>
              <a:ea typeface="宋体" panose="02010600030101010101" pitchFamily="2" charset="-122"/>
              <a:cs typeface="宋体" panose="02010600030101010101" pitchFamily="2" charset="-122"/>
            </a:endParaRPr>
          </a:p>
        </p:txBody>
      </p:sp>
      <p:pic>
        <p:nvPicPr>
          <p:cNvPr id="6" name="Picture 45"/>
          <p:cNvPicPr/>
          <p:nvPr/>
        </p:nvPicPr>
        <p:blipFill>
          <a:blip r:embed="rId2" cstate="print">
            <a:extLst>
              <a:ext uri="{28A0092B-C50C-407E-A947-70E740481C1C}">
                <a14:useLocalDpi xmlns:a14="http://schemas.microsoft.com/office/drawing/2010/main" val="0"/>
              </a:ext>
            </a:extLst>
          </a:blip>
          <a:srcRect r="20999" b="27777"/>
          <a:stretch>
            <a:fillRect/>
          </a:stretch>
        </p:blipFill>
        <p:spPr>
          <a:xfrm>
            <a:off x="7802245" y="1953260"/>
            <a:ext cx="541655" cy="524510"/>
          </a:xfrm>
          <a:prstGeom prst="rect">
            <a:avLst/>
          </a:prstGeom>
          <a:noFill/>
          <a:ln>
            <a:noFill/>
          </a:ln>
          <a:effectLst/>
        </p:spPr>
      </p:pic>
      <p:sp>
        <p:nvSpPr>
          <p:cNvPr id="250" name="文本框 134"/>
          <p:cNvSpPr txBox="1"/>
          <p:nvPr/>
        </p:nvSpPr>
        <p:spPr>
          <a:xfrm>
            <a:off x="2691130" y="3053080"/>
            <a:ext cx="3854450" cy="782955"/>
          </a:xfrm>
          <a:prstGeom prst="rect">
            <a:avLst/>
          </a:prstGeom>
          <a:solidFill>
            <a:schemeClr val="lt1"/>
          </a:solidFill>
          <a:ln w="6350">
            <a:solidFill>
              <a:schemeClr val="bg1"/>
            </a:solidFill>
          </a:ln>
        </p:spPr>
        <p:txBody>
          <a:bodyPr rot="0" spcFirstLastPara="0" vertOverflow="clip" horzOverflow="clip" vert="horz" wrap="square" lIns="0" tIns="0" rIns="0" bIns="0" numCol="1" spcCol="0" rtlCol="0" fromWordArt="0" anchor="ctr" anchorCtr="0" forceAA="0" compatLnSpc="1">
            <a:noAutofit/>
          </a:bodyPr>
          <a:lstStyle/>
          <a:p>
            <a:pPr algn="just"/>
            <a:r>
              <a:rPr lang="zh-CN" sz="2000" kern="100">
                <a:effectLst/>
                <a:latin typeface="Times New Roman" panose="02020603050405020304" charset="0"/>
                <a:ea typeface="宋体" panose="02010600030101010101" pitchFamily="2" charset="-122"/>
                <a:cs typeface="宋体" panose="02010600030101010101" pitchFamily="2" charset="-122"/>
              </a:rPr>
              <a:t>图</a:t>
            </a:r>
            <a:r>
              <a:rPr lang="en-US" sz="2000" kern="100">
                <a:effectLst/>
                <a:latin typeface="Times New Roman" panose="02020603050405020304" charset="0"/>
                <a:ea typeface="宋体" panose="02010600030101010101" pitchFamily="2" charset="-122"/>
                <a:cs typeface="宋体" panose="02010600030101010101" pitchFamily="2" charset="-122"/>
              </a:rPr>
              <a:t>5.12 IPv6</a:t>
            </a:r>
            <a:r>
              <a:rPr lang="zh-CN" sz="2000" kern="100">
                <a:effectLst/>
                <a:latin typeface="Times New Roman" panose="02020603050405020304" charset="0"/>
                <a:ea typeface="宋体" panose="02010600030101010101" pitchFamily="2" charset="-122"/>
                <a:cs typeface="宋体" panose="02010600030101010101" pitchFamily="2" charset="-122"/>
              </a:rPr>
              <a:t>与</a:t>
            </a:r>
            <a:r>
              <a:rPr lang="en-US" sz="2000" kern="100">
                <a:effectLst/>
                <a:latin typeface="Times New Roman" panose="02020603050405020304" charset="0"/>
                <a:ea typeface="宋体" panose="02010600030101010101" pitchFamily="2" charset="-122"/>
                <a:cs typeface="宋体" panose="02010600030101010101" pitchFamily="2" charset="-122"/>
              </a:rPr>
              <a:t>IPv4</a:t>
            </a:r>
            <a:r>
              <a:rPr lang="zh-CN" sz="2000" kern="100">
                <a:effectLst/>
                <a:latin typeface="Times New Roman" panose="02020603050405020304" charset="0"/>
                <a:ea typeface="宋体" panose="02010600030101010101" pitchFamily="2" charset="-122"/>
                <a:cs typeface="宋体" panose="02010600030101010101" pitchFamily="2" charset="-122"/>
              </a:rPr>
              <a:t>互通的隧道技术</a:t>
            </a:r>
            <a:endParaRPr lang="zh-CN" sz="2000" kern="100">
              <a:effectLst/>
              <a:latin typeface="Times New Roman" panose="02020603050405020304" charset="0"/>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0" name="Group 7"/>
          <p:cNvGrpSpPr/>
          <p:nvPr/>
        </p:nvGrpSpPr>
        <p:grpSpPr bwMode="auto">
          <a:xfrm>
            <a:off x="103064" y="47615"/>
            <a:ext cx="597171" cy="315096"/>
            <a:chOff x="0" y="0"/>
            <a:chExt cx="1041399" cy="549275"/>
          </a:xfrm>
        </p:grpSpPr>
        <p:sp>
          <p:nvSpPr>
            <p:cNvPr id="271" name="Freeform 16"/>
            <p:cNvSpPr/>
            <p:nvPr/>
          </p:nvSpPr>
          <p:spPr bwMode="auto">
            <a:xfrm>
              <a:off x="0" y="0"/>
              <a:ext cx="361950" cy="549275"/>
            </a:xfrm>
            <a:custGeom>
              <a:avLst/>
              <a:gdLst>
                <a:gd name="T0" fmla="*/ 4 w 400"/>
                <a:gd name="T1" fmla="*/ 92 h 608"/>
                <a:gd name="T2" fmla="*/ 96 w 400"/>
                <a:gd name="T3" fmla="*/ 0 h 608"/>
                <a:gd name="T4" fmla="*/ 400 w 400"/>
                <a:gd name="T5" fmla="*/ 304 h 608"/>
                <a:gd name="T6" fmla="*/ 96 w 400"/>
                <a:gd name="T7" fmla="*/ 608 h 608"/>
                <a:gd name="T8" fmla="*/ 0 w 400"/>
                <a:gd name="T9" fmla="*/ 512 h 608"/>
                <a:gd name="T10" fmla="*/ 212 w 400"/>
                <a:gd name="T11" fmla="*/ 300 h 608"/>
                <a:gd name="T12" fmla="*/ 4 w 400"/>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400" h="608">
                  <a:moveTo>
                    <a:pt x="4" y="92"/>
                  </a:moveTo>
                  <a:lnTo>
                    <a:pt x="96" y="0"/>
                  </a:lnTo>
                  <a:lnTo>
                    <a:pt x="400" y="304"/>
                  </a:lnTo>
                  <a:lnTo>
                    <a:pt x="96" y="608"/>
                  </a:lnTo>
                  <a:lnTo>
                    <a:pt x="0" y="512"/>
                  </a:lnTo>
                  <a:lnTo>
                    <a:pt x="212" y="300"/>
                  </a:lnTo>
                  <a:lnTo>
                    <a:pt x="4" y="92"/>
                  </a:lnTo>
                  <a:close/>
                </a:path>
              </a:pathLst>
            </a:custGeom>
            <a:solidFill>
              <a:srgbClr val="005DA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sp>
          <p:nvSpPr>
            <p:cNvPr id="272" name="Freeform 17"/>
            <p:cNvSpPr/>
            <p:nvPr/>
          </p:nvSpPr>
          <p:spPr bwMode="auto">
            <a:xfrm>
              <a:off x="338137" y="0"/>
              <a:ext cx="360362" cy="549275"/>
            </a:xfrm>
            <a:custGeom>
              <a:avLst/>
              <a:gdLst>
                <a:gd name="T0" fmla="*/ 4 w 399"/>
                <a:gd name="T1" fmla="*/ 92 h 608"/>
                <a:gd name="T2" fmla="*/ 96 w 399"/>
                <a:gd name="T3" fmla="*/ 0 h 608"/>
                <a:gd name="T4" fmla="*/ 399 w 399"/>
                <a:gd name="T5" fmla="*/ 304 h 608"/>
                <a:gd name="T6" fmla="*/ 96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6" y="0"/>
                  </a:lnTo>
                  <a:lnTo>
                    <a:pt x="399" y="304"/>
                  </a:lnTo>
                  <a:lnTo>
                    <a:pt x="96" y="608"/>
                  </a:lnTo>
                  <a:lnTo>
                    <a:pt x="0" y="512"/>
                  </a:lnTo>
                  <a:lnTo>
                    <a:pt x="212" y="300"/>
                  </a:lnTo>
                  <a:lnTo>
                    <a:pt x="4" y="92"/>
                  </a:lnTo>
                  <a:close/>
                </a:path>
              </a:pathLst>
            </a:custGeom>
            <a:solidFill>
              <a:srgbClr val="399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sp>
          <p:nvSpPr>
            <p:cNvPr id="273" name="Freeform 18"/>
            <p:cNvSpPr/>
            <p:nvPr/>
          </p:nvSpPr>
          <p:spPr bwMode="auto">
            <a:xfrm>
              <a:off x="681037" y="0"/>
              <a:ext cx="360362" cy="549275"/>
            </a:xfrm>
            <a:custGeom>
              <a:avLst/>
              <a:gdLst>
                <a:gd name="T0" fmla="*/ 4 w 399"/>
                <a:gd name="T1" fmla="*/ 92 h 608"/>
                <a:gd name="T2" fmla="*/ 95 w 399"/>
                <a:gd name="T3" fmla="*/ 0 h 608"/>
                <a:gd name="T4" fmla="*/ 399 w 399"/>
                <a:gd name="T5" fmla="*/ 304 h 608"/>
                <a:gd name="T6" fmla="*/ 95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5" y="0"/>
                  </a:lnTo>
                  <a:lnTo>
                    <a:pt x="399" y="304"/>
                  </a:lnTo>
                  <a:lnTo>
                    <a:pt x="95" y="608"/>
                  </a:lnTo>
                  <a:lnTo>
                    <a:pt x="0" y="512"/>
                  </a:lnTo>
                  <a:lnTo>
                    <a:pt x="212" y="300"/>
                  </a:lnTo>
                  <a:lnTo>
                    <a:pt x="4" y="92"/>
                  </a:lnTo>
                  <a:close/>
                </a:path>
              </a:pathLst>
            </a:custGeom>
            <a:solidFill>
              <a:srgbClr val="F796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grpSp>
      <p:pic>
        <p:nvPicPr>
          <p:cNvPr id="320" name="图片 319" descr="C:\Users\qlp-PC\AppData\Roaming\Tencent\Users\2491454950\QQ\WinTemp\RichOle\Y9%6XOFJ_P_BLG9N%D}IKZ9.png"/>
          <p:cNvPicPr>
            <a:picLocks noChangeAspect="1" noChangeArrowheads="1"/>
          </p:cNvPicPr>
          <p:nvPr/>
        </p:nvPicPr>
        <p:blipFill rotWithShape="1">
          <a:blip r:embed="rId1">
            <a:extLst>
              <a:ext uri="{28A0092B-C50C-407E-A947-70E740481C1C}">
                <a14:useLocalDpi xmlns:a14="http://schemas.microsoft.com/office/drawing/2010/main" val="0"/>
              </a:ext>
            </a:extLst>
          </a:blip>
          <a:srcRect t="14557" b="83190"/>
          <a:stretch>
            <a:fillRect/>
          </a:stretch>
        </p:blipFill>
        <p:spPr bwMode="auto">
          <a:xfrm>
            <a:off x="400283" y="837717"/>
            <a:ext cx="8203870" cy="95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1" name="TextBox 11"/>
          <p:cNvSpPr txBox="1"/>
          <p:nvPr/>
        </p:nvSpPr>
        <p:spPr>
          <a:xfrm>
            <a:off x="1046234" y="315566"/>
            <a:ext cx="2703830" cy="52197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anose="02010600040101010101" pitchFamily="2" charset="-122"/>
                <a:cs typeface="华文黑体" pitchFamily="2" charset="-122"/>
              </a:defRPr>
            </a:lvl1pPr>
          </a:lstStyle>
          <a:p>
            <a:pPr algn="l"/>
            <a:r>
              <a:rPr lang="zh-CN" altLang="en-US" sz="2800" b="1">
                <a:solidFill>
                  <a:schemeClr val="accent1">
                    <a:lumMod val="50000"/>
                  </a:schemeClr>
                </a:solidFill>
                <a:sym typeface="+mn-ea"/>
              </a:rPr>
              <a:t>5.3.2 隧道技术</a:t>
            </a:r>
            <a:endParaRPr lang="zh-CN" altLang="en-US" sz="2800" b="1">
              <a:solidFill>
                <a:schemeClr val="accent1">
                  <a:lumMod val="50000"/>
                </a:schemeClr>
              </a:solidFill>
              <a:sym typeface="+mn-ea"/>
            </a:endParaRPr>
          </a:p>
        </p:txBody>
      </p:sp>
      <p:sp>
        <p:nvSpPr>
          <p:cNvPr id="12" name="矩形 11"/>
          <p:cNvSpPr/>
          <p:nvPr/>
        </p:nvSpPr>
        <p:spPr>
          <a:xfrm>
            <a:off x="400050" y="993140"/>
            <a:ext cx="8147050" cy="1938020"/>
          </a:xfrm>
          <a:prstGeom prst="rect">
            <a:avLst/>
          </a:prstGeom>
          <a:solidFill>
            <a:schemeClr val="bg1"/>
          </a:solidFill>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p>
            <a:pPr algn="l"/>
            <a:r>
              <a:rPr lang="en-US" altLang="zh-CN" sz="2400" b="1">
                <a:solidFill>
                  <a:schemeClr val="accent1">
                    <a:lumMod val="50000"/>
                  </a:schemeClr>
                </a:solidFill>
              </a:rPr>
              <a:t>       </a:t>
            </a:r>
            <a:r>
              <a:rPr sz="2400" b="1">
                <a:solidFill>
                  <a:schemeClr val="accent1">
                    <a:lumMod val="50000"/>
                  </a:schemeClr>
                </a:solidFill>
              </a:rPr>
              <a:t>隧道技术的实现需要有一个起点和一个终点，IPv6 over IPv4隧道的起点的IPv4地址必须为手工配置，而终点的确定有手工配置和自动获取两种方式。根据隧道终点的IPv4地址的获取方式不同可以将IPv6 over IPv4隧道分为手动隧道和自动隧道。</a:t>
            </a:r>
            <a:endParaRPr sz="2400" b="1">
              <a:solidFill>
                <a:schemeClr val="accent1">
                  <a:lumMod val="50000"/>
                </a:schemeClr>
              </a:solidFill>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0" name="Group 7"/>
          <p:cNvGrpSpPr/>
          <p:nvPr/>
        </p:nvGrpSpPr>
        <p:grpSpPr bwMode="auto">
          <a:xfrm>
            <a:off x="103064" y="47615"/>
            <a:ext cx="597171" cy="315096"/>
            <a:chOff x="0" y="0"/>
            <a:chExt cx="1041399" cy="549275"/>
          </a:xfrm>
        </p:grpSpPr>
        <p:sp>
          <p:nvSpPr>
            <p:cNvPr id="271" name="Freeform 16"/>
            <p:cNvSpPr/>
            <p:nvPr/>
          </p:nvSpPr>
          <p:spPr bwMode="auto">
            <a:xfrm>
              <a:off x="0" y="0"/>
              <a:ext cx="361950" cy="549275"/>
            </a:xfrm>
            <a:custGeom>
              <a:avLst/>
              <a:gdLst>
                <a:gd name="T0" fmla="*/ 4 w 400"/>
                <a:gd name="T1" fmla="*/ 92 h 608"/>
                <a:gd name="T2" fmla="*/ 96 w 400"/>
                <a:gd name="T3" fmla="*/ 0 h 608"/>
                <a:gd name="T4" fmla="*/ 400 w 400"/>
                <a:gd name="T5" fmla="*/ 304 h 608"/>
                <a:gd name="T6" fmla="*/ 96 w 400"/>
                <a:gd name="T7" fmla="*/ 608 h 608"/>
                <a:gd name="T8" fmla="*/ 0 w 400"/>
                <a:gd name="T9" fmla="*/ 512 h 608"/>
                <a:gd name="T10" fmla="*/ 212 w 400"/>
                <a:gd name="T11" fmla="*/ 300 h 608"/>
                <a:gd name="T12" fmla="*/ 4 w 400"/>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400" h="608">
                  <a:moveTo>
                    <a:pt x="4" y="92"/>
                  </a:moveTo>
                  <a:lnTo>
                    <a:pt x="96" y="0"/>
                  </a:lnTo>
                  <a:lnTo>
                    <a:pt x="400" y="304"/>
                  </a:lnTo>
                  <a:lnTo>
                    <a:pt x="96" y="608"/>
                  </a:lnTo>
                  <a:lnTo>
                    <a:pt x="0" y="512"/>
                  </a:lnTo>
                  <a:lnTo>
                    <a:pt x="212" y="300"/>
                  </a:lnTo>
                  <a:lnTo>
                    <a:pt x="4" y="92"/>
                  </a:lnTo>
                  <a:close/>
                </a:path>
              </a:pathLst>
            </a:custGeom>
            <a:solidFill>
              <a:srgbClr val="005DA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sp>
          <p:nvSpPr>
            <p:cNvPr id="272" name="Freeform 17"/>
            <p:cNvSpPr/>
            <p:nvPr/>
          </p:nvSpPr>
          <p:spPr bwMode="auto">
            <a:xfrm>
              <a:off x="338137" y="0"/>
              <a:ext cx="360362" cy="549275"/>
            </a:xfrm>
            <a:custGeom>
              <a:avLst/>
              <a:gdLst>
                <a:gd name="T0" fmla="*/ 4 w 399"/>
                <a:gd name="T1" fmla="*/ 92 h 608"/>
                <a:gd name="T2" fmla="*/ 96 w 399"/>
                <a:gd name="T3" fmla="*/ 0 h 608"/>
                <a:gd name="T4" fmla="*/ 399 w 399"/>
                <a:gd name="T5" fmla="*/ 304 h 608"/>
                <a:gd name="T6" fmla="*/ 96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6" y="0"/>
                  </a:lnTo>
                  <a:lnTo>
                    <a:pt x="399" y="304"/>
                  </a:lnTo>
                  <a:lnTo>
                    <a:pt x="96" y="608"/>
                  </a:lnTo>
                  <a:lnTo>
                    <a:pt x="0" y="512"/>
                  </a:lnTo>
                  <a:lnTo>
                    <a:pt x="212" y="300"/>
                  </a:lnTo>
                  <a:lnTo>
                    <a:pt x="4" y="92"/>
                  </a:lnTo>
                  <a:close/>
                </a:path>
              </a:pathLst>
            </a:custGeom>
            <a:solidFill>
              <a:srgbClr val="399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sp>
          <p:nvSpPr>
            <p:cNvPr id="273" name="Freeform 18"/>
            <p:cNvSpPr/>
            <p:nvPr/>
          </p:nvSpPr>
          <p:spPr bwMode="auto">
            <a:xfrm>
              <a:off x="681037" y="0"/>
              <a:ext cx="360362" cy="549275"/>
            </a:xfrm>
            <a:custGeom>
              <a:avLst/>
              <a:gdLst>
                <a:gd name="T0" fmla="*/ 4 w 399"/>
                <a:gd name="T1" fmla="*/ 92 h 608"/>
                <a:gd name="T2" fmla="*/ 95 w 399"/>
                <a:gd name="T3" fmla="*/ 0 h 608"/>
                <a:gd name="T4" fmla="*/ 399 w 399"/>
                <a:gd name="T5" fmla="*/ 304 h 608"/>
                <a:gd name="T6" fmla="*/ 95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5" y="0"/>
                  </a:lnTo>
                  <a:lnTo>
                    <a:pt x="399" y="304"/>
                  </a:lnTo>
                  <a:lnTo>
                    <a:pt x="95" y="608"/>
                  </a:lnTo>
                  <a:lnTo>
                    <a:pt x="0" y="512"/>
                  </a:lnTo>
                  <a:lnTo>
                    <a:pt x="212" y="300"/>
                  </a:lnTo>
                  <a:lnTo>
                    <a:pt x="4" y="92"/>
                  </a:lnTo>
                  <a:close/>
                </a:path>
              </a:pathLst>
            </a:custGeom>
            <a:solidFill>
              <a:srgbClr val="F796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grpSp>
      <p:pic>
        <p:nvPicPr>
          <p:cNvPr id="320" name="图片 319" descr="C:\Users\qlp-PC\AppData\Roaming\Tencent\Users\2491454950\QQ\WinTemp\RichOle\Y9%6XOFJ_P_BLG9N%D}IKZ9.png"/>
          <p:cNvPicPr>
            <a:picLocks noChangeAspect="1" noChangeArrowheads="1"/>
          </p:cNvPicPr>
          <p:nvPr/>
        </p:nvPicPr>
        <p:blipFill rotWithShape="1">
          <a:blip r:embed="rId1">
            <a:extLst>
              <a:ext uri="{28A0092B-C50C-407E-A947-70E740481C1C}">
                <a14:useLocalDpi xmlns:a14="http://schemas.microsoft.com/office/drawing/2010/main" val="0"/>
              </a:ext>
            </a:extLst>
          </a:blip>
          <a:srcRect t="14557" b="83190"/>
          <a:stretch>
            <a:fillRect/>
          </a:stretch>
        </p:blipFill>
        <p:spPr bwMode="auto">
          <a:xfrm>
            <a:off x="400283" y="837717"/>
            <a:ext cx="8203870" cy="95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1" name="TextBox 11"/>
          <p:cNvSpPr txBox="1"/>
          <p:nvPr/>
        </p:nvSpPr>
        <p:spPr>
          <a:xfrm>
            <a:off x="1046234" y="315566"/>
            <a:ext cx="2703830" cy="52197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anose="02010600040101010101" pitchFamily="2" charset="-122"/>
                <a:cs typeface="华文黑体" pitchFamily="2" charset="-122"/>
              </a:defRPr>
            </a:lvl1pPr>
          </a:lstStyle>
          <a:p>
            <a:pPr algn="l"/>
            <a:r>
              <a:rPr lang="zh-CN" altLang="en-US" sz="2800" b="1">
                <a:solidFill>
                  <a:schemeClr val="accent1">
                    <a:lumMod val="50000"/>
                  </a:schemeClr>
                </a:solidFill>
                <a:sym typeface="+mn-ea"/>
              </a:rPr>
              <a:t>5.3.2 隧道技术</a:t>
            </a:r>
            <a:endParaRPr lang="zh-CN" altLang="en-US" sz="2800" b="1">
              <a:solidFill>
                <a:schemeClr val="accent1">
                  <a:lumMod val="50000"/>
                </a:schemeClr>
              </a:solidFill>
              <a:sym typeface="+mn-ea"/>
            </a:endParaRPr>
          </a:p>
        </p:txBody>
      </p:sp>
      <p:sp>
        <p:nvSpPr>
          <p:cNvPr id="12" name="矩形 11"/>
          <p:cNvSpPr/>
          <p:nvPr/>
        </p:nvSpPr>
        <p:spPr>
          <a:xfrm>
            <a:off x="400050" y="1619250"/>
            <a:ext cx="8147050" cy="1568450"/>
          </a:xfrm>
          <a:prstGeom prst="rect">
            <a:avLst/>
          </a:prstGeom>
          <a:solidFill>
            <a:schemeClr val="bg1"/>
          </a:solidFill>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p>
            <a:pPr algn="l"/>
            <a:r>
              <a:rPr lang="en-US" altLang="zh-CN" sz="2400" b="1">
                <a:solidFill>
                  <a:schemeClr val="accent1">
                    <a:lumMod val="50000"/>
                  </a:schemeClr>
                </a:solidFill>
              </a:rPr>
              <a:t>      </a:t>
            </a:r>
            <a:r>
              <a:rPr sz="2400" b="1">
                <a:solidFill>
                  <a:schemeClr val="accent1">
                    <a:lumMod val="50000"/>
                  </a:schemeClr>
                </a:solidFill>
              </a:rPr>
              <a:t>即边界设备不能自动获得隧道终点的IPv4地址，需要手工配置隧道终点的IPv4地址，报文才能正确发送至隧道终点，通常用于路由器到路由器之间的隧道，常用的手动隧道技术有IPv6 over IPv4手动隧道和IPv6 over IPv4 GRE隧道。</a:t>
            </a:r>
            <a:endParaRPr sz="2400" b="1">
              <a:solidFill>
                <a:schemeClr val="accent1">
                  <a:lumMod val="50000"/>
                </a:schemeClr>
              </a:solidFill>
            </a:endParaRPr>
          </a:p>
        </p:txBody>
      </p:sp>
      <p:sp>
        <p:nvSpPr>
          <p:cNvPr id="2" name="矩形 1"/>
          <p:cNvSpPr/>
          <p:nvPr/>
        </p:nvSpPr>
        <p:spPr>
          <a:xfrm>
            <a:off x="400050" y="991235"/>
            <a:ext cx="2121535" cy="569595"/>
          </a:xfrm>
          <a:prstGeom prst="rect">
            <a:avLst/>
          </a:prstGeom>
          <a:solidFill>
            <a:schemeClr val="accent4">
              <a:lumMod val="20000"/>
              <a:lumOff val="80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sz="2400" b="1">
                <a:solidFill>
                  <a:schemeClr val="accent1">
                    <a:lumMod val="50000"/>
                  </a:schemeClr>
                </a:solidFill>
              </a:rPr>
              <a:t>1、手动隧道</a:t>
            </a:r>
            <a:endParaRPr lang="zh-CN" altLang="en-US" sz="2400" b="1">
              <a:solidFill>
                <a:schemeClr val="accent1">
                  <a:lumMod val="50000"/>
                </a:schemeClr>
              </a:solidFill>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0" name="Group 7"/>
          <p:cNvGrpSpPr/>
          <p:nvPr/>
        </p:nvGrpSpPr>
        <p:grpSpPr bwMode="auto">
          <a:xfrm>
            <a:off x="103064" y="47615"/>
            <a:ext cx="597171" cy="315096"/>
            <a:chOff x="0" y="0"/>
            <a:chExt cx="1041399" cy="549275"/>
          </a:xfrm>
        </p:grpSpPr>
        <p:sp>
          <p:nvSpPr>
            <p:cNvPr id="271" name="Freeform 16"/>
            <p:cNvSpPr/>
            <p:nvPr/>
          </p:nvSpPr>
          <p:spPr bwMode="auto">
            <a:xfrm>
              <a:off x="0" y="0"/>
              <a:ext cx="361950" cy="549275"/>
            </a:xfrm>
            <a:custGeom>
              <a:avLst/>
              <a:gdLst>
                <a:gd name="T0" fmla="*/ 4 w 400"/>
                <a:gd name="T1" fmla="*/ 92 h 608"/>
                <a:gd name="T2" fmla="*/ 96 w 400"/>
                <a:gd name="T3" fmla="*/ 0 h 608"/>
                <a:gd name="T4" fmla="*/ 400 w 400"/>
                <a:gd name="T5" fmla="*/ 304 h 608"/>
                <a:gd name="T6" fmla="*/ 96 w 400"/>
                <a:gd name="T7" fmla="*/ 608 h 608"/>
                <a:gd name="T8" fmla="*/ 0 w 400"/>
                <a:gd name="T9" fmla="*/ 512 h 608"/>
                <a:gd name="T10" fmla="*/ 212 w 400"/>
                <a:gd name="T11" fmla="*/ 300 h 608"/>
                <a:gd name="T12" fmla="*/ 4 w 400"/>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400" h="608">
                  <a:moveTo>
                    <a:pt x="4" y="92"/>
                  </a:moveTo>
                  <a:lnTo>
                    <a:pt x="96" y="0"/>
                  </a:lnTo>
                  <a:lnTo>
                    <a:pt x="400" y="304"/>
                  </a:lnTo>
                  <a:lnTo>
                    <a:pt x="96" y="608"/>
                  </a:lnTo>
                  <a:lnTo>
                    <a:pt x="0" y="512"/>
                  </a:lnTo>
                  <a:lnTo>
                    <a:pt x="212" y="300"/>
                  </a:lnTo>
                  <a:lnTo>
                    <a:pt x="4" y="92"/>
                  </a:lnTo>
                  <a:close/>
                </a:path>
              </a:pathLst>
            </a:custGeom>
            <a:solidFill>
              <a:srgbClr val="005DA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sp>
          <p:nvSpPr>
            <p:cNvPr id="272" name="Freeform 17"/>
            <p:cNvSpPr/>
            <p:nvPr/>
          </p:nvSpPr>
          <p:spPr bwMode="auto">
            <a:xfrm>
              <a:off x="338137" y="0"/>
              <a:ext cx="360362" cy="549275"/>
            </a:xfrm>
            <a:custGeom>
              <a:avLst/>
              <a:gdLst>
                <a:gd name="T0" fmla="*/ 4 w 399"/>
                <a:gd name="T1" fmla="*/ 92 h 608"/>
                <a:gd name="T2" fmla="*/ 96 w 399"/>
                <a:gd name="T3" fmla="*/ 0 h 608"/>
                <a:gd name="T4" fmla="*/ 399 w 399"/>
                <a:gd name="T5" fmla="*/ 304 h 608"/>
                <a:gd name="T6" fmla="*/ 96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6" y="0"/>
                  </a:lnTo>
                  <a:lnTo>
                    <a:pt x="399" y="304"/>
                  </a:lnTo>
                  <a:lnTo>
                    <a:pt x="96" y="608"/>
                  </a:lnTo>
                  <a:lnTo>
                    <a:pt x="0" y="512"/>
                  </a:lnTo>
                  <a:lnTo>
                    <a:pt x="212" y="300"/>
                  </a:lnTo>
                  <a:lnTo>
                    <a:pt x="4" y="92"/>
                  </a:lnTo>
                  <a:close/>
                </a:path>
              </a:pathLst>
            </a:custGeom>
            <a:solidFill>
              <a:srgbClr val="399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sp>
          <p:nvSpPr>
            <p:cNvPr id="273" name="Freeform 18"/>
            <p:cNvSpPr/>
            <p:nvPr/>
          </p:nvSpPr>
          <p:spPr bwMode="auto">
            <a:xfrm>
              <a:off x="681037" y="0"/>
              <a:ext cx="360362" cy="549275"/>
            </a:xfrm>
            <a:custGeom>
              <a:avLst/>
              <a:gdLst>
                <a:gd name="T0" fmla="*/ 4 w 399"/>
                <a:gd name="T1" fmla="*/ 92 h 608"/>
                <a:gd name="T2" fmla="*/ 95 w 399"/>
                <a:gd name="T3" fmla="*/ 0 h 608"/>
                <a:gd name="T4" fmla="*/ 399 w 399"/>
                <a:gd name="T5" fmla="*/ 304 h 608"/>
                <a:gd name="T6" fmla="*/ 95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5" y="0"/>
                  </a:lnTo>
                  <a:lnTo>
                    <a:pt x="399" y="304"/>
                  </a:lnTo>
                  <a:lnTo>
                    <a:pt x="95" y="608"/>
                  </a:lnTo>
                  <a:lnTo>
                    <a:pt x="0" y="512"/>
                  </a:lnTo>
                  <a:lnTo>
                    <a:pt x="212" y="300"/>
                  </a:lnTo>
                  <a:lnTo>
                    <a:pt x="4" y="92"/>
                  </a:lnTo>
                  <a:close/>
                </a:path>
              </a:pathLst>
            </a:custGeom>
            <a:solidFill>
              <a:srgbClr val="F796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grpSp>
      <p:pic>
        <p:nvPicPr>
          <p:cNvPr id="320" name="图片 319" descr="C:\Users\qlp-PC\AppData\Roaming\Tencent\Users\2491454950\QQ\WinTemp\RichOle\Y9%6XOFJ_P_BLG9N%D}IKZ9.png"/>
          <p:cNvPicPr>
            <a:picLocks noChangeAspect="1" noChangeArrowheads="1"/>
          </p:cNvPicPr>
          <p:nvPr/>
        </p:nvPicPr>
        <p:blipFill rotWithShape="1">
          <a:blip r:embed="rId1">
            <a:extLst>
              <a:ext uri="{28A0092B-C50C-407E-A947-70E740481C1C}">
                <a14:useLocalDpi xmlns:a14="http://schemas.microsoft.com/office/drawing/2010/main" val="0"/>
              </a:ext>
            </a:extLst>
          </a:blip>
          <a:srcRect t="14557" b="83190"/>
          <a:stretch>
            <a:fillRect/>
          </a:stretch>
        </p:blipFill>
        <p:spPr bwMode="auto">
          <a:xfrm>
            <a:off x="400283" y="837717"/>
            <a:ext cx="8203870" cy="95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1" name="TextBox 11"/>
          <p:cNvSpPr txBox="1"/>
          <p:nvPr/>
        </p:nvSpPr>
        <p:spPr>
          <a:xfrm>
            <a:off x="1046234" y="315566"/>
            <a:ext cx="2703830" cy="52197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anose="02010600040101010101" pitchFamily="2" charset="-122"/>
                <a:cs typeface="华文黑体" pitchFamily="2" charset="-122"/>
              </a:defRPr>
            </a:lvl1pPr>
          </a:lstStyle>
          <a:p>
            <a:pPr algn="l"/>
            <a:r>
              <a:rPr lang="zh-CN" altLang="en-US" sz="2800" b="1">
                <a:solidFill>
                  <a:schemeClr val="accent1">
                    <a:lumMod val="50000"/>
                  </a:schemeClr>
                </a:solidFill>
                <a:sym typeface="+mn-ea"/>
              </a:rPr>
              <a:t>5.3.2 隧道技术</a:t>
            </a:r>
            <a:endParaRPr lang="zh-CN" altLang="en-US" sz="2800" b="1">
              <a:solidFill>
                <a:schemeClr val="accent1">
                  <a:lumMod val="50000"/>
                </a:schemeClr>
              </a:solidFill>
              <a:sym typeface="+mn-ea"/>
            </a:endParaRPr>
          </a:p>
        </p:txBody>
      </p:sp>
      <p:sp>
        <p:nvSpPr>
          <p:cNvPr id="12" name="矩形 11"/>
          <p:cNvSpPr/>
          <p:nvPr/>
        </p:nvSpPr>
        <p:spPr>
          <a:xfrm>
            <a:off x="400050" y="1714183"/>
            <a:ext cx="8147050" cy="2676525"/>
          </a:xfrm>
          <a:prstGeom prst="rect">
            <a:avLst/>
          </a:prstGeom>
          <a:solidFill>
            <a:schemeClr val="bg1"/>
          </a:solidFill>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p>
            <a:pPr algn="l"/>
            <a:r>
              <a:rPr lang="en-US" altLang="zh-CN" sz="2400" b="1">
                <a:solidFill>
                  <a:schemeClr val="accent1">
                    <a:lumMod val="50000"/>
                  </a:schemeClr>
                </a:solidFill>
              </a:rPr>
              <a:t>      </a:t>
            </a:r>
            <a:r>
              <a:rPr sz="2400" b="1">
                <a:solidFill>
                  <a:schemeClr val="accent1">
                    <a:lumMod val="50000"/>
                  </a:schemeClr>
                </a:solidFill>
              </a:rPr>
              <a:t>即边界设备可以自动获得隧道终点的IPv4地址，所以不需要手工配置终点的IPv4地址，一般的做法是隧道的两个接口的IPv6地址采用内嵌IPv4地址的特殊IPv6地址形式，这样路由设备可以从IPv6报文中的目的IPv6地址中提取出IPv4地址，自动隧道可用于主机到主机，或者主机到路由器之间，常用的自动隧道技术有IPv4兼容IPv6自动隧道、6to4隧道和ISATAP隧道。</a:t>
            </a:r>
            <a:endParaRPr sz="2400" b="1">
              <a:solidFill>
                <a:schemeClr val="accent1">
                  <a:lumMod val="50000"/>
                </a:schemeClr>
              </a:solidFill>
            </a:endParaRPr>
          </a:p>
        </p:txBody>
      </p:sp>
      <p:sp>
        <p:nvSpPr>
          <p:cNvPr id="2" name="矩形 1"/>
          <p:cNvSpPr/>
          <p:nvPr/>
        </p:nvSpPr>
        <p:spPr>
          <a:xfrm>
            <a:off x="400050" y="991235"/>
            <a:ext cx="2121535" cy="569595"/>
          </a:xfrm>
          <a:prstGeom prst="rect">
            <a:avLst/>
          </a:prstGeom>
          <a:solidFill>
            <a:schemeClr val="accent4">
              <a:lumMod val="20000"/>
              <a:lumOff val="80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sz="2400" b="1">
                <a:solidFill>
                  <a:schemeClr val="accent1">
                    <a:lumMod val="50000"/>
                  </a:schemeClr>
                </a:solidFill>
              </a:rPr>
              <a:t>2、自动隧道</a:t>
            </a:r>
            <a:endParaRPr lang="zh-CN" altLang="en-US" sz="2400" b="1">
              <a:solidFill>
                <a:schemeClr val="accent1">
                  <a:lumMod val="50000"/>
                </a:schemeClr>
              </a:solidFill>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0" name="Group 7"/>
          <p:cNvGrpSpPr/>
          <p:nvPr/>
        </p:nvGrpSpPr>
        <p:grpSpPr bwMode="auto">
          <a:xfrm>
            <a:off x="103064" y="47615"/>
            <a:ext cx="597171" cy="315096"/>
            <a:chOff x="0" y="0"/>
            <a:chExt cx="1041399" cy="549275"/>
          </a:xfrm>
        </p:grpSpPr>
        <p:sp>
          <p:nvSpPr>
            <p:cNvPr id="271" name="Freeform 16"/>
            <p:cNvSpPr/>
            <p:nvPr/>
          </p:nvSpPr>
          <p:spPr bwMode="auto">
            <a:xfrm>
              <a:off x="0" y="0"/>
              <a:ext cx="361950" cy="549275"/>
            </a:xfrm>
            <a:custGeom>
              <a:avLst/>
              <a:gdLst>
                <a:gd name="T0" fmla="*/ 4 w 400"/>
                <a:gd name="T1" fmla="*/ 92 h 608"/>
                <a:gd name="T2" fmla="*/ 96 w 400"/>
                <a:gd name="T3" fmla="*/ 0 h 608"/>
                <a:gd name="T4" fmla="*/ 400 w 400"/>
                <a:gd name="T5" fmla="*/ 304 h 608"/>
                <a:gd name="T6" fmla="*/ 96 w 400"/>
                <a:gd name="T7" fmla="*/ 608 h 608"/>
                <a:gd name="T8" fmla="*/ 0 w 400"/>
                <a:gd name="T9" fmla="*/ 512 h 608"/>
                <a:gd name="T10" fmla="*/ 212 w 400"/>
                <a:gd name="T11" fmla="*/ 300 h 608"/>
                <a:gd name="T12" fmla="*/ 4 w 400"/>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400" h="608">
                  <a:moveTo>
                    <a:pt x="4" y="92"/>
                  </a:moveTo>
                  <a:lnTo>
                    <a:pt x="96" y="0"/>
                  </a:lnTo>
                  <a:lnTo>
                    <a:pt x="400" y="304"/>
                  </a:lnTo>
                  <a:lnTo>
                    <a:pt x="96" y="608"/>
                  </a:lnTo>
                  <a:lnTo>
                    <a:pt x="0" y="512"/>
                  </a:lnTo>
                  <a:lnTo>
                    <a:pt x="212" y="300"/>
                  </a:lnTo>
                  <a:lnTo>
                    <a:pt x="4" y="92"/>
                  </a:lnTo>
                  <a:close/>
                </a:path>
              </a:pathLst>
            </a:custGeom>
            <a:solidFill>
              <a:srgbClr val="005DA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sp>
          <p:nvSpPr>
            <p:cNvPr id="272" name="Freeform 17"/>
            <p:cNvSpPr/>
            <p:nvPr/>
          </p:nvSpPr>
          <p:spPr bwMode="auto">
            <a:xfrm>
              <a:off x="338137" y="0"/>
              <a:ext cx="360362" cy="549275"/>
            </a:xfrm>
            <a:custGeom>
              <a:avLst/>
              <a:gdLst>
                <a:gd name="T0" fmla="*/ 4 w 399"/>
                <a:gd name="T1" fmla="*/ 92 h 608"/>
                <a:gd name="T2" fmla="*/ 96 w 399"/>
                <a:gd name="T3" fmla="*/ 0 h 608"/>
                <a:gd name="T4" fmla="*/ 399 w 399"/>
                <a:gd name="T5" fmla="*/ 304 h 608"/>
                <a:gd name="T6" fmla="*/ 96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6" y="0"/>
                  </a:lnTo>
                  <a:lnTo>
                    <a:pt x="399" y="304"/>
                  </a:lnTo>
                  <a:lnTo>
                    <a:pt x="96" y="608"/>
                  </a:lnTo>
                  <a:lnTo>
                    <a:pt x="0" y="512"/>
                  </a:lnTo>
                  <a:lnTo>
                    <a:pt x="212" y="300"/>
                  </a:lnTo>
                  <a:lnTo>
                    <a:pt x="4" y="92"/>
                  </a:lnTo>
                  <a:close/>
                </a:path>
              </a:pathLst>
            </a:custGeom>
            <a:solidFill>
              <a:srgbClr val="399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sp>
          <p:nvSpPr>
            <p:cNvPr id="273" name="Freeform 18"/>
            <p:cNvSpPr/>
            <p:nvPr/>
          </p:nvSpPr>
          <p:spPr bwMode="auto">
            <a:xfrm>
              <a:off x="681037" y="0"/>
              <a:ext cx="360362" cy="549275"/>
            </a:xfrm>
            <a:custGeom>
              <a:avLst/>
              <a:gdLst>
                <a:gd name="T0" fmla="*/ 4 w 399"/>
                <a:gd name="T1" fmla="*/ 92 h 608"/>
                <a:gd name="T2" fmla="*/ 95 w 399"/>
                <a:gd name="T3" fmla="*/ 0 h 608"/>
                <a:gd name="T4" fmla="*/ 399 w 399"/>
                <a:gd name="T5" fmla="*/ 304 h 608"/>
                <a:gd name="T6" fmla="*/ 95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5" y="0"/>
                  </a:lnTo>
                  <a:lnTo>
                    <a:pt x="399" y="304"/>
                  </a:lnTo>
                  <a:lnTo>
                    <a:pt x="95" y="608"/>
                  </a:lnTo>
                  <a:lnTo>
                    <a:pt x="0" y="512"/>
                  </a:lnTo>
                  <a:lnTo>
                    <a:pt x="212" y="300"/>
                  </a:lnTo>
                  <a:lnTo>
                    <a:pt x="4" y="92"/>
                  </a:lnTo>
                  <a:close/>
                </a:path>
              </a:pathLst>
            </a:custGeom>
            <a:solidFill>
              <a:srgbClr val="F796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grpSp>
      <p:pic>
        <p:nvPicPr>
          <p:cNvPr id="320" name="图片 319" descr="C:\Users\qlp-PC\AppData\Roaming\Tencent\Users\2491454950\QQ\WinTemp\RichOle\Y9%6XOFJ_P_BLG9N%D}IKZ9.png"/>
          <p:cNvPicPr>
            <a:picLocks noChangeAspect="1" noChangeArrowheads="1"/>
          </p:cNvPicPr>
          <p:nvPr/>
        </p:nvPicPr>
        <p:blipFill rotWithShape="1">
          <a:blip r:embed="rId1">
            <a:extLst>
              <a:ext uri="{28A0092B-C50C-407E-A947-70E740481C1C}">
                <a14:useLocalDpi xmlns:a14="http://schemas.microsoft.com/office/drawing/2010/main" val="0"/>
              </a:ext>
            </a:extLst>
          </a:blip>
          <a:srcRect t="14557" b="83190"/>
          <a:stretch>
            <a:fillRect/>
          </a:stretch>
        </p:blipFill>
        <p:spPr bwMode="auto">
          <a:xfrm>
            <a:off x="400283" y="837717"/>
            <a:ext cx="8203870" cy="95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1" name="TextBox 11"/>
          <p:cNvSpPr txBox="1"/>
          <p:nvPr/>
        </p:nvSpPr>
        <p:spPr>
          <a:xfrm>
            <a:off x="1046234" y="315566"/>
            <a:ext cx="2795270" cy="52197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anose="02010600040101010101" pitchFamily="2" charset="-122"/>
                <a:cs typeface="华文黑体" pitchFamily="2" charset="-122"/>
              </a:defRPr>
            </a:lvl1pPr>
          </a:lstStyle>
          <a:p>
            <a:pPr algn="l"/>
            <a:r>
              <a:rPr lang="zh-CN" altLang="en-US" sz="2800" b="1">
                <a:solidFill>
                  <a:schemeClr val="accent1">
                    <a:lumMod val="50000"/>
                  </a:schemeClr>
                </a:solidFill>
                <a:sym typeface="+mn-ea"/>
              </a:rPr>
              <a:t>5.3.3 NAT-PT</a:t>
            </a:r>
            <a:endParaRPr lang="zh-CN" altLang="en-US" sz="2800" b="1">
              <a:solidFill>
                <a:schemeClr val="accent1">
                  <a:lumMod val="50000"/>
                </a:schemeClr>
              </a:solidFill>
              <a:sym typeface="+mn-ea"/>
            </a:endParaRPr>
          </a:p>
        </p:txBody>
      </p:sp>
      <p:sp>
        <p:nvSpPr>
          <p:cNvPr id="12" name="矩形 11"/>
          <p:cNvSpPr/>
          <p:nvPr/>
        </p:nvSpPr>
        <p:spPr>
          <a:xfrm>
            <a:off x="400050" y="1031558"/>
            <a:ext cx="8147050" cy="2306955"/>
          </a:xfrm>
          <a:prstGeom prst="rect">
            <a:avLst/>
          </a:prstGeom>
          <a:solidFill>
            <a:schemeClr val="bg1"/>
          </a:solidFill>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p>
            <a:pPr algn="l"/>
            <a:r>
              <a:rPr lang="en-US" altLang="zh-CN" sz="2400" b="1">
                <a:solidFill>
                  <a:schemeClr val="accent1">
                    <a:lumMod val="50000"/>
                  </a:schemeClr>
                </a:solidFill>
              </a:rPr>
              <a:t>      </a:t>
            </a:r>
            <a:r>
              <a:rPr sz="2400" b="1">
                <a:solidFill>
                  <a:schemeClr val="accent1">
                    <a:lumMod val="50000"/>
                  </a:schemeClr>
                </a:solidFill>
              </a:rPr>
              <a:t>IPv6要访问IPv4，必须要知道IPv4映射所形成的IPv6地址是多少，根据NAT-PT规定使用前缀为96的IPv6地址池来表示IPv4，这样每个IPv4就“存在”于IPv6中了。</a:t>
            </a:r>
            <a:endParaRPr sz="2400" b="1">
              <a:solidFill>
                <a:schemeClr val="accent1">
                  <a:lumMod val="50000"/>
                </a:schemeClr>
              </a:solidFill>
            </a:endParaRPr>
          </a:p>
          <a:p>
            <a:pPr algn="l"/>
            <a:r>
              <a:rPr lang="en-US" sz="2400" b="1">
                <a:solidFill>
                  <a:schemeClr val="accent1">
                    <a:lumMod val="50000"/>
                  </a:schemeClr>
                </a:solidFill>
              </a:rPr>
              <a:t>      </a:t>
            </a:r>
            <a:r>
              <a:rPr sz="2400" b="1">
                <a:solidFill>
                  <a:schemeClr val="accent1">
                    <a:lumMod val="50000"/>
                  </a:schemeClr>
                </a:solidFill>
              </a:rPr>
              <a:t>IPv4要访问IPv6，必须要知道IPv6映射所形成的IPv4地址是多少，根据NAT-PT规定可以使用任意未占用的IPv4地址池来表示IPv6，这样每个IPv6也就“存在”于IPv4中了。</a:t>
            </a:r>
            <a:endParaRPr sz="2400" b="1">
              <a:solidFill>
                <a:schemeClr val="accent1">
                  <a:lumMod val="50000"/>
                </a:schemeClr>
              </a:solidFill>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0" name="Group 7"/>
          <p:cNvGrpSpPr/>
          <p:nvPr/>
        </p:nvGrpSpPr>
        <p:grpSpPr bwMode="auto">
          <a:xfrm>
            <a:off x="103064" y="47615"/>
            <a:ext cx="597171" cy="315096"/>
            <a:chOff x="0" y="0"/>
            <a:chExt cx="1041399" cy="549275"/>
          </a:xfrm>
        </p:grpSpPr>
        <p:sp>
          <p:nvSpPr>
            <p:cNvPr id="271" name="Freeform 16"/>
            <p:cNvSpPr/>
            <p:nvPr/>
          </p:nvSpPr>
          <p:spPr bwMode="auto">
            <a:xfrm>
              <a:off x="0" y="0"/>
              <a:ext cx="361950" cy="549275"/>
            </a:xfrm>
            <a:custGeom>
              <a:avLst/>
              <a:gdLst>
                <a:gd name="T0" fmla="*/ 4 w 400"/>
                <a:gd name="T1" fmla="*/ 92 h 608"/>
                <a:gd name="T2" fmla="*/ 96 w 400"/>
                <a:gd name="T3" fmla="*/ 0 h 608"/>
                <a:gd name="T4" fmla="*/ 400 w 400"/>
                <a:gd name="T5" fmla="*/ 304 h 608"/>
                <a:gd name="T6" fmla="*/ 96 w 400"/>
                <a:gd name="T7" fmla="*/ 608 h 608"/>
                <a:gd name="T8" fmla="*/ 0 w 400"/>
                <a:gd name="T9" fmla="*/ 512 h 608"/>
                <a:gd name="T10" fmla="*/ 212 w 400"/>
                <a:gd name="T11" fmla="*/ 300 h 608"/>
                <a:gd name="T12" fmla="*/ 4 w 400"/>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400" h="608">
                  <a:moveTo>
                    <a:pt x="4" y="92"/>
                  </a:moveTo>
                  <a:lnTo>
                    <a:pt x="96" y="0"/>
                  </a:lnTo>
                  <a:lnTo>
                    <a:pt x="400" y="304"/>
                  </a:lnTo>
                  <a:lnTo>
                    <a:pt x="96" y="608"/>
                  </a:lnTo>
                  <a:lnTo>
                    <a:pt x="0" y="512"/>
                  </a:lnTo>
                  <a:lnTo>
                    <a:pt x="212" y="300"/>
                  </a:lnTo>
                  <a:lnTo>
                    <a:pt x="4" y="92"/>
                  </a:lnTo>
                  <a:close/>
                </a:path>
              </a:pathLst>
            </a:custGeom>
            <a:solidFill>
              <a:srgbClr val="005DA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sp>
          <p:nvSpPr>
            <p:cNvPr id="272" name="Freeform 17"/>
            <p:cNvSpPr/>
            <p:nvPr/>
          </p:nvSpPr>
          <p:spPr bwMode="auto">
            <a:xfrm>
              <a:off x="338137" y="0"/>
              <a:ext cx="360362" cy="549275"/>
            </a:xfrm>
            <a:custGeom>
              <a:avLst/>
              <a:gdLst>
                <a:gd name="T0" fmla="*/ 4 w 399"/>
                <a:gd name="T1" fmla="*/ 92 h 608"/>
                <a:gd name="T2" fmla="*/ 96 w 399"/>
                <a:gd name="T3" fmla="*/ 0 h 608"/>
                <a:gd name="T4" fmla="*/ 399 w 399"/>
                <a:gd name="T5" fmla="*/ 304 h 608"/>
                <a:gd name="T6" fmla="*/ 96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6" y="0"/>
                  </a:lnTo>
                  <a:lnTo>
                    <a:pt x="399" y="304"/>
                  </a:lnTo>
                  <a:lnTo>
                    <a:pt x="96" y="608"/>
                  </a:lnTo>
                  <a:lnTo>
                    <a:pt x="0" y="512"/>
                  </a:lnTo>
                  <a:lnTo>
                    <a:pt x="212" y="300"/>
                  </a:lnTo>
                  <a:lnTo>
                    <a:pt x="4" y="92"/>
                  </a:lnTo>
                  <a:close/>
                </a:path>
              </a:pathLst>
            </a:custGeom>
            <a:solidFill>
              <a:srgbClr val="399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sp>
          <p:nvSpPr>
            <p:cNvPr id="273" name="Freeform 18"/>
            <p:cNvSpPr/>
            <p:nvPr/>
          </p:nvSpPr>
          <p:spPr bwMode="auto">
            <a:xfrm>
              <a:off x="681037" y="0"/>
              <a:ext cx="360362" cy="549275"/>
            </a:xfrm>
            <a:custGeom>
              <a:avLst/>
              <a:gdLst>
                <a:gd name="T0" fmla="*/ 4 w 399"/>
                <a:gd name="T1" fmla="*/ 92 h 608"/>
                <a:gd name="T2" fmla="*/ 95 w 399"/>
                <a:gd name="T3" fmla="*/ 0 h 608"/>
                <a:gd name="T4" fmla="*/ 399 w 399"/>
                <a:gd name="T5" fmla="*/ 304 h 608"/>
                <a:gd name="T6" fmla="*/ 95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5" y="0"/>
                  </a:lnTo>
                  <a:lnTo>
                    <a:pt x="399" y="304"/>
                  </a:lnTo>
                  <a:lnTo>
                    <a:pt x="95" y="608"/>
                  </a:lnTo>
                  <a:lnTo>
                    <a:pt x="0" y="512"/>
                  </a:lnTo>
                  <a:lnTo>
                    <a:pt x="212" y="300"/>
                  </a:lnTo>
                  <a:lnTo>
                    <a:pt x="4" y="92"/>
                  </a:lnTo>
                  <a:close/>
                </a:path>
              </a:pathLst>
            </a:custGeom>
            <a:solidFill>
              <a:srgbClr val="F796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grpSp>
      <p:pic>
        <p:nvPicPr>
          <p:cNvPr id="320" name="图片 319" descr="C:\Users\qlp-PC\AppData\Roaming\Tencent\Users\2491454950\QQ\WinTemp\RichOle\Y9%6XOFJ_P_BLG9N%D}IKZ9.png"/>
          <p:cNvPicPr>
            <a:picLocks noChangeAspect="1" noChangeArrowheads="1"/>
          </p:cNvPicPr>
          <p:nvPr/>
        </p:nvPicPr>
        <p:blipFill rotWithShape="1">
          <a:blip r:embed="rId1">
            <a:extLst>
              <a:ext uri="{28A0092B-C50C-407E-A947-70E740481C1C}">
                <a14:useLocalDpi xmlns:a14="http://schemas.microsoft.com/office/drawing/2010/main" val="0"/>
              </a:ext>
            </a:extLst>
          </a:blip>
          <a:srcRect t="14557" b="83190"/>
          <a:stretch>
            <a:fillRect/>
          </a:stretch>
        </p:blipFill>
        <p:spPr bwMode="auto">
          <a:xfrm>
            <a:off x="400283" y="837717"/>
            <a:ext cx="8203870" cy="95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1" name="TextBox 11"/>
          <p:cNvSpPr txBox="1"/>
          <p:nvPr/>
        </p:nvSpPr>
        <p:spPr>
          <a:xfrm>
            <a:off x="1046234" y="315566"/>
            <a:ext cx="2561590" cy="52197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anose="02010600040101010101" pitchFamily="2" charset="-122"/>
                <a:cs typeface="华文黑体" pitchFamily="2" charset="-122"/>
              </a:defRPr>
            </a:lvl1pPr>
          </a:lstStyle>
          <a:p>
            <a:pPr algn="l"/>
            <a:r>
              <a:rPr lang="zh-CN" altLang="en-US" sz="2800" b="1">
                <a:solidFill>
                  <a:schemeClr val="accent1">
                    <a:lumMod val="50000"/>
                  </a:schemeClr>
                </a:solidFill>
                <a:sym typeface="+mn-ea"/>
              </a:rPr>
              <a:t>5.1.1子网掩码</a:t>
            </a:r>
            <a:endParaRPr lang="zh-CN" altLang="en-US" sz="2800" i="0" dirty="0">
              <a:solidFill>
                <a:schemeClr val="tx2">
                  <a:lumMod val="50000"/>
                </a:schemeClr>
              </a:solidFill>
              <a:effectLst/>
              <a:latin typeface="黑体" panose="02010609060101010101" charset="-122"/>
              <a:ea typeface="黑体" panose="02010609060101010101" charset="-122"/>
            </a:endParaRPr>
          </a:p>
        </p:txBody>
      </p:sp>
      <p:sp>
        <p:nvSpPr>
          <p:cNvPr id="2" name="矩形 1"/>
          <p:cNvSpPr/>
          <p:nvPr/>
        </p:nvSpPr>
        <p:spPr>
          <a:xfrm>
            <a:off x="400050" y="2298065"/>
            <a:ext cx="2148840" cy="569595"/>
          </a:xfrm>
          <a:prstGeom prst="rect">
            <a:avLst/>
          </a:prstGeom>
          <a:solidFill>
            <a:schemeClr val="accent4">
              <a:lumMod val="20000"/>
              <a:lumOff val="80000"/>
            </a:schemeClr>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sz="2400" b="1">
                <a:solidFill>
                  <a:schemeClr val="accent1">
                    <a:lumMod val="50000"/>
                  </a:schemeClr>
                </a:solidFill>
              </a:rPr>
              <a:t>1.AND 运算</a:t>
            </a:r>
            <a:endParaRPr lang="zh-CN" altLang="en-US" sz="2400" b="1">
              <a:solidFill>
                <a:schemeClr val="accent1">
                  <a:lumMod val="50000"/>
                </a:schemeClr>
              </a:solidFill>
            </a:endParaRPr>
          </a:p>
        </p:txBody>
      </p:sp>
      <p:sp>
        <p:nvSpPr>
          <p:cNvPr id="12" name="矩形 11"/>
          <p:cNvSpPr/>
          <p:nvPr/>
        </p:nvSpPr>
        <p:spPr>
          <a:xfrm>
            <a:off x="400050" y="1023620"/>
            <a:ext cx="8260715" cy="1183640"/>
          </a:xfrm>
          <a:prstGeom prst="rect">
            <a:avLst/>
          </a:prstGeom>
          <a:solidFill>
            <a:schemeClr val="bg1"/>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en-US" altLang="zh-CN" sz="2400" b="1">
                <a:solidFill>
                  <a:schemeClr val="accent1">
                    <a:lumMod val="50000"/>
                  </a:schemeClr>
                </a:solidFill>
              </a:rPr>
              <a:t>     </a:t>
            </a:r>
            <a:r>
              <a:rPr sz="2400" b="1">
                <a:solidFill>
                  <a:schemeClr val="accent1">
                    <a:lumMod val="50000"/>
                  </a:schemeClr>
                </a:solidFill>
              </a:rPr>
              <a:t>为了确定IPv4地址的网络部分和主机部分，要将子网掩码与IPv4地址从左到右逐位比较。子网掩码中的“1”表示网络部分，“0”表示主机部分。</a:t>
            </a:r>
            <a:endParaRPr sz="2400" b="1">
              <a:solidFill>
                <a:schemeClr val="accent1">
                  <a:lumMod val="50000"/>
                </a:schemeClr>
              </a:solidFill>
            </a:endParaRPr>
          </a:p>
        </p:txBody>
      </p:sp>
      <p:sp>
        <p:nvSpPr>
          <p:cNvPr id="3" name="矩形 2"/>
          <p:cNvSpPr/>
          <p:nvPr/>
        </p:nvSpPr>
        <p:spPr>
          <a:xfrm>
            <a:off x="400050" y="2958465"/>
            <a:ext cx="8260715" cy="1183640"/>
          </a:xfrm>
          <a:prstGeom prst="rect">
            <a:avLst/>
          </a:prstGeom>
          <a:solidFill>
            <a:schemeClr val="bg1"/>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en-US" altLang="zh-CN" sz="2400" b="1">
                <a:solidFill>
                  <a:schemeClr val="accent1">
                    <a:lumMod val="50000"/>
                  </a:schemeClr>
                </a:solidFill>
              </a:rPr>
              <a:t>     </a:t>
            </a:r>
            <a:r>
              <a:rPr sz="2400" b="1">
                <a:solidFill>
                  <a:schemeClr val="accent1">
                    <a:lumMod val="50000"/>
                  </a:schemeClr>
                </a:solidFill>
              </a:rPr>
              <a:t>用于确定网络部分和主机部分的实际流程叫作AND运算。</a:t>
            </a:r>
            <a:endParaRPr sz="2400" b="1">
              <a:solidFill>
                <a:schemeClr val="accent1">
                  <a:lumMod val="50000"/>
                </a:schemeClr>
              </a:solidFill>
            </a:endParaRPr>
          </a:p>
          <a:p>
            <a:pPr algn="l"/>
            <a:r>
              <a:rPr sz="2400" b="1">
                <a:solidFill>
                  <a:schemeClr val="accent1">
                    <a:lumMod val="50000"/>
                  </a:schemeClr>
                </a:solidFill>
              </a:rPr>
              <a:t>逻辑AND运算比较两个位，所得结果如下所示：</a:t>
            </a:r>
            <a:endParaRPr sz="2400" b="1">
              <a:solidFill>
                <a:schemeClr val="accent1">
                  <a:lumMod val="50000"/>
                </a:schemeClr>
              </a:solidFill>
            </a:endParaRPr>
          </a:p>
          <a:p>
            <a:pPr algn="l"/>
            <a:r>
              <a:rPr sz="2400" b="1">
                <a:solidFill>
                  <a:schemeClr val="accent1">
                    <a:lumMod val="50000"/>
                  </a:schemeClr>
                </a:solidFill>
              </a:rPr>
              <a:t>1 and 1 =1; 1 and 0 =0; 0 and 1 =0；0 and 0 =0。</a:t>
            </a:r>
            <a:endParaRPr sz="2400" b="1">
              <a:solidFill>
                <a:schemeClr val="accent1">
                  <a:lumMod val="50000"/>
                </a:schemeClr>
              </a:solidFill>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0" name="Group 7"/>
          <p:cNvGrpSpPr/>
          <p:nvPr/>
        </p:nvGrpSpPr>
        <p:grpSpPr bwMode="auto">
          <a:xfrm>
            <a:off x="103064" y="47615"/>
            <a:ext cx="597171" cy="315096"/>
            <a:chOff x="0" y="0"/>
            <a:chExt cx="1041399" cy="549275"/>
          </a:xfrm>
        </p:grpSpPr>
        <p:sp>
          <p:nvSpPr>
            <p:cNvPr id="271" name="Freeform 16"/>
            <p:cNvSpPr/>
            <p:nvPr/>
          </p:nvSpPr>
          <p:spPr bwMode="auto">
            <a:xfrm>
              <a:off x="0" y="0"/>
              <a:ext cx="361950" cy="549275"/>
            </a:xfrm>
            <a:custGeom>
              <a:avLst/>
              <a:gdLst>
                <a:gd name="T0" fmla="*/ 4 w 400"/>
                <a:gd name="T1" fmla="*/ 92 h 608"/>
                <a:gd name="T2" fmla="*/ 96 w 400"/>
                <a:gd name="T3" fmla="*/ 0 h 608"/>
                <a:gd name="T4" fmla="*/ 400 w 400"/>
                <a:gd name="T5" fmla="*/ 304 h 608"/>
                <a:gd name="T6" fmla="*/ 96 w 400"/>
                <a:gd name="T7" fmla="*/ 608 h 608"/>
                <a:gd name="T8" fmla="*/ 0 w 400"/>
                <a:gd name="T9" fmla="*/ 512 h 608"/>
                <a:gd name="T10" fmla="*/ 212 w 400"/>
                <a:gd name="T11" fmla="*/ 300 h 608"/>
                <a:gd name="T12" fmla="*/ 4 w 400"/>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400" h="608">
                  <a:moveTo>
                    <a:pt x="4" y="92"/>
                  </a:moveTo>
                  <a:lnTo>
                    <a:pt x="96" y="0"/>
                  </a:lnTo>
                  <a:lnTo>
                    <a:pt x="400" y="304"/>
                  </a:lnTo>
                  <a:lnTo>
                    <a:pt x="96" y="608"/>
                  </a:lnTo>
                  <a:lnTo>
                    <a:pt x="0" y="512"/>
                  </a:lnTo>
                  <a:lnTo>
                    <a:pt x="212" y="300"/>
                  </a:lnTo>
                  <a:lnTo>
                    <a:pt x="4" y="92"/>
                  </a:lnTo>
                  <a:close/>
                </a:path>
              </a:pathLst>
            </a:custGeom>
            <a:solidFill>
              <a:srgbClr val="005DA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sp>
          <p:nvSpPr>
            <p:cNvPr id="272" name="Freeform 17"/>
            <p:cNvSpPr/>
            <p:nvPr/>
          </p:nvSpPr>
          <p:spPr bwMode="auto">
            <a:xfrm>
              <a:off x="338137" y="0"/>
              <a:ext cx="360362" cy="549275"/>
            </a:xfrm>
            <a:custGeom>
              <a:avLst/>
              <a:gdLst>
                <a:gd name="T0" fmla="*/ 4 w 399"/>
                <a:gd name="T1" fmla="*/ 92 h 608"/>
                <a:gd name="T2" fmla="*/ 96 w 399"/>
                <a:gd name="T3" fmla="*/ 0 h 608"/>
                <a:gd name="T4" fmla="*/ 399 w 399"/>
                <a:gd name="T5" fmla="*/ 304 h 608"/>
                <a:gd name="T6" fmla="*/ 96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6" y="0"/>
                  </a:lnTo>
                  <a:lnTo>
                    <a:pt x="399" y="304"/>
                  </a:lnTo>
                  <a:lnTo>
                    <a:pt x="96" y="608"/>
                  </a:lnTo>
                  <a:lnTo>
                    <a:pt x="0" y="512"/>
                  </a:lnTo>
                  <a:lnTo>
                    <a:pt x="212" y="300"/>
                  </a:lnTo>
                  <a:lnTo>
                    <a:pt x="4" y="92"/>
                  </a:lnTo>
                  <a:close/>
                </a:path>
              </a:pathLst>
            </a:custGeom>
            <a:solidFill>
              <a:srgbClr val="399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sp>
          <p:nvSpPr>
            <p:cNvPr id="273" name="Freeform 18"/>
            <p:cNvSpPr/>
            <p:nvPr/>
          </p:nvSpPr>
          <p:spPr bwMode="auto">
            <a:xfrm>
              <a:off x="681037" y="0"/>
              <a:ext cx="360362" cy="549275"/>
            </a:xfrm>
            <a:custGeom>
              <a:avLst/>
              <a:gdLst>
                <a:gd name="T0" fmla="*/ 4 w 399"/>
                <a:gd name="T1" fmla="*/ 92 h 608"/>
                <a:gd name="T2" fmla="*/ 95 w 399"/>
                <a:gd name="T3" fmla="*/ 0 h 608"/>
                <a:gd name="T4" fmla="*/ 399 w 399"/>
                <a:gd name="T5" fmla="*/ 304 h 608"/>
                <a:gd name="T6" fmla="*/ 95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5" y="0"/>
                  </a:lnTo>
                  <a:lnTo>
                    <a:pt x="399" y="304"/>
                  </a:lnTo>
                  <a:lnTo>
                    <a:pt x="95" y="608"/>
                  </a:lnTo>
                  <a:lnTo>
                    <a:pt x="0" y="512"/>
                  </a:lnTo>
                  <a:lnTo>
                    <a:pt x="212" y="300"/>
                  </a:lnTo>
                  <a:lnTo>
                    <a:pt x="4" y="92"/>
                  </a:lnTo>
                  <a:close/>
                </a:path>
              </a:pathLst>
            </a:custGeom>
            <a:solidFill>
              <a:srgbClr val="F796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grpSp>
      <p:pic>
        <p:nvPicPr>
          <p:cNvPr id="320" name="图片 319" descr="C:\Users\qlp-PC\AppData\Roaming\Tencent\Users\2491454950\QQ\WinTemp\RichOle\Y9%6XOFJ_P_BLG9N%D}IKZ9.png"/>
          <p:cNvPicPr>
            <a:picLocks noChangeAspect="1" noChangeArrowheads="1"/>
          </p:cNvPicPr>
          <p:nvPr/>
        </p:nvPicPr>
        <p:blipFill rotWithShape="1">
          <a:blip r:embed="rId1">
            <a:extLst>
              <a:ext uri="{28A0092B-C50C-407E-A947-70E740481C1C}">
                <a14:useLocalDpi xmlns:a14="http://schemas.microsoft.com/office/drawing/2010/main" val="0"/>
              </a:ext>
            </a:extLst>
          </a:blip>
          <a:srcRect t="14557" b="83190"/>
          <a:stretch>
            <a:fillRect/>
          </a:stretch>
        </p:blipFill>
        <p:spPr bwMode="auto">
          <a:xfrm>
            <a:off x="400283" y="837717"/>
            <a:ext cx="8203870" cy="95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1" name="TextBox 11"/>
          <p:cNvSpPr txBox="1"/>
          <p:nvPr/>
        </p:nvSpPr>
        <p:spPr>
          <a:xfrm>
            <a:off x="1046234" y="315566"/>
            <a:ext cx="5300345" cy="52197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anose="02010600040101010101" pitchFamily="2" charset="-122"/>
                <a:cs typeface="华文黑体" pitchFamily="2" charset="-122"/>
              </a:defRPr>
            </a:lvl1pPr>
          </a:lstStyle>
          <a:p>
            <a:pPr algn="l"/>
            <a:r>
              <a:rPr lang="zh-CN" altLang="en-US" sz="2800" b="1">
                <a:solidFill>
                  <a:schemeClr val="accent1">
                    <a:lumMod val="50000"/>
                  </a:schemeClr>
                </a:solidFill>
                <a:sym typeface="+mn-ea"/>
              </a:rPr>
              <a:t>5.3.4 IPv6校园网过渡方案介绍</a:t>
            </a:r>
            <a:endParaRPr lang="zh-CN" altLang="en-US" sz="2800" b="1">
              <a:solidFill>
                <a:schemeClr val="accent1">
                  <a:lumMod val="50000"/>
                </a:schemeClr>
              </a:solidFill>
              <a:sym typeface="+mn-ea"/>
            </a:endParaRPr>
          </a:p>
        </p:txBody>
      </p:sp>
      <p:sp>
        <p:nvSpPr>
          <p:cNvPr id="12" name="矩形 11"/>
          <p:cNvSpPr/>
          <p:nvPr/>
        </p:nvSpPr>
        <p:spPr>
          <a:xfrm>
            <a:off x="400050" y="992505"/>
            <a:ext cx="8147050" cy="3784600"/>
          </a:xfrm>
          <a:prstGeom prst="rect">
            <a:avLst/>
          </a:prstGeom>
          <a:solidFill>
            <a:schemeClr val="bg1"/>
          </a:solidFill>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p>
            <a:pPr algn="l"/>
            <a:r>
              <a:rPr lang="en-US" altLang="zh-CN" sz="2400" b="1">
                <a:solidFill>
                  <a:schemeClr val="accent1">
                    <a:lumMod val="50000"/>
                  </a:schemeClr>
                </a:solidFill>
              </a:rPr>
              <a:t>      </a:t>
            </a:r>
            <a:r>
              <a:rPr sz="2400" b="1">
                <a:solidFill>
                  <a:schemeClr val="accent1">
                    <a:lumMod val="50000"/>
                  </a:schemeClr>
                </a:solidFill>
              </a:rPr>
              <a:t>在过渡过程中，IPv6网段作为孤岛接入IPv4网络，为实现IPv6网段之间以及IPv4、IPv6网段之间的互通，必须综合各种过渡技术，优化网络结构，在保证网络安全可靠运行以及逐步过渡、节约投资的前提下，设计过渡方案。根据以上基本原则以及网络运行状况，对于校园网络的初期过渡方案</a:t>
            </a:r>
            <a:endParaRPr sz="2400" b="1">
              <a:solidFill>
                <a:schemeClr val="accent1">
                  <a:lumMod val="50000"/>
                </a:schemeClr>
              </a:solidFill>
            </a:endParaRPr>
          </a:p>
          <a:p>
            <a:pPr algn="l"/>
            <a:r>
              <a:rPr sz="2400" b="1">
                <a:solidFill>
                  <a:schemeClr val="accent1">
                    <a:lumMod val="50000"/>
                  </a:schemeClr>
                </a:solidFill>
              </a:rPr>
              <a:t>规划如下:</a:t>
            </a:r>
            <a:endParaRPr sz="2400" b="1">
              <a:solidFill>
                <a:schemeClr val="accent1">
                  <a:lumMod val="50000"/>
                </a:schemeClr>
              </a:solidFill>
            </a:endParaRPr>
          </a:p>
          <a:p>
            <a:pPr algn="l"/>
            <a:r>
              <a:rPr sz="2400" b="1">
                <a:solidFill>
                  <a:schemeClr val="accent1">
                    <a:lumMod val="50000"/>
                  </a:schemeClr>
                </a:solidFill>
              </a:rPr>
              <a:t>（1）跨IPv4网络的IPv6间通信采用隧道技术实现；</a:t>
            </a:r>
            <a:endParaRPr sz="2400" b="1">
              <a:solidFill>
                <a:schemeClr val="accent1">
                  <a:lumMod val="50000"/>
                </a:schemeClr>
              </a:solidFill>
            </a:endParaRPr>
          </a:p>
          <a:p>
            <a:pPr algn="l"/>
            <a:r>
              <a:rPr sz="2400" b="1">
                <a:solidFill>
                  <a:schemeClr val="accent1">
                    <a:lumMod val="50000"/>
                  </a:schemeClr>
                </a:solidFill>
              </a:rPr>
              <a:t>（2）基于IPv4的服务器逐步升级为双协议栈节点服务器；</a:t>
            </a:r>
            <a:endParaRPr sz="2400" b="1">
              <a:solidFill>
                <a:schemeClr val="accent1">
                  <a:lumMod val="50000"/>
                </a:schemeClr>
              </a:solidFill>
            </a:endParaRPr>
          </a:p>
          <a:p>
            <a:pPr algn="l"/>
            <a:r>
              <a:rPr sz="2400" b="1">
                <a:solidFill>
                  <a:schemeClr val="accent1">
                    <a:lumMod val="50000"/>
                  </a:schemeClr>
                </a:solidFill>
              </a:rPr>
              <a:t>（3）IPv4/IPv6客户端互通则可以采用NAT- PT技术实现；</a:t>
            </a:r>
            <a:endParaRPr sz="2400" b="1">
              <a:solidFill>
                <a:schemeClr val="accent1">
                  <a:lumMod val="50000"/>
                </a:schemeClr>
              </a:solidFill>
            </a:endParaRPr>
          </a:p>
          <a:p>
            <a:pPr algn="l"/>
            <a:r>
              <a:rPr sz="2400" b="1">
                <a:solidFill>
                  <a:schemeClr val="accent1">
                    <a:lumMod val="50000"/>
                  </a:schemeClr>
                </a:solidFill>
              </a:rPr>
              <a:t>（4）本地IPv6网段出口路由器接入上级IPv6网络。</a:t>
            </a:r>
            <a:endParaRPr sz="2400" b="1">
              <a:solidFill>
                <a:schemeClr val="accent1">
                  <a:lumMod val="50000"/>
                </a:schemeClr>
              </a:solidFill>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0" name="Group 7"/>
          <p:cNvGrpSpPr/>
          <p:nvPr/>
        </p:nvGrpSpPr>
        <p:grpSpPr bwMode="auto">
          <a:xfrm>
            <a:off x="103064" y="47615"/>
            <a:ext cx="597171" cy="315096"/>
            <a:chOff x="0" y="0"/>
            <a:chExt cx="1041399" cy="549275"/>
          </a:xfrm>
        </p:grpSpPr>
        <p:sp>
          <p:nvSpPr>
            <p:cNvPr id="271" name="Freeform 16"/>
            <p:cNvSpPr/>
            <p:nvPr/>
          </p:nvSpPr>
          <p:spPr bwMode="auto">
            <a:xfrm>
              <a:off x="0" y="0"/>
              <a:ext cx="361950" cy="549275"/>
            </a:xfrm>
            <a:custGeom>
              <a:avLst/>
              <a:gdLst>
                <a:gd name="T0" fmla="*/ 4 w 400"/>
                <a:gd name="T1" fmla="*/ 92 h 608"/>
                <a:gd name="T2" fmla="*/ 96 w 400"/>
                <a:gd name="T3" fmla="*/ 0 h 608"/>
                <a:gd name="T4" fmla="*/ 400 w 400"/>
                <a:gd name="T5" fmla="*/ 304 h 608"/>
                <a:gd name="T6" fmla="*/ 96 w 400"/>
                <a:gd name="T7" fmla="*/ 608 h 608"/>
                <a:gd name="T8" fmla="*/ 0 w 400"/>
                <a:gd name="T9" fmla="*/ 512 h 608"/>
                <a:gd name="T10" fmla="*/ 212 w 400"/>
                <a:gd name="T11" fmla="*/ 300 h 608"/>
                <a:gd name="T12" fmla="*/ 4 w 400"/>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400" h="608">
                  <a:moveTo>
                    <a:pt x="4" y="92"/>
                  </a:moveTo>
                  <a:lnTo>
                    <a:pt x="96" y="0"/>
                  </a:lnTo>
                  <a:lnTo>
                    <a:pt x="400" y="304"/>
                  </a:lnTo>
                  <a:lnTo>
                    <a:pt x="96" y="608"/>
                  </a:lnTo>
                  <a:lnTo>
                    <a:pt x="0" y="512"/>
                  </a:lnTo>
                  <a:lnTo>
                    <a:pt x="212" y="300"/>
                  </a:lnTo>
                  <a:lnTo>
                    <a:pt x="4" y="92"/>
                  </a:lnTo>
                  <a:close/>
                </a:path>
              </a:pathLst>
            </a:custGeom>
            <a:solidFill>
              <a:srgbClr val="005DA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sp>
          <p:nvSpPr>
            <p:cNvPr id="272" name="Freeform 17"/>
            <p:cNvSpPr/>
            <p:nvPr/>
          </p:nvSpPr>
          <p:spPr bwMode="auto">
            <a:xfrm>
              <a:off x="338137" y="0"/>
              <a:ext cx="360362" cy="549275"/>
            </a:xfrm>
            <a:custGeom>
              <a:avLst/>
              <a:gdLst>
                <a:gd name="T0" fmla="*/ 4 w 399"/>
                <a:gd name="T1" fmla="*/ 92 h 608"/>
                <a:gd name="T2" fmla="*/ 96 w 399"/>
                <a:gd name="T3" fmla="*/ 0 h 608"/>
                <a:gd name="T4" fmla="*/ 399 w 399"/>
                <a:gd name="T5" fmla="*/ 304 h 608"/>
                <a:gd name="T6" fmla="*/ 96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6" y="0"/>
                  </a:lnTo>
                  <a:lnTo>
                    <a:pt x="399" y="304"/>
                  </a:lnTo>
                  <a:lnTo>
                    <a:pt x="96" y="608"/>
                  </a:lnTo>
                  <a:lnTo>
                    <a:pt x="0" y="512"/>
                  </a:lnTo>
                  <a:lnTo>
                    <a:pt x="212" y="300"/>
                  </a:lnTo>
                  <a:lnTo>
                    <a:pt x="4" y="92"/>
                  </a:lnTo>
                  <a:close/>
                </a:path>
              </a:pathLst>
            </a:custGeom>
            <a:solidFill>
              <a:srgbClr val="399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sp>
          <p:nvSpPr>
            <p:cNvPr id="273" name="Freeform 18"/>
            <p:cNvSpPr/>
            <p:nvPr/>
          </p:nvSpPr>
          <p:spPr bwMode="auto">
            <a:xfrm>
              <a:off x="681037" y="0"/>
              <a:ext cx="360362" cy="549275"/>
            </a:xfrm>
            <a:custGeom>
              <a:avLst/>
              <a:gdLst>
                <a:gd name="T0" fmla="*/ 4 w 399"/>
                <a:gd name="T1" fmla="*/ 92 h 608"/>
                <a:gd name="T2" fmla="*/ 95 w 399"/>
                <a:gd name="T3" fmla="*/ 0 h 608"/>
                <a:gd name="T4" fmla="*/ 399 w 399"/>
                <a:gd name="T5" fmla="*/ 304 h 608"/>
                <a:gd name="T6" fmla="*/ 95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5" y="0"/>
                  </a:lnTo>
                  <a:lnTo>
                    <a:pt x="399" y="304"/>
                  </a:lnTo>
                  <a:lnTo>
                    <a:pt x="95" y="608"/>
                  </a:lnTo>
                  <a:lnTo>
                    <a:pt x="0" y="512"/>
                  </a:lnTo>
                  <a:lnTo>
                    <a:pt x="212" y="300"/>
                  </a:lnTo>
                  <a:lnTo>
                    <a:pt x="4" y="92"/>
                  </a:lnTo>
                  <a:close/>
                </a:path>
              </a:pathLst>
            </a:custGeom>
            <a:solidFill>
              <a:srgbClr val="F796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grpSp>
      <p:pic>
        <p:nvPicPr>
          <p:cNvPr id="320" name="图片 319" descr="C:\Users\qlp-PC\AppData\Roaming\Tencent\Users\2491454950\QQ\WinTemp\RichOle\Y9%6XOFJ_P_BLG9N%D}IKZ9.png"/>
          <p:cNvPicPr>
            <a:picLocks noChangeAspect="1" noChangeArrowheads="1"/>
          </p:cNvPicPr>
          <p:nvPr/>
        </p:nvPicPr>
        <p:blipFill rotWithShape="1">
          <a:blip r:embed="rId1">
            <a:extLst>
              <a:ext uri="{28A0092B-C50C-407E-A947-70E740481C1C}">
                <a14:useLocalDpi xmlns:a14="http://schemas.microsoft.com/office/drawing/2010/main" val="0"/>
              </a:ext>
            </a:extLst>
          </a:blip>
          <a:srcRect t="14557" b="83190"/>
          <a:stretch>
            <a:fillRect/>
          </a:stretch>
        </p:blipFill>
        <p:spPr bwMode="auto">
          <a:xfrm>
            <a:off x="400283" y="837717"/>
            <a:ext cx="8203870" cy="95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1" name="TextBox 11"/>
          <p:cNvSpPr txBox="1"/>
          <p:nvPr/>
        </p:nvSpPr>
        <p:spPr>
          <a:xfrm>
            <a:off x="1046234" y="315566"/>
            <a:ext cx="2561590" cy="52197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anose="02010600040101010101" pitchFamily="2" charset="-122"/>
                <a:cs typeface="华文黑体" pitchFamily="2" charset="-122"/>
              </a:defRPr>
            </a:lvl1pPr>
          </a:lstStyle>
          <a:p>
            <a:pPr algn="l"/>
            <a:r>
              <a:rPr lang="zh-CN" altLang="en-US" sz="2800" b="1">
                <a:solidFill>
                  <a:schemeClr val="accent1">
                    <a:lumMod val="50000"/>
                  </a:schemeClr>
                </a:solidFill>
                <a:sym typeface="+mn-ea"/>
              </a:rPr>
              <a:t>5.1.1子网掩码</a:t>
            </a:r>
            <a:endParaRPr lang="zh-CN" altLang="en-US" sz="2800" i="0" dirty="0">
              <a:solidFill>
                <a:schemeClr val="tx2">
                  <a:lumMod val="50000"/>
                </a:schemeClr>
              </a:solidFill>
              <a:effectLst/>
              <a:latin typeface="黑体" panose="02010609060101010101" charset="-122"/>
              <a:ea typeface="黑体" panose="02010609060101010101" charset="-122"/>
            </a:endParaRPr>
          </a:p>
        </p:txBody>
      </p:sp>
      <p:sp>
        <p:nvSpPr>
          <p:cNvPr id="2" name="矩形 1"/>
          <p:cNvSpPr/>
          <p:nvPr/>
        </p:nvSpPr>
        <p:spPr>
          <a:xfrm>
            <a:off x="400050" y="943610"/>
            <a:ext cx="2148840" cy="569595"/>
          </a:xfrm>
          <a:prstGeom prst="rect">
            <a:avLst/>
          </a:prstGeom>
          <a:solidFill>
            <a:schemeClr val="accent4">
              <a:lumMod val="20000"/>
              <a:lumOff val="80000"/>
            </a:schemeClr>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sz="2400" b="1">
                <a:solidFill>
                  <a:schemeClr val="accent1">
                    <a:lumMod val="50000"/>
                  </a:schemeClr>
                </a:solidFill>
              </a:rPr>
              <a:t>1.AND 运算</a:t>
            </a:r>
            <a:endParaRPr lang="zh-CN" altLang="en-US" sz="2400" b="1">
              <a:solidFill>
                <a:schemeClr val="accent1">
                  <a:lumMod val="50000"/>
                </a:schemeClr>
              </a:solidFill>
            </a:endParaRPr>
          </a:p>
        </p:txBody>
      </p:sp>
      <p:sp>
        <p:nvSpPr>
          <p:cNvPr id="3" name="矩形 2"/>
          <p:cNvSpPr/>
          <p:nvPr/>
        </p:nvSpPr>
        <p:spPr>
          <a:xfrm>
            <a:off x="400050" y="1604010"/>
            <a:ext cx="8260715" cy="1183640"/>
          </a:xfrm>
          <a:prstGeom prst="rect">
            <a:avLst/>
          </a:prstGeom>
          <a:solidFill>
            <a:schemeClr val="bg1"/>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en-US" altLang="zh-CN" sz="2400" b="1">
                <a:solidFill>
                  <a:schemeClr val="accent1">
                    <a:lumMod val="50000"/>
                  </a:schemeClr>
                </a:solidFill>
              </a:rPr>
              <a:t>     </a:t>
            </a:r>
            <a:r>
              <a:rPr sz="2400" b="1">
                <a:solidFill>
                  <a:schemeClr val="accent1">
                    <a:lumMod val="50000"/>
                  </a:schemeClr>
                </a:solidFill>
              </a:rPr>
              <a:t>要确定IPv4主机的网络地址，要在子网掩码内对IPv4地址进行逐位AND 运算。地址和子网掩码之间的and运算得到的结果就是网络地址。</a:t>
            </a:r>
            <a:endParaRPr sz="2400" b="1">
              <a:solidFill>
                <a:schemeClr val="accent1">
                  <a:lumMod val="50000"/>
                </a:schemeClr>
              </a:solidFill>
            </a:endParaRPr>
          </a:p>
        </p:txBody>
      </p:sp>
      <p:sp>
        <p:nvSpPr>
          <p:cNvPr id="117" name="文本框 117"/>
          <p:cNvSpPr txBox="1"/>
          <p:nvPr/>
        </p:nvSpPr>
        <p:spPr bwMode="auto">
          <a:xfrm>
            <a:off x="2102485" y="3176905"/>
            <a:ext cx="1418590" cy="431800"/>
          </a:xfrm>
          <a:prstGeom prst="rect">
            <a:avLst/>
          </a:prstGeom>
          <a:noFill/>
          <a:ln w="6350">
            <a:solidFill>
              <a:srgbClr val="000000"/>
            </a:solidFill>
            <a:miter lim="800000"/>
          </a:ln>
        </p:spPr>
        <p:txBody>
          <a:bodyPr rot="0" spcFirstLastPara="0" vertOverflow="clip" horzOverflow="clip" vert="horz" wrap="square" lIns="71755" tIns="0" rIns="0" bIns="0" numCol="1" spcCol="0" rtlCol="0" fromWordArt="0" anchor="ctr" anchorCtr="0" forceAA="0" upright="1" compatLnSpc="1">
            <a:noAutofit/>
          </a:bodyPr>
          <a:lstStyle/>
          <a:p>
            <a:pPr algn="l"/>
            <a:r>
              <a:rPr lang="en-US" sz="1600" kern="100">
                <a:effectLst/>
                <a:latin typeface="Times New Roman" panose="02020603050405020304" charset="0"/>
                <a:ea typeface="宋体" panose="02010600030101010101" pitchFamily="2" charset="-122"/>
                <a:cs typeface="宋体" panose="02010600030101010101" pitchFamily="2" charset="-122"/>
              </a:rPr>
              <a:t>192.168.1.100</a:t>
            </a:r>
            <a:endParaRPr lang="en-US" sz="1600" kern="100">
              <a:effectLst/>
              <a:latin typeface="Times New Roman" panose="02020603050405020304" charset="0"/>
              <a:ea typeface="宋体" panose="02010600030101010101" pitchFamily="2" charset="-122"/>
              <a:cs typeface="宋体" panose="02010600030101010101" pitchFamily="2" charset="-122"/>
            </a:endParaRPr>
          </a:p>
        </p:txBody>
      </p:sp>
      <p:sp>
        <p:nvSpPr>
          <p:cNvPr id="118" name="文本框 34"/>
          <p:cNvSpPr txBox="1"/>
          <p:nvPr/>
        </p:nvSpPr>
        <p:spPr bwMode="auto">
          <a:xfrm>
            <a:off x="2089150" y="3679825"/>
            <a:ext cx="1418590" cy="431800"/>
          </a:xfrm>
          <a:prstGeom prst="rect">
            <a:avLst/>
          </a:prstGeom>
          <a:noFill/>
          <a:ln w="6350">
            <a:solidFill>
              <a:srgbClr val="000000"/>
            </a:solidFill>
            <a:miter lim="800000"/>
          </a:ln>
        </p:spPr>
        <p:txBody>
          <a:bodyPr rot="0" spcFirstLastPara="0" vertOverflow="clip" horzOverflow="clip" vert="horz" wrap="square" lIns="71755" tIns="0" rIns="0" bIns="0" numCol="1" spcCol="0" rtlCol="0" fromWordArt="0" anchor="ctr" anchorCtr="0" forceAA="0" upright="1" compatLnSpc="1">
            <a:noAutofit/>
          </a:bodyPr>
          <a:lstStyle/>
          <a:p>
            <a:pPr algn="l"/>
            <a:r>
              <a:rPr lang="en-US" sz="1600" kern="100">
                <a:effectLst/>
                <a:latin typeface="Times New Roman" panose="02020603050405020304" charset="0"/>
                <a:ea typeface="宋体" panose="02010600030101010101" pitchFamily="2" charset="-122"/>
                <a:cs typeface="宋体" panose="02010600030101010101" pitchFamily="2" charset="-122"/>
              </a:rPr>
              <a:t>255.255.255.0</a:t>
            </a:r>
            <a:endParaRPr lang="en-US" sz="1600" kern="100">
              <a:effectLst/>
              <a:latin typeface="Times New Roman" panose="02020603050405020304" charset="0"/>
              <a:ea typeface="宋体" panose="02010600030101010101" pitchFamily="2" charset="-122"/>
              <a:cs typeface="宋体" panose="02010600030101010101" pitchFamily="2" charset="-122"/>
            </a:endParaRPr>
          </a:p>
        </p:txBody>
      </p:sp>
      <p:sp>
        <p:nvSpPr>
          <p:cNvPr id="153" name="文本框 117"/>
          <p:cNvSpPr txBox="1"/>
          <p:nvPr/>
        </p:nvSpPr>
        <p:spPr bwMode="auto">
          <a:xfrm>
            <a:off x="3811905" y="3178175"/>
            <a:ext cx="4849495" cy="431800"/>
          </a:xfrm>
          <a:prstGeom prst="rect">
            <a:avLst/>
          </a:prstGeom>
          <a:noFill/>
          <a:ln w="6350">
            <a:solidFill>
              <a:srgbClr val="000000"/>
            </a:solidFill>
            <a:miter lim="800000"/>
          </a:ln>
        </p:spPr>
        <p:txBody>
          <a:bodyPr rot="0" spcFirstLastPara="0" vertOverflow="clip" horzOverflow="clip" vert="horz" wrap="square" lIns="107950" tIns="0" rIns="0" bIns="0" numCol="1" spcCol="0" rtlCol="0" fromWordArt="0" anchor="ctr" anchorCtr="0" forceAA="0" upright="1" compatLnSpc="1">
            <a:noAutofit/>
          </a:bodyPr>
          <a:lstStyle/>
          <a:p>
            <a:pPr algn="l"/>
            <a:r>
              <a:rPr lang="en-US" sz="1600" kern="100">
                <a:effectLst/>
                <a:latin typeface="华文中宋" panose="02010600040101010101" charset="-122"/>
                <a:ea typeface="华文中宋" panose="02010600040101010101" charset="-122"/>
                <a:cs typeface="宋体" panose="02010600030101010101" pitchFamily="2" charset="-122"/>
              </a:rPr>
              <a:t>1100 0000.1010 1000.0000 0001.0110 0100</a:t>
            </a:r>
            <a:endParaRPr lang="en-US" sz="1600" kern="100">
              <a:effectLst/>
              <a:latin typeface="华文中宋" panose="02010600040101010101" charset="-122"/>
              <a:ea typeface="华文中宋" panose="02010600040101010101" charset="-122"/>
              <a:cs typeface="宋体" panose="02010600030101010101" pitchFamily="2" charset="-122"/>
            </a:endParaRPr>
          </a:p>
        </p:txBody>
      </p:sp>
      <p:sp>
        <p:nvSpPr>
          <p:cNvPr id="125" name="箭头: 右 125"/>
          <p:cNvSpPr/>
          <p:nvPr/>
        </p:nvSpPr>
        <p:spPr>
          <a:xfrm>
            <a:off x="3522345" y="3284855"/>
            <a:ext cx="288000" cy="216000"/>
          </a:xfrm>
          <a:prstGeom prst="rightArrow">
            <a:avLst/>
          </a:prstGeom>
          <a:solidFill>
            <a:schemeClr val="accent2">
              <a:lumMod val="40000"/>
              <a:lumOff val="60000"/>
            </a:schemeClr>
          </a:solidFill>
          <a:ln w="63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clip" horzOverflow="clip" vert="horz" wrap="square" lIns="91440" tIns="45720" rIns="91440" bIns="45720" numCol="1" spcCol="0" rtlCol="0" fromWordArt="0" anchor="ctr" anchorCtr="0" forceAA="0" compatLnSpc="1">
            <a:noAutofit/>
          </a:bodyPr>
          <a:lstStyle/>
          <a:p>
            <a:endParaRPr lang="zh-CN" altLang="en-US"/>
          </a:p>
        </p:txBody>
      </p:sp>
      <p:sp>
        <p:nvSpPr>
          <p:cNvPr id="156" name="箭头: 右 156"/>
          <p:cNvSpPr/>
          <p:nvPr/>
        </p:nvSpPr>
        <p:spPr>
          <a:xfrm>
            <a:off x="3507740" y="3787775"/>
            <a:ext cx="288000" cy="216000"/>
          </a:xfrm>
          <a:prstGeom prst="rightArrow">
            <a:avLst/>
          </a:prstGeom>
          <a:solidFill>
            <a:schemeClr val="accent2">
              <a:lumMod val="40000"/>
              <a:lumOff val="60000"/>
            </a:schemeClr>
          </a:solidFill>
          <a:ln w="63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clip" horzOverflow="clip" vert="horz" wrap="square" lIns="91440" tIns="45720" rIns="91440" bIns="45720" numCol="1" spcCol="0" rtlCol="0" fromWordArt="0" anchor="ctr" anchorCtr="0" forceAA="0" compatLnSpc="1">
            <a:noAutofit/>
          </a:bodyPr>
          <a:lstStyle/>
          <a:p>
            <a:endParaRPr lang="zh-CN" altLang="en-US"/>
          </a:p>
        </p:txBody>
      </p:sp>
      <p:sp>
        <p:nvSpPr>
          <p:cNvPr id="157" name="文本框 117"/>
          <p:cNvSpPr txBox="1"/>
          <p:nvPr/>
        </p:nvSpPr>
        <p:spPr bwMode="auto">
          <a:xfrm>
            <a:off x="3796030" y="3679825"/>
            <a:ext cx="4864735" cy="431800"/>
          </a:xfrm>
          <a:prstGeom prst="rect">
            <a:avLst/>
          </a:prstGeom>
          <a:noFill/>
          <a:ln w="6350">
            <a:solidFill>
              <a:srgbClr val="000000"/>
            </a:solidFill>
            <a:miter lim="800000"/>
          </a:ln>
        </p:spPr>
        <p:txBody>
          <a:bodyPr rot="0" spcFirstLastPara="0" vertOverflow="clip" horzOverflow="clip" vert="horz" wrap="square" lIns="107950" tIns="0" rIns="0" bIns="0" numCol="1" spcCol="0" rtlCol="0" fromWordArt="0" anchor="ctr" anchorCtr="0" forceAA="0" upright="1" compatLnSpc="1">
            <a:noAutofit/>
          </a:bodyPr>
          <a:lstStyle/>
          <a:p>
            <a:pPr algn="l"/>
            <a:r>
              <a:rPr lang="en-US" sz="1600" kern="100">
                <a:effectLst/>
                <a:latin typeface="华文中宋" panose="02010600040101010101" charset="-122"/>
                <a:ea typeface="华文中宋" panose="02010600040101010101" charset="-122"/>
                <a:cs typeface="宋体" panose="02010600030101010101" pitchFamily="2" charset="-122"/>
              </a:rPr>
              <a:t>1111 1111.1111 1111.1111 1111.0000 0000</a:t>
            </a:r>
            <a:endParaRPr lang="en-US" sz="1600" kern="100">
              <a:effectLst/>
              <a:latin typeface="华文中宋" panose="02010600040101010101" charset="-122"/>
              <a:ea typeface="华文中宋" panose="02010600040101010101" charset="-122"/>
              <a:cs typeface="宋体" panose="02010600030101010101" pitchFamily="2" charset="-122"/>
            </a:endParaRPr>
          </a:p>
        </p:txBody>
      </p:sp>
      <p:sp>
        <p:nvSpPr>
          <p:cNvPr id="158" name="矩形 158"/>
          <p:cNvSpPr/>
          <p:nvPr/>
        </p:nvSpPr>
        <p:spPr>
          <a:xfrm>
            <a:off x="1192213" y="3178175"/>
            <a:ext cx="828000" cy="396000"/>
          </a:xfrm>
          <a:prstGeom prst="rect">
            <a:avLst/>
          </a:prstGeom>
          <a:solidFill>
            <a:prstClr val="white"/>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clip" horzOverflow="clip" vert="horz" wrap="square" lIns="0" tIns="0" rIns="0" bIns="0" numCol="1" spcCol="0" rtlCol="0" fromWordArt="0" anchor="ctr" anchorCtr="0" forceAA="0" compatLnSpc="1">
            <a:noAutofit/>
          </a:bodyPr>
          <a:lstStyle/>
          <a:p>
            <a:pPr algn="just"/>
            <a:r>
              <a:rPr lang="en-US" sz="1400" kern="100">
                <a:solidFill>
                  <a:srgbClr val="000000"/>
                </a:solidFill>
                <a:effectLst/>
                <a:latin typeface="Times New Roman" panose="02020603050405020304" charset="0"/>
                <a:ea typeface="宋体" panose="02010600030101010101" pitchFamily="2" charset="-122"/>
                <a:cs typeface="宋体" panose="02010600030101010101" pitchFamily="2" charset="-122"/>
              </a:rPr>
              <a:t>IPv4</a:t>
            </a:r>
            <a:r>
              <a:rPr lang="zh-CN" sz="1400" kern="100">
                <a:solidFill>
                  <a:srgbClr val="000000"/>
                </a:solidFill>
                <a:effectLst/>
                <a:latin typeface="Times New Roman" panose="02020603050405020304" charset="0"/>
                <a:ea typeface="宋体" panose="02010600030101010101" pitchFamily="2" charset="-122"/>
                <a:cs typeface="宋体" panose="02010600030101010101" pitchFamily="2" charset="-122"/>
              </a:rPr>
              <a:t>地址</a:t>
            </a:r>
            <a:endParaRPr lang="zh-CN" sz="1400" kern="100">
              <a:effectLst/>
              <a:latin typeface="Times New Roman" panose="02020603050405020304" charset="0"/>
              <a:ea typeface="宋体" panose="02010600030101010101" pitchFamily="2" charset="-122"/>
              <a:cs typeface="宋体" panose="02010600030101010101" pitchFamily="2" charset="-122"/>
            </a:endParaRPr>
          </a:p>
        </p:txBody>
      </p:sp>
      <p:sp>
        <p:nvSpPr>
          <p:cNvPr id="159" name="矩形 159"/>
          <p:cNvSpPr/>
          <p:nvPr/>
        </p:nvSpPr>
        <p:spPr>
          <a:xfrm>
            <a:off x="1192213" y="3679825"/>
            <a:ext cx="828000" cy="396000"/>
          </a:xfrm>
          <a:prstGeom prst="rect">
            <a:avLst/>
          </a:prstGeom>
          <a:solidFill>
            <a:prstClr val="white"/>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clip" horzOverflow="clip" vert="horz" wrap="square" lIns="0" tIns="0" rIns="0" bIns="0" numCol="1" spcCol="0" rtlCol="0" fromWordArt="0" anchor="ctr" anchorCtr="0" forceAA="0" compatLnSpc="1">
            <a:noAutofit/>
          </a:bodyPr>
          <a:lstStyle/>
          <a:p>
            <a:pPr algn="just"/>
            <a:r>
              <a:rPr lang="zh-CN" sz="1400" kern="100">
                <a:solidFill>
                  <a:srgbClr val="000000"/>
                </a:solidFill>
                <a:effectLst/>
                <a:latin typeface="Times New Roman" panose="02020603050405020304" charset="0"/>
                <a:ea typeface="宋体" panose="02010600030101010101" pitchFamily="2" charset="-122"/>
                <a:cs typeface="宋体" panose="02010600030101010101" pitchFamily="2" charset="-122"/>
              </a:rPr>
              <a:t>子网掩码</a:t>
            </a:r>
            <a:endParaRPr lang="zh-CN" sz="1400" kern="100">
              <a:solidFill>
                <a:srgbClr val="000000"/>
              </a:solidFill>
              <a:effectLst/>
              <a:latin typeface="Times New Roman" panose="02020603050405020304" charset="0"/>
              <a:ea typeface="宋体" panose="02010600030101010101" pitchFamily="2" charset="-122"/>
              <a:cs typeface="宋体" panose="02010600030101010101" pitchFamily="2" charset="-122"/>
            </a:endParaRPr>
          </a:p>
        </p:txBody>
      </p:sp>
      <p:sp>
        <p:nvSpPr>
          <p:cNvPr id="160" name="矩形 160"/>
          <p:cNvSpPr/>
          <p:nvPr/>
        </p:nvSpPr>
        <p:spPr>
          <a:xfrm>
            <a:off x="1129983" y="4181475"/>
            <a:ext cx="828000" cy="396000"/>
          </a:xfrm>
          <a:prstGeom prst="rect">
            <a:avLst/>
          </a:prstGeom>
          <a:solidFill>
            <a:prstClr val="white"/>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clip" horzOverflow="clip" vert="horz" wrap="square" lIns="0" tIns="0" rIns="0" bIns="0" numCol="1" spcCol="0" rtlCol="0" fromWordArt="0" anchor="ctr" anchorCtr="0" forceAA="0" compatLnSpc="1">
            <a:noAutofit/>
          </a:bodyPr>
          <a:lstStyle/>
          <a:p>
            <a:pPr algn="just"/>
            <a:r>
              <a:rPr lang="en-US" sz="1400" kern="100">
                <a:solidFill>
                  <a:srgbClr val="000000"/>
                </a:solidFill>
                <a:effectLst/>
                <a:latin typeface="Times New Roman" panose="02020603050405020304" charset="0"/>
                <a:ea typeface="宋体" panose="02010600030101010101" pitchFamily="2" charset="-122"/>
                <a:cs typeface="宋体" panose="02010600030101010101" pitchFamily="2" charset="-122"/>
              </a:rPr>
              <a:t>AND</a:t>
            </a:r>
            <a:r>
              <a:rPr lang="zh-CN" sz="1400" kern="100">
                <a:solidFill>
                  <a:srgbClr val="000000"/>
                </a:solidFill>
                <a:effectLst/>
                <a:latin typeface="Times New Roman" panose="02020603050405020304" charset="0"/>
                <a:ea typeface="宋体" panose="02010600030101010101" pitchFamily="2" charset="-122"/>
                <a:cs typeface="宋体" panose="02010600030101010101" pitchFamily="2" charset="-122"/>
              </a:rPr>
              <a:t>结果</a:t>
            </a:r>
            <a:endParaRPr lang="zh-CN" sz="1400" kern="100">
              <a:effectLst/>
              <a:latin typeface="Times New Roman" panose="02020603050405020304" charset="0"/>
              <a:ea typeface="宋体" panose="02010600030101010101" pitchFamily="2" charset="-122"/>
              <a:cs typeface="宋体" panose="02010600030101010101" pitchFamily="2" charset="-122"/>
            </a:endParaRPr>
          </a:p>
        </p:txBody>
      </p:sp>
      <p:sp>
        <p:nvSpPr>
          <p:cNvPr id="161" name="文本框 117"/>
          <p:cNvSpPr txBox="1"/>
          <p:nvPr/>
        </p:nvSpPr>
        <p:spPr bwMode="auto">
          <a:xfrm>
            <a:off x="3803650" y="4182745"/>
            <a:ext cx="4857115" cy="431800"/>
          </a:xfrm>
          <a:prstGeom prst="rect">
            <a:avLst/>
          </a:prstGeom>
          <a:noFill/>
          <a:ln w="6350">
            <a:solidFill>
              <a:srgbClr val="000000"/>
            </a:solidFill>
            <a:miter lim="800000"/>
          </a:ln>
        </p:spPr>
        <p:txBody>
          <a:bodyPr rot="0" spcFirstLastPara="0" vertOverflow="clip" horzOverflow="clip" vert="horz" wrap="square" lIns="107950" tIns="0" rIns="0" bIns="0" numCol="1" spcCol="0" rtlCol="0" fromWordArt="0" anchor="ctr" anchorCtr="0" forceAA="0" upright="1" compatLnSpc="1">
            <a:noAutofit/>
          </a:bodyPr>
          <a:lstStyle/>
          <a:p>
            <a:pPr algn="l"/>
            <a:r>
              <a:rPr lang="en-US" sz="1600" kern="100">
                <a:effectLst/>
                <a:latin typeface="华文中宋" panose="02010600040101010101" charset="-122"/>
                <a:ea typeface="华文中宋" panose="02010600040101010101" charset="-122"/>
                <a:cs typeface="宋体" panose="02010600030101010101" pitchFamily="2" charset="-122"/>
              </a:rPr>
              <a:t>1100 0000.1010 1000.0000 0001.0000 0000</a:t>
            </a:r>
            <a:endParaRPr lang="en-US" sz="1600" kern="100">
              <a:effectLst/>
              <a:latin typeface="华文中宋" panose="02010600040101010101" charset="-122"/>
              <a:ea typeface="华文中宋" panose="02010600040101010101" charset="-122"/>
              <a:cs typeface="宋体" panose="02010600030101010101" pitchFamily="2" charset="-122"/>
            </a:endParaRPr>
          </a:p>
        </p:txBody>
      </p:sp>
      <p:sp>
        <p:nvSpPr>
          <p:cNvPr id="162" name="箭头: 右 162"/>
          <p:cNvSpPr/>
          <p:nvPr/>
        </p:nvSpPr>
        <p:spPr>
          <a:xfrm rot="10800000">
            <a:off x="3507713" y="4290595"/>
            <a:ext cx="288000" cy="216000"/>
          </a:xfrm>
          <a:prstGeom prst="rightArrow">
            <a:avLst/>
          </a:prstGeom>
          <a:solidFill>
            <a:schemeClr val="accent2">
              <a:lumMod val="40000"/>
              <a:lumOff val="60000"/>
            </a:schemeClr>
          </a:solidFill>
          <a:ln w="63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clip" horzOverflow="clip" vert="horz" wrap="square" lIns="91440" tIns="45720" rIns="91440" bIns="45720" numCol="1" spcCol="0" rtlCol="0" fromWordArt="0" anchor="ctr" anchorCtr="0" forceAA="0" compatLnSpc="1">
            <a:noAutofit/>
          </a:bodyPr>
          <a:lstStyle/>
          <a:p>
            <a:endParaRPr lang="zh-CN" altLang="en-US"/>
          </a:p>
        </p:txBody>
      </p:sp>
      <p:sp>
        <p:nvSpPr>
          <p:cNvPr id="163" name="文本框 117"/>
          <p:cNvSpPr txBox="1"/>
          <p:nvPr/>
        </p:nvSpPr>
        <p:spPr bwMode="auto">
          <a:xfrm>
            <a:off x="2089150" y="4182745"/>
            <a:ext cx="1418590" cy="431800"/>
          </a:xfrm>
          <a:prstGeom prst="rect">
            <a:avLst/>
          </a:prstGeom>
          <a:noFill/>
          <a:ln w="6350">
            <a:solidFill>
              <a:srgbClr val="000000"/>
            </a:solidFill>
            <a:miter lim="800000"/>
          </a:ln>
        </p:spPr>
        <p:txBody>
          <a:bodyPr rot="0" spcFirstLastPara="0" vertOverflow="clip" horzOverflow="clip" vert="horz" wrap="square" lIns="71755" tIns="0" rIns="0" bIns="0" numCol="1" spcCol="0" rtlCol="0" fromWordArt="0" anchor="ctr" anchorCtr="0" forceAA="0" upright="1" compatLnSpc="1">
            <a:noAutofit/>
          </a:bodyPr>
          <a:lstStyle/>
          <a:p>
            <a:pPr algn="l"/>
            <a:r>
              <a:rPr lang="en-US" sz="1600" kern="100">
                <a:effectLst/>
                <a:latin typeface="Times New Roman" panose="02020603050405020304" charset="0"/>
                <a:ea typeface="宋体" panose="02010600030101010101" pitchFamily="2" charset="-122"/>
                <a:cs typeface="宋体" panose="02010600030101010101" pitchFamily="2" charset="-122"/>
              </a:rPr>
              <a:t>192.168.1.0</a:t>
            </a:r>
            <a:endParaRPr lang="en-US" sz="1600" kern="100">
              <a:effectLst/>
              <a:latin typeface="Times New Roman" panose="02020603050405020304" charset="0"/>
              <a:ea typeface="宋体" panose="02010600030101010101" pitchFamily="2" charset="-122"/>
              <a:cs typeface="宋体" panose="02010600030101010101" pitchFamily="2" charset="-122"/>
            </a:endParaRPr>
          </a:p>
        </p:txBody>
      </p:sp>
      <p:sp>
        <p:nvSpPr>
          <p:cNvPr id="164" name="矩形 164"/>
          <p:cNvSpPr/>
          <p:nvPr/>
        </p:nvSpPr>
        <p:spPr>
          <a:xfrm>
            <a:off x="2341880" y="2863215"/>
            <a:ext cx="944245" cy="257810"/>
          </a:xfrm>
          <a:prstGeom prst="rect">
            <a:avLst/>
          </a:prstGeom>
          <a:solidFill>
            <a:prstClr val="white"/>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clip" horzOverflow="clip" vert="horz" wrap="square" lIns="0" tIns="0" rIns="0" bIns="0" numCol="1" spcCol="0" rtlCol="0" fromWordArt="0" anchor="ctr" anchorCtr="0" forceAA="0" compatLnSpc="1">
            <a:noAutofit/>
          </a:bodyPr>
          <a:lstStyle/>
          <a:p>
            <a:pPr algn="just"/>
            <a:r>
              <a:rPr lang="zh-CN" sz="1400" kern="100">
                <a:solidFill>
                  <a:srgbClr val="000000"/>
                </a:solidFill>
                <a:effectLst/>
                <a:latin typeface="Times New Roman" panose="02020603050405020304" charset="0"/>
                <a:ea typeface="宋体" panose="02010600030101010101" pitchFamily="2" charset="-122"/>
                <a:cs typeface="宋体" panose="02010600030101010101" pitchFamily="2" charset="-122"/>
              </a:rPr>
              <a:t>十进制数</a:t>
            </a:r>
            <a:endParaRPr lang="zh-CN" sz="1400" kern="100">
              <a:solidFill>
                <a:srgbClr val="000000"/>
              </a:solidFill>
              <a:effectLst/>
              <a:latin typeface="Times New Roman" panose="02020603050405020304" charset="0"/>
              <a:ea typeface="宋体" panose="02010600030101010101" pitchFamily="2" charset="-122"/>
              <a:cs typeface="宋体" panose="02010600030101010101" pitchFamily="2" charset="-122"/>
            </a:endParaRPr>
          </a:p>
        </p:txBody>
      </p:sp>
      <p:sp>
        <p:nvSpPr>
          <p:cNvPr id="165" name="矩形 165"/>
          <p:cNvSpPr/>
          <p:nvPr/>
        </p:nvSpPr>
        <p:spPr>
          <a:xfrm>
            <a:off x="4900930" y="2834640"/>
            <a:ext cx="1635125" cy="295910"/>
          </a:xfrm>
          <a:prstGeom prst="rect">
            <a:avLst/>
          </a:prstGeom>
          <a:solidFill>
            <a:prstClr val="white"/>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clip" horzOverflow="clip" vert="horz" wrap="square" lIns="0" tIns="0" rIns="0" bIns="0" numCol="1" spcCol="0" rtlCol="0" fromWordArt="0" anchor="ctr" anchorCtr="0" forceAA="0" compatLnSpc="1">
            <a:noAutofit/>
          </a:bodyPr>
          <a:lstStyle/>
          <a:p>
            <a:pPr algn="ctr"/>
            <a:r>
              <a:rPr lang="zh-CN" sz="1600" kern="100">
                <a:solidFill>
                  <a:srgbClr val="000000"/>
                </a:solidFill>
                <a:effectLst/>
                <a:latin typeface="Times New Roman" panose="02020603050405020304" charset="0"/>
                <a:ea typeface="宋体" panose="02010600030101010101" pitchFamily="2" charset="-122"/>
                <a:cs typeface="宋体" panose="02010600030101010101" pitchFamily="2" charset="-122"/>
              </a:rPr>
              <a:t>二进制数</a:t>
            </a:r>
            <a:endParaRPr lang="zh-CN" sz="1600" kern="100">
              <a:solidFill>
                <a:srgbClr val="000000"/>
              </a:solidFill>
              <a:effectLst/>
              <a:latin typeface="Times New Roman" panose="02020603050405020304" charset="0"/>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0" name="Group 7"/>
          <p:cNvGrpSpPr/>
          <p:nvPr/>
        </p:nvGrpSpPr>
        <p:grpSpPr bwMode="auto">
          <a:xfrm>
            <a:off x="103064" y="47615"/>
            <a:ext cx="597171" cy="315096"/>
            <a:chOff x="0" y="0"/>
            <a:chExt cx="1041399" cy="549275"/>
          </a:xfrm>
        </p:grpSpPr>
        <p:sp>
          <p:nvSpPr>
            <p:cNvPr id="271" name="Freeform 16"/>
            <p:cNvSpPr/>
            <p:nvPr/>
          </p:nvSpPr>
          <p:spPr bwMode="auto">
            <a:xfrm>
              <a:off x="0" y="0"/>
              <a:ext cx="361950" cy="549275"/>
            </a:xfrm>
            <a:custGeom>
              <a:avLst/>
              <a:gdLst>
                <a:gd name="T0" fmla="*/ 4 w 400"/>
                <a:gd name="T1" fmla="*/ 92 h 608"/>
                <a:gd name="T2" fmla="*/ 96 w 400"/>
                <a:gd name="T3" fmla="*/ 0 h 608"/>
                <a:gd name="T4" fmla="*/ 400 w 400"/>
                <a:gd name="T5" fmla="*/ 304 h 608"/>
                <a:gd name="T6" fmla="*/ 96 w 400"/>
                <a:gd name="T7" fmla="*/ 608 h 608"/>
                <a:gd name="T8" fmla="*/ 0 w 400"/>
                <a:gd name="T9" fmla="*/ 512 h 608"/>
                <a:gd name="T10" fmla="*/ 212 w 400"/>
                <a:gd name="T11" fmla="*/ 300 h 608"/>
                <a:gd name="T12" fmla="*/ 4 w 400"/>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400" h="608">
                  <a:moveTo>
                    <a:pt x="4" y="92"/>
                  </a:moveTo>
                  <a:lnTo>
                    <a:pt x="96" y="0"/>
                  </a:lnTo>
                  <a:lnTo>
                    <a:pt x="400" y="304"/>
                  </a:lnTo>
                  <a:lnTo>
                    <a:pt x="96" y="608"/>
                  </a:lnTo>
                  <a:lnTo>
                    <a:pt x="0" y="512"/>
                  </a:lnTo>
                  <a:lnTo>
                    <a:pt x="212" y="300"/>
                  </a:lnTo>
                  <a:lnTo>
                    <a:pt x="4" y="92"/>
                  </a:lnTo>
                  <a:close/>
                </a:path>
              </a:pathLst>
            </a:custGeom>
            <a:solidFill>
              <a:srgbClr val="005DA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sp>
          <p:nvSpPr>
            <p:cNvPr id="272" name="Freeform 17"/>
            <p:cNvSpPr/>
            <p:nvPr/>
          </p:nvSpPr>
          <p:spPr bwMode="auto">
            <a:xfrm>
              <a:off x="338137" y="0"/>
              <a:ext cx="360362" cy="549275"/>
            </a:xfrm>
            <a:custGeom>
              <a:avLst/>
              <a:gdLst>
                <a:gd name="T0" fmla="*/ 4 w 399"/>
                <a:gd name="T1" fmla="*/ 92 h 608"/>
                <a:gd name="T2" fmla="*/ 96 w 399"/>
                <a:gd name="T3" fmla="*/ 0 h 608"/>
                <a:gd name="T4" fmla="*/ 399 w 399"/>
                <a:gd name="T5" fmla="*/ 304 h 608"/>
                <a:gd name="T6" fmla="*/ 96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6" y="0"/>
                  </a:lnTo>
                  <a:lnTo>
                    <a:pt x="399" y="304"/>
                  </a:lnTo>
                  <a:lnTo>
                    <a:pt x="96" y="608"/>
                  </a:lnTo>
                  <a:lnTo>
                    <a:pt x="0" y="512"/>
                  </a:lnTo>
                  <a:lnTo>
                    <a:pt x="212" y="300"/>
                  </a:lnTo>
                  <a:lnTo>
                    <a:pt x="4" y="92"/>
                  </a:lnTo>
                  <a:close/>
                </a:path>
              </a:pathLst>
            </a:custGeom>
            <a:solidFill>
              <a:srgbClr val="399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sp>
          <p:nvSpPr>
            <p:cNvPr id="273" name="Freeform 18"/>
            <p:cNvSpPr/>
            <p:nvPr/>
          </p:nvSpPr>
          <p:spPr bwMode="auto">
            <a:xfrm>
              <a:off x="681037" y="0"/>
              <a:ext cx="360362" cy="549275"/>
            </a:xfrm>
            <a:custGeom>
              <a:avLst/>
              <a:gdLst>
                <a:gd name="T0" fmla="*/ 4 w 399"/>
                <a:gd name="T1" fmla="*/ 92 h 608"/>
                <a:gd name="T2" fmla="*/ 95 w 399"/>
                <a:gd name="T3" fmla="*/ 0 h 608"/>
                <a:gd name="T4" fmla="*/ 399 w 399"/>
                <a:gd name="T5" fmla="*/ 304 h 608"/>
                <a:gd name="T6" fmla="*/ 95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5" y="0"/>
                  </a:lnTo>
                  <a:lnTo>
                    <a:pt x="399" y="304"/>
                  </a:lnTo>
                  <a:lnTo>
                    <a:pt x="95" y="608"/>
                  </a:lnTo>
                  <a:lnTo>
                    <a:pt x="0" y="512"/>
                  </a:lnTo>
                  <a:lnTo>
                    <a:pt x="212" y="300"/>
                  </a:lnTo>
                  <a:lnTo>
                    <a:pt x="4" y="92"/>
                  </a:lnTo>
                  <a:close/>
                </a:path>
              </a:pathLst>
            </a:custGeom>
            <a:solidFill>
              <a:srgbClr val="F796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grpSp>
      <p:pic>
        <p:nvPicPr>
          <p:cNvPr id="320" name="图片 319" descr="C:\Users\qlp-PC\AppData\Roaming\Tencent\Users\2491454950\QQ\WinTemp\RichOle\Y9%6XOFJ_P_BLG9N%D}IKZ9.png"/>
          <p:cNvPicPr>
            <a:picLocks noChangeAspect="1" noChangeArrowheads="1"/>
          </p:cNvPicPr>
          <p:nvPr/>
        </p:nvPicPr>
        <p:blipFill rotWithShape="1">
          <a:blip r:embed="rId1">
            <a:extLst>
              <a:ext uri="{28A0092B-C50C-407E-A947-70E740481C1C}">
                <a14:useLocalDpi xmlns:a14="http://schemas.microsoft.com/office/drawing/2010/main" val="0"/>
              </a:ext>
            </a:extLst>
          </a:blip>
          <a:srcRect t="14557" b="83190"/>
          <a:stretch>
            <a:fillRect/>
          </a:stretch>
        </p:blipFill>
        <p:spPr bwMode="auto">
          <a:xfrm>
            <a:off x="400283" y="837717"/>
            <a:ext cx="8203870" cy="95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1" name="TextBox 11"/>
          <p:cNvSpPr txBox="1"/>
          <p:nvPr/>
        </p:nvSpPr>
        <p:spPr>
          <a:xfrm>
            <a:off x="1046234" y="315566"/>
            <a:ext cx="2561590" cy="52197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anose="02010600040101010101" pitchFamily="2" charset="-122"/>
                <a:cs typeface="华文黑体" pitchFamily="2" charset="-122"/>
              </a:defRPr>
            </a:lvl1pPr>
          </a:lstStyle>
          <a:p>
            <a:pPr algn="l"/>
            <a:r>
              <a:rPr lang="zh-CN" altLang="en-US" sz="2800" b="1">
                <a:solidFill>
                  <a:schemeClr val="accent1">
                    <a:lumMod val="50000"/>
                  </a:schemeClr>
                </a:solidFill>
                <a:sym typeface="+mn-ea"/>
              </a:rPr>
              <a:t>5.1.1子网掩码</a:t>
            </a:r>
            <a:endParaRPr lang="zh-CN" altLang="en-US" sz="2800" i="0" dirty="0">
              <a:solidFill>
                <a:schemeClr val="tx2">
                  <a:lumMod val="50000"/>
                </a:schemeClr>
              </a:solidFill>
              <a:effectLst/>
              <a:latin typeface="黑体" panose="02010609060101010101" charset="-122"/>
              <a:ea typeface="黑体" panose="02010609060101010101" charset="-122"/>
            </a:endParaRPr>
          </a:p>
        </p:txBody>
      </p:sp>
      <p:sp>
        <p:nvSpPr>
          <p:cNvPr id="2" name="矩形 1"/>
          <p:cNvSpPr/>
          <p:nvPr/>
        </p:nvSpPr>
        <p:spPr>
          <a:xfrm>
            <a:off x="400050" y="943610"/>
            <a:ext cx="2148840" cy="569595"/>
          </a:xfrm>
          <a:prstGeom prst="rect">
            <a:avLst/>
          </a:prstGeom>
          <a:solidFill>
            <a:schemeClr val="accent4">
              <a:lumMod val="20000"/>
              <a:lumOff val="80000"/>
            </a:schemeClr>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sz="2400" b="1">
                <a:solidFill>
                  <a:schemeClr val="accent1">
                    <a:lumMod val="50000"/>
                  </a:schemeClr>
                </a:solidFill>
              </a:rPr>
              <a:t>2.前缀长度</a:t>
            </a:r>
            <a:endParaRPr lang="zh-CN" altLang="en-US" sz="2400" b="1">
              <a:solidFill>
                <a:schemeClr val="accent1">
                  <a:lumMod val="50000"/>
                </a:schemeClr>
              </a:solidFill>
            </a:endParaRPr>
          </a:p>
        </p:txBody>
      </p:sp>
      <p:sp>
        <p:nvSpPr>
          <p:cNvPr id="3" name="矩形 2"/>
          <p:cNvSpPr/>
          <p:nvPr/>
        </p:nvSpPr>
        <p:spPr>
          <a:xfrm>
            <a:off x="400050" y="1604010"/>
            <a:ext cx="8260715" cy="1501775"/>
          </a:xfrm>
          <a:prstGeom prst="rect">
            <a:avLst/>
          </a:prstGeom>
          <a:solidFill>
            <a:schemeClr val="bg1"/>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en-US" altLang="zh-CN" sz="2000" b="1">
                <a:solidFill>
                  <a:schemeClr val="accent1">
                    <a:lumMod val="50000"/>
                  </a:schemeClr>
                </a:solidFill>
              </a:rPr>
              <a:t>         </a:t>
            </a:r>
            <a:r>
              <a:rPr sz="2000" b="1">
                <a:solidFill>
                  <a:schemeClr val="accent1">
                    <a:lumMod val="50000"/>
                  </a:schemeClr>
                </a:solidFill>
              </a:rPr>
              <a:t>使用点分十进制子网掩码地址表示网络地址和主机地址变得很麻烦，这时可以选择确定子网掩码的速记法，即前缀长度。</a:t>
            </a:r>
            <a:endParaRPr sz="2000" b="1">
              <a:solidFill>
                <a:schemeClr val="accent1">
                  <a:lumMod val="50000"/>
                </a:schemeClr>
              </a:solidFill>
            </a:endParaRPr>
          </a:p>
          <a:p>
            <a:pPr algn="l"/>
            <a:r>
              <a:rPr lang="en-US" sz="2000" b="1">
                <a:solidFill>
                  <a:schemeClr val="accent1">
                    <a:lumMod val="50000"/>
                  </a:schemeClr>
                </a:solidFill>
              </a:rPr>
              <a:t>        </a:t>
            </a:r>
            <a:r>
              <a:rPr sz="2000" b="1">
                <a:solidFill>
                  <a:schemeClr val="accent1">
                    <a:lumMod val="50000"/>
                  </a:schemeClr>
                </a:solidFill>
              </a:rPr>
              <a:t>前缀长度就是子网掩码中设置为1的位数。使用 “斜线记法”写入，即“/”紧跟设置为1的位数。借此计算子网掩码中的位数，并在前面加斜线表示。</a:t>
            </a:r>
            <a:endParaRPr sz="2000" b="1">
              <a:solidFill>
                <a:schemeClr val="accent1">
                  <a:lumMod val="50000"/>
                </a:schemeClr>
              </a:solidFill>
            </a:endParaRPr>
          </a:p>
        </p:txBody>
      </p:sp>
      <p:sp>
        <p:nvSpPr>
          <p:cNvPr id="4" name="文本框 117"/>
          <p:cNvSpPr txBox="1"/>
          <p:nvPr/>
        </p:nvSpPr>
        <p:spPr bwMode="auto">
          <a:xfrm>
            <a:off x="1417320" y="3268345"/>
            <a:ext cx="1433830" cy="431800"/>
          </a:xfrm>
          <a:prstGeom prst="rect">
            <a:avLst/>
          </a:prstGeom>
          <a:noFill/>
          <a:ln w="6350">
            <a:solidFill>
              <a:srgbClr val="000000"/>
            </a:solidFill>
            <a:miter lim="800000"/>
          </a:ln>
        </p:spPr>
        <p:txBody>
          <a:bodyPr rot="0" spcFirstLastPara="0" vertOverflow="clip" horzOverflow="clip" vert="horz" wrap="square" lIns="71755" tIns="0" rIns="0" bIns="0" numCol="1" spcCol="0" rtlCol="0" fromWordArt="0" anchor="ctr" anchorCtr="0" forceAA="0" upright="1" compatLnSpc="1">
            <a:noAutofit/>
          </a:bodyPr>
          <a:p>
            <a:pPr algn="l"/>
            <a:r>
              <a:rPr lang="en-US" sz="1600" kern="100">
                <a:effectLst/>
                <a:latin typeface="Times New Roman" panose="02020603050405020304" charset="0"/>
                <a:ea typeface="宋体" panose="02010600030101010101" pitchFamily="2" charset="-122"/>
                <a:cs typeface="宋体" panose="02010600030101010101" pitchFamily="2" charset="-122"/>
              </a:rPr>
              <a:t>255.0.0.0</a:t>
            </a:r>
            <a:endParaRPr lang="en-US" sz="1600" kern="100">
              <a:effectLst/>
              <a:latin typeface="Times New Roman" panose="02020603050405020304" charset="0"/>
              <a:ea typeface="宋体" panose="02010600030101010101" pitchFamily="2" charset="-122"/>
              <a:cs typeface="宋体" panose="02010600030101010101" pitchFamily="2" charset="-122"/>
            </a:endParaRPr>
          </a:p>
        </p:txBody>
      </p:sp>
      <p:sp>
        <p:nvSpPr>
          <p:cNvPr id="5" name="文本框 34"/>
          <p:cNvSpPr txBox="1"/>
          <p:nvPr/>
        </p:nvSpPr>
        <p:spPr bwMode="auto">
          <a:xfrm>
            <a:off x="1419225" y="3771265"/>
            <a:ext cx="1418590" cy="431800"/>
          </a:xfrm>
          <a:prstGeom prst="rect">
            <a:avLst/>
          </a:prstGeom>
          <a:noFill/>
          <a:ln w="6350">
            <a:solidFill>
              <a:srgbClr val="000000"/>
            </a:solidFill>
            <a:miter lim="800000"/>
          </a:ln>
        </p:spPr>
        <p:txBody>
          <a:bodyPr rot="0" spcFirstLastPara="0" vertOverflow="clip" horzOverflow="clip" vert="horz" wrap="square" lIns="71755" tIns="0" rIns="0" bIns="0" numCol="1" spcCol="0" rtlCol="0" fromWordArt="0" anchor="ctr" anchorCtr="0" forceAA="0" upright="1" compatLnSpc="1">
            <a:noAutofit/>
          </a:bodyPr>
          <a:p>
            <a:pPr algn="l"/>
            <a:r>
              <a:rPr lang="en-US" sz="1600" kern="100">
                <a:effectLst/>
                <a:latin typeface="Times New Roman" panose="02020603050405020304" charset="0"/>
                <a:ea typeface="宋体" panose="02010600030101010101" pitchFamily="2" charset="-122"/>
                <a:cs typeface="宋体" panose="02010600030101010101" pitchFamily="2" charset="-122"/>
              </a:rPr>
              <a:t>255.255.0.0</a:t>
            </a:r>
            <a:endParaRPr lang="en-US" sz="1600" kern="100">
              <a:effectLst/>
              <a:latin typeface="Times New Roman" panose="02020603050405020304" charset="0"/>
              <a:ea typeface="宋体" panose="02010600030101010101" pitchFamily="2" charset="-122"/>
              <a:cs typeface="宋体" panose="02010600030101010101" pitchFamily="2" charset="-122"/>
            </a:endParaRPr>
          </a:p>
        </p:txBody>
      </p:sp>
      <p:sp>
        <p:nvSpPr>
          <p:cNvPr id="6" name="文本框 117"/>
          <p:cNvSpPr txBox="1"/>
          <p:nvPr/>
        </p:nvSpPr>
        <p:spPr bwMode="auto">
          <a:xfrm>
            <a:off x="3141980" y="3269615"/>
            <a:ext cx="817880" cy="431800"/>
          </a:xfrm>
          <a:prstGeom prst="rect">
            <a:avLst/>
          </a:prstGeom>
          <a:noFill/>
          <a:ln w="6350">
            <a:solidFill>
              <a:srgbClr val="000000"/>
            </a:solidFill>
            <a:miter lim="800000"/>
          </a:ln>
        </p:spPr>
        <p:txBody>
          <a:bodyPr rot="0" spcFirstLastPara="0" vertOverflow="clip" horzOverflow="clip" vert="horz" wrap="square" lIns="107950" tIns="0" rIns="0" bIns="0" numCol="1" spcCol="0" rtlCol="0" fromWordArt="0" anchor="ctr" anchorCtr="0" forceAA="0" upright="1" compatLnSpc="1">
            <a:noAutofit/>
          </a:bodyPr>
          <a:p>
            <a:pPr algn="l"/>
            <a:r>
              <a:rPr lang="en-US" altLang="zh-CN" sz="1600" kern="100">
                <a:effectLst/>
                <a:latin typeface="华文中宋" panose="02010600040101010101" charset="-122"/>
                <a:ea typeface="华文中宋" panose="02010600040101010101" charset="-122"/>
                <a:cs typeface="宋体" panose="02010600030101010101" pitchFamily="2" charset="-122"/>
              </a:rPr>
              <a:t>/8</a:t>
            </a:r>
            <a:endParaRPr lang="en-US" altLang="zh-CN" sz="1600" kern="100">
              <a:effectLst/>
              <a:latin typeface="华文中宋" panose="02010600040101010101" charset="-122"/>
              <a:ea typeface="华文中宋" panose="02010600040101010101" charset="-122"/>
              <a:cs typeface="宋体" panose="02010600030101010101" pitchFamily="2" charset="-122"/>
            </a:endParaRPr>
          </a:p>
        </p:txBody>
      </p:sp>
      <p:sp>
        <p:nvSpPr>
          <p:cNvPr id="7" name="箭头: 右 125"/>
          <p:cNvSpPr/>
          <p:nvPr/>
        </p:nvSpPr>
        <p:spPr>
          <a:xfrm>
            <a:off x="2852420" y="3376295"/>
            <a:ext cx="288000" cy="216000"/>
          </a:xfrm>
          <a:prstGeom prst="rightArrow">
            <a:avLst/>
          </a:prstGeom>
          <a:solidFill>
            <a:schemeClr val="accent2">
              <a:lumMod val="40000"/>
              <a:lumOff val="60000"/>
            </a:schemeClr>
          </a:solidFill>
          <a:ln w="63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clip" horzOverflow="clip" vert="horz" wrap="square" lIns="91440" tIns="45720" rIns="91440" bIns="45720" numCol="1" spcCol="0" rtlCol="0" fromWordArt="0" anchor="ctr" anchorCtr="0" forceAA="0" compatLnSpc="1">
            <a:noAutofit/>
          </a:bodyPr>
          <a:p>
            <a:endParaRPr lang="zh-CN" altLang="en-US"/>
          </a:p>
        </p:txBody>
      </p:sp>
      <p:sp>
        <p:nvSpPr>
          <p:cNvPr id="8" name="箭头: 右 156"/>
          <p:cNvSpPr/>
          <p:nvPr/>
        </p:nvSpPr>
        <p:spPr>
          <a:xfrm>
            <a:off x="2837815" y="3879215"/>
            <a:ext cx="288000" cy="216000"/>
          </a:xfrm>
          <a:prstGeom prst="rightArrow">
            <a:avLst/>
          </a:prstGeom>
          <a:solidFill>
            <a:schemeClr val="accent2">
              <a:lumMod val="40000"/>
              <a:lumOff val="60000"/>
            </a:schemeClr>
          </a:solidFill>
          <a:ln w="63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clip" horzOverflow="clip" vert="horz" wrap="square" lIns="91440" tIns="45720" rIns="91440" bIns="45720" numCol="1" spcCol="0" rtlCol="0" fromWordArt="0" anchor="ctr" anchorCtr="0" forceAA="0" compatLnSpc="1">
            <a:noAutofit/>
          </a:bodyPr>
          <a:p>
            <a:endParaRPr lang="zh-CN" altLang="en-US"/>
          </a:p>
        </p:txBody>
      </p:sp>
      <p:sp>
        <p:nvSpPr>
          <p:cNvPr id="9" name="文本框 117"/>
          <p:cNvSpPr txBox="1"/>
          <p:nvPr/>
        </p:nvSpPr>
        <p:spPr bwMode="auto">
          <a:xfrm>
            <a:off x="3126105" y="3771265"/>
            <a:ext cx="833755" cy="431800"/>
          </a:xfrm>
          <a:prstGeom prst="rect">
            <a:avLst/>
          </a:prstGeom>
          <a:noFill/>
          <a:ln w="6350">
            <a:solidFill>
              <a:srgbClr val="000000"/>
            </a:solidFill>
            <a:miter lim="800000"/>
          </a:ln>
        </p:spPr>
        <p:txBody>
          <a:bodyPr rot="0" spcFirstLastPara="0" vertOverflow="clip" horzOverflow="clip" vert="horz" wrap="square" lIns="107950" tIns="0" rIns="0" bIns="0" numCol="1" spcCol="0" rtlCol="0" fromWordArt="0" anchor="ctr" anchorCtr="0" forceAA="0" upright="1" compatLnSpc="1">
            <a:noAutofit/>
          </a:bodyPr>
          <a:p>
            <a:pPr algn="l"/>
            <a:r>
              <a:rPr lang="en-US" sz="1600" kern="100">
                <a:effectLst/>
                <a:latin typeface="华文中宋" panose="02010600040101010101" charset="-122"/>
                <a:ea typeface="华文中宋" panose="02010600040101010101" charset="-122"/>
                <a:cs typeface="宋体" panose="02010600030101010101" pitchFamily="2" charset="-122"/>
              </a:rPr>
              <a:t>/16</a:t>
            </a:r>
            <a:endParaRPr lang="en-US" sz="1600" kern="100">
              <a:effectLst/>
              <a:latin typeface="华文中宋" panose="02010600040101010101" charset="-122"/>
              <a:ea typeface="华文中宋" panose="02010600040101010101" charset="-122"/>
              <a:cs typeface="宋体" panose="02010600030101010101" pitchFamily="2" charset="-122"/>
            </a:endParaRPr>
          </a:p>
        </p:txBody>
      </p:sp>
      <p:sp>
        <p:nvSpPr>
          <p:cNvPr id="10" name="文本框 117"/>
          <p:cNvSpPr txBox="1"/>
          <p:nvPr/>
        </p:nvSpPr>
        <p:spPr bwMode="auto">
          <a:xfrm>
            <a:off x="3126105" y="4272915"/>
            <a:ext cx="833755" cy="431800"/>
          </a:xfrm>
          <a:prstGeom prst="rect">
            <a:avLst/>
          </a:prstGeom>
          <a:noFill/>
          <a:ln w="6350">
            <a:solidFill>
              <a:srgbClr val="000000"/>
            </a:solidFill>
            <a:miter lim="800000"/>
          </a:ln>
        </p:spPr>
        <p:txBody>
          <a:bodyPr rot="0" spcFirstLastPara="0" vertOverflow="clip" horzOverflow="clip" vert="horz" wrap="square" lIns="107950" tIns="0" rIns="0" bIns="0" numCol="1" spcCol="0" rtlCol="0" fromWordArt="0" anchor="ctr" anchorCtr="0" forceAA="0" upright="1" compatLnSpc="1">
            <a:noAutofit/>
          </a:bodyPr>
          <a:p>
            <a:pPr algn="l"/>
            <a:r>
              <a:rPr lang="en-US" sz="1600" kern="100">
                <a:effectLst/>
                <a:latin typeface="华文中宋" panose="02010600040101010101" charset="-122"/>
                <a:ea typeface="华文中宋" panose="02010600040101010101" charset="-122"/>
                <a:cs typeface="宋体" panose="02010600030101010101" pitchFamily="2" charset="-122"/>
              </a:rPr>
              <a:t>/24</a:t>
            </a:r>
            <a:endParaRPr lang="en-US" sz="1600" kern="100">
              <a:effectLst/>
              <a:latin typeface="华文中宋" panose="02010600040101010101" charset="-122"/>
              <a:ea typeface="华文中宋" panose="02010600040101010101" charset="-122"/>
              <a:cs typeface="宋体" panose="02010600030101010101" pitchFamily="2" charset="-122"/>
            </a:endParaRPr>
          </a:p>
        </p:txBody>
      </p:sp>
      <p:sp>
        <p:nvSpPr>
          <p:cNvPr id="12" name="文本框 117"/>
          <p:cNvSpPr txBox="1"/>
          <p:nvPr/>
        </p:nvSpPr>
        <p:spPr bwMode="auto">
          <a:xfrm>
            <a:off x="1419225" y="4274185"/>
            <a:ext cx="1418590" cy="431800"/>
          </a:xfrm>
          <a:prstGeom prst="rect">
            <a:avLst/>
          </a:prstGeom>
          <a:noFill/>
          <a:ln w="6350">
            <a:solidFill>
              <a:srgbClr val="000000"/>
            </a:solidFill>
            <a:miter lim="800000"/>
          </a:ln>
        </p:spPr>
        <p:txBody>
          <a:bodyPr rot="0" spcFirstLastPara="0" vertOverflow="clip" horzOverflow="clip" vert="horz" wrap="square" lIns="71755" tIns="0" rIns="0" bIns="0" numCol="1" spcCol="0" rtlCol="0" fromWordArt="0" anchor="ctr" anchorCtr="0" forceAA="0" upright="1" compatLnSpc="1">
            <a:noAutofit/>
          </a:bodyPr>
          <a:p>
            <a:pPr algn="l"/>
            <a:r>
              <a:rPr lang="en-US" sz="1600" kern="100">
                <a:effectLst/>
                <a:latin typeface="Times New Roman" panose="02020603050405020304" charset="0"/>
                <a:ea typeface="宋体" panose="02010600030101010101" pitchFamily="2" charset="-122"/>
                <a:cs typeface="宋体" panose="02010600030101010101" pitchFamily="2" charset="-122"/>
              </a:rPr>
              <a:t>255.255.255.0</a:t>
            </a:r>
            <a:endParaRPr lang="en-US" sz="1600" kern="100">
              <a:effectLst/>
              <a:latin typeface="Times New Roman" panose="02020603050405020304" charset="0"/>
              <a:ea typeface="宋体" panose="02010600030101010101" pitchFamily="2" charset="-122"/>
              <a:cs typeface="宋体" panose="02010600030101010101" pitchFamily="2" charset="-122"/>
            </a:endParaRPr>
          </a:p>
        </p:txBody>
      </p:sp>
      <p:sp>
        <p:nvSpPr>
          <p:cNvPr id="13" name="箭头: 右 156"/>
          <p:cNvSpPr/>
          <p:nvPr/>
        </p:nvSpPr>
        <p:spPr>
          <a:xfrm>
            <a:off x="2853690" y="4382135"/>
            <a:ext cx="288000" cy="216000"/>
          </a:xfrm>
          <a:prstGeom prst="rightArrow">
            <a:avLst/>
          </a:prstGeom>
          <a:solidFill>
            <a:schemeClr val="accent2">
              <a:lumMod val="40000"/>
              <a:lumOff val="60000"/>
            </a:schemeClr>
          </a:solidFill>
          <a:ln w="63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clip" horzOverflow="clip" vert="horz" wrap="square" lIns="91440" tIns="45720" rIns="91440" bIns="45720" numCol="1" spcCol="0" rtlCol="0" fromWordArt="0" anchor="ctr" anchorCtr="0" forceAA="0" compatLnSpc="1">
            <a:noAutofit/>
          </a:bodyPr>
          <a:p>
            <a:endParaRPr lang="zh-CN" altLang="en-US"/>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0" name="Group 7"/>
          <p:cNvGrpSpPr/>
          <p:nvPr/>
        </p:nvGrpSpPr>
        <p:grpSpPr bwMode="auto">
          <a:xfrm>
            <a:off x="103064" y="47615"/>
            <a:ext cx="597171" cy="315096"/>
            <a:chOff x="0" y="0"/>
            <a:chExt cx="1041399" cy="549275"/>
          </a:xfrm>
        </p:grpSpPr>
        <p:sp>
          <p:nvSpPr>
            <p:cNvPr id="271" name="Freeform 16"/>
            <p:cNvSpPr/>
            <p:nvPr/>
          </p:nvSpPr>
          <p:spPr bwMode="auto">
            <a:xfrm>
              <a:off x="0" y="0"/>
              <a:ext cx="361950" cy="549275"/>
            </a:xfrm>
            <a:custGeom>
              <a:avLst/>
              <a:gdLst>
                <a:gd name="T0" fmla="*/ 4 w 400"/>
                <a:gd name="T1" fmla="*/ 92 h 608"/>
                <a:gd name="T2" fmla="*/ 96 w 400"/>
                <a:gd name="T3" fmla="*/ 0 h 608"/>
                <a:gd name="T4" fmla="*/ 400 w 400"/>
                <a:gd name="T5" fmla="*/ 304 h 608"/>
                <a:gd name="T6" fmla="*/ 96 w 400"/>
                <a:gd name="T7" fmla="*/ 608 h 608"/>
                <a:gd name="T8" fmla="*/ 0 w 400"/>
                <a:gd name="T9" fmla="*/ 512 h 608"/>
                <a:gd name="T10" fmla="*/ 212 w 400"/>
                <a:gd name="T11" fmla="*/ 300 h 608"/>
                <a:gd name="T12" fmla="*/ 4 w 400"/>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400" h="608">
                  <a:moveTo>
                    <a:pt x="4" y="92"/>
                  </a:moveTo>
                  <a:lnTo>
                    <a:pt x="96" y="0"/>
                  </a:lnTo>
                  <a:lnTo>
                    <a:pt x="400" y="304"/>
                  </a:lnTo>
                  <a:lnTo>
                    <a:pt x="96" y="608"/>
                  </a:lnTo>
                  <a:lnTo>
                    <a:pt x="0" y="512"/>
                  </a:lnTo>
                  <a:lnTo>
                    <a:pt x="212" y="300"/>
                  </a:lnTo>
                  <a:lnTo>
                    <a:pt x="4" y="92"/>
                  </a:lnTo>
                  <a:close/>
                </a:path>
              </a:pathLst>
            </a:custGeom>
            <a:solidFill>
              <a:srgbClr val="005DA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sp>
          <p:nvSpPr>
            <p:cNvPr id="272" name="Freeform 17"/>
            <p:cNvSpPr/>
            <p:nvPr/>
          </p:nvSpPr>
          <p:spPr bwMode="auto">
            <a:xfrm>
              <a:off x="338137" y="0"/>
              <a:ext cx="360362" cy="549275"/>
            </a:xfrm>
            <a:custGeom>
              <a:avLst/>
              <a:gdLst>
                <a:gd name="T0" fmla="*/ 4 w 399"/>
                <a:gd name="T1" fmla="*/ 92 h 608"/>
                <a:gd name="T2" fmla="*/ 96 w 399"/>
                <a:gd name="T3" fmla="*/ 0 h 608"/>
                <a:gd name="T4" fmla="*/ 399 w 399"/>
                <a:gd name="T5" fmla="*/ 304 h 608"/>
                <a:gd name="T6" fmla="*/ 96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6" y="0"/>
                  </a:lnTo>
                  <a:lnTo>
                    <a:pt x="399" y="304"/>
                  </a:lnTo>
                  <a:lnTo>
                    <a:pt x="96" y="608"/>
                  </a:lnTo>
                  <a:lnTo>
                    <a:pt x="0" y="512"/>
                  </a:lnTo>
                  <a:lnTo>
                    <a:pt x="212" y="300"/>
                  </a:lnTo>
                  <a:lnTo>
                    <a:pt x="4" y="92"/>
                  </a:lnTo>
                  <a:close/>
                </a:path>
              </a:pathLst>
            </a:custGeom>
            <a:solidFill>
              <a:srgbClr val="399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sp>
          <p:nvSpPr>
            <p:cNvPr id="273" name="Freeform 18"/>
            <p:cNvSpPr/>
            <p:nvPr/>
          </p:nvSpPr>
          <p:spPr bwMode="auto">
            <a:xfrm>
              <a:off x="681037" y="0"/>
              <a:ext cx="360362" cy="549275"/>
            </a:xfrm>
            <a:custGeom>
              <a:avLst/>
              <a:gdLst>
                <a:gd name="T0" fmla="*/ 4 w 399"/>
                <a:gd name="T1" fmla="*/ 92 h 608"/>
                <a:gd name="T2" fmla="*/ 95 w 399"/>
                <a:gd name="T3" fmla="*/ 0 h 608"/>
                <a:gd name="T4" fmla="*/ 399 w 399"/>
                <a:gd name="T5" fmla="*/ 304 h 608"/>
                <a:gd name="T6" fmla="*/ 95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5" y="0"/>
                  </a:lnTo>
                  <a:lnTo>
                    <a:pt x="399" y="304"/>
                  </a:lnTo>
                  <a:lnTo>
                    <a:pt x="95" y="608"/>
                  </a:lnTo>
                  <a:lnTo>
                    <a:pt x="0" y="512"/>
                  </a:lnTo>
                  <a:lnTo>
                    <a:pt x="212" y="300"/>
                  </a:lnTo>
                  <a:lnTo>
                    <a:pt x="4" y="92"/>
                  </a:lnTo>
                  <a:close/>
                </a:path>
              </a:pathLst>
            </a:custGeom>
            <a:solidFill>
              <a:srgbClr val="F796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grpSp>
      <p:pic>
        <p:nvPicPr>
          <p:cNvPr id="320" name="图片 319" descr="C:\Users\qlp-PC\AppData\Roaming\Tencent\Users\2491454950\QQ\WinTemp\RichOle\Y9%6XOFJ_P_BLG9N%D}IKZ9.png"/>
          <p:cNvPicPr>
            <a:picLocks noChangeAspect="1" noChangeArrowheads="1"/>
          </p:cNvPicPr>
          <p:nvPr/>
        </p:nvPicPr>
        <p:blipFill rotWithShape="1">
          <a:blip r:embed="rId1">
            <a:extLst>
              <a:ext uri="{28A0092B-C50C-407E-A947-70E740481C1C}">
                <a14:useLocalDpi xmlns:a14="http://schemas.microsoft.com/office/drawing/2010/main" val="0"/>
              </a:ext>
            </a:extLst>
          </a:blip>
          <a:srcRect t="14557" b="83190"/>
          <a:stretch>
            <a:fillRect/>
          </a:stretch>
        </p:blipFill>
        <p:spPr bwMode="auto">
          <a:xfrm>
            <a:off x="400283" y="837717"/>
            <a:ext cx="8203870" cy="95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1" name="TextBox 11"/>
          <p:cNvSpPr txBox="1"/>
          <p:nvPr/>
        </p:nvSpPr>
        <p:spPr>
          <a:xfrm>
            <a:off x="1046234" y="315566"/>
            <a:ext cx="4841240" cy="52197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anose="02010600040101010101" pitchFamily="2" charset="-122"/>
                <a:cs typeface="华文黑体" pitchFamily="2" charset="-122"/>
              </a:defRPr>
            </a:lvl1pPr>
          </a:lstStyle>
          <a:p>
            <a:pPr algn="l"/>
            <a:r>
              <a:rPr lang="zh-CN" altLang="en-US" sz="2800" b="1">
                <a:solidFill>
                  <a:schemeClr val="accent1">
                    <a:lumMod val="50000"/>
                  </a:schemeClr>
                </a:solidFill>
                <a:sym typeface="+mn-ea"/>
              </a:rPr>
              <a:t>5.1.2 网络、主机和广播地址</a:t>
            </a:r>
            <a:endParaRPr lang="zh-CN" altLang="en-US" sz="2800" b="1">
              <a:solidFill>
                <a:schemeClr val="accent1">
                  <a:lumMod val="50000"/>
                </a:schemeClr>
              </a:solidFill>
              <a:sym typeface="+mn-ea"/>
            </a:endParaRPr>
          </a:p>
        </p:txBody>
      </p:sp>
      <p:sp>
        <p:nvSpPr>
          <p:cNvPr id="3" name="矩形 2"/>
          <p:cNvSpPr/>
          <p:nvPr/>
        </p:nvSpPr>
        <p:spPr>
          <a:xfrm>
            <a:off x="400050" y="1025525"/>
            <a:ext cx="4290060" cy="634365"/>
          </a:xfrm>
          <a:prstGeom prst="rect">
            <a:avLst/>
          </a:prstGeom>
          <a:solidFill>
            <a:schemeClr val="bg1"/>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en-US" altLang="zh-CN" sz="2000" b="1">
                <a:solidFill>
                  <a:schemeClr val="accent1">
                    <a:lumMod val="50000"/>
                  </a:schemeClr>
                </a:solidFill>
              </a:rPr>
              <a:t>         </a:t>
            </a:r>
            <a:r>
              <a:rPr sz="2000" b="1">
                <a:solidFill>
                  <a:schemeClr val="accent1">
                    <a:lumMod val="50000"/>
                  </a:schemeClr>
                </a:solidFill>
              </a:rPr>
              <a:t>每一个网络地址确定主机地址和广播地址，如图5.3所示。</a:t>
            </a:r>
            <a:endParaRPr sz="2000" b="1">
              <a:solidFill>
                <a:schemeClr val="accent1">
                  <a:lumMod val="50000"/>
                </a:schemeClr>
              </a:solidFill>
            </a:endParaRPr>
          </a:p>
        </p:txBody>
      </p:sp>
      <p:sp>
        <p:nvSpPr>
          <p:cNvPr id="4" name="文本框 117"/>
          <p:cNvSpPr txBox="1"/>
          <p:nvPr/>
        </p:nvSpPr>
        <p:spPr bwMode="auto">
          <a:xfrm>
            <a:off x="412115" y="1752600"/>
            <a:ext cx="4256405" cy="2352675"/>
          </a:xfrm>
          <a:prstGeom prst="rect">
            <a:avLst/>
          </a:prstGeom>
          <a:noFill/>
          <a:ln w="6350">
            <a:solidFill>
              <a:srgbClr val="000000"/>
            </a:solidFill>
            <a:miter lim="800000"/>
          </a:ln>
        </p:spPr>
        <p:txBody>
          <a:bodyPr rot="0" spcFirstLastPara="0" vertOverflow="clip" horzOverflow="clip" vert="horz" wrap="square" lIns="71755" tIns="0" rIns="0" bIns="0" numCol="1" spcCol="0" rtlCol="0" fromWordArt="0" anchor="ctr" anchorCtr="0" forceAA="0" upright="1" compatLnSpc="1">
            <a:noAutofit/>
          </a:bodyPr>
          <a:p>
            <a:pPr algn="l"/>
            <a:r>
              <a:rPr lang="en-US" sz="2000" b="1" kern="100">
                <a:solidFill>
                  <a:srgbClr val="FF0000"/>
                </a:solidFill>
                <a:effectLst/>
                <a:latin typeface="Times New Roman" panose="02020603050405020304" charset="0"/>
                <a:ea typeface="宋体" panose="02010600030101010101" pitchFamily="2" charset="-122"/>
                <a:cs typeface="宋体" panose="02010600030101010101" pitchFamily="2" charset="-122"/>
              </a:rPr>
              <a:t>网络地址。</a:t>
            </a:r>
            <a:r>
              <a:rPr lang="en-US" sz="2000" kern="100">
                <a:effectLst/>
                <a:latin typeface="Times New Roman" panose="02020603050405020304" charset="0"/>
                <a:ea typeface="宋体" panose="02010600030101010101" pitchFamily="2" charset="-122"/>
                <a:cs typeface="宋体" panose="02010600030101010101" pitchFamily="2" charset="-122"/>
              </a:rPr>
              <a:t>地址和子网掩码指定一个网络。该网络中的所有主机共享同一个网络地址。用于表示网络本身，具有正常的网络号部分，主机号部分为全“0”的IP地址代表一个特定的网络，即作为网络标识之用，如102.0.0.0、138.1.0.0和198.10.1.0。</a:t>
            </a:r>
            <a:endParaRPr lang="en-US" sz="2000" kern="100">
              <a:effectLst/>
              <a:latin typeface="Times New Roman" panose="02020603050405020304" charset="0"/>
              <a:ea typeface="宋体" panose="02010600030101010101" pitchFamily="2" charset="-122"/>
              <a:cs typeface="宋体" panose="02010600030101010101" pitchFamily="2" charset="-122"/>
            </a:endParaRPr>
          </a:p>
        </p:txBody>
      </p:sp>
      <p:sp>
        <p:nvSpPr>
          <p:cNvPr id="5" name="文本框 34"/>
          <p:cNvSpPr txBox="1"/>
          <p:nvPr/>
        </p:nvSpPr>
        <p:spPr bwMode="auto">
          <a:xfrm>
            <a:off x="400050" y="4197985"/>
            <a:ext cx="4269105" cy="697865"/>
          </a:xfrm>
          <a:prstGeom prst="rect">
            <a:avLst/>
          </a:prstGeom>
          <a:noFill/>
          <a:ln w="6350">
            <a:solidFill>
              <a:srgbClr val="000000"/>
            </a:solidFill>
            <a:miter lim="800000"/>
          </a:ln>
        </p:spPr>
        <p:txBody>
          <a:bodyPr rot="0" spcFirstLastPara="0" vertOverflow="clip" horzOverflow="clip" vert="horz" wrap="square" lIns="71755" tIns="0" rIns="0" bIns="0" numCol="1" spcCol="0" rtlCol="0" fromWordArt="0" anchor="ctr" anchorCtr="0" forceAA="0" upright="1" compatLnSpc="1">
            <a:noAutofit/>
          </a:bodyPr>
          <a:p>
            <a:pPr algn="l"/>
            <a:r>
              <a:rPr lang="en-US" sz="2000" b="1" kern="100">
                <a:solidFill>
                  <a:srgbClr val="FF0000"/>
                </a:solidFill>
                <a:effectLst/>
                <a:latin typeface="Times New Roman" panose="02020603050405020304" charset="0"/>
                <a:ea typeface="宋体" panose="02010600030101010101" pitchFamily="2" charset="-122"/>
                <a:cs typeface="宋体" panose="02010600030101010101" pitchFamily="2" charset="-122"/>
              </a:rPr>
              <a:t>广播地址。</a:t>
            </a:r>
            <a:r>
              <a:rPr lang="en-US" sz="2000" kern="100">
                <a:effectLst/>
                <a:latin typeface="Times New Roman" panose="02020603050405020304" charset="0"/>
                <a:ea typeface="宋体" panose="02010600030101010101" pitchFamily="2" charset="-122"/>
                <a:cs typeface="宋体" panose="02010600030101010101" pitchFamily="2" charset="-122"/>
              </a:rPr>
              <a:t>与网络中的所有主机通信的特殊地址。</a:t>
            </a:r>
            <a:endParaRPr lang="en-US" sz="2000" kern="100">
              <a:effectLst/>
              <a:latin typeface="Times New Roman" panose="02020603050405020304" charset="0"/>
              <a:ea typeface="宋体" panose="02010600030101010101" pitchFamily="2" charset="-122"/>
              <a:cs typeface="宋体" panose="02010600030101010101" pitchFamily="2" charset="-122"/>
            </a:endParaRPr>
          </a:p>
        </p:txBody>
      </p:sp>
      <p:grpSp>
        <p:nvGrpSpPr>
          <p:cNvPr id="145" name="画布 145"/>
          <p:cNvGrpSpPr/>
          <p:nvPr/>
        </p:nvGrpSpPr>
        <p:grpSpPr>
          <a:xfrm>
            <a:off x="4895215" y="1137285"/>
            <a:ext cx="3708400" cy="3696970"/>
            <a:chOff x="42809" y="63754"/>
            <a:chExt cx="2073166" cy="1805736"/>
          </a:xfrm>
        </p:grpSpPr>
        <p:sp>
          <p:nvSpPr>
            <p:cNvPr id="190" name="矩形 190"/>
            <p:cNvSpPr/>
            <p:nvPr/>
          </p:nvSpPr>
          <p:spPr>
            <a:xfrm>
              <a:off x="42809" y="63754"/>
              <a:ext cx="1281166" cy="1584937"/>
            </a:xfrm>
            <a:prstGeom prst="rect">
              <a:avLst/>
            </a:prstGeom>
            <a:solidFill>
              <a:sysClr val="window" lastClr="FFFFFF">
                <a:lumMod val="85000"/>
              </a:sysClr>
            </a:solidFill>
            <a:ln w="3175">
              <a:noFill/>
            </a:ln>
          </p:spPr>
          <p:style>
            <a:lnRef idx="2">
              <a:srgbClr val="4472C4">
                <a:shade val="50000"/>
              </a:srgbClr>
            </a:lnRef>
            <a:fillRef idx="1">
              <a:srgbClr val="4472C4"/>
            </a:fillRef>
            <a:effectRef idx="0">
              <a:srgbClr val="4472C4"/>
            </a:effectRef>
            <a:fontRef idx="minor">
              <a:sysClr val="window" lastClr="FFFFFF"/>
            </a:fontRef>
          </p:style>
          <p:txBody>
            <a:bodyPr rot="0" spcFirstLastPara="0" vert="horz" wrap="square" lIns="0" tIns="0" rIns="0" bIns="0" numCol="1" spcCol="0" rtlCol="0" fromWordArt="0" anchor="t" anchorCtr="0" forceAA="0" compatLnSpc="1">
              <a:noAutofit/>
            </a:bodyPr>
            <a:lstStyle/>
            <a:p>
              <a:pPr algn="ctr"/>
              <a:r>
                <a:rPr lang="zh-CN" sz="1400" kern="100">
                  <a:solidFill>
                    <a:srgbClr val="000000"/>
                  </a:solidFill>
                  <a:effectLst/>
                  <a:latin typeface="Times New Roman" panose="02020603050405020304" charset="0"/>
                  <a:ea typeface="宋体" panose="02010600030101010101" pitchFamily="2" charset="-122"/>
                  <a:cs typeface="宋体" panose="02010600030101010101" pitchFamily="2" charset="-122"/>
                </a:rPr>
                <a:t>网络</a:t>
              </a:r>
              <a:endParaRPr lang="zh-CN" sz="1400" kern="100">
                <a:solidFill>
                  <a:srgbClr val="000000"/>
                </a:solidFill>
                <a:effectLst/>
                <a:latin typeface="Times New Roman" panose="02020603050405020304" charset="0"/>
                <a:ea typeface="宋体" panose="02010600030101010101" pitchFamily="2" charset="-122"/>
                <a:cs typeface="宋体" panose="02010600030101010101" pitchFamily="2" charset="-122"/>
              </a:endParaRPr>
            </a:p>
          </p:txBody>
        </p:sp>
        <p:sp>
          <p:nvSpPr>
            <p:cNvPr id="146" name="矩形: 圆角 146"/>
            <p:cNvSpPr/>
            <p:nvPr/>
          </p:nvSpPr>
          <p:spPr>
            <a:xfrm>
              <a:off x="321862" y="542924"/>
              <a:ext cx="949725" cy="836295"/>
            </a:xfrm>
            <a:prstGeom prst="roundRect">
              <a:avLst/>
            </a:prstGeom>
            <a:solidFill>
              <a:sysClr val="window" lastClr="FFFFFF">
                <a:lumMod val="75000"/>
              </a:sysClr>
            </a:solidFill>
            <a:ln w="6350">
              <a:solidFill>
                <a:sysClr val="windowText" lastClr="000000"/>
              </a:solidFill>
            </a:ln>
          </p:spPr>
          <p:style>
            <a:lnRef idx="2">
              <a:srgbClr val="4472C4">
                <a:shade val="50000"/>
              </a:srgbClr>
            </a:lnRef>
            <a:fillRef idx="1">
              <a:srgbClr val="4472C4"/>
            </a:fillRef>
            <a:effectRef idx="0">
              <a:srgbClr val="4472C4"/>
            </a:effectRef>
            <a:fontRef idx="minor">
              <a:sysClr val="window" lastClr="FFFFFF"/>
            </a:fontRef>
          </p:style>
          <p:txBody>
            <a:bodyPr rot="0" spcFirstLastPara="0" vertOverflow="overflow" horzOverflow="overflow" vert="horz" wrap="square" lIns="36000" tIns="36000" rIns="0" bIns="36000" numCol="1" spcCol="0" rtlCol="0" fromWordArt="0" anchor="t" anchorCtr="0" forceAA="0" compatLnSpc="1">
              <a:noAutofit/>
            </a:bodyPr>
            <a:lstStyle/>
            <a:p>
              <a:pPr algn="ctr"/>
              <a:r>
                <a:rPr lang="zh-CN" sz="1400" kern="100">
                  <a:solidFill>
                    <a:srgbClr val="000000"/>
                  </a:solidFill>
                  <a:effectLst/>
                  <a:latin typeface="Times New Roman" panose="02020603050405020304" charset="0"/>
                  <a:ea typeface="宋体" panose="02010600030101010101" pitchFamily="2" charset="-122"/>
                  <a:cs typeface="宋体" panose="02010600030101010101" pitchFamily="2" charset="-122"/>
                </a:rPr>
                <a:t>主机地址</a:t>
              </a:r>
              <a:endParaRPr lang="zh-CN" sz="1400" kern="100">
                <a:solidFill>
                  <a:srgbClr val="000000"/>
                </a:solidFill>
                <a:effectLst/>
                <a:latin typeface="Times New Roman" panose="02020603050405020304" charset="0"/>
                <a:ea typeface="宋体" panose="02010600030101010101" pitchFamily="2" charset="-122"/>
                <a:cs typeface="宋体" panose="02010600030101010101" pitchFamily="2" charset="-122"/>
              </a:endParaRPr>
            </a:p>
          </p:txBody>
        </p:sp>
        <p:sp>
          <p:nvSpPr>
            <p:cNvPr id="127" name="文本框 127"/>
            <p:cNvSpPr txBox="1"/>
            <p:nvPr/>
          </p:nvSpPr>
          <p:spPr bwMode="auto">
            <a:xfrm>
              <a:off x="86681" y="265093"/>
              <a:ext cx="576000" cy="216000"/>
            </a:xfrm>
            <a:prstGeom prst="rect">
              <a:avLst/>
            </a:prstGeom>
            <a:solidFill>
              <a:sysClr val="window" lastClr="FFFFFF">
                <a:lumMod val="50000"/>
              </a:sysClr>
            </a:solidFill>
            <a:ln w="6350">
              <a:solidFill>
                <a:srgbClr val="000000"/>
              </a:solidFill>
              <a:miter lim="800000"/>
            </a:ln>
          </p:spPr>
          <p:txBody>
            <a:bodyPr rot="0" spcFirstLastPara="0" vertOverflow="overflow" horzOverflow="overflow" vert="horz" wrap="square" lIns="0" tIns="0" rIns="0" bIns="0" numCol="1" spcCol="0" rtlCol="0" fromWordArt="0" anchor="ctr" anchorCtr="0" forceAA="0" upright="1" compatLnSpc="1">
              <a:noAutofit/>
            </a:bodyPr>
            <a:lstStyle/>
            <a:p>
              <a:pPr algn="ctr"/>
              <a:r>
                <a:rPr lang="zh-CN" sz="1400" kern="100">
                  <a:effectLst/>
                  <a:latin typeface="Times New Roman" panose="02020603050405020304" charset="0"/>
                  <a:ea typeface="宋体" panose="02010600030101010101" pitchFamily="2" charset="-122"/>
                  <a:cs typeface="宋体" panose="02010600030101010101" pitchFamily="2" charset="-122"/>
                </a:rPr>
                <a:t>网络地址</a:t>
              </a:r>
              <a:endParaRPr lang="zh-CN" sz="1400" kern="100">
                <a:effectLst/>
                <a:latin typeface="Times New Roman" panose="02020603050405020304" charset="0"/>
                <a:ea typeface="宋体" panose="02010600030101010101" pitchFamily="2" charset="-122"/>
                <a:cs typeface="宋体" panose="02010600030101010101" pitchFamily="2" charset="-122"/>
              </a:endParaRPr>
            </a:p>
          </p:txBody>
        </p:sp>
        <p:sp>
          <p:nvSpPr>
            <p:cNvPr id="128" name="文本框 34"/>
            <p:cNvSpPr txBox="1"/>
            <p:nvPr/>
          </p:nvSpPr>
          <p:spPr bwMode="auto">
            <a:xfrm>
              <a:off x="397189" y="791614"/>
              <a:ext cx="828000" cy="216000"/>
            </a:xfrm>
            <a:prstGeom prst="rect">
              <a:avLst/>
            </a:prstGeom>
            <a:solidFill>
              <a:sysClr val="window" lastClr="FFFFFF">
                <a:lumMod val="50000"/>
              </a:sysClr>
            </a:solidFill>
            <a:ln w="6350">
              <a:solidFill>
                <a:srgbClr val="000000"/>
              </a:solidFill>
              <a:miter lim="800000"/>
            </a:ln>
          </p:spPr>
          <p:txBody>
            <a:bodyPr rot="0" spcFirstLastPara="0" vert="horz" wrap="square" lIns="0" tIns="0" rIns="0" bIns="0" numCol="1" spcCol="0" rtlCol="0" fromWordArt="0" anchor="ctr" anchorCtr="0" forceAA="0" upright="1" compatLnSpc="1">
              <a:noAutofit/>
            </a:bodyPr>
            <a:lstStyle/>
            <a:p>
              <a:pPr algn="ctr"/>
              <a:r>
                <a:rPr lang="zh-CN" sz="1400" kern="100">
                  <a:effectLst/>
                  <a:latin typeface="Times New Roman" panose="02020603050405020304" charset="0"/>
                  <a:ea typeface="宋体" panose="02010600030101010101" pitchFamily="2" charset="-122"/>
                  <a:cs typeface="宋体" panose="02010600030101010101" pitchFamily="2" charset="-122"/>
                </a:rPr>
                <a:t>第一个主机地址</a:t>
              </a:r>
              <a:endParaRPr lang="zh-CN" sz="1400" kern="100">
                <a:effectLst/>
                <a:latin typeface="Times New Roman" panose="02020603050405020304" charset="0"/>
                <a:ea typeface="宋体" panose="02010600030101010101" pitchFamily="2" charset="-122"/>
                <a:cs typeface="宋体" panose="02010600030101010101" pitchFamily="2" charset="-122"/>
              </a:endParaRPr>
            </a:p>
          </p:txBody>
        </p:sp>
        <p:sp>
          <p:nvSpPr>
            <p:cNvPr id="129" name="矩形 129"/>
            <p:cNvSpPr/>
            <p:nvPr/>
          </p:nvSpPr>
          <p:spPr>
            <a:xfrm>
              <a:off x="280328" y="1717725"/>
              <a:ext cx="1799766" cy="151765"/>
            </a:xfrm>
            <a:prstGeom prst="rect">
              <a:avLst/>
            </a:prstGeom>
            <a:solidFill>
              <a:prstClr val="white"/>
            </a:solidFill>
            <a:ln w="3175">
              <a:noFill/>
            </a:ln>
          </p:spPr>
          <p:style>
            <a:lnRef idx="2">
              <a:srgbClr val="4472C4">
                <a:shade val="50000"/>
              </a:srgbClr>
            </a:lnRef>
            <a:fillRef idx="1">
              <a:srgbClr val="4472C4"/>
            </a:fillRef>
            <a:effectRef idx="0">
              <a:srgbClr val="4472C4"/>
            </a:effectRef>
            <a:fontRef idx="minor">
              <a:sysClr val="window" lastClr="FFFFFF"/>
            </a:fontRef>
          </p:style>
          <p:txBody>
            <a:bodyPr rot="0" spcFirstLastPara="0" vert="horz" wrap="square" lIns="0" tIns="0" rIns="0" bIns="0" numCol="1" spcCol="0" rtlCol="0" fromWordArt="0" anchor="ctr" anchorCtr="0" forceAA="0" compatLnSpc="1">
              <a:noAutofit/>
            </a:bodyPr>
            <a:lstStyle/>
            <a:p>
              <a:pPr algn="ctr"/>
              <a:r>
                <a:rPr lang="zh-CN" sz="1400" kern="100">
                  <a:solidFill>
                    <a:srgbClr val="000000"/>
                  </a:solidFill>
                  <a:effectLst/>
                  <a:latin typeface="Times New Roman" panose="02020603050405020304" charset="0"/>
                  <a:ea typeface="宋体" panose="02010600030101010101" pitchFamily="2" charset="-122"/>
                  <a:cs typeface="宋体" panose="02010600030101010101" pitchFamily="2" charset="-122"/>
                </a:rPr>
                <a:t>图</a:t>
              </a:r>
              <a:r>
                <a:rPr lang="en-US" sz="1400" kern="100">
                  <a:solidFill>
                    <a:srgbClr val="000000"/>
                  </a:solidFill>
                  <a:effectLst/>
                  <a:latin typeface="Times New Roman" panose="02020603050405020304" charset="0"/>
                  <a:ea typeface="宋体" panose="02010600030101010101" pitchFamily="2" charset="-122"/>
                  <a:cs typeface="宋体" panose="02010600030101010101" pitchFamily="2" charset="-122"/>
                </a:rPr>
                <a:t>5.3 </a:t>
              </a:r>
              <a:r>
                <a:rPr lang="zh-CN" sz="1400" kern="100">
                  <a:solidFill>
                    <a:srgbClr val="000000"/>
                  </a:solidFill>
                  <a:effectLst/>
                  <a:latin typeface="Times New Roman" panose="02020603050405020304" charset="0"/>
                  <a:ea typeface="宋体" panose="02010600030101010101" pitchFamily="2" charset="-122"/>
                  <a:cs typeface="宋体" panose="02010600030101010101" pitchFamily="2" charset="-122"/>
                </a:rPr>
                <a:t>网络中的地址类型</a:t>
              </a:r>
              <a:endParaRPr lang="zh-CN" sz="1400" kern="100">
                <a:solidFill>
                  <a:sysClr val="window" lastClr="FFFFFF"/>
                </a:solidFill>
                <a:effectLst/>
                <a:latin typeface="Times New Roman" panose="02020603050405020304" charset="0"/>
                <a:ea typeface="宋体" panose="02010600030101010101" pitchFamily="2" charset="-122"/>
                <a:cs typeface="宋体" panose="02010600030101010101" pitchFamily="2" charset="-122"/>
              </a:endParaRPr>
            </a:p>
          </p:txBody>
        </p:sp>
        <p:sp>
          <p:nvSpPr>
            <p:cNvPr id="130" name="文本框 117"/>
            <p:cNvSpPr txBox="1"/>
            <p:nvPr/>
          </p:nvSpPr>
          <p:spPr bwMode="auto">
            <a:xfrm>
              <a:off x="1323975" y="265193"/>
              <a:ext cx="792000" cy="215900"/>
            </a:xfrm>
            <a:prstGeom prst="rect">
              <a:avLst/>
            </a:prstGeom>
            <a:noFill/>
            <a:ln w="6350">
              <a:solidFill>
                <a:srgbClr val="000000"/>
              </a:solidFill>
              <a:miter lim="800000"/>
            </a:ln>
          </p:spPr>
          <p:txBody>
            <a:bodyPr rot="0" spcFirstLastPara="0" vert="horz" wrap="square" lIns="0" tIns="0" rIns="0" bIns="0" numCol="1" spcCol="0" rtlCol="0" fromWordArt="0" anchor="ctr" anchorCtr="0" forceAA="0" upright="1" compatLnSpc="1">
              <a:noAutofit/>
            </a:bodyPr>
            <a:lstStyle/>
            <a:p>
              <a:pPr algn="ctr"/>
              <a:r>
                <a:rPr lang="en-US" sz="1400" kern="100">
                  <a:effectLst/>
                  <a:latin typeface="Times New Roman" panose="02020603050405020304" charset="0"/>
                  <a:ea typeface="宋体" panose="02010600030101010101" pitchFamily="2" charset="-122"/>
                  <a:cs typeface="宋体" panose="02010600030101010101" pitchFamily="2" charset="-122"/>
                </a:rPr>
                <a:t>192.168.1.0/24</a:t>
              </a:r>
              <a:endParaRPr lang="en-US" sz="1400" kern="100">
                <a:effectLst/>
                <a:latin typeface="Times New Roman" panose="02020603050405020304" charset="0"/>
                <a:ea typeface="宋体" panose="02010600030101010101" pitchFamily="2" charset="-122"/>
                <a:cs typeface="宋体" panose="02010600030101010101" pitchFamily="2" charset="-122"/>
              </a:endParaRPr>
            </a:p>
          </p:txBody>
        </p:sp>
        <p:sp>
          <p:nvSpPr>
            <p:cNvPr id="140" name="文本框 117"/>
            <p:cNvSpPr txBox="1"/>
            <p:nvPr/>
          </p:nvSpPr>
          <p:spPr bwMode="auto">
            <a:xfrm>
              <a:off x="397191" y="1088928"/>
              <a:ext cx="828000" cy="215900"/>
            </a:xfrm>
            <a:prstGeom prst="rect">
              <a:avLst/>
            </a:prstGeom>
            <a:solidFill>
              <a:sysClr val="window" lastClr="FFFFFF">
                <a:lumMod val="50000"/>
              </a:sysClr>
            </a:solidFill>
            <a:ln w="6350">
              <a:solidFill>
                <a:srgbClr val="000000"/>
              </a:solidFill>
              <a:miter lim="800000"/>
            </a:ln>
          </p:spPr>
          <p:txBody>
            <a:bodyPr rot="0" spcFirstLastPara="0" vert="horz" wrap="square" lIns="0" tIns="0" rIns="0" bIns="0" numCol="1" spcCol="0" rtlCol="0" fromWordArt="0" anchor="ctr" anchorCtr="0" forceAA="0" upright="1" compatLnSpc="1">
              <a:noAutofit/>
            </a:bodyPr>
            <a:lstStyle/>
            <a:p>
              <a:pPr algn="ctr"/>
              <a:r>
                <a:rPr lang="zh-CN" sz="1400" kern="100">
                  <a:effectLst/>
                  <a:latin typeface="Times New Roman" panose="02020603050405020304" charset="0"/>
                  <a:ea typeface="宋体" panose="02010600030101010101" pitchFamily="2" charset="-122"/>
                  <a:cs typeface="宋体" panose="02010600030101010101" pitchFamily="2" charset="-122"/>
                </a:rPr>
                <a:t>最后一个主机地址</a:t>
              </a:r>
              <a:endParaRPr lang="zh-CN" sz="1400" kern="100">
                <a:effectLst/>
                <a:latin typeface="Times New Roman" panose="02020603050405020304" charset="0"/>
                <a:ea typeface="宋体" panose="02010600030101010101" pitchFamily="2" charset="-122"/>
                <a:cs typeface="宋体" panose="02010600030101010101" pitchFamily="2" charset="-122"/>
              </a:endParaRPr>
            </a:p>
          </p:txBody>
        </p:sp>
        <p:sp>
          <p:nvSpPr>
            <p:cNvPr id="141" name="矩形 141"/>
            <p:cNvSpPr/>
            <p:nvPr/>
          </p:nvSpPr>
          <p:spPr>
            <a:xfrm>
              <a:off x="387561" y="1447264"/>
              <a:ext cx="826915" cy="151765"/>
            </a:xfrm>
            <a:prstGeom prst="rect">
              <a:avLst/>
            </a:prstGeom>
            <a:solidFill>
              <a:sysClr val="window" lastClr="FFFFFF">
                <a:lumMod val="65000"/>
              </a:sysClr>
            </a:solidFill>
            <a:ln w="3175">
              <a:noFill/>
            </a:ln>
          </p:spPr>
          <p:style>
            <a:lnRef idx="2">
              <a:srgbClr val="4472C4">
                <a:shade val="50000"/>
              </a:srgbClr>
            </a:lnRef>
            <a:fillRef idx="1">
              <a:srgbClr val="4472C4"/>
            </a:fillRef>
            <a:effectRef idx="0">
              <a:srgbClr val="4472C4"/>
            </a:effectRef>
            <a:fontRef idx="minor">
              <a:sysClr val="window" lastClr="FFFFFF"/>
            </a:fontRef>
          </p:style>
          <p:txBody>
            <a:bodyPr rot="0" spcFirstLastPara="0" vert="horz" wrap="square" lIns="0" tIns="0" rIns="0" bIns="0" numCol="1" spcCol="0" rtlCol="0" fromWordArt="0" anchor="ctr" anchorCtr="0" forceAA="0" compatLnSpc="1">
              <a:noAutofit/>
            </a:bodyPr>
            <a:lstStyle/>
            <a:p>
              <a:pPr algn="ctr"/>
              <a:r>
                <a:rPr lang="zh-CN" sz="1400" kern="100">
                  <a:solidFill>
                    <a:srgbClr val="000000"/>
                  </a:solidFill>
                  <a:effectLst/>
                  <a:latin typeface="Times New Roman" panose="02020603050405020304" charset="0"/>
                  <a:ea typeface="宋体" panose="02010600030101010101" pitchFamily="2" charset="-122"/>
                  <a:cs typeface="宋体" panose="02010600030101010101" pitchFamily="2" charset="-122"/>
                </a:rPr>
                <a:t>广播地址</a:t>
              </a:r>
              <a:endParaRPr lang="zh-CN" sz="1400" kern="100">
                <a:solidFill>
                  <a:srgbClr val="000000"/>
                </a:solidFill>
                <a:effectLst/>
                <a:latin typeface="Times New Roman" panose="02020603050405020304" charset="0"/>
                <a:ea typeface="宋体" panose="02010600030101010101" pitchFamily="2" charset="-122"/>
                <a:cs typeface="宋体" panose="02010600030101010101" pitchFamily="2" charset="-122"/>
              </a:endParaRPr>
            </a:p>
          </p:txBody>
        </p:sp>
        <p:cxnSp>
          <p:nvCxnSpPr>
            <p:cNvPr id="148" name="直接连接符 148"/>
            <p:cNvCxnSpPr/>
            <p:nvPr/>
          </p:nvCxnSpPr>
          <p:spPr>
            <a:xfrm flipH="1">
              <a:off x="158032" y="481093"/>
              <a:ext cx="0" cy="1035965"/>
            </a:xfrm>
            <a:prstGeom prst="line">
              <a:avLst/>
            </a:prstGeom>
            <a:ln w="9525">
              <a:solidFill>
                <a:sysClr val="windowText" lastClr="000000"/>
              </a:solidFill>
            </a:ln>
          </p:spPr>
          <p:style>
            <a:lnRef idx="1">
              <a:srgbClr val="4472C4"/>
            </a:lnRef>
            <a:fillRef idx="0">
              <a:srgbClr val="4472C4"/>
            </a:fillRef>
            <a:effectRef idx="0">
              <a:srgbClr val="4472C4"/>
            </a:effectRef>
            <a:fontRef idx="minor">
              <a:sysClr val="windowText" lastClr="000000"/>
            </a:fontRef>
          </p:style>
        </p:cxnSp>
        <p:cxnSp>
          <p:nvCxnSpPr>
            <p:cNvPr id="186" name="直接连接符 186"/>
            <p:cNvCxnSpPr>
              <a:endCxn id="128" idx="1"/>
            </p:cNvCxnSpPr>
            <p:nvPr/>
          </p:nvCxnSpPr>
          <p:spPr>
            <a:xfrm>
              <a:off x="162772" y="899614"/>
              <a:ext cx="234417" cy="0"/>
            </a:xfrm>
            <a:prstGeom prst="line">
              <a:avLst/>
            </a:prstGeom>
            <a:ln w="9525">
              <a:solidFill>
                <a:sysClr val="windowText" lastClr="000000"/>
              </a:solidFill>
            </a:ln>
          </p:spPr>
          <p:style>
            <a:lnRef idx="1">
              <a:srgbClr val="4472C4"/>
            </a:lnRef>
            <a:fillRef idx="0">
              <a:srgbClr val="4472C4"/>
            </a:fillRef>
            <a:effectRef idx="0">
              <a:srgbClr val="4472C4"/>
            </a:effectRef>
            <a:fontRef idx="minor">
              <a:sysClr val="windowText" lastClr="000000"/>
            </a:fontRef>
          </p:style>
        </p:cxnSp>
        <p:cxnSp>
          <p:nvCxnSpPr>
            <p:cNvPr id="187" name="直接连接符 187"/>
            <p:cNvCxnSpPr/>
            <p:nvPr/>
          </p:nvCxnSpPr>
          <p:spPr>
            <a:xfrm flipV="1">
              <a:off x="158032" y="1189650"/>
              <a:ext cx="234315" cy="0"/>
            </a:xfrm>
            <a:prstGeom prst="line">
              <a:avLst/>
            </a:prstGeom>
            <a:ln w="9525">
              <a:solidFill>
                <a:sysClr val="windowText" lastClr="000000"/>
              </a:solidFill>
            </a:ln>
          </p:spPr>
          <p:style>
            <a:lnRef idx="1">
              <a:srgbClr val="4472C4"/>
            </a:lnRef>
            <a:fillRef idx="0">
              <a:srgbClr val="4472C4"/>
            </a:fillRef>
            <a:effectRef idx="0">
              <a:srgbClr val="4472C4"/>
            </a:effectRef>
            <a:fontRef idx="minor">
              <a:sysClr val="windowText" lastClr="000000"/>
            </a:fontRef>
          </p:style>
        </p:cxnSp>
        <p:cxnSp>
          <p:nvCxnSpPr>
            <p:cNvPr id="188" name="直接连接符 188"/>
            <p:cNvCxnSpPr/>
            <p:nvPr/>
          </p:nvCxnSpPr>
          <p:spPr>
            <a:xfrm flipV="1">
              <a:off x="155103" y="1513932"/>
              <a:ext cx="234315" cy="0"/>
            </a:xfrm>
            <a:prstGeom prst="line">
              <a:avLst/>
            </a:prstGeom>
            <a:ln w="9525">
              <a:solidFill>
                <a:sysClr val="windowText" lastClr="000000"/>
              </a:solidFill>
            </a:ln>
          </p:spPr>
          <p:style>
            <a:lnRef idx="1">
              <a:srgbClr val="4472C4"/>
            </a:lnRef>
            <a:fillRef idx="0">
              <a:srgbClr val="4472C4"/>
            </a:fillRef>
            <a:effectRef idx="0">
              <a:srgbClr val="4472C4"/>
            </a:effectRef>
            <a:fontRef idx="minor">
              <a:sysClr val="windowText" lastClr="000000"/>
            </a:fontRef>
          </p:style>
        </p:cxnSp>
        <p:sp>
          <p:nvSpPr>
            <p:cNvPr id="191" name="文本框 117"/>
            <p:cNvSpPr txBox="1"/>
            <p:nvPr/>
          </p:nvSpPr>
          <p:spPr bwMode="auto">
            <a:xfrm>
              <a:off x="1323975" y="800081"/>
              <a:ext cx="792000" cy="215900"/>
            </a:xfrm>
            <a:prstGeom prst="rect">
              <a:avLst/>
            </a:prstGeom>
            <a:noFill/>
            <a:ln w="6350">
              <a:solidFill>
                <a:srgbClr val="000000"/>
              </a:solidFill>
              <a:miter lim="800000"/>
            </a:ln>
          </p:spPr>
          <p:txBody>
            <a:bodyPr rot="0" spcFirstLastPara="0" vert="horz" wrap="square" lIns="0" tIns="0" rIns="0" bIns="0" numCol="1" spcCol="0" rtlCol="0" fromWordArt="0" anchor="ctr" anchorCtr="0" forceAA="0" upright="1" compatLnSpc="1">
              <a:noAutofit/>
            </a:bodyPr>
            <a:lstStyle/>
            <a:p>
              <a:pPr algn="ctr"/>
              <a:r>
                <a:rPr lang="en-US" sz="1400" kern="100">
                  <a:effectLst/>
                  <a:latin typeface="Times New Roman" panose="02020603050405020304" charset="0"/>
                  <a:ea typeface="宋体" panose="02010600030101010101" pitchFamily="2" charset="-122"/>
                  <a:cs typeface="宋体" panose="02010600030101010101" pitchFamily="2" charset="-122"/>
                </a:rPr>
                <a:t>192.168.1.1/24</a:t>
              </a:r>
              <a:endParaRPr lang="en-US" sz="1400" kern="100">
                <a:effectLst/>
                <a:latin typeface="Times New Roman" panose="02020603050405020304" charset="0"/>
                <a:ea typeface="宋体" panose="02010600030101010101" pitchFamily="2" charset="-122"/>
                <a:cs typeface="宋体" panose="02010600030101010101" pitchFamily="2" charset="-122"/>
              </a:endParaRPr>
            </a:p>
          </p:txBody>
        </p:sp>
        <p:sp>
          <p:nvSpPr>
            <p:cNvPr id="192" name="文本框 117"/>
            <p:cNvSpPr txBox="1"/>
            <p:nvPr/>
          </p:nvSpPr>
          <p:spPr bwMode="auto">
            <a:xfrm>
              <a:off x="1323975" y="1077370"/>
              <a:ext cx="792000" cy="215900"/>
            </a:xfrm>
            <a:prstGeom prst="rect">
              <a:avLst/>
            </a:prstGeom>
            <a:noFill/>
            <a:ln w="6350">
              <a:solidFill>
                <a:srgbClr val="000000"/>
              </a:solidFill>
              <a:miter lim="800000"/>
            </a:ln>
          </p:spPr>
          <p:txBody>
            <a:bodyPr rot="0" spcFirstLastPara="0" vert="horz" wrap="square" lIns="0" tIns="0" rIns="0" bIns="0" numCol="1" spcCol="0" rtlCol="0" fromWordArt="0" anchor="ctr" anchorCtr="0" forceAA="0" upright="1" compatLnSpc="1">
              <a:noAutofit/>
            </a:bodyPr>
            <a:lstStyle/>
            <a:p>
              <a:pPr algn="ctr"/>
              <a:r>
                <a:rPr lang="en-US" sz="1400" kern="100">
                  <a:effectLst/>
                  <a:latin typeface="Times New Roman" panose="02020603050405020304" charset="0"/>
                  <a:ea typeface="宋体" panose="02010600030101010101" pitchFamily="2" charset="-122"/>
                  <a:cs typeface="宋体" panose="02010600030101010101" pitchFamily="2" charset="-122"/>
                </a:rPr>
                <a:t>192.168.1.254/24</a:t>
              </a:r>
              <a:endParaRPr lang="en-US" sz="1400" kern="100">
                <a:effectLst/>
                <a:latin typeface="Times New Roman" panose="02020603050405020304" charset="0"/>
                <a:ea typeface="宋体" panose="02010600030101010101" pitchFamily="2" charset="-122"/>
                <a:cs typeface="宋体" panose="02010600030101010101" pitchFamily="2" charset="-122"/>
              </a:endParaRPr>
            </a:p>
          </p:txBody>
        </p:sp>
        <p:sp>
          <p:nvSpPr>
            <p:cNvPr id="193" name="文本框 117"/>
            <p:cNvSpPr txBox="1"/>
            <p:nvPr/>
          </p:nvSpPr>
          <p:spPr bwMode="auto">
            <a:xfrm>
              <a:off x="1323975" y="1419921"/>
              <a:ext cx="792000" cy="215900"/>
            </a:xfrm>
            <a:prstGeom prst="rect">
              <a:avLst/>
            </a:prstGeom>
            <a:noFill/>
            <a:ln w="6350">
              <a:solidFill>
                <a:srgbClr val="000000"/>
              </a:solidFill>
              <a:miter lim="800000"/>
            </a:ln>
          </p:spPr>
          <p:txBody>
            <a:bodyPr rot="0" spcFirstLastPara="0" vert="horz" wrap="square" lIns="0" tIns="0" rIns="0" bIns="0" numCol="1" spcCol="0" rtlCol="0" fromWordArt="0" anchor="ctr" anchorCtr="0" forceAA="0" upright="1" compatLnSpc="1">
              <a:noAutofit/>
            </a:bodyPr>
            <a:lstStyle/>
            <a:p>
              <a:pPr algn="ctr"/>
              <a:r>
                <a:rPr lang="en-US" sz="1400" kern="100">
                  <a:effectLst/>
                  <a:latin typeface="Times New Roman" panose="02020603050405020304" charset="0"/>
                  <a:ea typeface="宋体" panose="02010600030101010101" pitchFamily="2" charset="-122"/>
                  <a:cs typeface="宋体" panose="02010600030101010101" pitchFamily="2" charset="-122"/>
                </a:rPr>
                <a:t>192.168.1.255/24</a:t>
              </a:r>
              <a:endParaRPr lang="en-US" sz="1400" kern="100">
                <a:effectLst/>
                <a:latin typeface="Times New Roman" panose="02020603050405020304" charset="0"/>
                <a:ea typeface="宋体" panose="02010600030101010101" pitchFamily="2" charset="-122"/>
                <a:cs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sld>
</file>

<file path=ppt/theme/theme1.xml><?xml version="1.0" encoding="utf-8"?>
<a:theme xmlns:a="http://schemas.openxmlformats.org/drawingml/2006/main" name="第一PPT，www.1ppt.com">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4">
            <a:lumMod val="60000"/>
            <a:lumOff val="40000"/>
          </a:schemeClr>
        </a:solidFill>
        <a:ln>
          <a:solidFill>
            <a:schemeClr val="accent4">
              <a:lumMod val="75000"/>
            </a:schemeClr>
          </a:solidFill>
        </a:ln>
      </a:spPr>
      <a:bodyPr rtlCol="0" anchor="ctr"/>
      <a:lstStyle>
        <a:defPPr algn="l">
          <a:defRPr lang="zh-CN" altLang="en-US" sz="2400" b="1">
            <a:solidFill>
              <a:schemeClr val="accent1">
                <a:lumMod val="50000"/>
              </a:schemeClr>
            </a:solidFill>
          </a:defRPr>
        </a:defPPr>
      </a:lstStyle>
      <a:style>
        <a:lnRef idx="2">
          <a:schemeClr val="accent1">
            <a:shade val="50000"/>
          </a:schemeClr>
        </a:lnRef>
        <a:fillRef idx="1">
          <a:schemeClr val="accent1"/>
        </a:fillRef>
        <a:effectRef idx="0">
          <a:schemeClr val="accent1"/>
        </a:effectRef>
        <a:fontRef idx="minor">
          <a:schemeClr val="lt1"/>
        </a:fontRef>
      </a:style>
    </a:sp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10551</Words>
  <Application>WPS 演示</Application>
  <PresentationFormat>全屏显示(16:9)</PresentationFormat>
  <Paragraphs>659</Paragraphs>
  <Slides>60</Slides>
  <Notes>0</Notes>
  <HiddenSlides>0</HiddenSlides>
  <MMClips>0</MMClips>
  <ScaleCrop>false</ScaleCrop>
  <HeadingPairs>
    <vt:vector size="6" baseType="variant">
      <vt:variant>
        <vt:lpstr>已用的字体</vt:lpstr>
      </vt:variant>
      <vt:variant>
        <vt:i4>16</vt:i4>
      </vt:variant>
      <vt:variant>
        <vt:lpstr>主题</vt:lpstr>
      </vt:variant>
      <vt:variant>
        <vt:i4>1</vt:i4>
      </vt:variant>
      <vt:variant>
        <vt:lpstr>幻灯片标题</vt:lpstr>
      </vt:variant>
      <vt:variant>
        <vt:i4>60</vt:i4>
      </vt:variant>
    </vt:vector>
  </HeadingPairs>
  <TitlesOfParts>
    <vt:vector size="77" baseType="lpstr">
      <vt:lpstr>Arial</vt:lpstr>
      <vt:lpstr>宋体</vt:lpstr>
      <vt:lpstr>Wingdings</vt:lpstr>
      <vt:lpstr>微软雅黑</vt:lpstr>
      <vt:lpstr>Latha</vt:lpstr>
      <vt:lpstr>Segoe Print</vt:lpstr>
      <vt:lpstr>HelveticaNeueLT Pro 35 Th</vt:lpstr>
      <vt:lpstr>华文细黑</vt:lpstr>
      <vt:lpstr>华文黑体</vt:lpstr>
      <vt:lpstr>黑体</vt:lpstr>
      <vt:lpstr>Wingdings</vt:lpstr>
      <vt:lpstr>Times New Roman</vt:lpstr>
      <vt:lpstr>华文中宋</vt:lpstr>
      <vt:lpstr>Calibri</vt:lpstr>
      <vt:lpstr>Arial Unicode MS</vt:lpstr>
      <vt:lpstr>Calibri Light</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工作总结计划</dc:title>
  <dc:creator>第一PPT</dc:creator>
  <cp:keywords>www.1ppt.com</cp:keywords>
  <cp:lastModifiedBy>褚建立</cp:lastModifiedBy>
  <cp:revision>442</cp:revision>
  <cp:lastPrinted>2021-04-29T01:45:00Z</cp:lastPrinted>
  <dcterms:created xsi:type="dcterms:W3CDTF">2017-03-07T12:49:00Z</dcterms:created>
  <dcterms:modified xsi:type="dcterms:W3CDTF">2021-12-12T13:22:45Z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2052-11.1.0.11115</vt:lpwstr>
  </property>
  <property fmtid="{D5CDD505-2E9C-101B-9397-08002B2CF9AE}" pid="3" name="ICV">
    <vt:lpwstr>02355877DCD241668ABB51CF211572B9</vt:lpwstr>
  </property>
</Properties>
</file>