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4"/>
  </p:notesMasterIdLst>
  <p:sldIdLst>
    <p:sldId id="256" r:id="rId3"/>
    <p:sldId id="721" r:id="rId4"/>
    <p:sldId id="668" r:id="rId5"/>
    <p:sldId id="776" r:id="rId6"/>
    <p:sldId id="825" r:id="rId7"/>
    <p:sldId id="826" r:id="rId8"/>
    <p:sldId id="827" r:id="rId9"/>
    <p:sldId id="671" r:id="rId10"/>
    <p:sldId id="670" r:id="rId11"/>
    <p:sldId id="828" r:id="rId12"/>
    <p:sldId id="829" r:id="rId13"/>
    <p:sldId id="674" r:id="rId14"/>
    <p:sldId id="830" r:id="rId15"/>
    <p:sldId id="831" r:id="rId16"/>
    <p:sldId id="834" r:id="rId17"/>
    <p:sldId id="835" r:id="rId18"/>
    <p:sldId id="675" r:id="rId19"/>
    <p:sldId id="836" r:id="rId20"/>
    <p:sldId id="676" r:id="rId21"/>
    <p:sldId id="881" r:id="rId22"/>
    <p:sldId id="677" r:id="rId23"/>
    <p:sldId id="882" r:id="rId24"/>
    <p:sldId id="886" r:id="rId25"/>
    <p:sldId id="887" r:id="rId26"/>
    <p:sldId id="883" r:id="rId27"/>
    <p:sldId id="884" r:id="rId28"/>
    <p:sldId id="885" r:id="rId29"/>
    <p:sldId id="679" r:id="rId30"/>
    <p:sldId id="931" r:id="rId31"/>
    <p:sldId id="932" r:id="rId32"/>
    <p:sldId id="681" r:id="rId33"/>
    <p:sldId id="682" r:id="rId34"/>
    <p:sldId id="933" r:id="rId35"/>
    <p:sldId id="934" r:id="rId36"/>
    <p:sldId id="935" r:id="rId37"/>
    <p:sldId id="936" r:id="rId38"/>
    <p:sldId id="937" r:id="rId39"/>
    <p:sldId id="683" r:id="rId40"/>
    <p:sldId id="684" r:id="rId41"/>
    <p:sldId id="938" r:id="rId42"/>
    <p:sldId id="939" r:id="rId43"/>
    <p:sldId id="945" r:id="rId44"/>
    <p:sldId id="940" r:id="rId45"/>
    <p:sldId id="941" r:id="rId46"/>
    <p:sldId id="942" r:id="rId47"/>
    <p:sldId id="946" r:id="rId48"/>
    <p:sldId id="943" r:id="rId49"/>
    <p:sldId id="685" r:id="rId50"/>
    <p:sldId id="686" r:id="rId51"/>
    <p:sldId id="687" r:id="rId52"/>
    <p:sldId id="688" r:id="rId53"/>
    <p:sldId id="986" r:id="rId54"/>
    <p:sldId id="987" r:id="rId55"/>
    <p:sldId id="988" r:id="rId56"/>
    <p:sldId id="989" r:id="rId57"/>
    <p:sldId id="990" r:id="rId58"/>
    <p:sldId id="991" r:id="rId59"/>
    <p:sldId id="992" r:id="rId60"/>
    <p:sldId id="993" r:id="rId61"/>
    <p:sldId id="689" r:id="rId62"/>
    <p:sldId id="692" r:id="rId63"/>
    <p:sldId id="693" r:id="rId64"/>
    <p:sldId id="994" r:id="rId65"/>
    <p:sldId id="997" r:id="rId66"/>
    <p:sldId id="995" r:id="rId67"/>
    <p:sldId id="996" r:id="rId68"/>
    <p:sldId id="694" r:id="rId69"/>
    <p:sldId id="998" r:id="rId70"/>
    <p:sldId id="695" r:id="rId71"/>
    <p:sldId id="696" r:id="rId72"/>
    <p:sldId id="999" r:id="rId73"/>
    <p:sldId id="1000" r:id="rId74"/>
    <p:sldId id="1005" r:id="rId75"/>
    <p:sldId id="1001" r:id="rId76"/>
    <p:sldId id="1002" r:id="rId77"/>
    <p:sldId id="1003" r:id="rId78"/>
    <p:sldId id="1004" r:id="rId79"/>
    <p:sldId id="1006" r:id="rId80"/>
    <p:sldId id="697" r:id="rId81"/>
    <p:sldId id="1007" r:id="rId82"/>
    <p:sldId id="717" r:id="rId83"/>
  </p:sldIdLst>
  <p:sldSz cx="9144000" cy="5143500" type="screen16x9"/>
  <p:notesSz cx="6797675" cy="9928225"/>
  <p:custDataLst>
    <p:tags r:id="rId89"/>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u jianli" initials="cj" lastIdx="1" clrIdx="0"/>
  <p:cmAuthor id="2" name="39731" initials="3"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0B79"/>
    <a:srgbClr val="FFFF99"/>
    <a:srgbClr val="A544C8"/>
    <a:srgbClr val="63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700" autoAdjust="0"/>
  </p:normalViewPr>
  <p:slideViewPr>
    <p:cSldViewPr snapToGrid="0">
      <p:cViewPr varScale="1">
        <p:scale>
          <a:sx n="103" d="100"/>
          <a:sy n="103" d="100"/>
        </p:scale>
        <p:origin x="782" y="494"/>
      </p:cViewPr>
      <p:guideLst>
        <p:guide orient="horz" pos="1674"/>
        <p:guide pos="2888"/>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9" Type="http://schemas.openxmlformats.org/officeDocument/2006/relationships/tags" Target="tags/tag3.xml"/><Relationship Id="rId88" Type="http://schemas.openxmlformats.org/officeDocument/2006/relationships/commentAuthors" Target="commentAuthors.xml"/><Relationship Id="rId87" Type="http://schemas.openxmlformats.org/officeDocument/2006/relationships/tableStyles" Target="tableStyles.xml"/><Relationship Id="rId86" Type="http://schemas.openxmlformats.org/officeDocument/2006/relationships/viewProps" Target="viewProps.xml"/><Relationship Id="rId85" Type="http://schemas.openxmlformats.org/officeDocument/2006/relationships/presProps" Target="presProps.xml"/><Relationship Id="rId84" Type="http://schemas.openxmlformats.org/officeDocument/2006/relationships/notesMaster" Target="notesMasters/notesMaster1.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2E15931E-1654-4B73-89B2-8E333D9C42E0}" type="doc">
      <dgm:prSet loTypeId="list" loCatId="list" qsTypeId="urn:microsoft.com/office/officeart/2005/8/quickstyle/simple1" qsCatId="simple" csTypeId="urn:microsoft.com/office/officeart/2005/8/colors/accent1_2" csCatId="accent1" phldr="0"/>
      <dgm:spPr/>
      <dgm:t>
        <a:bodyPr/>
        <a:p>
          <a:endParaRPr lang="zh-CN" altLang="en-US"/>
        </a:p>
      </dgm:t>
    </dgm:pt>
    <dgm:pt modelId="{90DDC401-903F-495B-A387-FFA8A45891F6}">
      <dgm:prSet phldrT="[文本]" phldr="0" custT="0"/>
      <dgm:spPr/>
      <dgm:t>
        <a:bodyPr vert="horz" wrap="square"/>
        <a:p>
          <a:pPr>
            <a:lnSpc>
              <a:spcPct val="100000"/>
            </a:lnSpc>
            <a:spcBef>
              <a:spcPct val="0"/>
            </a:spcBef>
            <a:spcAft>
              <a:spcPct val="35000"/>
            </a:spcAft>
          </a:pPr>
          <a:r>
            <a:rPr lang="zh-CN" altLang="en-US"/>
            <a:t>公用网</a:t>
          </a:r>
          <a:r>
            <a:rPr lang="zh-CN" altLang="en-US"/>
            <a:t/>
          </a:r>
          <a:endParaRPr lang="zh-CN" altLang="en-US"/>
        </a:p>
      </dgm:t>
    </dgm:pt>
    <dgm:pt modelId="{C8BB0B8A-C63A-4F83-B8DD-3A7CE259E4EE}" cxnId="{18E30486-44DE-41D9-9B5A-36900CC99001}" type="parTrans">
      <dgm:prSet/>
      <dgm:spPr/>
      <dgm:t>
        <a:bodyPr/>
        <a:p>
          <a:endParaRPr lang="zh-CN" altLang="en-US"/>
        </a:p>
      </dgm:t>
    </dgm:pt>
    <dgm:pt modelId="{35E5E878-0907-4014-9CFA-56AEFE6C22E5}" cxnId="{18E30486-44DE-41D9-9B5A-36900CC99001}" type="sibTrans">
      <dgm:prSet/>
      <dgm:spPr/>
      <dgm:t>
        <a:bodyPr/>
        <a:p>
          <a:endParaRPr lang="zh-CN" altLang="en-US"/>
        </a:p>
      </dgm:t>
    </dgm:pt>
    <dgm:pt modelId="{E08CEB0C-E37F-4DCA-A8EA-4B2CD3AD7754}">
      <dgm:prSet phldrT="[文本]" phldr="0" custT="0"/>
      <dgm:spPr/>
      <dgm:t>
        <a:bodyPr vert="horz" wrap="square"/>
        <a:p>
          <a:pPr>
            <a:lnSpc>
              <a:spcPct val="100000"/>
            </a:lnSpc>
            <a:spcBef>
              <a:spcPct val="0"/>
            </a:spcBef>
            <a:spcAft>
              <a:spcPct val="15000"/>
            </a:spcAft>
          </a:pPr>
          <a:r>
            <a:rPr lang="zh-CN" altLang="en-US"/>
            <a:t>通常是指所有用户可以租用的网络，如公用电视网、公用电话网等</a:t>
          </a:r>
          <a:r>
            <a:rPr lang="zh-CN" altLang="en-US"/>
            <a:t/>
          </a:r>
          <a:endParaRPr lang="zh-CN" altLang="en-US"/>
        </a:p>
      </dgm:t>
    </dgm:pt>
    <dgm:pt modelId="{FB4BCC77-44E9-4065-8A2F-90CD32DE34E3}" cxnId="{7236FF00-B6A3-45CF-BE84-53C5771598B6}" type="parTrans">
      <dgm:prSet/>
      <dgm:spPr/>
      <dgm:t>
        <a:bodyPr/>
        <a:p>
          <a:endParaRPr lang="zh-CN" altLang="en-US"/>
        </a:p>
      </dgm:t>
    </dgm:pt>
    <dgm:pt modelId="{41FED480-3E2E-47A2-B997-02D527BC8082}" cxnId="{7236FF00-B6A3-45CF-BE84-53C5771598B6}" type="sibTrans">
      <dgm:prSet/>
      <dgm:spPr/>
      <dgm:t>
        <a:bodyPr/>
        <a:p>
          <a:endParaRPr lang="zh-CN" altLang="en-US"/>
        </a:p>
      </dgm:t>
    </dgm:pt>
    <dgm:pt modelId="{36965296-2C3C-4360-8461-B9A26AE1C013}">
      <dgm:prSet phldr="0" custT="0"/>
      <dgm:spPr/>
      <dgm:t>
        <a:bodyPr vert="horz" wrap="square"/>
        <a:p>
          <a:pPr>
            <a:lnSpc>
              <a:spcPct val="100000"/>
            </a:lnSpc>
            <a:spcBef>
              <a:spcPct val="0"/>
            </a:spcBef>
            <a:spcAft>
              <a:spcPct val="15000"/>
            </a:spcAft>
          </a:pPr>
          <a:r>
            <a:rPr lang="zh-CN" altLang="en-US"/>
            <a:t>是由电信公司等大型单位出资建设的大规模网络，一般归属于国家或大型单位所有。</a:t>
          </a:r>
          <a:r>
            <a:rPr lang="zh-CN" altLang="en-US"/>
            <a:t/>
          </a:r>
          <a:endParaRPr lang="zh-CN" altLang="en-US"/>
        </a:p>
      </dgm:t>
    </dgm:pt>
    <dgm:pt modelId="{B962550D-2318-4E57-A9DD-900E4DD758C8}" cxnId="{2D77529C-00A6-48B5-9CB2-945B2D1FB252}" type="parTrans">
      <dgm:prSet/>
      <dgm:spPr/>
    </dgm:pt>
    <dgm:pt modelId="{77BEC33B-70B1-4718-BF7F-A6A531F65ECC}" cxnId="{2D77529C-00A6-48B5-9CB2-945B2D1FB252}" type="sibTrans">
      <dgm:prSet/>
      <dgm:spPr/>
    </dgm:pt>
    <dgm:pt modelId="{A6685E83-BEEC-49B3-B40A-539E2C0D7A1A}">
      <dgm:prSet phldrT="[文本]" phldr="0" custT="0"/>
      <dgm:spPr/>
      <dgm:t>
        <a:bodyPr vert="horz" wrap="square"/>
        <a:p>
          <a:pPr>
            <a:lnSpc>
              <a:spcPct val="100000"/>
            </a:lnSpc>
            <a:spcBef>
              <a:spcPct val="0"/>
            </a:spcBef>
            <a:spcAft>
              <a:spcPct val="35000"/>
            </a:spcAft>
          </a:pPr>
          <a:r>
            <a:rPr lang="zh-CN" altLang="en-US"/>
            <a:t>专用网</a:t>
          </a:r>
          <a:r>
            <a:rPr lang="zh-CN" altLang="en-US"/>
            <a:t/>
          </a:r>
          <a:endParaRPr lang="zh-CN" altLang="en-US"/>
        </a:p>
      </dgm:t>
    </dgm:pt>
    <dgm:pt modelId="{FECC43A3-D59E-4EE1-9557-8FBB90D5B362}" cxnId="{40F25756-40C3-41D1-BDA7-DA8FB8AE1C8A}" type="parTrans">
      <dgm:prSet/>
      <dgm:spPr/>
      <dgm:t>
        <a:bodyPr/>
        <a:p>
          <a:endParaRPr lang="zh-CN" altLang="en-US"/>
        </a:p>
      </dgm:t>
    </dgm:pt>
    <dgm:pt modelId="{68BB6C9A-B7F0-43A0-955B-FC8C4D4009BF}" cxnId="{40F25756-40C3-41D1-BDA7-DA8FB8AE1C8A}" type="sibTrans">
      <dgm:prSet/>
      <dgm:spPr/>
      <dgm:t>
        <a:bodyPr/>
        <a:p>
          <a:endParaRPr lang="zh-CN" altLang="en-US"/>
        </a:p>
      </dgm:t>
    </dgm:pt>
    <dgm:pt modelId="{CBA50553-63FA-4B5A-9888-EDDBA06CA593}">
      <dgm:prSet phldrT="[文本]" phldr="0" custT="0"/>
      <dgm:spPr/>
      <dgm:t>
        <a:bodyPr vert="horz" wrap="square"/>
        <a:p>
          <a:pPr>
            <a:lnSpc>
              <a:spcPct val="100000"/>
            </a:lnSpc>
            <a:spcBef>
              <a:spcPct val="0"/>
            </a:spcBef>
            <a:spcAft>
              <a:spcPct val="15000"/>
            </a:spcAft>
          </a:pPr>
          <a:r>
            <a:rPr lang="zh-CN" altLang="en-US"/>
            <a:t>是指单位用户自行构建的网络，如军队、学校、医院、研究机构、电力、铁路等网络，</a:t>
          </a:r>
          <a:r>
            <a:rPr lang="zh-CN" altLang="en-US"/>
            <a:t/>
          </a:r>
          <a:endParaRPr lang="zh-CN" altLang="en-US"/>
        </a:p>
      </dgm:t>
    </dgm:pt>
    <dgm:pt modelId="{73E2772F-165D-4B56-ACC2-969CBF53B0A8}" cxnId="{BB11AFE7-87C2-493B-B991-91F7F1649EF2}" type="parTrans">
      <dgm:prSet/>
      <dgm:spPr/>
      <dgm:t>
        <a:bodyPr/>
        <a:p>
          <a:endParaRPr lang="zh-CN" altLang="en-US"/>
        </a:p>
      </dgm:t>
    </dgm:pt>
    <dgm:pt modelId="{7BFD1607-7356-4D3D-A829-75D002A3A4B0}" cxnId="{BB11AFE7-87C2-493B-B991-91F7F1649EF2}" type="sibTrans">
      <dgm:prSet/>
      <dgm:spPr/>
      <dgm:t>
        <a:bodyPr/>
        <a:p>
          <a:endParaRPr lang="zh-CN" altLang="en-US"/>
        </a:p>
      </dgm:t>
    </dgm:pt>
    <dgm:pt modelId="{1DA0C89C-50EE-448B-B4D8-4B0A595220F7}">
      <dgm:prSet phldr="0" custT="0"/>
      <dgm:spPr/>
      <dgm:t>
        <a:bodyPr vert="horz" wrap="square"/>
        <a:p>
          <a:pPr>
            <a:lnSpc>
              <a:spcPct val="100000"/>
            </a:lnSpc>
            <a:spcBef>
              <a:spcPct val="0"/>
            </a:spcBef>
            <a:spcAft>
              <a:spcPct val="15000"/>
            </a:spcAft>
          </a:pPr>
          <a:r>
            <a:rPr lang="zh-CN" altLang="en-US"/>
            <a:t>由单位用户出资建设，网络归属于其建设者，不向本单位以外的用户提供服务。</a:t>
          </a:r>
          <a:r>
            <a:rPr lang="zh-CN" altLang="en-US"/>
            <a:t/>
          </a:r>
          <a:endParaRPr lang="zh-CN" altLang="en-US"/>
        </a:p>
      </dgm:t>
    </dgm:pt>
    <dgm:pt modelId="{63BFA539-D36C-4E10-94CF-34D52D66A2D7}" cxnId="{B74D5859-F970-4A80-B65E-64C2BBF5E4E7}" type="parTrans">
      <dgm:prSet/>
      <dgm:spPr/>
    </dgm:pt>
    <dgm:pt modelId="{EDEF7036-A5F1-47A3-B65D-2B5EFCBAD47F}" cxnId="{B74D5859-F970-4A80-B65E-64C2BBF5E4E7}" type="sibTrans">
      <dgm:prSet/>
      <dgm:spPr/>
    </dgm:pt>
    <dgm:pt modelId="{D5935282-3C7C-4F88-A1AE-C27DB8591514}" type="pres">
      <dgm:prSet presAssocID="{2E15931E-1654-4B73-89B2-8E333D9C42E0}" presName="Name0" presStyleCnt="0">
        <dgm:presLayoutVars>
          <dgm:dir/>
          <dgm:animLvl val="lvl"/>
          <dgm:resizeHandles val="exact"/>
        </dgm:presLayoutVars>
      </dgm:prSet>
      <dgm:spPr/>
    </dgm:pt>
    <dgm:pt modelId="{E61486FD-113E-4C87-8ADF-B1A8E2A84801}" type="pres">
      <dgm:prSet presAssocID="{90DDC401-903F-495B-A387-FFA8A45891F6}" presName="linNode" presStyleCnt="0"/>
      <dgm:spPr/>
    </dgm:pt>
    <dgm:pt modelId="{96BE2B31-D87C-43E1-BE64-4C27B13F4AA4}" type="pres">
      <dgm:prSet presAssocID="{90DDC401-903F-495B-A387-FFA8A45891F6}" presName="parentText" presStyleLbl="node1" presStyleIdx="0" presStyleCnt="2" custScaleX="66177" custScaleY="30777" custLinFactNeighborY="-1060">
        <dgm:presLayoutVars>
          <dgm:chMax val="1"/>
          <dgm:bulletEnabled val="1"/>
        </dgm:presLayoutVars>
      </dgm:prSet>
      <dgm:spPr/>
    </dgm:pt>
    <dgm:pt modelId="{DD9406C3-FC80-4468-A55B-122D744D43F0}" type="pres">
      <dgm:prSet presAssocID="{90DDC401-903F-495B-A387-FFA8A45891F6}" presName="descendantText" presStyleLbl="alignAccFollowNode1" presStyleIdx="0" presStyleCnt="2" custScaleX="156254">
        <dgm:presLayoutVars>
          <dgm:bulletEnabled val="1"/>
        </dgm:presLayoutVars>
      </dgm:prSet>
      <dgm:spPr/>
    </dgm:pt>
    <dgm:pt modelId="{F1941F29-E51C-4282-956D-50CFAFAEB9B8}" type="pres">
      <dgm:prSet presAssocID="{35E5E878-0907-4014-9CFA-56AEFE6C22E5}" presName="sp" presStyleCnt="0"/>
      <dgm:spPr/>
    </dgm:pt>
    <dgm:pt modelId="{B589D1EC-5156-4FB2-BB1C-8E1290A868B9}" type="pres">
      <dgm:prSet presAssocID="{A6685E83-BEEC-49B3-B40A-539E2C0D7A1A}" presName="linNode" presStyleCnt="0"/>
      <dgm:spPr/>
    </dgm:pt>
    <dgm:pt modelId="{EBD335B5-8308-49CB-9630-99D852747B1F}" type="pres">
      <dgm:prSet presAssocID="{A6685E83-BEEC-49B3-B40A-539E2C0D7A1A}" presName="parentText" presStyleLbl="node1" presStyleIdx="1" presStyleCnt="2" custScaleX="55123" custScaleY="36787">
        <dgm:presLayoutVars>
          <dgm:chMax val="1"/>
          <dgm:bulletEnabled val="1"/>
        </dgm:presLayoutVars>
      </dgm:prSet>
      <dgm:spPr/>
    </dgm:pt>
    <dgm:pt modelId="{6EB2A58E-CA03-4F76-94B6-D8FE50231963}" type="pres">
      <dgm:prSet presAssocID="{A6685E83-BEEC-49B3-B40A-539E2C0D7A1A}" presName="descendantText" presStyleLbl="alignAccFollowNode1" presStyleIdx="1" presStyleCnt="2" custScaleX="126453">
        <dgm:presLayoutVars>
          <dgm:bulletEnabled val="1"/>
        </dgm:presLayoutVars>
      </dgm:prSet>
      <dgm:spPr/>
    </dgm:pt>
  </dgm:ptLst>
  <dgm:cxnLst>
    <dgm:cxn modelId="{18E30486-44DE-41D9-9B5A-36900CC99001}" srcId="{2E15931E-1654-4B73-89B2-8E333D9C42E0}" destId="{90DDC401-903F-495B-A387-FFA8A45891F6}" srcOrd="0" destOrd="0" parTransId="{C8BB0B8A-C63A-4F83-B8DD-3A7CE259E4EE}" sibTransId="{35E5E878-0907-4014-9CFA-56AEFE6C22E5}"/>
    <dgm:cxn modelId="{7236FF00-B6A3-45CF-BE84-53C5771598B6}" srcId="{90DDC401-903F-495B-A387-FFA8A45891F6}" destId="{E08CEB0C-E37F-4DCA-A8EA-4B2CD3AD7754}" srcOrd="0" destOrd="0" parTransId="{FB4BCC77-44E9-4065-8A2F-90CD32DE34E3}" sibTransId="{41FED480-3E2E-47A2-B997-02D527BC8082}"/>
    <dgm:cxn modelId="{2D77529C-00A6-48B5-9CB2-945B2D1FB252}" srcId="{90DDC401-903F-495B-A387-FFA8A45891F6}" destId="{36965296-2C3C-4360-8461-B9A26AE1C013}" srcOrd="1" destOrd="0" parTransId="{B962550D-2318-4E57-A9DD-900E4DD758C8}" sibTransId="{77BEC33B-70B1-4718-BF7F-A6A531F65ECC}"/>
    <dgm:cxn modelId="{40F25756-40C3-41D1-BDA7-DA8FB8AE1C8A}" srcId="{2E15931E-1654-4B73-89B2-8E333D9C42E0}" destId="{A6685E83-BEEC-49B3-B40A-539E2C0D7A1A}" srcOrd="1" destOrd="0" parTransId="{FECC43A3-D59E-4EE1-9557-8FBB90D5B362}" sibTransId="{68BB6C9A-B7F0-43A0-955B-FC8C4D4009BF}"/>
    <dgm:cxn modelId="{BB11AFE7-87C2-493B-B991-91F7F1649EF2}" srcId="{A6685E83-BEEC-49B3-B40A-539E2C0D7A1A}" destId="{CBA50553-63FA-4B5A-9888-EDDBA06CA593}" srcOrd="0" destOrd="1" parTransId="{73E2772F-165D-4B56-ACC2-969CBF53B0A8}" sibTransId="{7BFD1607-7356-4D3D-A829-75D002A3A4B0}"/>
    <dgm:cxn modelId="{B74D5859-F970-4A80-B65E-64C2BBF5E4E7}" srcId="{A6685E83-BEEC-49B3-B40A-539E2C0D7A1A}" destId="{1DA0C89C-50EE-448B-B4D8-4B0A595220F7}" srcOrd="1" destOrd="1" parTransId="{63BFA539-D36C-4E10-94CF-34D52D66A2D7}" sibTransId="{EDEF7036-A5F1-47A3-B65D-2B5EFCBAD47F}"/>
    <dgm:cxn modelId="{26697D6B-8C0B-408F-8D6D-FC3117287578}" type="presOf" srcId="{2E15931E-1654-4B73-89B2-8E333D9C42E0}" destId="{D5935282-3C7C-4F88-A1AE-C27DB8591514}" srcOrd="0" destOrd="0" presId="urn:microsoft.com/office/officeart/2005/8/layout/vList5"/>
    <dgm:cxn modelId="{87BE7F50-1AEC-465C-9C92-7E3DBAC21817}" type="presParOf" srcId="{D5935282-3C7C-4F88-A1AE-C27DB8591514}" destId="{E61486FD-113E-4C87-8ADF-B1A8E2A84801}" srcOrd="0" destOrd="0" presId="urn:microsoft.com/office/officeart/2005/8/layout/vList5"/>
    <dgm:cxn modelId="{14C6A2F8-C1F4-48D9-A992-2C325129CEB1}" type="presParOf" srcId="{E61486FD-113E-4C87-8ADF-B1A8E2A84801}" destId="{96BE2B31-D87C-43E1-BE64-4C27B13F4AA4}" srcOrd="0" destOrd="0" presId="urn:microsoft.com/office/officeart/2005/8/layout/vList5"/>
    <dgm:cxn modelId="{80801FB4-374D-4BF7-8AAE-2E74F1A8E783}" type="presOf" srcId="{90DDC401-903F-495B-A387-FFA8A45891F6}" destId="{96BE2B31-D87C-43E1-BE64-4C27B13F4AA4}" srcOrd="0" destOrd="0" presId="urn:microsoft.com/office/officeart/2005/8/layout/vList5"/>
    <dgm:cxn modelId="{FC89E434-2CBE-46EA-9F7A-62E2F3935087}" type="presParOf" srcId="{E61486FD-113E-4C87-8ADF-B1A8E2A84801}" destId="{DD9406C3-FC80-4468-A55B-122D744D43F0}" srcOrd="1" destOrd="0" presId="urn:microsoft.com/office/officeart/2005/8/layout/vList5"/>
    <dgm:cxn modelId="{2165261E-D604-4251-9A28-200D230BAE2C}" type="presOf" srcId="{E08CEB0C-E37F-4DCA-A8EA-4B2CD3AD7754}" destId="{DD9406C3-FC80-4468-A55B-122D744D43F0}" srcOrd="0" destOrd="0" presId="urn:microsoft.com/office/officeart/2005/8/layout/vList5"/>
    <dgm:cxn modelId="{4D14F9A1-6A74-406E-B32A-FDB679461FD2}" type="presOf" srcId="{36965296-2C3C-4360-8461-B9A26AE1C013}" destId="{DD9406C3-FC80-4468-A55B-122D744D43F0}" srcOrd="0" destOrd="1" presId="urn:microsoft.com/office/officeart/2005/8/layout/vList5"/>
    <dgm:cxn modelId="{8FA0DE8A-7626-42FB-A03D-7A78832845EB}" type="presParOf" srcId="{D5935282-3C7C-4F88-A1AE-C27DB8591514}" destId="{F1941F29-E51C-4282-956D-50CFAFAEB9B8}" srcOrd="1" destOrd="0" presId="urn:microsoft.com/office/officeart/2005/8/layout/vList5"/>
    <dgm:cxn modelId="{C310747B-9EE7-4D1C-8B0B-AE22DA801158}" type="presParOf" srcId="{D5935282-3C7C-4F88-A1AE-C27DB8591514}" destId="{B589D1EC-5156-4FB2-BB1C-8E1290A868B9}" srcOrd="2" destOrd="0" presId="urn:microsoft.com/office/officeart/2005/8/layout/vList5"/>
    <dgm:cxn modelId="{A196A242-06BF-4389-B101-6411022346F0}" type="presParOf" srcId="{B589D1EC-5156-4FB2-BB1C-8E1290A868B9}" destId="{EBD335B5-8308-49CB-9630-99D852747B1F}" srcOrd="0" destOrd="2" presId="urn:microsoft.com/office/officeart/2005/8/layout/vList5"/>
    <dgm:cxn modelId="{97D1ADFA-58D3-4BFF-87D7-5CF1BC3B6B77}" type="presOf" srcId="{A6685E83-BEEC-49B3-B40A-539E2C0D7A1A}" destId="{EBD335B5-8308-49CB-9630-99D852747B1F}" srcOrd="0" destOrd="0" presId="urn:microsoft.com/office/officeart/2005/8/layout/vList5"/>
    <dgm:cxn modelId="{6F521E7F-8480-4D8C-BC31-AF82B675FC4A}" type="presParOf" srcId="{B589D1EC-5156-4FB2-BB1C-8E1290A868B9}" destId="{6EB2A58E-CA03-4F76-94B6-D8FE50231963}" srcOrd="1" destOrd="2" presId="urn:microsoft.com/office/officeart/2005/8/layout/vList5"/>
    <dgm:cxn modelId="{B60DD220-134F-4B9B-8804-FF434C91E972}" type="presOf" srcId="{CBA50553-63FA-4B5A-9888-EDDBA06CA593}" destId="{6EB2A58E-CA03-4F76-94B6-D8FE50231963}" srcOrd="0" destOrd="0" presId="urn:microsoft.com/office/officeart/2005/8/layout/vList5"/>
    <dgm:cxn modelId="{6A956F3E-AA75-4054-B564-660A3FD3AB3B}" type="presOf" srcId="{1DA0C89C-50EE-448B-B4D8-4B0A595220F7}" destId="{6EB2A58E-CA03-4F76-94B6-D8FE50231963}" srcOrd="0" destOrd="1"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E15931E-1654-4B73-89B2-8E333D9C42E0}" type="doc">
      <dgm:prSet loTypeId="list" loCatId="list" qsTypeId="urn:microsoft.com/office/officeart/2005/8/quickstyle/simple1" qsCatId="simple" csTypeId="urn:microsoft.com/office/officeart/2005/8/colors/accent1_2" csCatId="accent1" phldr="0"/>
      <dgm:spPr/>
      <dgm:t>
        <a:bodyPr/>
        <a:p>
          <a:endParaRPr lang="zh-CN" altLang="en-US"/>
        </a:p>
      </dgm:t>
    </dgm:pt>
    <dgm:pt modelId="{90DDC401-903F-495B-A387-FFA8A45891F6}">
      <dgm:prSet phldrT="[文本]" phldr="0" custT="0"/>
      <dgm:spPr/>
      <dgm:t>
        <a:bodyPr vert="horz" wrap="square"/>
        <a:p>
          <a:pPr>
            <a:lnSpc>
              <a:spcPct val="100000"/>
            </a:lnSpc>
            <a:spcBef>
              <a:spcPct val="0"/>
            </a:spcBef>
            <a:spcAft>
              <a:spcPct val="35000"/>
            </a:spcAft>
          </a:pPr>
          <a:r>
            <a:rPr lang="zh-CN" altLang="en-US"/>
            <a:t>有线网</a:t>
          </a:r>
          <a:r>
            <a:rPr lang="zh-CN" altLang="en-US"/>
            <a:t/>
          </a:r>
          <a:endParaRPr lang="zh-CN" altLang="en-US"/>
        </a:p>
      </dgm:t>
    </dgm:pt>
    <dgm:pt modelId="{C8BB0B8A-C63A-4F83-B8DD-3A7CE259E4EE}" cxnId="{98392791-2B68-4E2A-8447-533F544D2E1B}" type="parTrans">
      <dgm:prSet/>
      <dgm:spPr/>
      <dgm:t>
        <a:bodyPr/>
        <a:p>
          <a:endParaRPr lang="zh-CN" altLang="en-US"/>
        </a:p>
      </dgm:t>
    </dgm:pt>
    <dgm:pt modelId="{35E5E878-0907-4014-9CFA-56AEFE6C22E5}" cxnId="{98392791-2B68-4E2A-8447-533F544D2E1B}" type="sibTrans">
      <dgm:prSet/>
      <dgm:spPr/>
      <dgm:t>
        <a:bodyPr/>
        <a:p>
          <a:endParaRPr lang="zh-CN" altLang="en-US"/>
        </a:p>
      </dgm:t>
    </dgm:pt>
    <dgm:pt modelId="{E08CEB0C-E37F-4DCA-A8EA-4B2CD3AD7754}">
      <dgm:prSet phldrT="[文本]" phldr="0" custT="0"/>
      <dgm:spPr/>
      <dgm:t>
        <a:bodyPr vert="horz" wrap="square"/>
        <a:p>
          <a:pPr>
            <a:lnSpc>
              <a:spcPct val="100000"/>
            </a:lnSpc>
            <a:spcBef>
              <a:spcPct val="0"/>
            </a:spcBef>
            <a:spcAft>
              <a:spcPct val="15000"/>
            </a:spcAft>
          </a:pPr>
          <a:r>
            <a:rPr lang="zh-CN" altLang="en-US"/>
            <a:t>双绞线</a:t>
          </a:r>
          <a:endParaRPr lang="zh-CN" altLang="en-US"/>
        </a:p>
      </dgm:t>
    </dgm:pt>
    <dgm:pt modelId="{FB4BCC77-44E9-4065-8A2F-90CD32DE34E3}" cxnId="{7E121416-5FCF-49E9-8F1E-A6F22F9CF094}" type="parTrans">
      <dgm:prSet/>
      <dgm:spPr/>
      <dgm:t>
        <a:bodyPr/>
        <a:p>
          <a:endParaRPr lang="zh-CN" altLang="en-US"/>
        </a:p>
      </dgm:t>
    </dgm:pt>
    <dgm:pt modelId="{41FED480-3E2E-47A2-B997-02D527BC8082}" cxnId="{7E121416-5FCF-49E9-8F1E-A6F22F9CF094}" type="sibTrans">
      <dgm:prSet/>
      <dgm:spPr/>
      <dgm:t>
        <a:bodyPr/>
        <a:p>
          <a:endParaRPr lang="zh-CN" altLang="en-US"/>
        </a:p>
      </dgm:t>
    </dgm:pt>
    <dgm:pt modelId="{332E6F61-0AB9-40FD-9EE5-C170FB509BED}">
      <dgm:prSet phldr="0" custT="0"/>
      <dgm:spPr/>
      <dgm:t>
        <a:bodyPr vert="horz" wrap="square"/>
        <a:p>
          <a:pPr>
            <a:lnSpc>
              <a:spcPct val="100000"/>
            </a:lnSpc>
            <a:spcBef>
              <a:spcPct val="0"/>
            </a:spcBef>
            <a:spcAft>
              <a:spcPct val="15000"/>
            </a:spcAft>
          </a:pPr>
          <a:r>
            <a:rPr lang="zh-CN" altLang="en-US"/>
            <a:t>同轴电缆</a:t>
          </a:r>
          <a:endParaRPr lang="zh-CN" altLang="en-US"/>
        </a:p>
      </dgm:t>
    </dgm:pt>
    <dgm:pt modelId="{25CCC948-9DB6-453C-BFFF-8E60BF96F271}" cxnId="{75E44151-938C-4407-A8FC-CE8294F48C0C}" type="parTrans">
      <dgm:prSet/>
      <dgm:spPr/>
    </dgm:pt>
    <dgm:pt modelId="{6854AF7B-EEFB-4874-ABE2-9383301A34A1}" cxnId="{75E44151-938C-4407-A8FC-CE8294F48C0C}" type="sibTrans">
      <dgm:prSet/>
      <dgm:spPr/>
    </dgm:pt>
    <dgm:pt modelId="{AC59743B-0FD3-4201-9D4B-0307E93E1322}">
      <dgm:prSet phldr="0" custT="0"/>
      <dgm:spPr/>
      <dgm:t>
        <a:bodyPr vert="horz" wrap="square"/>
        <a:p>
          <a:pPr>
            <a:lnSpc>
              <a:spcPct val="100000"/>
            </a:lnSpc>
            <a:spcBef>
              <a:spcPct val="0"/>
            </a:spcBef>
            <a:spcAft>
              <a:spcPct val="15000"/>
            </a:spcAft>
          </a:pPr>
          <a:r>
            <a:rPr lang="zh-CN" altLang="en-US"/>
            <a:t>光纤</a:t>
          </a:r>
          <a:r>
            <a:rPr lang="zh-CN" altLang="en-US"/>
            <a:t/>
          </a:r>
          <a:endParaRPr lang="zh-CN" altLang="en-US"/>
        </a:p>
      </dgm:t>
    </dgm:pt>
    <dgm:pt modelId="{230976E6-FFC0-4916-82D0-333C9A3F6F7E}" cxnId="{804F9229-590E-47E4-9515-0939F6114D31}" type="parTrans">
      <dgm:prSet/>
      <dgm:spPr/>
    </dgm:pt>
    <dgm:pt modelId="{D7725038-3B83-4FCE-B1B8-EC3D1D1DEEDA}" cxnId="{804F9229-590E-47E4-9515-0939F6114D31}" type="sibTrans">
      <dgm:prSet/>
      <dgm:spPr/>
    </dgm:pt>
    <dgm:pt modelId="{A6685E83-BEEC-49B3-B40A-539E2C0D7A1A}">
      <dgm:prSet phldrT="[文本]" phldr="0" custT="0"/>
      <dgm:spPr/>
      <dgm:t>
        <a:bodyPr vert="horz" wrap="square"/>
        <a:p>
          <a:pPr>
            <a:lnSpc>
              <a:spcPct val="100000"/>
            </a:lnSpc>
            <a:spcBef>
              <a:spcPct val="0"/>
            </a:spcBef>
            <a:spcAft>
              <a:spcPct val="35000"/>
            </a:spcAft>
          </a:pPr>
          <a:r>
            <a:rPr lang="zh-CN" altLang="en-US"/>
            <a:t>无线网</a:t>
          </a:r>
          <a:r>
            <a:rPr lang="zh-CN" altLang="en-US"/>
            <a:t/>
          </a:r>
          <a:endParaRPr lang="zh-CN" altLang="en-US"/>
        </a:p>
      </dgm:t>
    </dgm:pt>
    <dgm:pt modelId="{FECC43A3-D59E-4EE1-9557-8FBB90D5B362}" cxnId="{7D82DFDA-471E-4176-8EB5-E994D38B3788}" type="parTrans">
      <dgm:prSet/>
      <dgm:spPr/>
      <dgm:t>
        <a:bodyPr/>
        <a:p>
          <a:endParaRPr lang="zh-CN" altLang="en-US"/>
        </a:p>
      </dgm:t>
    </dgm:pt>
    <dgm:pt modelId="{68BB6C9A-B7F0-43A0-955B-FC8C4D4009BF}" cxnId="{7D82DFDA-471E-4176-8EB5-E994D38B3788}" type="sibTrans">
      <dgm:prSet/>
      <dgm:spPr/>
      <dgm:t>
        <a:bodyPr/>
        <a:p>
          <a:endParaRPr lang="zh-CN" altLang="en-US"/>
        </a:p>
      </dgm:t>
    </dgm:pt>
    <dgm:pt modelId="{CBA50553-63FA-4B5A-9888-EDDBA06CA593}">
      <dgm:prSet phldrT="[文本]" phldr="0" custT="0"/>
      <dgm:spPr/>
      <dgm:t>
        <a:bodyPr vert="horz" wrap="square"/>
        <a:p>
          <a:pPr>
            <a:lnSpc>
              <a:spcPct val="100000"/>
            </a:lnSpc>
            <a:spcBef>
              <a:spcPct val="0"/>
            </a:spcBef>
            <a:spcAft>
              <a:spcPct val="15000"/>
            </a:spcAft>
          </a:pPr>
          <a:r>
            <a:rPr lang="zh-CN" altLang="en-US"/>
            <a:t>以电磁波作为传输介质的计算机网络</a:t>
          </a:r>
          <a:endParaRPr lang="zh-CN" altLang="en-US"/>
        </a:p>
      </dgm:t>
    </dgm:pt>
    <dgm:pt modelId="{73E2772F-165D-4B56-ACC2-969CBF53B0A8}" cxnId="{F4CED028-170A-433E-9AC1-CE800F14C89C}" type="parTrans">
      <dgm:prSet/>
      <dgm:spPr/>
      <dgm:t>
        <a:bodyPr/>
        <a:p>
          <a:endParaRPr lang="zh-CN" altLang="en-US"/>
        </a:p>
      </dgm:t>
    </dgm:pt>
    <dgm:pt modelId="{7BFD1607-7356-4D3D-A829-75D002A3A4B0}" cxnId="{F4CED028-170A-433E-9AC1-CE800F14C89C}" type="sibTrans">
      <dgm:prSet/>
      <dgm:spPr/>
      <dgm:t>
        <a:bodyPr/>
        <a:p>
          <a:endParaRPr lang="zh-CN" altLang="en-US"/>
        </a:p>
      </dgm:t>
    </dgm:pt>
    <dgm:pt modelId="{3206F38B-D3A3-4E43-B804-DF942511AF36}">
      <dgm:prSet phldr="0" custT="0"/>
      <dgm:spPr/>
      <dgm:t>
        <a:bodyPr vert="horz" wrap="square"/>
        <a:p>
          <a:pPr>
            <a:lnSpc>
              <a:spcPct val="100000"/>
            </a:lnSpc>
            <a:spcBef>
              <a:spcPct val="0"/>
            </a:spcBef>
            <a:spcAft>
              <a:spcPct val="15000"/>
            </a:spcAft>
          </a:pPr>
          <a:r>
            <a:rPr lang="zh-CN" altLang="en-US"/>
            <a:t>它可以传送无线电波和卫星信号。</a:t>
          </a:r>
          <a:r>
            <a:rPr lang="zh-CN" altLang="en-US"/>
            <a:t/>
          </a:r>
          <a:endParaRPr lang="zh-CN" altLang="en-US"/>
        </a:p>
      </dgm:t>
    </dgm:pt>
    <dgm:pt modelId="{33EB443D-15E0-41D5-8A04-D0E5731F040A}" cxnId="{F11CBBDB-1A2C-4208-B23B-12995608D3BC}" type="parTrans">
      <dgm:prSet/>
      <dgm:spPr/>
    </dgm:pt>
    <dgm:pt modelId="{50AFD194-D9A0-4688-8345-988CE6482A28}" cxnId="{F11CBBDB-1A2C-4208-B23B-12995608D3BC}" type="sibTrans">
      <dgm:prSet/>
      <dgm:spPr/>
    </dgm:pt>
    <dgm:pt modelId="{D5935282-3C7C-4F88-A1AE-C27DB8591514}" type="pres">
      <dgm:prSet presAssocID="{2E15931E-1654-4B73-89B2-8E333D9C42E0}" presName="Name0" presStyleCnt="0">
        <dgm:presLayoutVars>
          <dgm:dir/>
          <dgm:animLvl val="lvl"/>
          <dgm:resizeHandles val="exact"/>
        </dgm:presLayoutVars>
      </dgm:prSet>
      <dgm:spPr/>
    </dgm:pt>
    <dgm:pt modelId="{E61486FD-113E-4C87-8ADF-B1A8E2A84801}" type="pres">
      <dgm:prSet presAssocID="{90DDC401-903F-495B-A387-FFA8A45891F6}" presName="linNode" presStyleCnt="0"/>
      <dgm:spPr/>
    </dgm:pt>
    <dgm:pt modelId="{96BE2B31-D87C-43E1-BE64-4C27B13F4AA4}" type="pres">
      <dgm:prSet presAssocID="{90DDC401-903F-495B-A387-FFA8A45891F6}" presName="parentText" presStyleLbl="node1" presStyleIdx="0" presStyleCnt="2" custScaleX="66177" custScaleY="30777" custLinFactNeighborY="-1060">
        <dgm:presLayoutVars>
          <dgm:chMax val="1"/>
          <dgm:bulletEnabled val="1"/>
        </dgm:presLayoutVars>
      </dgm:prSet>
      <dgm:spPr/>
    </dgm:pt>
    <dgm:pt modelId="{DD9406C3-FC80-4468-A55B-122D744D43F0}" type="pres">
      <dgm:prSet presAssocID="{90DDC401-903F-495B-A387-FFA8A45891F6}" presName="descendantText" presStyleLbl="alignAccFollowNode1" presStyleIdx="0" presStyleCnt="2" custScaleX="156254">
        <dgm:presLayoutVars>
          <dgm:bulletEnabled val="1"/>
        </dgm:presLayoutVars>
      </dgm:prSet>
      <dgm:spPr/>
    </dgm:pt>
    <dgm:pt modelId="{F1941F29-E51C-4282-956D-50CFAFAEB9B8}" type="pres">
      <dgm:prSet presAssocID="{35E5E878-0907-4014-9CFA-56AEFE6C22E5}" presName="sp" presStyleCnt="0"/>
      <dgm:spPr/>
    </dgm:pt>
    <dgm:pt modelId="{B589D1EC-5156-4FB2-BB1C-8E1290A868B9}" type="pres">
      <dgm:prSet presAssocID="{A6685E83-BEEC-49B3-B40A-539E2C0D7A1A}" presName="linNode" presStyleCnt="0"/>
      <dgm:spPr/>
    </dgm:pt>
    <dgm:pt modelId="{EBD335B5-8308-49CB-9630-99D852747B1F}" type="pres">
      <dgm:prSet presAssocID="{A6685E83-BEEC-49B3-B40A-539E2C0D7A1A}" presName="parentText" presStyleLbl="node1" presStyleIdx="1" presStyleCnt="2" custScaleX="55123" custScaleY="36787">
        <dgm:presLayoutVars>
          <dgm:chMax val="1"/>
          <dgm:bulletEnabled val="1"/>
        </dgm:presLayoutVars>
      </dgm:prSet>
      <dgm:spPr/>
    </dgm:pt>
    <dgm:pt modelId="{6EB2A58E-CA03-4F76-94B6-D8FE50231963}" type="pres">
      <dgm:prSet presAssocID="{A6685E83-BEEC-49B3-B40A-539E2C0D7A1A}" presName="descendantText" presStyleLbl="alignAccFollowNode1" presStyleIdx="1" presStyleCnt="2" custScaleX="126453">
        <dgm:presLayoutVars>
          <dgm:bulletEnabled val="1"/>
        </dgm:presLayoutVars>
      </dgm:prSet>
      <dgm:spPr/>
    </dgm:pt>
  </dgm:ptLst>
  <dgm:cxnLst>
    <dgm:cxn modelId="{98392791-2B68-4E2A-8447-533F544D2E1B}" srcId="{2E15931E-1654-4B73-89B2-8E333D9C42E0}" destId="{90DDC401-903F-495B-A387-FFA8A45891F6}" srcOrd="0" destOrd="0" parTransId="{C8BB0B8A-C63A-4F83-B8DD-3A7CE259E4EE}" sibTransId="{35E5E878-0907-4014-9CFA-56AEFE6C22E5}"/>
    <dgm:cxn modelId="{7E121416-5FCF-49E9-8F1E-A6F22F9CF094}" srcId="{90DDC401-903F-495B-A387-FFA8A45891F6}" destId="{E08CEB0C-E37F-4DCA-A8EA-4B2CD3AD7754}" srcOrd="0" destOrd="0" parTransId="{FB4BCC77-44E9-4065-8A2F-90CD32DE34E3}" sibTransId="{41FED480-3E2E-47A2-B997-02D527BC8082}"/>
    <dgm:cxn modelId="{75E44151-938C-4407-A8FC-CE8294F48C0C}" srcId="{90DDC401-903F-495B-A387-FFA8A45891F6}" destId="{332E6F61-0AB9-40FD-9EE5-C170FB509BED}" srcOrd="1" destOrd="0" parTransId="{25CCC948-9DB6-453C-BFFF-8E60BF96F271}" sibTransId="{6854AF7B-EEFB-4874-ABE2-9383301A34A1}"/>
    <dgm:cxn modelId="{804F9229-590E-47E4-9515-0939F6114D31}" srcId="{90DDC401-903F-495B-A387-FFA8A45891F6}" destId="{AC59743B-0FD3-4201-9D4B-0307E93E1322}" srcOrd="2" destOrd="0" parTransId="{230976E6-FFC0-4916-82D0-333C9A3F6F7E}" sibTransId="{D7725038-3B83-4FCE-B1B8-EC3D1D1DEEDA}"/>
    <dgm:cxn modelId="{7D82DFDA-471E-4176-8EB5-E994D38B3788}" srcId="{2E15931E-1654-4B73-89B2-8E333D9C42E0}" destId="{A6685E83-BEEC-49B3-B40A-539E2C0D7A1A}" srcOrd="1" destOrd="0" parTransId="{FECC43A3-D59E-4EE1-9557-8FBB90D5B362}" sibTransId="{68BB6C9A-B7F0-43A0-955B-FC8C4D4009BF}"/>
    <dgm:cxn modelId="{F4CED028-170A-433E-9AC1-CE800F14C89C}" srcId="{A6685E83-BEEC-49B3-B40A-539E2C0D7A1A}" destId="{CBA50553-63FA-4B5A-9888-EDDBA06CA593}" srcOrd="0" destOrd="1" parTransId="{73E2772F-165D-4B56-ACC2-969CBF53B0A8}" sibTransId="{7BFD1607-7356-4D3D-A829-75D002A3A4B0}"/>
    <dgm:cxn modelId="{F11CBBDB-1A2C-4208-B23B-12995608D3BC}" srcId="{A6685E83-BEEC-49B3-B40A-539E2C0D7A1A}" destId="{3206F38B-D3A3-4E43-B804-DF942511AF36}" srcOrd="1" destOrd="1" parTransId="{33EB443D-15E0-41D5-8A04-D0E5731F040A}" sibTransId="{50AFD194-D9A0-4688-8345-988CE6482A28}"/>
    <dgm:cxn modelId="{FC75BC8C-61D0-48AC-8C56-0E2B65582BE9}" type="presOf" srcId="{2E15931E-1654-4B73-89B2-8E333D9C42E0}" destId="{D5935282-3C7C-4F88-A1AE-C27DB8591514}" srcOrd="0" destOrd="0" presId="urn:microsoft.com/office/officeart/2005/8/layout/vList5"/>
    <dgm:cxn modelId="{2323B441-A097-44D5-B500-A45CEE49551B}" type="presParOf" srcId="{D5935282-3C7C-4F88-A1AE-C27DB8591514}" destId="{E61486FD-113E-4C87-8ADF-B1A8E2A84801}" srcOrd="0" destOrd="0" presId="urn:microsoft.com/office/officeart/2005/8/layout/vList5"/>
    <dgm:cxn modelId="{C27C5560-6795-4512-AB0F-FA9EA7B212DE}" type="presParOf" srcId="{E61486FD-113E-4C87-8ADF-B1A8E2A84801}" destId="{96BE2B31-D87C-43E1-BE64-4C27B13F4AA4}" srcOrd="0" destOrd="0" presId="urn:microsoft.com/office/officeart/2005/8/layout/vList5"/>
    <dgm:cxn modelId="{44C52DF5-18D2-491C-A239-B2E602C67B3E}" type="presOf" srcId="{90DDC401-903F-495B-A387-FFA8A45891F6}" destId="{96BE2B31-D87C-43E1-BE64-4C27B13F4AA4}" srcOrd="0" destOrd="0" presId="urn:microsoft.com/office/officeart/2005/8/layout/vList5"/>
    <dgm:cxn modelId="{6B2CC094-9374-44D3-AA3F-FC8F07D9725D}" type="presParOf" srcId="{E61486FD-113E-4C87-8ADF-B1A8E2A84801}" destId="{DD9406C3-FC80-4468-A55B-122D744D43F0}" srcOrd="1" destOrd="0" presId="urn:microsoft.com/office/officeart/2005/8/layout/vList5"/>
    <dgm:cxn modelId="{10B158EA-07AA-47ED-9BED-DF866F977D2E}" type="presOf" srcId="{E08CEB0C-E37F-4DCA-A8EA-4B2CD3AD7754}" destId="{DD9406C3-FC80-4468-A55B-122D744D43F0}" srcOrd="0" destOrd="0" presId="urn:microsoft.com/office/officeart/2005/8/layout/vList5"/>
    <dgm:cxn modelId="{262544B2-8EBC-4D28-B684-B1A1325A123B}" type="presOf" srcId="{332E6F61-0AB9-40FD-9EE5-C170FB509BED}" destId="{DD9406C3-FC80-4468-A55B-122D744D43F0}" srcOrd="0" destOrd="1" presId="urn:microsoft.com/office/officeart/2005/8/layout/vList5"/>
    <dgm:cxn modelId="{5401F5C3-7DE4-424D-94FE-F34619FC944F}" type="presOf" srcId="{AC59743B-0FD3-4201-9D4B-0307E93E1322}" destId="{DD9406C3-FC80-4468-A55B-122D744D43F0}" srcOrd="0" destOrd="2" presId="urn:microsoft.com/office/officeart/2005/8/layout/vList5"/>
    <dgm:cxn modelId="{988B03A1-ED04-4C3E-8F73-AD460409CF58}" type="presParOf" srcId="{D5935282-3C7C-4F88-A1AE-C27DB8591514}" destId="{F1941F29-E51C-4282-956D-50CFAFAEB9B8}" srcOrd="1" destOrd="0" presId="urn:microsoft.com/office/officeart/2005/8/layout/vList5"/>
    <dgm:cxn modelId="{7281B7CA-0870-451C-A314-86675839BA45}" type="presParOf" srcId="{D5935282-3C7C-4F88-A1AE-C27DB8591514}" destId="{B589D1EC-5156-4FB2-BB1C-8E1290A868B9}" srcOrd="2" destOrd="0" presId="urn:microsoft.com/office/officeart/2005/8/layout/vList5"/>
    <dgm:cxn modelId="{3578F442-2238-4987-8952-2AE02FE10108}" type="presParOf" srcId="{B589D1EC-5156-4FB2-BB1C-8E1290A868B9}" destId="{EBD335B5-8308-49CB-9630-99D852747B1F}" srcOrd="0" destOrd="2" presId="urn:microsoft.com/office/officeart/2005/8/layout/vList5"/>
    <dgm:cxn modelId="{6E8AD686-3E6B-4BEC-B440-83FF06A84DFF}" type="presOf" srcId="{A6685E83-BEEC-49B3-B40A-539E2C0D7A1A}" destId="{EBD335B5-8308-49CB-9630-99D852747B1F}" srcOrd="0" destOrd="0" presId="urn:microsoft.com/office/officeart/2005/8/layout/vList5"/>
    <dgm:cxn modelId="{05AC43D6-F062-47DB-A2C2-88CE261893F9}" type="presParOf" srcId="{B589D1EC-5156-4FB2-BB1C-8E1290A868B9}" destId="{6EB2A58E-CA03-4F76-94B6-D8FE50231963}" srcOrd="1" destOrd="2" presId="urn:microsoft.com/office/officeart/2005/8/layout/vList5"/>
    <dgm:cxn modelId="{72729A8B-9D8F-460F-B001-0A31CCB9929F}" type="presOf" srcId="{CBA50553-63FA-4B5A-9888-EDDBA06CA593}" destId="{6EB2A58E-CA03-4F76-94B6-D8FE50231963}" srcOrd="0" destOrd="0" presId="urn:microsoft.com/office/officeart/2005/8/layout/vList5"/>
    <dgm:cxn modelId="{1ADE7384-C3D3-4E32-8119-A18B5A0502D3}" type="presOf" srcId="{3206F38B-D3A3-4E43-B804-DF942511AF36}" destId="{6EB2A58E-CA03-4F76-94B6-D8FE50231963}" srcOrd="0" destOrd="1"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00EE499-D129-484D-B5C0-D0F3AC30E8B1}" type="doc">
      <dgm:prSet loTypeId="urn:microsoft.com/office/officeart/2005/8/layout/vList3" loCatId="list" qsTypeId="urn:microsoft.com/office/officeart/2005/8/quickstyle/simple1" qsCatId="simple" csTypeId="urn:microsoft.com/office/officeart/2005/8/colors/accent1_2" csCatId="accent1" phldr="0"/>
      <dgm:spPr/>
    </dgm:pt>
    <dgm:pt modelId="{BEB4A0DE-FB16-4C4F-8DEA-03570694B93A}">
      <dgm:prSet phldrT="[文本]" phldr="0" custT="0"/>
      <dgm:spPr/>
      <dgm:t>
        <a:bodyPr vert="horz" wrap="square"/>
        <a:p>
          <a:pPr>
            <a:lnSpc>
              <a:spcPct val="100000"/>
            </a:lnSpc>
            <a:spcBef>
              <a:spcPct val="0"/>
            </a:spcBef>
            <a:spcAft>
              <a:spcPct val="35000"/>
            </a:spcAft>
          </a:pPr>
          <a:r>
            <a:rPr lang="zh-CN" altLang="en-US"/>
            <a:t>星型拓扑</a:t>
          </a:r>
          <a:r>
            <a:rPr lang="zh-CN" altLang="en-US"/>
            <a:t/>
          </a:r>
          <a:endParaRPr lang="zh-CN" altLang="en-US"/>
        </a:p>
      </dgm:t>
    </dgm:pt>
    <dgm:pt modelId="{A1CD0B47-03FC-4535-A972-2673574CE2F3}" cxnId="{E8CE68E6-6E37-408E-96B8-CFCE862F8BCA}" type="parTrans">
      <dgm:prSet/>
      <dgm:spPr/>
    </dgm:pt>
    <dgm:pt modelId="{66283CB7-69B8-41D5-A569-950515985F71}" cxnId="{E8CE68E6-6E37-408E-96B8-CFCE862F8BCA}" type="sibTrans">
      <dgm:prSet/>
      <dgm:spPr/>
    </dgm:pt>
    <dgm:pt modelId="{11A5EA0A-517A-463B-9BA8-5EB54D7D10F8}">
      <dgm:prSet phldrT="[文本]" phldr="0" custT="0"/>
      <dgm:spPr/>
      <dgm:t>
        <a:bodyPr vert="horz" wrap="square"/>
        <a:p>
          <a:pPr>
            <a:lnSpc>
              <a:spcPct val="100000"/>
            </a:lnSpc>
            <a:spcBef>
              <a:spcPct val="0"/>
            </a:spcBef>
            <a:spcAft>
              <a:spcPct val="35000"/>
            </a:spcAft>
          </a:pPr>
          <a:r>
            <a:rPr lang="zh-CN" altLang="en-US"/>
            <a:t>总线拓扑</a:t>
          </a:r>
          <a:r>
            <a:rPr lang="zh-CN" altLang="en-US"/>
            <a:t/>
          </a:r>
          <a:endParaRPr lang="zh-CN" altLang="en-US"/>
        </a:p>
      </dgm:t>
    </dgm:pt>
    <dgm:pt modelId="{E2B15CF1-464F-45CC-BFE4-6F0AA417C19E}" cxnId="{CFC75B19-58AD-4289-9FD1-A38A752141CD}" type="parTrans">
      <dgm:prSet/>
      <dgm:spPr/>
    </dgm:pt>
    <dgm:pt modelId="{4EA87785-B7B3-4F48-BB13-D91C5DEA8DC1}" cxnId="{CFC75B19-58AD-4289-9FD1-A38A752141CD}" type="sibTrans">
      <dgm:prSet/>
      <dgm:spPr/>
    </dgm:pt>
    <dgm:pt modelId="{25EF8B53-4C57-43A4-9FE1-40C318A0AD88}">
      <dgm:prSet phldrT="[文本]" phldr="0" custT="0"/>
      <dgm:spPr/>
      <dgm:t>
        <a:bodyPr vert="horz" wrap="square"/>
        <a:p>
          <a:pPr>
            <a:lnSpc>
              <a:spcPct val="100000"/>
            </a:lnSpc>
            <a:spcBef>
              <a:spcPct val="0"/>
            </a:spcBef>
            <a:spcAft>
              <a:spcPct val="35000"/>
            </a:spcAft>
          </a:pPr>
          <a:r>
            <a:rPr lang="zh-CN" altLang="en-US"/>
            <a:t> 环型拓扑</a:t>
          </a:r>
          <a:r>
            <a:rPr lang="zh-CN" altLang="en-US"/>
            <a:t/>
          </a:r>
          <a:endParaRPr lang="zh-CN" altLang="en-US"/>
        </a:p>
      </dgm:t>
    </dgm:pt>
    <dgm:pt modelId="{62CE1C4C-AE05-4247-9728-BCA5F5CA780A}" cxnId="{A28C0575-E803-470E-84AA-BA9EF4ACEFC2}" type="parTrans">
      <dgm:prSet/>
      <dgm:spPr/>
    </dgm:pt>
    <dgm:pt modelId="{F463D266-32E5-414A-9781-DA46FFE60955}" cxnId="{A28C0575-E803-470E-84AA-BA9EF4ACEFC2}" type="sibTrans">
      <dgm:prSet/>
      <dgm:spPr/>
    </dgm:pt>
    <dgm:pt modelId="{45AF428D-A6F0-4448-ADE0-1DB4106A0807}">
      <dgm:prSet phldr="0" custT="0"/>
      <dgm:spPr/>
      <dgm:t>
        <a:bodyPr vert="horz" wrap="square"/>
        <a:p>
          <a:pPr>
            <a:lnSpc>
              <a:spcPct val="100000"/>
            </a:lnSpc>
            <a:spcBef>
              <a:spcPct val="0"/>
            </a:spcBef>
            <a:spcAft>
              <a:spcPct val="35000"/>
            </a:spcAft>
          </a:pPr>
          <a:r>
            <a:rPr altLang="en-US"/>
            <a:t>树型结构</a:t>
          </a:r>
          <a:r>
            <a:rPr altLang="en-US"/>
            <a:t/>
          </a:r>
          <a:endParaRPr altLang="en-US"/>
        </a:p>
      </dgm:t>
    </dgm:pt>
    <dgm:pt modelId="{A7AA9CA8-0444-4566-82A4-4087184A97CB}" cxnId="{F15BA70F-E8E2-4411-8B31-D6021AFBCB7B}" type="parTrans">
      <dgm:prSet/>
      <dgm:spPr/>
    </dgm:pt>
    <dgm:pt modelId="{41957C82-DC7B-4CDE-8E77-555367C69684}" cxnId="{F15BA70F-E8E2-4411-8B31-D6021AFBCB7B}" type="sibTrans">
      <dgm:prSet/>
      <dgm:spPr/>
    </dgm:pt>
    <dgm:pt modelId="{6950C6D5-F0C7-4964-81B6-56E986B15727}">
      <dgm:prSet phldr="0" custT="0"/>
      <dgm:spPr/>
      <dgm:t>
        <a:bodyPr vert="horz" wrap="square"/>
        <a:p>
          <a:pPr>
            <a:lnSpc>
              <a:spcPct val="100000"/>
            </a:lnSpc>
            <a:spcBef>
              <a:spcPct val="0"/>
            </a:spcBef>
            <a:spcAft>
              <a:spcPct val="35000"/>
            </a:spcAft>
          </a:pPr>
          <a:r>
            <a:rPr altLang="en-US"/>
            <a:t>星型环拓扑</a:t>
          </a:r>
          <a:r>
            <a:rPr altLang="en-US"/>
            <a:t/>
          </a:r>
          <a:endParaRPr altLang="en-US"/>
        </a:p>
      </dgm:t>
    </dgm:pt>
    <dgm:pt modelId="{8CE59B13-8FA2-4CBA-A8F9-1DAE324E0A3F}" cxnId="{C4A130A9-9EAF-4072-A9E2-D0971C0308F4}" type="parTrans">
      <dgm:prSet/>
      <dgm:spPr/>
    </dgm:pt>
    <dgm:pt modelId="{07E80D66-CC69-4925-8660-6D16D831BBE1}" cxnId="{C4A130A9-9EAF-4072-A9E2-D0971C0308F4}" type="sibTrans">
      <dgm:prSet/>
      <dgm:spPr/>
    </dgm:pt>
    <dgm:pt modelId="{39A1BEE9-2E82-4E25-9DC5-7A1BA40055DD}">
      <dgm:prSet phldr="0" custT="0"/>
      <dgm:spPr/>
      <dgm:t>
        <a:bodyPr vert="horz" wrap="square"/>
        <a:p>
          <a:pPr>
            <a:lnSpc>
              <a:spcPct val="100000"/>
            </a:lnSpc>
            <a:spcBef>
              <a:spcPct val="0"/>
            </a:spcBef>
            <a:spcAft>
              <a:spcPct val="35000"/>
            </a:spcAft>
          </a:pPr>
          <a:r>
            <a:rPr altLang="en-US"/>
            <a:t>网状拓扑</a:t>
          </a:r>
          <a:r>
            <a:rPr altLang="en-US"/>
            <a:t/>
          </a:r>
          <a:endParaRPr altLang="en-US"/>
        </a:p>
      </dgm:t>
    </dgm:pt>
    <dgm:pt modelId="{3E4BC625-BA0D-496B-8810-00D1CE25ACB3}" cxnId="{8677163A-4AC7-4933-A294-936459FCAAAA}" type="parTrans">
      <dgm:prSet/>
      <dgm:spPr/>
    </dgm:pt>
    <dgm:pt modelId="{3C6FD551-79E1-42DD-91C6-E8026CC5F7A3}" cxnId="{8677163A-4AC7-4933-A294-936459FCAAAA}" type="sibTrans">
      <dgm:prSet/>
      <dgm:spPr/>
    </dgm:pt>
    <dgm:pt modelId="{3A30B1D0-F146-41C6-9373-8CC849B0566C}" type="pres">
      <dgm:prSet presAssocID="{800EE499-D129-484D-B5C0-D0F3AC30E8B1}" presName="linearFlow" presStyleCnt="0">
        <dgm:presLayoutVars>
          <dgm:dir/>
          <dgm:resizeHandles val="exact"/>
        </dgm:presLayoutVars>
      </dgm:prSet>
      <dgm:spPr/>
    </dgm:pt>
    <dgm:pt modelId="{65AAD8D9-A2BB-4BC0-ADC4-32A3E0934999}" type="pres">
      <dgm:prSet presAssocID="{BEB4A0DE-FB16-4C4F-8DEA-03570694B93A}" presName="composite" presStyleCnt="0"/>
      <dgm:spPr/>
    </dgm:pt>
    <dgm:pt modelId="{F8DF891C-0D10-4055-A8A8-3FC34ADEDC5B}" type="pres">
      <dgm:prSet presAssocID="{BEB4A0DE-FB16-4C4F-8DEA-03570694B93A}" presName="imgShp" presStyleLbl="fgImgPlace1" presStyleIdx="0" presStyleCnt="6"/>
      <dgm:spPr/>
    </dgm:pt>
    <dgm:pt modelId="{5D3E6026-A697-4D8F-84B5-C5321A8528B3}" type="pres">
      <dgm:prSet presAssocID="{BEB4A0DE-FB16-4C4F-8DEA-03570694B93A}" presName="txShp" presStyleLbl="node1" presStyleIdx="0" presStyleCnt="6">
        <dgm:presLayoutVars>
          <dgm:bulletEnabled val="1"/>
        </dgm:presLayoutVars>
      </dgm:prSet>
      <dgm:spPr/>
    </dgm:pt>
    <dgm:pt modelId="{01F33C7F-4C3C-42D3-8542-4BC345A10B4C}" type="pres">
      <dgm:prSet presAssocID="{66283CB7-69B8-41D5-A569-950515985F71}" presName="spacing" presStyleCnt="0"/>
      <dgm:spPr/>
    </dgm:pt>
    <dgm:pt modelId="{5373068E-DCEB-4D3C-BFF1-43C34CE727FD}" type="pres">
      <dgm:prSet presAssocID="{11A5EA0A-517A-463B-9BA8-5EB54D7D10F8}" presName="composite" presStyleCnt="0"/>
      <dgm:spPr/>
    </dgm:pt>
    <dgm:pt modelId="{48C23F44-CDC2-4998-B9C4-F737C51D3228}" type="pres">
      <dgm:prSet presAssocID="{11A5EA0A-517A-463B-9BA8-5EB54D7D10F8}" presName="imgShp" presStyleLbl="fgImgPlace1" presStyleIdx="1" presStyleCnt="6"/>
      <dgm:spPr/>
    </dgm:pt>
    <dgm:pt modelId="{DC27DDA6-73A4-45AF-8B52-70E594C6E063}" type="pres">
      <dgm:prSet presAssocID="{11A5EA0A-517A-463B-9BA8-5EB54D7D10F8}" presName="txShp" presStyleLbl="node1" presStyleIdx="1" presStyleCnt="6">
        <dgm:presLayoutVars>
          <dgm:bulletEnabled val="1"/>
        </dgm:presLayoutVars>
      </dgm:prSet>
      <dgm:spPr/>
    </dgm:pt>
    <dgm:pt modelId="{1BD648EC-230D-47E1-A618-F93D265B0703}" type="pres">
      <dgm:prSet presAssocID="{4EA87785-B7B3-4F48-BB13-D91C5DEA8DC1}" presName="spacing" presStyleCnt="0"/>
      <dgm:spPr/>
    </dgm:pt>
    <dgm:pt modelId="{7D4A810A-A6D4-47BA-AF8D-AB4F73C04080}" type="pres">
      <dgm:prSet presAssocID="{25EF8B53-4C57-43A4-9FE1-40C318A0AD88}" presName="composite" presStyleCnt="0"/>
      <dgm:spPr/>
    </dgm:pt>
    <dgm:pt modelId="{69DE5637-6198-4292-ADFF-69DC2A063BC5}" type="pres">
      <dgm:prSet presAssocID="{25EF8B53-4C57-43A4-9FE1-40C318A0AD88}" presName="imgShp" presStyleLbl="fgImgPlace1" presStyleIdx="2" presStyleCnt="6"/>
      <dgm:spPr/>
    </dgm:pt>
    <dgm:pt modelId="{00C34D87-B2DD-493A-BAA2-1A14EA17DEB1}" type="pres">
      <dgm:prSet presAssocID="{25EF8B53-4C57-43A4-9FE1-40C318A0AD88}" presName="txShp" presStyleLbl="node1" presStyleIdx="2" presStyleCnt="6">
        <dgm:presLayoutVars>
          <dgm:bulletEnabled val="1"/>
        </dgm:presLayoutVars>
      </dgm:prSet>
      <dgm:spPr/>
    </dgm:pt>
    <dgm:pt modelId="{23CAFF42-40E4-4E64-B224-1637466BF42B}" type="pres">
      <dgm:prSet presAssocID="{F463D266-32E5-414A-9781-DA46FFE60955}" presName="spacing" presStyleCnt="0"/>
      <dgm:spPr/>
    </dgm:pt>
    <dgm:pt modelId="{825A9965-C5BE-4349-AE01-F05421930449}" type="pres">
      <dgm:prSet presAssocID="{45AF428D-A6F0-4448-ADE0-1DB4106A0807}" presName="composite" presStyleCnt="0"/>
      <dgm:spPr/>
    </dgm:pt>
    <dgm:pt modelId="{9CC05A9E-64FC-4A77-9C52-0BB970F84129}" type="pres">
      <dgm:prSet presAssocID="{45AF428D-A6F0-4448-ADE0-1DB4106A0807}" presName="imgShp" presStyleLbl="fgImgPlace1" presStyleIdx="3" presStyleCnt="6"/>
      <dgm:spPr/>
    </dgm:pt>
    <dgm:pt modelId="{B56FFC19-ED94-4046-A480-49EFA5BC780D}" type="pres">
      <dgm:prSet presAssocID="{45AF428D-A6F0-4448-ADE0-1DB4106A0807}" presName="txShp" presStyleLbl="node1" presStyleIdx="3" presStyleCnt="6">
        <dgm:presLayoutVars>
          <dgm:bulletEnabled val="1"/>
        </dgm:presLayoutVars>
      </dgm:prSet>
      <dgm:spPr/>
    </dgm:pt>
    <dgm:pt modelId="{D2AFCAD0-7DDE-4F2C-B576-24B228C6019C}" type="pres">
      <dgm:prSet presAssocID="{41957C82-DC7B-4CDE-8E77-555367C69684}" presName="spacing" presStyleCnt="0"/>
      <dgm:spPr/>
    </dgm:pt>
    <dgm:pt modelId="{50909D1C-A4C9-49B2-9941-896478FCFF1D}" type="pres">
      <dgm:prSet presAssocID="{6950C6D5-F0C7-4964-81B6-56E986B15727}" presName="composite" presStyleCnt="0"/>
      <dgm:spPr/>
    </dgm:pt>
    <dgm:pt modelId="{E0D642A1-DDC9-49B7-8F19-84F4CA7BFE84}" type="pres">
      <dgm:prSet presAssocID="{6950C6D5-F0C7-4964-81B6-56E986B15727}" presName="imgShp" presStyleLbl="fgImgPlace1" presStyleIdx="4" presStyleCnt="6"/>
      <dgm:spPr/>
    </dgm:pt>
    <dgm:pt modelId="{A8E5207C-8A23-4C12-8BF0-8D84A190305D}" type="pres">
      <dgm:prSet presAssocID="{6950C6D5-F0C7-4964-81B6-56E986B15727}" presName="txShp" presStyleLbl="node1" presStyleIdx="4" presStyleCnt="6">
        <dgm:presLayoutVars>
          <dgm:bulletEnabled val="1"/>
        </dgm:presLayoutVars>
      </dgm:prSet>
      <dgm:spPr/>
    </dgm:pt>
    <dgm:pt modelId="{332E4B26-BE62-4CDA-8A72-003DA0D587FA}" type="pres">
      <dgm:prSet presAssocID="{07E80D66-CC69-4925-8660-6D16D831BBE1}" presName="spacing" presStyleCnt="0"/>
      <dgm:spPr/>
    </dgm:pt>
    <dgm:pt modelId="{7D420F77-6604-40B5-B878-4F47A2E52DB7}" type="pres">
      <dgm:prSet presAssocID="{39A1BEE9-2E82-4E25-9DC5-7A1BA40055DD}" presName="composite" presStyleCnt="0"/>
      <dgm:spPr/>
    </dgm:pt>
    <dgm:pt modelId="{F9BFE886-3852-4080-8300-8C7EC56DF369}" type="pres">
      <dgm:prSet presAssocID="{39A1BEE9-2E82-4E25-9DC5-7A1BA40055DD}" presName="imgShp" presStyleLbl="fgImgPlace1" presStyleIdx="5" presStyleCnt="6"/>
      <dgm:spPr/>
    </dgm:pt>
    <dgm:pt modelId="{F2A5CBB8-F5AB-46CF-BE49-0C401578B657}" type="pres">
      <dgm:prSet presAssocID="{39A1BEE9-2E82-4E25-9DC5-7A1BA40055DD}" presName="txShp" presStyleLbl="node1" presStyleIdx="5" presStyleCnt="6">
        <dgm:presLayoutVars>
          <dgm:bulletEnabled val="1"/>
        </dgm:presLayoutVars>
      </dgm:prSet>
      <dgm:spPr/>
    </dgm:pt>
  </dgm:ptLst>
  <dgm:cxnLst>
    <dgm:cxn modelId="{E8CE68E6-6E37-408E-96B8-CFCE862F8BCA}" srcId="{800EE499-D129-484D-B5C0-D0F3AC30E8B1}" destId="{BEB4A0DE-FB16-4C4F-8DEA-03570694B93A}" srcOrd="0" destOrd="0" parTransId="{A1CD0B47-03FC-4535-A972-2673574CE2F3}" sibTransId="{66283CB7-69B8-41D5-A569-950515985F71}"/>
    <dgm:cxn modelId="{CFC75B19-58AD-4289-9FD1-A38A752141CD}" srcId="{800EE499-D129-484D-B5C0-D0F3AC30E8B1}" destId="{11A5EA0A-517A-463B-9BA8-5EB54D7D10F8}" srcOrd="1" destOrd="0" parTransId="{E2B15CF1-464F-45CC-BFE4-6F0AA417C19E}" sibTransId="{4EA87785-B7B3-4F48-BB13-D91C5DEA8DC1}"/>
    <dgm:cxn modelId="{A28C0575-E803-470E-84AA-BA9EF4ACEFC2}" srcId="{800EE499-D129-484D-B5C0-D0F3AC30E8B1}" destId="{25EF8B53-4C57-43A4-9FE1-40C318A0AD88}" srcOrd="2" destOrd="0" parTransId="{62CE1C4C-AE05-4247-9728-BCA5F5CA780A}" sibTransId="{F463D266-32E5-414A-9781-DA46FFE60955}"/>
    <dgm:cxn modelId="{F15BA70F-E8E2-4411-8B31-D6021AFBCB7B}" srcId="{800EE499-D129-484D-B5C0-D0F3AC30E8B1}" destId="{45AF428D-A6F0-4448-ADE0-1DB4106A0807}" srcOrd="3" destOrd="0" parTransId="{A7AA9CA8-0444-4566-82A4-4087184A97CB}" sibTransId="{41957C82-DC7B-4CDE-8E77-555367C69684}"/>
    <dgm:cxn modelId="{C4A130A9-9EAF-4072-A9E2-D0971C0308F4}" srcId="{800EE499-D129-484D-B5C0-D0F3AC30E8B1}" destId="{6950C6D5-F0C7-4964-81B6-56E986B15727}" srcOrd="4" destOrd="0" parTransId="{8CE59B13-8FA2-4CBA-A8F9-1DAE324E0A3F}" sibTransId="{07E80D66-CC69-4925-8660-6D16D831BBE1}"/>
    <dgm:cxn modelId="{8677163A-4AC7-4933-A294-936459FCAAAA}" srcId="{800EE499-D129-484D-B5C0-D0F3AC30E8B1}" destId="{39A1BEE9-2E82-4E25-9DC5-7A1BA40055DD}" srcOrd="5" destOrd="0" parTransId="{3E4BC625-BA0D-496B-8810-00D1CE25ACB3}" sibTransId="{3C6FD551-79E1-42DD-91C6-E8026CC5F7A3}"/>
    <dgm:cxn modelId="{DC7245F7-3B0C-497F-9F8D-C14FE091E92B}" type="presOf" srcId="{800EE499-D129-484D-B5C0-D0F3AC30E8B1}" destId="{3A30B1D0-F146-41C6-9373-8CC849B0566C}" srcOrd="0" destOrd="0" presId="urn:microsoft.com/office/officeart/2005/8/layout/vList3"/>
    <dgm:cxn modelId="{9BFC1FF0-5596-44BC-BF57-123A0A0DE80B}" type="presParOf" srcId="{3A30B1D0-F146-41C6-9373-8CC849B0566C}" destId="{65AAD8D9-A2BB-4BC0-ADC4-32A3E0934999}" srcOrd="0" destOrd="0" presId="urn:microsoft.com/office/officeart/2005/8/layout/vList3"/>
    <dgm:cxn modelId="{F132DB29-0763-4AAB-80BC-1C38D9504775}" type="presParOf" srcId="{65AAD8D9-A2BB-4BC0-ADC4-32A3E0934999}" destId="{F8DF891C-0D10-4055-A8A8-3FC34ADEDC5B}" srcOrd="0" destOrd="0" presId="urn:microsoft.com/office/officeart/2005/8/layout/vList3"/>
    <dgm:cxn modelId="{FB7BE783-805D-4C39-934E-7DAB52D9F51A}" type="presParOf" srcId="{65AAD8D9-A2BB-4BC0-ADC4-32A3E0934999}" destId="{5D3E6026-A697-4D8F-84B5-C5321A8528B3}" srcOrd="1" destOrd="0" presId="urn:microsoft.com/office/officeart/2005/8/layout/vList3"/>
    <dgm:cxn modelId="{466F7CDA-774A-4982-8CC6-DBE99B88C231}" type="presOf" srcId="{BEB4A0DE-FB16-4C4F-8DEA-03570694B93A}" destId="{5D3E6026-A697-4D8F-84B5-C5321A8528B3}" srcOrd="0" destOrd="0" presId="urn:microsoft.com/office/officeart/2005/8/layout/vList3"/>
    <dgm:cxn modelId="{67E70946-17DF-4452-80EE-FE7F78D66D8E}" type="presParOf" srcId="{3A30B1D0-F146-41C6-9373-8CC849B0566C}" destId="{01F33C7F-4C3C-42D3-8542-4BC345A10B4C}" srcOrd="1" destOrd="0" presId="urn:microsoft.com/office/officeart/2005/8/layout/vList3"/>
    <dgm:cxn modelId="{398A16C4-C2EA-4E73-95B7-8D5F319A88E5}" type="presOf" srcId="{66283CB7-69B8-41D5-A569-950515985F71}" destId="{01F33C7F-4C3C-42D3-8542-4BC345A10B4C}" srcOrd="0" destOrd="0" presId="urn:microsoft.com/office/officeart/2005/8/layout/vList3"/>
    <dgm:cxn modelId="{1B0F22FC-0F23-4E94-94A6-DD0C7A7EE54E}" type="presParOf" srcId="{3A30B1D0-F146-41C6-9373-8CC849B0566C}" destId="{5373068E-DCEB-4D3C-BFF1-43C34CE727FD}" srcOrd="2" destOrd="0" presId="urn:microsoft.com/office/officeart/2005/8/layout/vList3"/>
    <dgm:cxn modelId="{E49E0DD5-CE9F-40A2-8E3E-088A329EF2FC}" type="presParOf" srcId="{5373068E-DCEB-4D3C-BFF1-43C34CE727FD}" destId="{48C23F44-CDC2-4998-B9C4-F737C51D3228}" srcOrd="0" destOrd="2" presId="urn:microsoft.com/office/officeart/2005/8/layout/vList3"/>
    <dgm:cxn modelId="{9F4249B5-F67A-4AFE-AA74-32213A22BB97}" type="presParOf" srcId="{5373068E-DCEB-4D3C-BFF1-43C34CE727FD}" destId="{DC27DDA6-73A4-45AF-8B52-70E594C6E063}" srcOrd="1" destOrd="2" presId="urn:microsoft.com/office/officeart/2005/8/layout/vList3"/>
    <dgm:cxn modelId="{8B133402-5EAC-48FD-9D49-72BB67B4B644}" type="presOf" srcId="{11A5EA0A-517A-463B-9BA8-5EB54D7D10F8}" destId="{DC27DDA6-73A4-45AF-8B52-70E594C6E063}" srcOrd="0" destOrd="0" presId="urn:microsoft.com/office/officeart/2005/8/layout/vList3"/>
    <dgm:cxn modelId="{E8401691-B332-4E17-93D8-EC85C7197D70}" type="presParOf" srcId="{3A30B1D0-F146-41C6-9373-8CC849B0566C}" destId="{1BD648EC-230D-47E1-A618-F93D265B0703}" srcOrd="3" destOrd="0" presId="urn:microsoft.com/office/officeart/2005/8/layout/vList3"/>
    <dgm:cxn modelId="{76AFC757-D83A-446D-AF60-BA8E75997B4A}" type="presOf" srcId="{4EA87785-B7B3-4F48-BB13-D91C5DEA8DC1}" destId="{1BD648EC-230D-47E1-A618-F93D265B0703}" srcOrd="0" destOrd="0" presId="urn:microsoft.com/office/officeart/2005/8/layout/vList3"/>
    <dgm:cxn modelId="{45A600C9-14B0-425E-A2EB-1CF3FCAEA46D}" type="presParOf" srcId="{3A30B1D0-F146-41C6-9373-8CC849B0566C}" destId="{7D4A810A-A6D4-47BA-AF8D-AB4F73C04080}" srcOrd="4" destOrd="0" presId="urn:microsoft.com/office/officeart/2005/8/layout/vList3"/>
    <dgm:cxn modelId="{2ABA5BA7-E2F2-4C8A-8C01-F76E57D2A9E8}" type="presParOf" srcId="{7D4A810A-A6D4-47BA-AF8D-AB4F73C04080}" destId="{69DE5637-6198-4292-ADFF-69DC2A063BC5}" srcOrd="0" destOrd="4" presId="urn:microsoft.com/office/officeart/2005/8/layout/vList3"/>
    <dgm:cxn modelId="{9747FBD9-193F-4525-830C-D13831988A25}" type="presParOf" srcId="{7D4A810A-A6D4-47BA-AF8D-AB4F73C04080}" destId="{00C34D87-B2DD-493A-BAA2-1A14EA17DEB1}" srcOrd="1" destOrd="4" presId="urn:microsoft.com/office/officeart/2005/8/layout/vList3"/>
    <dgm:cxn modelId="{52A36468-61CD-44FB-8E9D-49EC19082874}" type="presOf" srcId="{25EF8B53-4C57-43A4-9FE1-40C318A0AD88}" destId="{00C34D87-B2DD-493A-BAA2-1A14EA17DEB1}" srcOrd="0" destOrd="0" presId="urn:microsoft.com/office/officeart/2005/8/layout/vList3"/>
    <dgm:cxn modelId="{3D3BF65E-103E-4BB6-8026-B23F25535C18}" type="presParOf" srcId="{3A30B1D0-F146-41C6-9373-8CC849B0566C}" destId="{23CAFF42-40E4-4E64-B224-1637466BF42B}" srcOrd="5" destOrd="0" presId="urn:microsoft.com/office/officeart/2005/8/layout/vList3"/>
    <dgm:cxn modelId="{70BF9E60-6652-4F50-867E-A96B93DE4BB0}" type="presOf" srcId="{F463D266-32E5-414A-9781-DA46FFE60955}" destId="{23CAFF42-40E4-4E64-B224-1637466BF42B}" srcOrd="0" destOrd="0" presId="urn:microsoft.com/office/officeart/2005/8/layout/vList3"/>
    <dgm:cxn modelId="{F1F5B15D-464D-4CC6-BFC0-1FF5980EF5F4}" type="presParOf" srcId="{3A30B1D0-F146-41C6-9373-8CC849B0566C}" destId="{825A9965-C5BE-4349-AE01-F05421930449}" srcOrd="6" destOrd="0" presId="urn:microsoft.com/office/officeart/2005/8/layout/vList3"/>
    <dgm:cxn modelId="{331326DC-A23F-4175-ADE6-65913A5C6AC8}" type="presParOf" srcId="{825A9965-C5BE-4349-AE01-F05421930449}" destId="{9CC05A9E-64FC-4A77-9C52-0BB970F84129}" srcOrd="0" destOrd="6" presId="urn:microsoft.com/office/officeart/2005/8/layout/vList3"/>
    <dgm:cxn modelId="{9D5D7ED0-E42A-4937-AB9B-B21B530D0361}" type="presParOf" srcId="{825A9965-C5BE-4349-AE01-F05421930449}" destId="{B56FFC19-ED94-4046-A480-49EFA5BC780D}" srcOrd="1" destOrd="6" presId="urn:microsoft.com/office/officeart/2005/8/layout/vList3"/>
    <dgm:cxn modelId="{E2BB8138-7716-433F-9827-99552CB7E88E}" type="presOf" srcId="{45AF428D-A6F0-4448-ADE0-1DB4106A0807}" destId="{B56FFC19-ED94-4046-A480-49EFA5BC780D}" srcOrd="0" destOrd="0" presId="urn:microsoft.com/office/officeart/2005/8/layout/vList3"/>
    <dgm:cxn modelId="{CED14929-4587-4B9F-8EDC-9C90B644056F}" type="presParOf" srcId="{3A30B1D0-F146-41C6-9373-8CC849B0566C}" destId="{D2AFCAD0-7DDE-4F2C-B576-24B228C6019C}" srcOrd="7" destOrd="0" presId="urn:microsoft.com/office/officeart/2005/8/layout/vList3"/>
    <dgm:cxn modelId="{1830AD5C-AC1D-431B-B2F7-64A58540B17C}" type="presOf" srcId="{41957C82-DC7B-4CDE-8E77-555367C69684}" destId="{D2AFCAD0-7DDE-4F2C-B576-24B228C6019C}" srcOrd="0" destOrd="0" presId="urn:microsoft.com/office/officeart/2005/8/layout/vList3"/>
    <dgm:cxn modelId="{4B25F6A4-18A1-4850-9454-F0B77DD91479}" type="presParOf" srcId="{3A30B1D0-F146-41C6-9373-8CC849B0566C}" destId="{50909D1C-A4C9-49B2-9941-896478FCFF1D}" srcOrd="8" destOrd="0" presId="urn:microsoft.com/office/officeart/2005/8/layout/vList3"/>
    <dgm:cxn modelId="{A462E82C-9C25-4917-A2DC-932284A2FFC1}" type="presParOf" srcId="{50909D1C-A4C9-49B2-9941-896478FCFF1D}" destId="{E0D642A1-DDC9-49B7-8F19-84F4CA7BFE84}" srcOrd="0" destOrd="8" presId="urn:microsoft.com/office/officeart/2005/8/layout/vList3"/>
    <dgm:cxn modelId="{9EAD0C87-4C02-4E01-A837-C4AB439373B6}" type="presParOf" srcId="{50909D1C-A4C9-49B2-9941-896478FCFF1D}" destId="{A8E5207C-8A23-4C12-8BF0-8D84A190305D}" srcOrd="1" destOrd="8" presId="urn:microsoft.com/office/officeart/2005/8/layout/vList3"/>
    <dgm:cxn modelId="{9E1D9956-39E4-4B88-83CA-BDA632B43710}" type="presOf" srcId="{6950C6D5-F0C7-4964-81B6-56E986B15727}" destId="{A8E5207C-8A23-4C12-8BF0-8D84A190305D}" srcOrd="0" destOrd="0" presId="urn:microsoft.com/office/officeart/2005/8/layout/vList3"/>
    <dgm:cxn modelId="{2F51058B-273A-4A02-9B01-7D8304E85FF7}" type="presParOf" srcId="{3A30B1D0-F146-41C6-9373-8CC849B0566C}" destId="{332E4B26-BE62-4CDA-8A72-003DA0D587FA}" srcOrd="9" destOrd="0" presId="urn:microsoft.com/office/officeart/2005/8/layout/vList3"/>
    <dgm:cxn modelId="{D6B5D2A0-3537-4CC8-BD40-1135837C2B48}" type="presOf" srcId="{07E80D66-CC69-4925-8660-6D16D831BBE1}" destId="{332E4B26-BE62-4CDA-8A72-003DA0D587FA}" srcOrd="0" destOrd="0" presId="urn:microsoft.com/office/officeart/2005/8/layout/vList3"/>
    <dgm:cxn modelId="{70BF0EC9-A454-43A0-9495-4F8E3D535CC7}" type="presParOf" srcId="{3A30B1D0-F146-41C6-9373-8CC849B0566C}" destId="{7D420F77-6604-40B5-B878-4F47A2E52DB7}" srcOrd="10" destOrd="0" presId="urn:microsoft.com/office/officeart/2005/8/layout/vList3"/>
    <dgm:cxn modelId="{35FF1094-5D36-4E60-BB9C-AD3EA9C66A99}" type="presParOf" srcId="{7D420F77-6604-40B5-B878-4F47A2E52DB7}" destId="{F9BFE886-3852-4080-8300-8C7EC56DF369}" srcOrd="0" destOrd="10" presId="urn:microsoft.com/office/officeart/2005/8/layout/vList3"/>
    <dgm:cxn modelId="{DF704C30-3565-47E2-AF5E-C219C763E5EB}" type="presParOf" srcId="{7D420F77-6604-40B5-B878-4F47A2E52DB7}" destId="{F2A5CBB8-F5AB-46CF-BE49-0C401578B657}" srcOrd="1" destOrd="10" presId="urn:microsoft.com/office/officeart/2005/8/layout/vList3"/>
    <dgm:cxn modelId="{52C0C4D1-D53F-4E9A-B536-C70774B714DD}" type="presOf" srcId="{39A1BEE9-2E82-4E25-9DC5-7A1BA40055DD}" destId="{F2A5CBB8-F5AB-46CF-BE49-0C401578B657}" srcOrd="0"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E15931E-1654-4B73-89B2-8E333D9C42E0}" type="doc">
      <dgm:prSet loTypeId="list" loCatId="list" qsTypeId="urn:microsoft.com/office/officeart/2005/8/quickstyle/simple1" qsCatId="simple" csTypeId="urn:microsoft.com/office/officeart/2005/8/colors/accent1_2" csCatId="accent1" phldr="0"/>
      <dgm:spPr/>
      <dgm:t>
        <a:bodyPr/>
        <a:p>
          <a:endParaRPr lang="zh-CN" altLang="en-US"/>
        </a:p>
      </dgm:t>
    </dgm:pt>
    <dgm:pt modelId="{90DDC401-903F-495B-A387-FFA8A45891F6}">
      <dgm:prSet phldrT="[文本]" phldr="0" custT="1"/>
      <dgm:spPr/>
      <dgm:t>
        <a:bodyPr vert="horz" wrap="square"/>
        <a:p>
          <a:pPr>
            <a:lnSpc>
              <a:spcPct val="100000"/>
            </a:lnSpc>
            <a:spcBef>
              <a:spcPct val="0"/>
            </a:spcBef>
            <a:spcAft>
              <a:spcPct val="35000"/>
            </a:spcAft>
          </a:pPr>
          <a:r>
            <a:rPr lang="zh-CN" altLang="en-US" sz="1800"/>
            <a:t>传输控制协议TCP</a:t>
          </a:r>
          <a:r>
            <a:rPr lang="zh-CN" altLang="en-US" sz="1800"/>
            <a:t/>
          </a:r>
          <a:endParaRPr lang="zh-CN" altLang="en-US" sz="1800"/>
        </a:p>
      </dgm:t>
    </dgm:pt>
    <dgm:pt modelId="{C8BB0B8A-C63A-4F83-B8DD-3A7CE259E4EE}" cxnId="{BB6E2BB2-0C0F-4BB0-8509-B8C7967CE051}" type="parTrans">
      <dgm:prSet/>
      <dgm:spPr/>
      <dgm:t>
        <a:bodyPr/>
        <a:p>
          <a:endParaRPr lang="zh-CN" altLang="en-US"/>
        </a:p>
      </dgm:t>
    </dgm:pt>
    <dgm:pt modelId="{35E5E878-0907-4014-9CFA-56AEFE6C22E5}" cxnId="{BB6E2BB2-0C0F-4BB0-8509-B8C7967CE051}" type="sibTrans">
      <dgm:prSet/>
      <dgm:spPr/>
      <dgm:t>
        <a:bodyPr/>
        <a:p>
          <a:endParaRPr lang="zh-CN" altLang="en-US"/>
        </a:p>
      </dgm:t>
    </dgm:pt>
    <dgm:pt modelId="{E08CEB0C-E37F-4DCA-A8EA-4B2CD3AD7754}">
      <dgm:prSet phldrT="[文本]" phldr="0" custT="1"/>
      <dgm:spPr/>
      <dgm:t>
        <a:bodyPr vert="horz" wrap="square"/>
        <a:p>
          <a:pPr>
            <a:lnSpc>
              <a:spcPct val="100000"/>
            </a:lnSpc>
            <a:spcBef>
              <a:spcPct val="0"/>
            </a:spcBef>
            <a:spcAft>
              <a:spcPct val="15000"/>
            </a:spcAft>
          </a:pPr>
          <a:r>
            <a:rPr lang="zh-CN" altLang="en-US" sz="2200"/>
            <a:t>提供面向连接的、可靠的数据传输服务</a:t>
          </a:r>
          <a:r>
            <a:rPr lang="zh-CN" altLang="en-US" sz="2200"/>
            <a:t/>
          </a:r>
          <a:endParaRPr lang="zh-CN" altLang="en-US" sz="2200"/>
        </a:p>
      </dgm:t>
    </dgm:pt>
    <dgm:pt modelId="{FB4BCC77-44E9-4065-8A2F-90CD32DE34E3}" cxnId="{C9384C90-7BA6-4A30-8F19-306E946B8381}" type="parTrans">
      <dgm:prSet/>
      <dgm:spPr/>
      <dgm:t>
        <a:bodyPr/>
        <a:p>
          <a:endParaRPr lang="zh-CN" altLang="en-US"/>
        </a:p>
      </dgm:t>
    </dgm:pt>
    <dgm:pt modelId="{41FED480-3E2E-47A2-B997-02D527BC8082}" cxnId="{C9384C90-7BA6-4A30-8F19-306E946B8381}" type="sibTrans">
      <dgm:prSet/>
      <dgm:spPr/>
      <dgm:t>
        <a:bodyPr/>
        <a:p>
          <a:endParaRPr lang="zh-CN" altLang="en-US"/>
        </a:p>
      </dgm:t>
    </dgm:pt>
    <dgm:pt modelId="{4027FE37-069D-4AEE-8B38-B9C14F2F1E15}">
      <dgm:prSet phldr="0" custT="1"/>
      <dgm:spPr/>
      <dgm:t>
        <a:bodyPr vert="horz" wrap="square"/>
        <a:p>
          <a:pPr>
            <a:lnSpc>
              <a:spcPct val="100000"/>
            </a:lnSpc>
            <a:spcBef>
              <a:spcPct val="0"/>
            </a:spcBef>
            <a:spcAft>
              <a:spcPct val="15000"/>
            </a:spcAft>
          </a:pPr>
          <a:r>
            <a:rPr lang="zh-CN" altLang="en-US" sz="2200"/>
            <a:t>数据传输的单位是报文段（Segment）</a:t>
          </a:r>
          <a:r>
            <a:rPr lang="zh-CN" altLang="en-US" sz="2200"/>
            <a:t/>
          </a:r>
          <a:endParaRPr lang="zh-CN" altLang="en-US" sz="2200"/>
        </a:p>
      </dgm:t>
    </dgm:pt>
    <dgm:pt modelId="{2AF5AFD0-4A31-41DA-A834-D05490489BC1}" cxnId="{754B13AD-063D-48D6-95DB-995371B1F341}" type="parTrans">
      <dgm:prSet/>
      <dgm:spPr/>
    </dgm:pt>
    <dgm:pt modelId="{19125DE4-3C2B-4417-9050-EDF9FF345E92}" cxnId="{754B13AD-063D-48D6-95DB-995371B1F341}" type="sibTrans">
      <dgm:prSet/>
      <dgm:spPr/>
    </dgm:pt>
    <dgm:pt modelId="{A6685E83-BEEC-49B3-B40A-539E2C0D7A1A}">
      <dgm:prSet phldrT="[文本]" phldr="0" custT="0"/>
      <dgm:spPr/>
      <dgm:t>
        <a:bodyPr vert="horz" wrap="square"/>
        <a:p>
          <a:pPr>
            <a:lnSpc>
              <a:spcPct val="100000"/>
            </a:lnSpc>
            <a:spcBef>
              <a:spcPct val="0"/>
            </a:spcBef>
            <a:spcAft>
              <a:spcPct val="35000"/>
            </a:spcAft>
          </a:pPr>
          <a:r>
            <a:rPr lang="zh-CN" altLang="en-US"/>
            <a:t>用户数据报协议UDP</a:t>
          </a:r>
          <a:r>
            <a:rPr lang="zh-CN" altLang="en-US"/>
            <a:t/>
          </a:r>
          <a:endParaRPr lang="zh-CN" altLang="en-US"/>
        </a:p>
      </dgm:t>
    </dgm:pt>
    <dgm:pt modelId="{FECC43A3-D59E-4EE1-9557-8FBB90D5B362}" cxnId="{DAC4B924-944A-4674-A186-1B0CCD71A78D}" type="parTrans">
      <dgm:prSet/>
      <dgm:spPr/>
      <dgm:t>
        <a:bodyPr/>
        <a:p>
          <a:endParaRPr lang="zh-CN" altLang="en-US"/>
        </a:p>
      </dgm:t>
    </dgm:pt>
    <dgm:pt modelId="{68BB6C9A-B7F0-43A0-955B-FC8C4D4009BF}" cxnId="{DAC4B924-944A-4674-A186-1B0CCD71A78D}" type="sibTrans">
      <dgm:prSet/>
      <dgm:spPr/>
      <dgm:t>
        <a:bodyPr/>
        <a:p>
          <a:endParaRPr lang="zh-CN" altLang="en-US"/>
        </a:p>
      </dgm:t>
    </dgm:pt>
    <dgm:pt modelId="{CBA50553-63FA-4B5A-9888-EDDBA06CA593}">
      <dgm:prSet phldrT="[文本]" phldr="0" custT="0"/>
      <dgm:spPr/>
      <dgm:t>
        <a:bodyPr vert="horz" wrap="square"/>
        <a:p>
          <a:pPr>
            <a:lnSpc>
              <a:spcPct val="100000"/>
            </a:lnSpc>
            <a:spcBef>
              <a:spcPct val="0"/>
            </a:spcBef>
            <a:spcAft>
              <a:spcPct val="15000"/>
            </a:spcAft>
          </a:pPr>
          <a:r>
            <a:rPr lang="zh-CN" altLang="en-US"/>
            <a:t>提供无连接的、尽最大努力（Best-effort）的数据传输服务（不保证数据传输的可靠性）</a:t>
          </a:r>
          <a:r>
            <a:rPr lang="zh-CN" altLang="en-US"/>
            <a:t/>
          </a:r>
          <a:endParaRPr lang="zh-CN" altLang="en-US"/>
        </a:p>
      </dgm:t>
    </dgm:pt>
    <dgm:pt modelId="{73E2772F-165D-4B56-ACC2-969CBF53B0A8}" cxnId="{B6890F47-E793-4A8E-86A8-C58341ED9B26}" type="parTrans">
      <dgm:prSet/>
      <dgm:spPr/>
      <dgm:t>
        <a:bodyPr/>
        <a:p>
          <a:endParaRPr lang="zh-CN" altLang="en-US"/>
        </a:p>
      </dgm:t>
    </dgm:pt>
    <dgm:pt modelId="{7BFD1607-7356-4D3D-A829-75D002A3A4B0}" cxnId="{B6890F47-E793-4A8E-86A8-C58341ED9B26}" type="sibTrans">
      <dgm:prSet/>
      <dgm:spPr/>
      <dgm:t>
        <a:bodyPr/>
        <a:p>
          <a:endParaRPr lang="zh-CN" altLang="en-US"/>
        </a:p>
      </dgm:t>
    </dgm:pt>
    <dgm:pt modelId="{1A888177-6307-4EB2-BD23-398760FA240C}">
      <dgm:prSet phldr="0" custT="0"/>
      <dgm:spPr/>
      <dgm:t>
        <a:bodyPr vert="horz" wrap="square"/>
        <a:p>
          <a:pPr>
            <a:lnSpc>
              <a:spcPct val="100000"/>
            </a:lnSpc>
            <a:spcBef>
              <a:spcPct val="0"/>
            </a:spcBef>
            <a:spcAft>
              <a:spcPct val="15000"/>
            </a:spcAft>
          </a:pPr>
          <a:r>
            <a:rPr lang="zh-CN" altLang="en-US"/>
            <a:t>数据传输的单位是用户数据报。</a:t>
          </a:r>
          <a:r>
            <a:rPr lang="zh-CN" altLang="en-US"/>
            <a:t/>
          </a:r>
          <a:endParaRPr lang="zh-CN" altLang="en-US"/>
        </a:p>
      </dgm:t>
    </dgm:pt>
    <dgm:pt modelId="{A3DA1C3B-ADF4-4677-831E-8E258BD12234}" cxnId="{C3F9D46E-6BF4-488F-A581-42014AFFFC12}" type="parTrans">
      <dgm:prSet/>
      <dgm:spPr/>
    </dgm:pt>
    <dgm:pt modelId="{06196156-E51F-4F96-930D-9D4230B5DECB}" cxnId="{C3F9D46E-6BF4-488F-A581-42014AFFFC12}" type="sibTrans">
      <dgm:prSet/>
      <dgm:spPr/>
    </dgm:pt>
    <dgm:pt modelId="{D5935282-3C7C-4F88-A1AE-C27DB8591514}" type="pres">
      <dgm:prSet presAssocID="{2E15931E-1654-4B73-89B2-8E333D9C42E0}" presName="Name0" presStyleCnt="0">
        <dgm:presLayoutVars>
          <dgm:dir/>
          <dgm:animLvl val="lvl"/>
          <dgm:resizeHandles val="exact"/>
        </dgm:presLayoutVars>
      </dgm:prSet>
      <dgm:spPr/>
    </dgm:pt>
    <dgm:pt modelId="{E61486FD-113E-4C87-8ADF-B1A8E2A84801}" type="pres">
      <dgm:prSet presAssocID="{90DDC401-903F-495B-A387-FFA8A45891F6}" presName="linNode" presStyleCnt="0"/>
      <dgm:spPr/>
    </dgm:pt>
    <dgm:pt modelId="{96BE2B31-D87C-43E1-BE64-4C27B13F4AA4}" type="pres">
      <dgm:prSet presAssocID="{90DDC401-903F-495B-A387-FFA8A45891F6}" presName="parentText" presStyleLbl="node1" presStyleIdx="0" presStyleCnt="2" custScaleX="79392" custScaleY="43675" custLinFactNeighborX="-6721">
        <dgm:presLayoutVars>
          <dgm:chMax val="1"/>
          <dgm:bulletEnabled val="1"/>
        </dgm:presLayoutVars>
      </dgm:prSet>
      <dgm:spPr/>
    </dgm:pt>
    <dgm:pt modelId="{DD9406C3-FC80-4468-A55B-122D744D43F0}" type="pres">
      <dgm:prSet presAssocID="{90DDC401-903F-495B-A387-FFA8A45891F6}" presName="descendantText" presStyleLbl="alignAccFollowNode1" presStyleIdx="0" presStyleCnt="2" custScaleX="110456">
        <dgm:presLayoutVars>
          <dgm:bulletEnabled val="1"/>
        </dgm:presLayoutVars>
      </dgm:prSet>
      <dgm:spPr/>
    </dgm:pt>
    <dgm:pt modelId="{F1941F29-E51C-4282-956D-50CFAFAEB9B8}" type="pres">
      <dgm:prSet presAssocID="{35E5E878-0907-4014-9CFA-56AEFE6C22E5}" presName="sp" presStyleCnt="0"/>
      <dgm:spPr/>
    </dgm:pt>
    <dgm:pt modelId="{B589D1EC-5156-4FB2-BB1C-8E1290A868B9}" type="pres">
      <dgm:prSet presAssocID="{A6685E83-BEEC-49B3-B40A-539E2C0D7A1A}" presName="linNode" presStyleCnt="0"/>
      <dgm:spPr/>
    </dgm:pt>
    <dgm:pt modelId="{EBD335B5-8308-49CB-9630-99D852747B1F}" type="pres">
      <dgm:prSet presAssocID="{A6685E83-BEEC-49B3-B40A-539E2C0D7A1A}" presName="parentText" presStyleLbl="node1" presStyleIdx="1" presStyleCnt="2" custScaleX="80402" custScaleY="50689" custLinFactNeighborX="-7251" custLinFactNeighborY="-1413">
        <dgm:presLayoutVars>
          <dgm:chMax val="1"/>
          <dgm:bulletEnabled val="1"/>
        </dgm:presLayoutVars>
      </dgm:prSet>
      <dgm:spPr/>
    </dgm:pt>
    <dgm:pt modelId="{6EB2A58E-CA03-4F76-94B6-D8FE50231963}" type="pres">
      <dgm:prSet presAssocID="{A6685E83-BEEC-49B3-B40A-539E2C0D7A1A}" presName="descendantText" presStyleLbl="alignAccFollowNode1" presStyleIdx="1" presStyleCnt="2" custScaleX="112379">
        <dgm:presLayoutVars>
          <dgm:bulletEnabled val="1"/>
        </dgm:presLayoutVars>
      </dgm:prSet>
      <dgm:spPr/>
    </dgm:pt>
  </dgm:ptLst>
  <dgm:cxnLst>
    <dgm:cxn modelId="{BB6E2BB2-0C0F-4BB0-8509-B8C7967CE051}" srcId="{2E15931E-1654-4B73-89B2-8E333D9C42E0}" destId="{90DDC401-903F-495B-A387-FFA8A45891F6}" srcOrd="0" destOrd="0" parTransId="{C8BB0B8A-C63A-4F83-B8DD-3A7CE259E4EE}" sibTransId="{35E5E878-0907-4014-9CFA-56AEFE6C22E5}"/>
    <dgm:cxn modelId="{C9384C90-7BA6-4A30-8F19-306E946B8381}" srcId="{90DDC401-903F-495B-A387-FFA8A45891F6}" destId="{E08CEB0C-E37F-4DCA-A8EA-4B2CD3AD7754}" srcOrd="0" destOrd="0" parTransId="{FB4BCC77-44E9-4065-8A2F-90CD32DE34E3}" sibTransId="{41FED480-3E2E-47A2-B997-02D527BC8082}"/>
    <dgm:cxn modelId="{754B13AD-063D-48D6-95DB-995371B1F341}" srcId="{90DDC401-903F-495B-A387-FFA8A45891F6}" destId="{4027FE37-069D-4AEE-8B38-B9C14F2F1E15}" srcOrd="1" destOrd="0" parTransId="{2AF5AFD0-4A31-41DA-A834-D05490489BC1}" sibTransId="{19125DE4-3C2B-4417-9050-EDF9FF345E92}"/>
    <dgm:cxn modelId="{DAC4B924-944A-4674-A186-1B0CCD71A78D}" srcId="{2E15931E-1654-4B73-89B2-8E333D9C42E0}" destId="{A6685E83-BEEC-49B3-B40A-539E2C0D7A1A}" srcOrd="1" destOrd="0" parTransId="{FECC43A3-D59E-4EE1-9557-8FBB90D5B362}" sibTransId="{68BB6C9A-B7F0-43A0-955B-FC8C4D4009BF}"/>
    <dgm:cxn modelId="{B6890F47-E793-4A8E-86A8-C58341ED9B26}" srcId="{A6685E83-BEEC-49B3-B40A-539E2C0D7A1A}" destId="{CBA50553-63FA-4B5A-9888-EDDBA06CA593}" srcOrd="0" destOrd="1" parTransId="{73E2772F-165D-4B56-ACC2-969CBF53B0A8}" sibTransId="{7BFD1607-7356-4D3D-A829-75D002A3A4B0}"/>
    <dgm:cxn modelId="{C3F9D46E-6BF4-488F-A581-42014AFFFC12}" srcId="{A6685E83-BEEC-49B3-B40A-539E2C0D7A1A}" destId="{1A888177-6307-4EB2-BD23-398760FA240C}" srcOrd="1" destOrd="1" parTransId="{A3DA1C3B-ADF4-4677-831E-8E258BD12234}" sibTransId="{06196156-E51F-4F96-930D-9D4230B5DECB}"/>
    <dgm:cxn modelId="{D956B773-F4B2-4B0F-AB09-86FEC27F4A33}" type="presOf" srcId="{2E15931E-1654-4B73-89B2-8E333D9C42E0}" destId="{D5935282-3C7C-4F88-A1AE-C27DB8591514}" srcOrd="0" destOrd="0" presId="urn:microsoft.com/office/officeart/2005/8/layout/vList5"/>
    <dgm:cxn modelId="{84395628-B8BC-42FD-A6E6-CFCD99988879}" type="presParOf" srcId="{D5935282-3C7C-4F88-A1AE-C27DB8591514}" destId="{E61486FD-113E-4C87-8ADF-B1A8E2A84801}" srcOrd="0" destOrd="0" presId="urn:microsoft.com/office/officeart/2005/8/layout/vList5"/>
    <dgm:cxn modelId="{1E83010F-0D82-4BF5-B6F3-CC1A285B6223}" type="presParOf" srcId="{E61486FD-113E-4C87-8ADF-B1A8E2A84801}" destId="{96BE2B31-D87C-43E1-BE64-4C27B13F4AA4}" srcOrd="0" destOrd="0" presId="urn:microsoft.com/office/officeart/2005/8/layout/vList5"/>
    <dgm:cxn modelId="{3B97C2F6-ECCC-4107-85FE-4EE60665D02D}" type="presOf" srcId="{90DDC401-903F-495B-A387-FFA8A45891F6}" destId="{96BE2B31-D87C-43E1-BE64-4C27B13F4AA4}" srcOrd="0" destOrd="0" presId="urn:microsoft.com/office/officeart/2005/8/layout/vList5"/>
    <dgm:cxn modelId="{30E7F2B1-873B-4B32-8F1F-1DBA2384C186}" type="presParOf" srcId="{E61486FD-113E-4C87-8ADF-B1A8E2A84801}" destId="{DD9406C3-FC80-4468-A55B-122D744D43F0}" srcOrd="1" destOrd="0" presId="urn:microsoft.com/office/officeart/2005/8/layout/vList5"/>
    <dgm:cxn modelId="{007F592C-ED00-4408-87A4-37ADF906FE67}" type="presOf" srcId="{E08CEB0C-E37F-4DCA-A8EA-4B2CD3AD7754}" destId="{DD9406C3-FC80-4468-A55B-122D744D43F0}" srcOrd="0" destOrd="0" presId="urn:microsoft.com/office/officeart/2005/8/layout/vList5"/>
    <dgm:cxn modelId="{E45EC5D9-6BE8-4BAB-A22C-F2DDED8FD939}" type="presOf" srcId="{4027FE37-069D-4AEE-8B38-B9C14F2F1E15}" destId="{DD9406C3-FC80-4468-A55B-122D744D43F0}" srcOrd="0" destOrd="1" presId="urn:microsoft.com/office/officeart/2005/8/layout/vList5"/>
    <dgm:cxn modelId="{4C8FF348-552E-41A2-8A5D-24838778164A}" type="presParOf" srcId="{D5935282-3C7C-4F88-A1AE-C27DB8591514}" destId="{F1941F29-E51C-4282-956D-50CFAFAEB9B8}" srcOrd="1" destOrd="0" presId="urn:microsoft.com/office/officeart/2005/8/layout/vList5"/>
    <dgm:cxn modelId="{4CBDF0C0-6782-4462-9C03-17936B73C357}" type="presParOf" srcId="{D5935282-3C7C-4F88-A1AE-C27DB8591514}" destId="{B589D1EC-5156-4FB2-BB1C-8E1290A868B9}" srcOrd="2" destOrd="0" presId="urn:microsoft.com/office/officeart/2005/8/layout/vList5"/>
    <dgm:cxn modelId="{902216AB-4FF0-431A-93F4-12ABC193BCB5}" type="presParOf" srcId="{B589D1EC-5156-4FB2-BB1C-8E1290A868B9}" destId="{EBD335B5-8308-49CB-9630-99D852747B1F}" srcOrd="0" destOrd="2" presId="urn:microsoft.com/office/officeart/2005/8/layout/vList5"/>
    <dgm:cxn modelId="{287C8C79-3F92-443A-B40B-A889270809E2}" type="presOf" srcId="{A6685E83-BEEC-49B3-B40A-539E2C0D7A1A}" destId="{EBD335B5-8308-49CB-9630-99D852747B1F}" srcOrd="0" destOrd="0" presId="urn:microsoft.com/office/officeart/2005/8/layout/vList5"/>
    <dgm:cxn modelId="{FEE4A523-46B6-4F57-83EC-CAACE1BCA0EF}" type="presParOf" srcId="{B589D1EC-5156-4FB2-BB1C-8E1290A868B9}" destId="{6EB2A58E-CA03-4F76-94B6-D8FE50231963}" srcOrd="1" destOrd="2" presId="urn:microsoft.com/office/officeart/2005/8/layout/vList5"/>
    <dgm:cxn modelId="{BB158B81-67D6-4780-9196-AD06578B7FC0}" type="presOf" srcId="{CBA50553-63FA-4B5A-9888-EDDBA06CA593}" destId="{6EB2A58E-CA03-4F76-94B6-D8FE50231963}" srcOrd="0" destOrd="0" presId="urn:microsoft.com/office/officeart/2005/8/layout/vList5"/>
    <dgm:cxn modelId="{AA9BA822-A616-4667-AB8E-52D6C11FDB77}" type="presOf" srcId="{1A888177-6307-4EB2-BD23-398760FA240C}" destId="{6EB2A58E-CA03-4F76-94B6-D8FE50231963}" srcOrd="0" destOrd="1"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204200" cy="3145155"/>
        <a:chOff x="0" y="0"/>
        <a:chExt cx="8204200" cy="3145155"/>
      </a:xfrm>
    </dsp:grpSpPr>
    <dsp:sp modelId="{DD9406C3-FC80-4468-A55B-122D744D43F0}">
      <dsp:nvSpPr>
        <dsp:cNvPr id="4" name="同侧圆角矩形 3"/>
        <dsp:cNvSpPr/>
      </dsp:nvSpPr>
      <dsp:spPr bwMode="white">
        <a:xfrm rot="5400000">
          <a:off x="4128867" y="-2550409"/>
          <a:ext cx="1524924" cy="6625742"/>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20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pPr lvl="1">
            <a:lnSpc>
              <a:spcPct val="100000"/>
            </a:lnSpc>
            <a:spcBef>
              <a:spcPct val="0"/>
            </a:spcBef>
            <a:spcAft>
              <a:spcPct val="15000"/>
            </a:spcAft>
            <a:buChar char="•"/>
          </a:pPr>
          <a:r>
            <a:rPr lang="zh-CN" altLang="en-US">
              <a:solidFill>
                <a:schemeClr val="dk1"/>
              </a:solidFill>
            </a:rPr>
            <a:t>通常是指所有用户可以租用的网络，如公用电视网、公用电话网等</a:t>
          </a:r>
          <a:endParaRPr lang="zh-CN" altLang="en-US">
            <a:solidFill>
              <a:schemeClr val="dk1"/>
            </a:solidFill>
          </a:endParaRPr>
        </a:p>
        <a:p>
          <a:pPr lvl="1">
            <a:lnSpc>
              <a:spcPct val="100000"/>
            </a:lnSpc>
            <a:spcBef>
              <a:spcPct val="0"/>
            </a:spcBef>
            <a:spcAft>
              <a:spcPct val="15000"/>
            </a:spcAft>
            <a:buChar char="•"/>
          </a:pPr>
          <a:r>
            <a:rPr lang="zh-CN" altLang="en-US">
              <a:solidFill>
                <a:schemeClr val="dk1"/>
              </a:solidFill>
            </a:rPr>
            <a:t>是由电信公司等大型单位出资建设的大规模网络，一般归属于国家或大型单位所有。</a:t>
          </a:r>
          <a:endParaRPr lang="zh-CN" altLang="en-US">
            <a:solidFill>
              <a:schemeClr val="dk1"/>
            </a:solidFill>
          </a:endParaRPr>
        </a:p>
      </dsp:txBody>
      <dsp:txXfrm rot="5400000">
        <a:off x="4128867" y="-2550409"/>
        <a:ext cx="1524924" cy="6625742"/>
      </dsp:txXfrm>
    </dsp:sp>
    <dsp:sp modelId="{96BE2B31-D87C-43E1-BE64-4C27B13F4AA4}">
      <dsp:nvSpPr>
        <dsp:cNvPr id="3" name="圆角矩形 2"/>
        <dsp:cNvSpPr/>
      </dsp:nvSpPr>
      <dsp:spPr bwMode="white">
        <a:xfrm>
          <a:off x="0" y="448928"/>
          <a:ext cx="1578458" cy="586657"/>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02870" tIns="51435" rIns="102870" bIns="51435" anchor="ctr"/>
        <a:lstStyle>
          <a:lvl1pPr algn="ctr">
            <a:defRPr sz="27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pPr>
          <a:r>
            <a:rPr lang="zh-CN" altLang="en-US"/>
            <a:t>公用网</a:t>
          </a:r>
          <a:endParaRPr lang="zh-CN" altLang="en-US"/>
        </a:p>
      </dsp:txBody>
      <dsp:txXfrm>
        <a:off x="0" y="448928"/>
        <a:ext cx="1578458" cy="586657"/>
      </dsp:txXfrm>
    </dsp:sp>
    <dsp:sp modelId="{6EB2A58E-CA03-4F76-94B6-D8FE50231963}">
      <dsp:nvSpPr>
        <dsp:cNvPr id="6" name="同侧圆角矩形 5"/>
        <dsp:cNvSpPr/>
      </dsp:nvSpPr>
      <dsp:spPr bwMode="white">
        <a:xfrm rot="5400000">
          <a:off x="4147417" y="-911628"/>
          <a:ext cx="1524924" cy="6588643"/>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20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pPr lvl="1">
            <a:lnSpc>
              <a:spcPct val="100000"/>
            </a:lnSpc>
            <a:spcBef>
              <a:spcPct val="0"/>
            </a:spcBef>
            <a:spcAft>
              <a:spcPct val="15000"/>
            </a:spcAft>
            <a:buChar char="•"/>
          </a:pPr>
          <a:r>
            <a:rPr lang="zh-CN" altLang="en-US">
              <a:solidFill>
                <a:schemeClr val="dk1"/>
              </a:solidFill>
            </a:rPr>
            <a:t>是指单位用户自行构建的网络，如军队、学校、医院、研究机构、电力、铁路等网络，</a:t>
          </a:r>
          <a:endParaRPr lang="zh-CN" altLang="en-US">
            <a:solidFill>
              <a:schemeClr val="dk1"/>
            </a:solidFill>
          </a:endParaRPr>
        </a:p>
        <a:p>
          <a:pPr lvl="1">
            <a:lnSpc>
              <a:spcPct val="100000"/>
            </a:lnSpc>
            <a:spcBef>
              <a:spcPct val="0"/>
            </a:spcBef>
            <a:spcAft>
              <a:spcPct val="15000"/>
            </a:spcAft>
            <a:buChar char="•"/>
          </a:pPr>
          <a:r>
            <a:rPr lang="zh-CN" altLang="en-US">
              <a:solidFill>
                <a:schemeClr val="dk1"/>
              </a:solidFill>
            </a:rPr>
            <a:t>由单位用户出资建设，网络归属于其建设者，不向本单位以外的用户提供服务。</a:t>
          </a:r>
          <a:endParaRPr lang="zh-CN" altLang="en-US">
            <a:solidFill>
              <a:schemeClr val="dk1"/>
            </a:solidFill>
          </a:endParaRPr>
        </a:p>
      </dsp:txBody>
      <dsp:txXfrm rot="5400000">
        <a:off x="4147417" y="-911628"/>
        <a:ext cx="1524924" cy="6588643"/>
      </dsp:txXfrm>
    </dsp:sp>
    <dsp:sp modelId="{EBD335B5-8308-49CB-9630-99D852747B1F}">
      <dsp:nvSpPr>
        <dsp:cNvPr id="5" name="圆角矩形 4"/>
        <dsp:cNvSpPr/>
      </dsp:nvSpPr>
      <dsp:spPr bwMode="white">
        <a:xfrm>
          <a:off x="0" y="2032085"/>
          <a:ext cx="1615557" cy="701217"/>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02870" tIns="51435" rIns="102870" bIns="51435" anchor="ctr"/>
        <a:lstStyle>
          <a:lvl1pPr algn="ctr">
            <a:defRPr sz="27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pPr>
          <a:r>
            <a:rPr lang="zh-CN" altLang="en-US"/>
            <a:t>专用网</a:t>
          </a:r>
          <a:endParaRPr lang="zh-CN" altLang="en-US"/>
        </a:p>
      </dsp:txBody>
      <dsp:txXfrm>
        <a:off x="0" y="2032085"/>
        <a:ext cx="1615557" cy="701217"/>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204200" cy="3145155"/>
        <a:chOff x="0" y="0"/>
        <a:chExt cx="8204200" cy="3145155"/>
      </a:xfrm>
    </dsp:grpSpPr>
    <dsp:sp modelId="{DD9406C3-FC80-4468-A55B-122D744D43F0}">
      <dsp:nvSpPr>
        <dsp:cNvPr id="4" name="同侧圆角矩形 3"/>
        <dsp:cNvSpPr/>
      </dsp:nvSpPr>
      <dsp:spPr bwMode="white">
        <a:xfrm rot="5400000">
          <a:off x="4128867" y="-2550409"/>
          <a:ext cx="1524924" cy="6625742"/>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20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pPr lvl="1">
            <a:lnSpc>
              <a:spcPct val="100000"/>
            </a:lnSpc>
            <a:spcBef>
              <a:spcPct val="0"/>
            </a:spcBef>
            <a:spcAft>
              <a:spcPct val="15000"/>
            </a:spcAft>
            <a:buChar char="•"/>
          </a:pPr>
          <a:r>
            <a:rPr lang="zh-CN" altLang="en-US">
              <a:solidFill>
                <a:schemeClr val="dk1"/>
              </a:solidFill>
            </a:rPr>
            <a:t>通常是指所有用户可以租用的网络，如公用电视网、公用电话网等</a:t>
          </a:r>
          <a:endParaRPr lang="zh-CN" altLang="en-US">
            <a:solidFill>
              <a:schemeClr val="dk1"/>
            </a:solidFill>
          </a:endParaRPr>
        </a:p>
        <a:p>
          <a:pPr lvl="1">
            <a:lnSpc>
              <a:spcPct val="100000"/>
            </a:lnSpc>
            <a:spcBef>
              <a:spcPct val="0"/>
            </a:spcBef>
            <a:spcAft>
              <a:spcPct val="15000"/>
            </a:spcAft>
            <a:buChar char="•"/>
          </a:pPr>
          <a:r>
            <a:rPr lang="zh-CN" altLang="en-US">
              <a:solidFill>
                <a:schemeClr val="dk1"/>
              </a:solidFill>
            </a:rPr>
            <a:t>是由电信公司等大型单位出资建设的大规模网络，一般归属于国家或大型单位所有。</a:t>
          </a:r>
          <a:endParaRPr lang="zh-CN" altLang="en-US">
            <a:solidFill>
              <a:schemeClr val="dk1"/>
            </a:solidFill>
          </a:endParaRPr>
        </a:p>
      </dsp:txBody>
      <dsp:txXfrm rot="5400000">
        <a:off x="4128867" y="-2550409"/>
        <a:ext cx="1524924" cy="6625742"/>
      </dsp:txXfrm>
    </dsp:sp>
    <dsp:sp modelId="{96BE2B31-D87C-43E1-BE64-4C27B13F4AA4}">
      <dsp:nvSpPr>
        <dsp:cNvPr id="3" name="圆角矩形 2"/>
        <dsp:cNvSpPr/>
      </dsp:nvSpPr>
      <dsp:spPr bwMode="white">
        <a:xfrm>
          <a:off x="0" y="448928"/>
          <a:ext cx="1578458" cy="586657"/>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02870" tIns="51435" rIns="102870" bIns="51435" anchor="ctr"/>
        <a:lstStyle>
          <a:lvl1pPr algn="ctr">
            <a:defRPr sz="27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pPr>
          <a:r>
            <a:rPr lang="zh-CN" altLang="en-US"/>
            <a:t>公用网</a:t>
          </a:r>
          <a:endParaRPr lang="zh-CN" altLang="en-US"/>
        </a:p>
      </dsp:txBody>
      <dsp:txXfrm>
        <a:off x="0" y="448928"/>
        <a:ext cx="1578458" cy="586657"/>
      </dsp:txXfrm>
    </dsp:sp>
    <dsp:sp modelId="{6EB2A58E-CA03-4F76-94B6-D8FE50231963}">
      <dsp:nvSpPr>
        <dsp:cNvPr id="6" name="同侧圆角矩形 5"/>
        <dsp:cNvSpPr/>
      </dsp:nvSpPr>
      <dsp:spPr bwMode="white">
        <a:xfrm rot="5400000">
          <a:off x="4147417" y="-911628"/>
          <a:ext cx="1524924" cy="6588643"/>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20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pPr lvl="1">
            <a:lnSpc>
              <a:spcPct val="100000"/>
            </a:lnSpc>
            <a:spcBef>
              <a:spcPct val="0"/>
            </a:spcBef>
            <a:spcAft>
              <a:spcPct val="15000"/>
            </a:spcAft>
            <a:buChar char="•"/>
          </a:pPr>
          <a:r>
            <a:rPr lang="zh-CN" altLang="en-US">
              <a:solidFill>
                <a:schemeClr val="dk1"/>
              </a:solidFill>
            </a:rPr>
            <a:t>是指单位用户自行构建的网络，如军队、学校、医院、研究机构、电力、铁路等网络，</a:t>
          </a:r>
          <a:endParaRPr lang="zh-CN" altLang="en-US">
            <a:solidFill>
              <a:schemeClr val="dk1"/>
            </a:solidFill>
          </a:endParaRPr>
        </a:p>
        <a:p>
          <a:pPr lvl="1">
            <a:lnSpc>
              <a:spcPct val="100000"/>
            </a:lnSpc>
            <a:spcBef>
              <a:spcPct val="0"/>
            </a:spcBef>
            <a:spcAft>
              <a:spcPct val="15000"/>
            </a:spcAft>
            <a:buChar char="•"/>
          </a:pPr>
          <a:r>
            <a:rPr lang="zh-CN" altLang="en-US">
              <a:solidFill>
                <a:schemeClr val="dk1"/>
              </a:solidFill>
            </a:rPr>
            <a:t>由单位用户出资建设，网络归属于其建设者，不向本单位以外的用户提供服务。</a:t>
          </a:r>
          <a:endParaRPr lang="zh-CN" altLang="en-US">
            <a:solidFill>
              <a:schemeClr val="dk1"/>
            </a:solidFill>
          </a:endParaRPr>
        </a:p>
      </dsp:txBody>
      <dsp:txXfrm rot="5400000">
        <a:off x="4147417" y="-911628"/>
        <a:ext cx="1524924" cy="6588643"/>
      </dsp:txXfrm>
    </dsp:sp>
    <dsp:sp modelId="{EBD335B5-8308-49CB-9630-99D852747B1F}">
      <dsp:nvSpPr>
        <dsp:cNvPr id="5" name="圆角矩形 4"/>
        <dsp:cNvSpPr/>
      </dsp:nvSpPr>
      <dsp:spPr bwMode="white">
        <a:xfrm>
          <a:off x="0" y="2032085"/>
          <a:ext cx="1615557" cy="701217"/>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102870" tIns="51435" rIns="102870" bIns="51435" anchor="ctr"/>
        <a:lstStyle>
          <a:lvl1pPr algn="ctr">
            <a:defRPr sz="27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pPr>
          <a:r>
            <a:rPr lang="zh-CN" altLang="en-US"/>
            <a:t>专用网</a:t>
          </a:r>
          <a:endParaRPr lang="zh-CN" altLang="en-US"/>
        </a:p>
      </dsp:txBody>
      <dsp:txXfrm>
        <a:off x="0" y="2032085"/>
        <a:ext cx="1615557" cy="701217"/>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2811145" cy="3709670"/>
        <a:chOff x="0" y="0"/>
        <a:chExt cx="2811145" cy="3709670"/>
      </a:xfrm>
    </dsp:grpSpPr>
    <dsp:sp modelId="{5D3E6026-A697-4D8F-84B5-C5321A8528B3}">
      <dsp:nvSpPr>
        <dsp:cNvPr id="4" name="五边形 3"/>
        <dsp:cNvSpPr/>
      </dsp:nvSpPr>
      <dsp:spPr bwMode="white">
        <a:xfrm rot="10800000">
          <a:off x="598786" y="0"/>
          <a:ext cx="1869411" cy="511679"/>
        </a:xfrm>
        <a:prstGeom prst="homePlate">
          <a:avLst/>
        </a:prstGeom>
      </dsp:spPr>
      <dsp:style>
        <a:lnRef idx="2">
          <a:schemeClr val="lt1"/>
        </a:lnRef>
        <a:fillRef idx="1">
          <a:schemeClr val="accent1"/>
        </a:fillRef>
        <a:effectRef idx="0">
          <a:scrgbClr r="0" g="0" b="0"/>
        </a:effectRef>
        <a:fontRef idx="minor">
          <a:schemeClr val="lt1"/>
        </a:fontRef>
      </dsp:style>
      <dsp:txBody>
        <a:bodyPr rot="10800000" vert="horz" wrap="square" lIns="225636" tIns="80010" rIns="149352" bIns="80010"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ltLang="en-US"/>
            <a:t>星型拓扑</a:t>
          </a:r>
          <a:endParaRPr lang="zh-CN" altLang="en-US"/>
        </a:p>
      </dsp:txBody>
      <dsp:txXfrm rot="10800000">
        <a:off x="598786" y="0"/>
        <a:ext cx="1869411" cy="511679"/>
      </dsp:txXfrm>
    </dsp:sp>
    <dsp:sp modelId="{F8DF891C-0D10-4055-A8A8-3FC34ADEDC5B}">
      <dsp:nvSpPr>
        <dsp:cNvPr id="3" name="椭圆 2"/>
        <dsp:cNvSpPr/>
      </dsp:nvSpPr>
      <dsp:spPr bwMode="white">
        <a:xfrm>
          <a:off x="342947" y="0"/>
          <a:ext cx="511679" cy="511679"/>
        </a:xfrm>
        <a:prstGeom prst="ellipse">
          <a:avLst/>
        </a:prstGeom>
      </dsp:spPr>
      <dsp:style>
        <a:lnRef idx="2">
          <a:schemeClr val="lt1"/>
        </a:lnRef>
        <a:fillRef idx="1">
          <a:schemeClr val="accent1">
            <a:tint val="50000"/>
          </a:schemeClr>
        </a:fillRef>
        <a:effectRef idx="0">
          <a:scrgbClr r="0" g="0" b="0"/>
        </a:effectRef>
        <a:fontRef idx="minor"/>
      </dsp:style>
      <dsp:txXfrm>
        <a:off x="342947" y="0"/>
        <a:ext cx="511679" cy="511679"/>
      </dsp:txXfrm>
    </dsp:sp>
    <dsp:sp modelId="{DC27DDA6-73A4-45AF-8B52-70E594C6E063}">
      <dsp:nvSpPr>
        <dsp:cNvPr id="6" name="五边形 5"/>
        <dsp:cNvSpPr/>
      </dsp:nvSpPr>
      <dsp:spPr bwMode="white">
        <a:xfrm rot="10800000">
          <a:off x="598786" y="639598"/>
          <a:ext cx="1869411" cy="511679"/>
        </a:xfrm>
        <a:prstGeom prst="homePlate">
          <a:avLst/>
        </a:prstGeom>
      </dsp:spPr>
      <dsp:style>
        <a:lnRef idx="2">
          <a:schemeClr val="lt1"/>
        </a:lnRef>
        <a:fillRef idx="1">
          <a:schemeClr val="accent1"/>
        </a:fillRef>
        <a:effectRef idx="0">
          <a:scrgbClr r="0" g="0" b="0"/>
        </a:effectRef>
        <a:fontRef idx="minor">
          <a:schemeClr val="lt1"/>
        </a:fontRef>
      </dsp:style>
      <dsp:txBody>
        <a:bodyPr rot="10800000" vert="horz" wrap="square" lIns="225636" tIns="80010" rIns="149352" bIns="80010"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ltLang="en-US"/>
            <a:t>总线拓扑</a:t>
          </a:r>
          <a:endParaRPr lang="zh-CN" altLang="en-US"/>
        </a:p>
      </dsp:txBody>
      <dsp:txXfrm rot="10800000">
        <a:off x="598786" y="639598"/>
        <a:ext cx="1869411" cy="511679"/>
      </dsp:txXfrm>
    </dsp:sp>
    <dsp:sp modelId="{48C23F44-CDC2-4998-B9C4-F737C51D3228}">
      <dsp:nvSpPr>
        <dsp:cNvPr id="5" name="椭圆 4"/>
        <dsp:cNvSpPr/>
      </dsp:nvSpPr>
      <dsp:spPr bwMode="white">
        <a:xfrm>
          <a:off x="342947" y="639598"/>
          <a:ext cx="511679" cy="511679"/>
        </a:xfrm>
        <a:prstGeom prst="ellipse">
          <a:avLst/>
        </a:prstGeom>
      </dsp:spPr>
      <dsp:style>
        <a:lnRef idx="2">
          <a:schemeClr val="lt1"/>
        </a:lnRef>
        <a:fillRef idx="1">
          <a:schemeClr val="accent1">
            <a:tint val="50000"/>
          </a:schemeClr>
        </a:fillRef>
        <a:effectRef idx="0">
          <a:scrgbClr r="0" g="0" b="0"/>
        </a:effectRef>
        <a:fontRef idx="minor"/>
      </dsp:style>
      <dsp:txXfrm>
        <a:off x="342947" y="639598"/>
        <a:ext cx="511679" cy="511679"/>
      </dsp:txXfrm>
    </dsp:sp>
    <dsp:sp modelId="{00C34D87-B2DD-493A-BAA2-1A14EA17DEB1}">
      <dsp:nvSpPr>
        <dsp:cNvPr id="8" name="五边形 7"/>
        <dsp:cNvSpPr/>
      </dsp:nvSpPr>
      <dsp:spPr bwMode="white">
        <a:xfrm rot="10800000">
          <a:off x="598786" y="1279197"/>
          <a:ext cx="1869411" cy="511679"/>
        </a:xfrm>
        <a:prstGeom prst="homePlate">
          <a:avLst/>
        </a:prstGeom>
      </dsp:spPr>
      <dsp:style>
        <a:lnRef idx="2">
          <a:schemeClr val="lt1"/>
        </a:lnRef>
        <a:fillRef idx="1">
          <a:schemeClr val="accent1"/>
        </a:fillRef>
        <a:effectRef idx="0">
          <a:scrgbClr r="0" g="0" b="0"/>
        </a:effectRef>
        <a:fontRef idx="minor">
          <a:schemeClr val="lt1"/>
        </a:fontRef>
      </dsp:style>
      <dsp:txBody>
        <a:bodyPr rot="10800000" vert="horz" wrap="square" lIns="225636" tIns="80010" rIns="149352" bIns="80010"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ltLang="en-US"/>
            <a:t> 环型拓扑</a:t>
          </a:r>
          <a:endParaRPr lang="zh-CN" altLang="en-US"/>
        </a:p>
      </dsp:txBody>
      <dsp:txXfrm rot="10800000">
        <a:off x="598786" y="1279197"/>
        <a:ext cx="1869411" cy="511679"/>
      </dsp:txXfrm>
    </dsp:sp>
    <dsp:sp modelId="{69DE5637-6198-4292-ADFF-69DC2A063BC5}">
      <dsp:nvSpPr>
        <dsp:cNvPr id="7" name="椭圆 6"/>
        <dsp:cNvSpPr/>
      </dsp:nvSpPr>
      <dsp:spPr bwMode="white">
        <a:xfrm>
          <a:off x="342947" y="1279197"/>
          <a:ext cx="511679" cy="511679"/>
        </a:xfrm>
        <a:prstGeom prst="ellipse">
          <a:avLst/>
        </a:prstGeom>
      </dsp:spPr>
      <dsp:style>
        <a:lnRef idx="2">
          <a:schemeClr val="lt1"/>
        </a:lnRef>
        <a:fillRef idx="1">
          <a:schemeClr val="accent1">
            <a:tint val="50000"/>
          </a:schemeClr>
        </a:fillRef>
        <a:effectRef idx="0">
          <a:scrgbClr r="0" g="0" b="0"/>
        </a:effectRef>
        <a:fontRef idx="minor"/>
      </dsp:style>
      <dsp:txXfrm>
        <a:off x="342947" y="1279197"/>
        <a:ext cx="511679" cy="511679"/>
      </dsp:txXfrm>
    </dsp:sp>
    <dsp:sp modelId="{B56FFC19-ED94-4046-A480-49EFA5BC780D}">
      <dsp:nvSpPr>
        <dsp:cNvPr id="10" name="五边形 9"/>
        <dsp:cNvSpPr/>
      </dsp:nvSpPr>
      <dsp:spPr bwMode="white">
        <a:xfrm rot="10800000">
          <a:off x="598786" y="1918795"/>
          <a:ext cx="1869411" cy="511679"/>
        </a:xfrm>
        <a:prstGeom prst="homePlate">
          <a:avLst/>
        </a:prstGeom>
      </dsp:spPr>
      <dsp:style>
        <a:lnRef idx="2">
          <a:schemeClr val="lt1"/>
        </a:lnRef>
        <a:fillRef idx="1">
          <a:schemeClr val="accent1"/>
        </a:fillRef>
        <a:effectRef idx="0">
          <a:scrgbClr r="0" g="0" b="0"/>
        </a:effectRef>
        <a:fontRef idx="minor">
          <a:schemeClr val="lt1"/>
        </a:fontRef>
      </dsp:style>
      <dsp:txBody>
        <a:bodyPr rot="10800000" vert="horz" wrap="square" lIns="225636" tIns="80010" rIns="149352" bIns="80010"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altLang="en-US"/>
            <a:t>树型结构</a:t>
          </a:r>
          <a:endParaRPr altLang="en-US"/>
        </a:p>
      </dsp:txBody>
      <dsp:txXfrm rot="10800000">
        <a:off x="598786" y="1918795"/>
        <a:ext cx="1869411" cy="511679"/>
      </dsp:txXfrm>
    </dsp:sp>
    <dsp:sp modelId="{9CC05A9E-64FC-4A77-9C52-0BB970F84129}">
      <dsp:nvSpPr>
        <dsp:cNvPr id="9" name="椭圆 8"/>
        <dsp:cNvSpPr/>
      </dsp:nvSpPr>
      <dsp:spPr bwMode="white">
        <a:xfrm>
          <a:off x="342947" y="1918795"/>
          <a:ext cx="511679" cy="511679"/>
        </a:xfrm>
        <a:prstGeom prst="ellipse">
          <a:avLst/>
        </a:prstGeom>
      </dsp:spPr>
      <dsp:style>
        <a:lnRef idx="2">
          <a:schemeClr val="lt1"/>
        </a:lnRef>
        <a:fillRef idx="1">
          <a:schemeClr val="accent1">
            <a:tint val="50000"/>
          </a:schemeClr>
        </a:fillRef>
        <a:effectRef idx="0">
          <a:scrgbClr r="0" g="0" b="0"/>
        </a:effectRef>
        <a:fontRef idx="minor"/>
      </dsp:style>
      <dsp:txXfrm>
        <a:off x="342947" y="1918795"/>
        <a:ext cx="511679" cy="511679"/>
      </dsp:txXfrm>
    </dsp:sp>
    <dsp:sp modelId="{A8E5207C-8A23-4C12-8BF0-8D84A190305D}">
      <dsp:nvSpPr>
        <dsp:cNvPr id="12" name="五边形 11"/>
        <dsp:cNvSpPr/>
      </dsp:nvSpPr>
      <dsp:spPr bwMode="white">
        <a:xfrm rot="10800000">
          <a:off x="598786" y="2558393"/>
          <a:ext cx="1869411" cy="511679"/>
        </a:xfrm>
        <a:prstGeom prst="homePlate">
          <a:avLst/>
        </a:prstGeom>
      </dsp:spPr>
      <dsp:style>
        <a:lnRef idx="2">
          <a:schemeClr val="lt1"/>
        </a:lnRef>
        <a:fillRef idx="1">
          <a:schemeClr val="accent1"/>
        </a:fillRef>
        <a:effectRef idx="0">
          <a:scrgbClr r="0" g="0" b="0"/>
        </a:effectRef>
        <a:fontRef idx="minor">
          <a:schemeClr val="lt1"/>
        </a:fontRef>
      </dsp:style>
      <dsp:txBody>
        <a:bodyPr rot="10800000" vert="horz" wrap="square" lIns="225636" tIns="80010" rIns="149352" bIns="80010"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altLang="en-US"/>
            <a:t>星型环拓扑</a:t>
          </a:r>
          <a:endParaRPr altLang="en-US"/>
        </a:p>
      </dsp:txBody>
      <dsp:txXfrm rot="10800000">
        <a:off x="598786" y="2558393"/>
        <a:ext cx="1869411" cy="511679"/>
      </dsp:txXfrm>
    </dsp:sp>
    <dsp:sp modelId="{E0D642A1-DDC9-49B7-8F19-84F4CA7BFE84}">
      <dsp:nvSpPr>
        <dsp:cNvPr id="11" name="椭圆 10"/>
        <dsp:cNvSpPr/>
      </dsp:nvSpPr>
      <dsp:spPr bwMode="white">
        <a:xfrm>
          <a:off x="342947" y="2558393"/>
          <a:ext cx="511679" cy="511679"/>
        </a:xfrm>
        <a:prstGeom prst="ellipse">
          <a:avLst/>
        </a:prstGeom>
      </dsp:spPr>
      <dsp:style>
        <a:lnRef idx="2">
          <a:schemeClr val="lt1"/>
        </a:lnRef>
        <a:fillRef idx="1">
          <a:schemeClr val="accent1">
            <a:tint val="50000"/>
          </a:schemeClr>
        </a:fillRef>
        <a:effectRef idx="0">
          <a:scrgbClr r="0" g="0" b="0"/>
        </a:effectRef>
        <a:fontRef idx="minor"/>
      </dsp:style>
      <dsp:txXfrm>
        <a:off x="342947" y="2558393"/>
        <a:ext cx="511679" cy="511679"/>
      </dsp:txXfrm>
    </dsp:sp>
    <dsp:sp modelId="{F2A5CBB8-F5AB-46CF-BE49-0C401578B657}">
      <dsp:nvSpPr>
        <dsp:cNvPr id="14" name="五边形 13"/>
        <dsp:cNvSpPr/>
      </dsp:nvSpPr>
      <dsp:spPr bwMode="white">
        <a:xfrm rot="10800000">
          <a:off x="598786" y="3197991"/>
          <a:ext cx="1869411" cy="511679"/>
        </a:xfrm>
        <a:prstGeom prst="homePlate">
          <a:avLst/>
        </a:prstGeom>
      </dsp:spPr>
      <dsp:style>
        <a:lnRef idx="2">
          <a:schemeClr val="lt1"/>
        </a:lnRef>
        <a:fillRef idx="1">
          <a:schemeClr val="accent1"/>
        </a:fillRef>
        <a:effectRef idx="0">
          <a:scrgbClr r="0" g="0" b="0"/>
        </a:effectRef>
        <a:fontRef idx="minor">
          <a:schemeClr val="lt1"/>
        </a:fontRef>
      </dsp:style>
      <dsp:txBody>
        <a:bodyPr rot="10800000" lIns="225636" tIns="80010" rIns="149352" bIns="80010"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buNone/>
          </a:pPr>
          <a:r>
            <a:rPr altLang="en-US"/>
            <a:t>网状拓扑</a:t>
          </a:r>
          <a:endParaRPr altLang="en-US"/>
        </a:p>
      </dsp:txBody>
      <dsp:txXfrm rot="10800000">
        <a:off x="598786" y="3197991"/>
        <a:ext cx="1869411" cy="511679"/>
      </dsp:txXfrm>
    </dsp:sp>
    <dsp:sp modelId="{F9BFE886-3852-4080-8300-8C7EC56DF369}">
      <dsp:nvSpPr>
        <dsp:cNvPr id="13" name="椭圆 12"/>
        <dsp:cNvSpPr/>
      </dsp:nvSpPr>
      <dsp:spPr bwMode="white">
        <a:xfrm>
          <a:off x="342947" y="3197991"/>
          <a:ext cx="511679" cy="511679"/>
        </a:xfrm>
        <a:prstGeom prst="ellipse">
          <a:avLst/>
        </a:prstGeom>
      </dsp:spPr>
      <dsp:style>
        <a:lnRef idx="2">
          <a:schemeClr val="lt1"/>
        </a:lnRef>
        <a:fillRef idx="1">
          <a:schemeClr val="accent1">
            <a:tint val="50000"/>
          </a:schemeClr>
        </a:fillRef>
        <a:effectRef idx="0">
          <a:scrgbClr r="0" g="0" b="0"/>
        </a:effectRef>
        <a:fontRef idx="minor"/>
      </dsp:style>
      <dsp:txXfrm>
        <a:off x="342947" y="3197991"/>
        <a:ext cx="511679" cy="511679"/>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046720" cy="2447290"/>
        <a:chOff x="0" y="0"/>
        <a:chExt cx="8046720" cy="2447290"/>
      </a:xfrm>
    </dsp:grpSpPr>
    <dsp:sp modelId="{DD9406C3-FC80-4468-A55B-122D744D43F0}">
      <dsp:nvSpPr>
        <dsp:cNvPr id="4" name="同侧圆角矩形 3"/>
        <dsp:cNvSpPr/>
      </dsp:nvSpPr>
      <dsp:spPr bwMode="white">
        <a:xfrm rot="5400000">
          <a:off x="4550747" y="-2250905"/>
          <a:ext cx="1186565" cy="5688374"/>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83820" tIns="41910" rIns="83820" bIns="41910" anchor="ctr"/>
        <a:lstStyle>
          <a:lvl1pPr algn="l">
            <a:defRPr sz="20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pPr marL="228600" lvl="1" indent="-228600">
            <a:lnSpc>
              <a:spcPct val="100000"/>
            </a:lnSpc>
            <a:spcBef>
              <a:spcPct val="0"/>
            </a:spcBef>
            <a:spcAft>
              <a:spcPct val="15000"/>
            </a:spcAft>
            <a:buChar char="•"/>
          </a:pPr>
          <a:r>
            <a:rPr lang="zh-CN" altLang="en-US" sz="2200">
              <a:solidFill>
                <a:schemeClr val="dk1"/>
              </a:solidFill>
            </a:rPr>
            <a:t>提供面向连接的、可靠的数据传输服务</a:t>
          </a:r>
          <a:endParaRPr lang="zh-CN" altLang="en-US" sz="2200">
            <a:solidFill>
              <a:schemeClr val="dk1"/>
            </a:solidFill>
          </a:endParaRPr>
        </a:p>
        <a:p>
          <a:pPr marL="228600" lvl="1" indent="-228600">
            <a:lnSpc>
              <a:spcPct val="100000"/>
            </a:lnSpc>
            <a:spcBef>
              <a:spcPct val="0"/>
            </a:spcBef>
            <a:spcAft>
              <a:spcPct val="15000"/>
            </a:spcAft>
            <a:buChar char="•"/>
          </a:pPr>
          <a:r>
            <a:rPr lang="zh-CN" altLang="en-US" sz="2200">
              <a:solidFill>
                <a:schemeClr val="dk1"/>
              </a:solidFill>
            </a:rPr>
            <a:t>数据传输的单位是报文段（Segment）</a:t>
          </a:r>
          <a:endParaRPr lang="zh-CN" altLang="en-US" sz="2200">
            <a:solidFill>
              <a:schemeClr val="dk1"/>
            </a:solidFill>
          </a:endParaRPr>
        </a:p>
      </dsp:txBody>
      <dsp:txXfrm rot="5400000">
        <a:off x="4550747" y="-2250905"/>
        <a:ext cx="1186565" cy="5688374"/>
      </dsp:txXfrm>
    </dsp:sp>
    <dsp:sp modelId="{96BE2B31-D87C-43E1-BE64-4C27B13F4AA4}">
      <dsp:nvSpPr>
        <dsp:cNvPr id="3" name="圆角矩形 2"/>
        <dsp:cNvSpPr/>
      </dsp:nvSpPr>
      <dsp:spPr bwMode="white">
        <a:xfrm>
          <a:off x="0" y="269387"/>
          <a:ext cx="2299843" cy="647790"/>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68580" tIns="34290" rIns="68580" bIns="34290" anchor="ctr"/>
        <a:lstStyle>
          <a:lvl1pPr algn="ctr">
            <a:defRPr sz="19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sz="1800"/>
            <a:t>传输控制协议TCP</a:t>
          </a:r>
          <a:endParaRPr lang="zh-CN" altLang="en-US" sz="1800"/>
        </a:p>
      </dsp:txBody>
      <dsp:txXfrm>
        <a:off x="0" y="269387"/>
        <a:ext cx="2299843" cy="647790"/>
      </dsp:txXfrm>
    </dsp:sp>
    <dsp:sp modelId="{6EB2A58E-CA03-4F76-94B6-D8FE50231963}">
      <dsp:nvSpPr>
        <dsp:cNvPr id="6" name="同侧圆角矩形 5"/>
        <dsp:cNvSpPr/>
      </dsp:nvSpPr>
      <dsp:spPr bwMode="white">
        <a:xfrm rot="5400000">
          <a:off x="4584615" y="-1014815"/>
          <a:ext cx="1186565" cy="5737646"/>
        </a:xfrm>
        <a:prstGeom prst="round2Same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rot="-5400000" vert="horz" wrap="square" lIns="76200" tIns="38100" rIns="76200" bIns="38100" anchor="ctr"/>
        <a:lstStyle>
          <a:lvl1pPr algn="l">
            <a:defRPr sz="2000"/>
          </a:lvl1pPr>
          <a:lvl2pPr marL="228600" indent="-228600" algn="l">
            <a:defRPr sz="2000"/>
          </a:lvl2pPr>
          <a:lvl3pPr marL="457200" indent="-228600" algn="l">
            <a:defRPr sz="2000"/>
          </a:lvl3pPr>
          <a:lvl4pPr marL="685800" indent="-228600" algn="l">
            <a:defRPr sz="2000"/>
          </a:lvl4pPr>
          <a:lvl5pPr marL="914400" indent="-228600" algn="l">
            <a:defRPr sz="2000"/>
          </a:lvl5pPr>
          <a:lvl6pPr marL="1143000" indent="-228600" algn="l">
            <a:defRPr sz="2000"/>
          </a:lvl6pPr>
          <a:lvl7pPr marL="1371600" indent="-228600" algn="l">
            <a:defRPr sz="2000"/>
          </a:lvl7pPr>
          <a:lvl8pPr marL="1600200" indent="-228600" algn="l">
            <a:defRPr sz="2000"/>
          </a:lvl8pPr>
          <a:lvl9pPr marL="1828800" indent="-228600" algn="l">
            <a:defRPr sz="2000"/>
          </a:lvl9pPr>
        </a:lstStyle>
        <a:p>
          <a:pPr lvl="1">
            <a:lnSpc>
              <a:spcPct val="100000"/>
            </a:lnSpc>
            <a:spcBef>
              <a:spcPct val="0"/>
            </a:spcBef>
            <a:spcAft>
              <a:spcPct val="15000"/>
            </a:spcAft>
            <a:buChar char="•"/>
          </a:pPr>
          <a:r>
            <a:rPr lang="zh-CN" altLang="en-US">
              <a:solidFill>
                <a:schemeClr val="dk1"/>
              </a:solidFill>
            </a:rPr>
            <a:t>提供无连接的、尽最大努力（Best-effort）的数据传输服务（不保证数据传输的可靠性）</a:t>
          </a:r>
          <a:endParaRPr lang="zh-CN" altLang="en-US">
            <a:solidFill>
              <a:schemeClr val="dk1"/>
            </a:solidFill>
          </a:endParaRPr>
        </a:p>
        <a:p>
          <a:pPr lvl="1">
            <a:lnSpc>
              <a:spcPct val="100000"/>
            </a:lnSpc>
            <a:spcBef>
              <a:spcPct val="0"/>
            </a:spcBef>
            <a:spcAft>
              <a:spcPct val="15000"/>
            </a:spcAft>
            <a:buChar char="•"/>
          </a:pPr>
          <a:r>
            <a:rPr lang="zh-CN" altLang="en-US">
              <a:solidFill>
                <a:schemeClr val="dk1"/>
              </a:solidFill>
            </a:rPr>
            <a:t>数据传输的单位是用户数据报。</a:t>
          </a:r>
          <a:endParaRPr lang="zh-CN" altLang="en-US">
            <a:solidFill>
              <a:schemeClr val="dk1"/>
            </a:solidFill>
          </a:endParaRPr>
        </a:p>
      </dsp:txBody>
      <dsp:txXfrm rot="5400000">
        <a:off x="4584615" y="-1014815"/>
        <a:ext cx="1186565" cy="5737646"/>
      </dsp:txXfrm>
    </dsp:sp>
    <dsp:sp modelId="{EBD335B5-8308-49CB-9630-99D852747B1F}">
      <dsp:nvSpPr>
        <dsp:cNvPr id="5" name="圆角矩形 4"/>
        <dsp:cNvSpPr/>
      </dsp:nvSpPr>
      <dsp:spPr bwMode="white">
        <a:xfrm>
          <a:off x="0" y="1457139"/>
          <a:ext cx="2309074" cy="751822"/>
        </a:xfrm>
        <a:prstGeom prst="roundRect">
          <a:avLst/>
        </a:prstGeom>
      </dsp:spPr>
      <dsp:style>
        <a:lnRef idx="2">
          <a:schemeClr val="lt1"/>
        </a:lnRef>
        <a:fillRef idx="1">
          <a:schemeClr val="accent1"/>
        </a:fillRef>
        <a:effectRef idx="0">
          <a:scrgbClr r="0" g="0" b="0"/>
        </a:effectRef>
        <a:fontRef idx="minor">
          <a:schemeClr val="lt1"/>
        </a:fontRef>
      </dsp:style>
      <dsp:txBody>
        <a:bodyPr vert="horz" wrap="square" lIns="72390" tIns="36195" rIns="72390" bIns="36195" anchor="ctr"/>
        <a:lstStyle>
          <a:lvl1pPr algn="ctr">
            <a:defRPr sz="19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a:t>用户数据报协议UDP</a:t>
          </a:r>
          <a:endParaRPr lang="zh-CN" altLang="en-US"/>
        </a:p>
      </dsp:txBody>
      <dsp:txXfrm>
        <a:off x="0" y="1457139"/>
        <a:ext cx="2309074" cy="751822"/>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type="homePlate" r:blip="" rot="180"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E3AAEDC7-6ACB-4F80-9480-679439FAB09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79768" y="4715907"/>
            <a:ext cx="5438140" cy="4467701"/>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B95B19D1-2800-40CE-9095-F7FA1685B15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ECA0EB2A-2A2B-4A4A-B1FA-6FEC27301E9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2A71142-768F-4641-B4C3-01A104AAECF3}" type="slidenum">
              <a:rPr lang="zh-CN" altLang="en-US" smtClean="0"/>
            </a:fld>
            <a:endParaRPr lang="zh-CN" altLang="en-US"/>
          </a:p>
        </p:txBody>
      </p:sp>
    </p:spTree>
  </p:cSld>
  <p:clrMapOvr>
    <a:masterClrMapping/>
  </p:clrMapOvr>
  <p:transition spd="slow" advTm="0">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ECA0EB2A-2A2B-4A4A-B1FA-6FEC27301E9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2A71142-768F-4641-B4C3-01A104AAECF3}" type="slidenum">
              <a:rPr lang="zh-CN" altLang="en-US" smtClean="0"/>
            </a:fld>
            <a:endParaRPr lang="zh-CN" altLang="en-US"/>
          </a:p>
        </p:txBody>
      </p:sp>
    </p:spTree>
  </p:cSld>
  <p:clrMapOvr>
    <a:masterClrMapping/>
  </p:clrMapOvr>
  <p:transition spd="slow" advTm="0">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5"/>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2" y="273845"/>
            <a:ext cx="5800725" cy="4358879"/>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ECA0EB2A-2A2B-4A4A-B1FA-6FEC27301E9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2A71142-768F-4641-B4C3-01A104AAECF3}" type="slidenum">
              <a:rPr lang="zh-CN" altLang="en-US" smtClean="0"/>
            </a:fld>
            <a:endParaRPr lang="zh-CN" altLang="en-US"/>
          </a:p>
        </p:txBody>
      </p:sp>
    </p:spTree>
  </p:cSld>
  <p:clrMapOvr>
    <a:masterClrMapping/>
  </p:clrMapOvr>
  <p:transition spd="slow" advTm="0">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ECA0EB2A-2A2B-4A4A-B1FA-6FEC27301E9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2A71142-768F-4641-B4C3-01A104AAECF3}" type="slidenum">
              <a:rPr lang="zh-CN" altLang="en-US" smtClean="0"/>
            </a:fld>
            <a:endParaRPr lang="zh-CN" altLang="en-US"/>
          </a:p>
        </p:txBody>
      </p:sp>
      <p:pic>
        <p:nvPicPr>
          <p:cNvPr id="7" name="图片 6"/>
          <p:cNvPicPr>
            <a:picLocks noChangeAspect="1"/>
          </p:cNvPicPr>
          <p:nvPr userDrawn="1"/>
        </p:nvPicPr>
        <p:blipFill rotWithShape="1">
          <a:blip r:embed="rId2" cstate="screen"/>
          <a:srcRect/>
          <a:stretch>
            <a:fillRect/>
          </a:stretch>
        </p:blipFill>
        <p:spPr>
          <a:xfrm rot="5400000" flipV="1">
            <a:off x="391853" y="-483365"/>
            <a:ext cx="1109036" cy="1937896"/>
          </a:xfrm>
          <a:prstGeom prst="rect">
            <a:avLst/>
          </a:prstGeom>
        </p:spPr>
      </p:pic>
    </p:spTree>
  </p:cSld>
  <p:clrMapOvr>
    <a:masterClrMapping/>
  </p:clrMapOvr>
  <p:transition spd="slow" advTm="0">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ECA0EB2A-2A2B-4A4A-B1FA-6FEC27301E97}"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2A71142-768F-4641-B4C3-01A104AAECF3}" type="slidenum">
              <a:rPr lang="zh-CN" altLang="en-US" smtClean="0"/>
            </a:fld>
            <a:endParaRPr lang="zh-CN" altLang="en-US"/>
          </a:p>
        </p:txBody>
      </p:sp>
    </p:spTree>
  </p:cSld>
  <p:clrMapOvr>
    <a:masterClrMapping/>
  </p:clrMapOvr>
  <p:transition spd="slow" advTm="0">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ECA0EB2A-2A2B-4A4A-B1FA-6FEC27301E97}"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2A71142-768F-4641-B4C3-01A104AAECF3}" type="slidenum">
              <a:rPr lang="zh-CN" altLang="en-US" smtClean="0"/>
            </a:fld>
            <a:endParaRPr lang="zh-CN" altLang="en-US"/>
          </a:p>
        </p:txBody>
      </p:sp>
    </p:spTree>
  </p:cSld>
  <p:clrMapOvr>
    <a:masterClrMapping/>
  </p:clrMapOvr>
  <p:transition spd="slow" advTm="0">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629842" y="1878806"/>
            <a:ext cx="3868340" cy="276344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p:nvPr>
        </p:nvSpPr>
        <p:spPr>
          <a:xfrm>
            <a:off x="4629152"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4629152" y="1878806"/>
            <a:ext cx="3887391" cy="276344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ECA0EB2A-2A2B-4A4A-B1FA-6FEC27301E97}"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C2A71142-768F-4641-B4C3-01A104AAECF3}" type="slidenum">
              <a:rPr lang="zh-CN" altLang="en-US" smtClean="0"/>
            </a:fld>
            <a:endParaRPr lang="zh-CN" altLang="en-US"/>
          </a:p>
        </p:txBody>
      </p:sp>
      <p:sp>
        <p:nvSpPr>
          <p:cNvPr id="11" name="矩形 10"/>
          <p:cNvSpPr/>
          <p:nvPr userDrawn="1"/>
        </p:nvSpPr>
        <p:spPr>
          <a:xfrm>
            <a:off x="6731206" y="4803122"/>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模板下载：</a:t>
            </a:r>
            <a:r>
              <a:rPr kumimoji="0" lang="en-US" altLang="zh-CN" sz="100" b="0" i="0" u="none" strike="noStrike" kern="0" cap="none" spc="0" normalizeH="0" baseline="0" noProof="0" dirty="0">
                <a:ln>
                  <a:noFill/>
                </a:ln>
                <a:solidFill>
                  <a:prstClr val="white"/>
                </a:solidFill>
                <a:effectLst/>
                <a:uLnTx/>
                <a:uFillTx/>
              </a:rPr>
              <a:t>www.1ppt.com/moban/     </a:t>
            </a:r>
            <a:r>
              <a:rPr kumimoji="0" lang="zh-CN" altLang="en-US" sz="100" b="0" i="0" u="none" strike="noStrike" kern="0" cap="none" spc="0" normalizeH="0" baseline="0" noProof="0" dirty="0">
                <a:ln>
                  <a:noFill/>
                </a:ln>
                <a:solidFill>
                  <a:prstClr val="white"/>
                </a:solidFill>
                <a:effectLst/>
                <a:uLnTx/>
                <a:uFillTx/>
              </a:rPr>
              <a:t>行业</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www.1ppt.com/hangye/ </a:t>
            </a:r>
            <a:endParaRPr kumimoji="0" lang="en-US" altLang="zh-CN" sz="100" b="0" i="0" u="none" strike="noStrike" kern="0" cap="none" spc="0" normalizeH="0" baseline="0" noProof="0" dirty="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prstClr val="white"/>
                </a:solidFill>
                <a:effectLst/>
                <a:uLnTx/>
                <a:uFillTx/>
              </a:rPr>
              <a:t>节日</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www.1ppt.com/jieri/           PPT</a:t>
            </a:r>
            <a:r>
              <a:rPr kumimoji="0" lang="zh-CN" altLang="en-US" sz="100" b="0" i="0" u="none" strike="noStrike" kern="0" cap="none" spc="0" normalizeH="0" baseline="0" noProof="0" dirty="0">
                <a:ln>
                  <a:noFill/>
                </a:ln>
                <a:solidFill>
                  <a:prstClr val="white"/>
                </a:solidFill>
                <a:effectLst/>
                <a:uLnTx/>
                <a:uFillTx/>
              </a:rPr>
              <a:t>素材下载：</a:t>
            </a:r>
            <a:r>
              <a:rPr kumimoji="0" lang="en-US" altLang="zh-CN" sz="100" b="0" i="0" u="none" strike="noStrike" kern="0" cap="none" spc="0" normalizeH="0" baseline="0" noProof="0" dirty="0">
                <a:ln>
                  <a:noFill/>
                </a:ln>
                <a:solidFill>
                  <a:prstClr val="white"/>
                </a:solidFill>
                <a:effectLst/>
                <a:uLnTx/>
                <a:uFillTx/>
              </a:rPr>
              <a:t>www.1ppt.com/sucai/</a:t>
            </a:r>
            <a:endParaRPr kumimoji="0" lang="en-US" altLang="zh-CN" sz="100" b="0" i="0" u="none" strike="noStrike" kern="0" cap="none" spc="0" normalizeH="0" baseline="0" noProof="0" dirty="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背景图片：</a:t>
            </a:r>
            <a:r>
              <a:rPr kumimoji="0" lang="en-US" altLang="zh-CN" sz="100" b="0" i="0" u="none" strike="noStrike" kern="0" cap="none" spc="0" normalizeH="0" baseline="0" noProof="0" dirty="0">
                <a:ln>
                  <a:noFill/>
                </a:ln>
                <a:solidFill>
                  <a:prstClr val="white"/>
                </a:solidFill>
                <a:effectLst/>
                <a:uLnTx/>
                <a:uFillTx/>
              </a:rPr>
              <a:t>www.1ppt.com/beijing/      PPT</a:t>
            </a:r>
            <a:r>
              <a:rPr kumimoji="0" lang="zh-CN" altLang="en-US" sz="100" b="0" i="0" u="none" strike="noStrike" kern="0" cap="none" spc="0" normalizeH="0" baseline="0" noProof="0" dirty="0">
                <a:ln>
                  <a:noFill/>
                </a:ln>
                <a:solidFill>
                  <a:prstClr val="white"/>
                </a:solidFill>
                <a:effectLst/>
                <a:uLnTx/>
                <a:uFillTx/>
              </a:rPr>
              <a:t>图表下载：</a:t>
            </a:r>
            <a:r>
              <a:rPr kumimoji="0" lang="en-US" altLang="zh-CN" sz="100" b="0" i="0" u="none" strike="noStrike" kern="0" cap="none" spc="0" normalizeH="0" baseline="0" noProof="0" dirty="0">
                <a:ln>
                  <a:noFill/>
                </a:ln>
                <a:solidFill>
                  <a:prstClr val="white"/>
                </a:solidFill>
                <a:effectLst/>
                <a:uLnTx/>
                <a:uFillTx/>
              </a:rPr>
              <a:t>www.1ppt.com/tubiao/      </a:t>
            </a:r>
            <a:endParaRPr kumimoji="0" lang="en-US" altLang="zh-CN" sz="100" b="0" i="0" u="none" strike="noStrike" kern="0" cap="none" spc="0" normalizeH="0" baseline="0" noProof="0" dirty="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prstClr val="white"/>
                </a:solidFill>
                <a:effectLst/>
                <a:uLnTx/>
                <a:uFillTx/>
              </a:rPr>
              <a:t>优秀</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下载：</a:t>
            </a:r>
            <a:r>
              <a:rPr kumimoji="0" lang="en-US" altLang="zh-CN" sz="100" b="0" i="0" u="none" strike="noStrike" kern="0" cap="none" spc="0" normalizeH="0" baseline="0" noProof="0" dirty="0">
                <a:ln>
                  <a:noFill/>
                </a:ln>
                <a:solidFill>
                  <a:prstClr val="white"/>
                </a:solidFill>
                <a:effectLst/>
                <a:uLnTx/>
                <a:uFillTx/>
              </a:rPr>
              <a:t>www.1ppt.com/xiazai/        PPT</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www.1ppt.com/powerpoint/      </a:t>
            </a:r>
            <a:endParaRPr kumimoji="0" lang="en-US" altLang="zh-CN" sz="100" b="0" i="0" u="none" strike="noStrike" kern="0" cap="none" spc="0" normalizeH="0" baseline="0" noProof="0" dirty="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prstClr val="white"/>
                </a:solidFill>
                <a:effectLst/>
                <a:uLnTx/>
                <a:uFillTx/>
              </a:rPr>
              <a:t>Word</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www.1ppt.com/word/              Excel</a:t>
            </a:r>
            <a:r>
              <a:rPr kumimoji="0" lang="zh-CN" altLang="en-US" sz="100" b="0" i="0" u="none" strike="noStrike" kern="0" cap="none" spc="0" normalizeH="0" baseline="0" noProof="0" dirty="0">
                <a:ln>
                  <a:noFill/>
                </a:ln>
                <a:solidFill>
                  <a:prstClr val="white"/>
                </a:solidFill>
                <a:effectLst/>
                <a:uLnTx/>
                <a:uFillTx/>
              </a:rPr>
              <a:t>教程：</a:t>
            </a:r>
            <a:r>
              <a:rPr kumimoji="0" lang="en-US" altLang="zh-CN" sz="100" b="0" i="0" u="none" strike="noStrike" kern="0" cap="none" spc="0" normalizeH="0" baseline="0" noProof="0" dirty="0">
                <a:ln>
                  <a:noFill/>
                </a:ln>
                <a:solidFill>
                  <a:prstClr val="white"/>
                </a:solidFill>
                <a:effectLst/>
                <a:uLnTx/>
                <a:uFillTx/>
              </a:rPr>
              <a:t>www.1ppt.com/excel/  </a:t>
            </a:r>
            <a:endParaRPr kumimoji="0" lang="en-US" altLang="zh-CN" sz="100" b="0" i="0" u="none" strike="noStrike" kern="0" cap="none" spc="0" normalizeH="0" baseline="0" noProof="0" dirty="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prstClr val="white"/>
                </a:solidFill>
                <a:effectLst/>
                <a:uLnTx/>
                <a:uFillTx/>
              </a:rPr>
              <a:t>资料下载：</a:t>
            </a:r>
            <a:r>
              <a:rPr kumimoji="0" lang="en-US" altLang="zh-CN" sz="100" b="0" i="0" u="none" strike="noStrike" kern="0" cap="none" spc="0" normalizeH="0" baseline="0" noProof="0" dirty="0">
                <a:ln>
                  <a:noFill/>
                </a:ln>
                <a:solidFill>
                  <a:prstClr val="white"/>
                </a:solidFill>
                <a:effectLst/>
                <a:uLnTx/>
                <a:uFillTx/>
              </a:rPr>
              <a:t>www.1ppt.com/ziliao/                PPT</a:t>
            </a:r>
            <a:r>
              <a:rPr kumimoji="0" lang="zh-CN" altLang="en-US" sz="100" b="0" i="0" u="none" strike="noStrike" kern="0" cap="none" spc="0" normalizeH="0" baseline="0" noProof="0" dirty="0">
                <a:ln>
                  <a:noFill/>
                </a:ln>
                <a:solidFill>
                  <a:prstClr val="white"/>
                </a:solidFill>
                <a:effectLst/>
                <a:uLnTx/>
                <a:uFillTx/>
              </a:rPr>
              <a:t>课件下载：</a:t>
            </a:r>
            <a:r>
              <a:rPr kumimoji="0" lang="en-US" altLang="zh-CN" sz="100" b="0" i="0" u="none" strike="noStrike" kern="0" cap="none" spc="0" normalizeH="0" baseline="0" noProof="0" dirty="0">
                <a:ln>
                  <a:noFill/>
                </a:ln>
                <a:solidFill>
                  <a:prstClr val="white"/>
                </a:solidFill>
                <a:effectLst/>
                <a:uLnTx/>
                <a:uFillTx/>
              </a:rPr>
              <a:t>www.1ppt.com/kejian/ </a:t>
            </a:r>
            <a:endParaRPr kumimoji="0" lang="en-US" altLang="zh-CN" sz="100" b="0" i="0" u="none" strike="noStrike" kern="0" cap="none" spc="0" normalizeH="0" baseline="0" noProof="0" dirty="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prstClr val="white"/>
                </a:solidFill>
                <a:effectLst/>
                <a:uLnTx/>
                <a:uFillTx/>
              </a:rPr>
              <a:t>范文下载：</a:t>
            </a:r>
            <a:r>
              <a:rPr kumimoji="0" lang="en-US" altLang="zh-CN" sz="100" b="0" i="0" u="none" strike="noStrike" kern="0" cap="none" spc="0" normalizeH="0" baseline="0" noProof="0" dirty="0">
                <a:ln>
                  <a:noFill/>
                </a:ln>
                <a:solidFill>
                  <a:prstClr val="white"/>
                </a:solidFill>
                <a:effectLst/>
                <a:uLnTx/>
                <a:uFillTx/>
              </a:rPr>
              <a:t>www.1ppt.com/fanwen/             </a:t>
            </a:r>
            <a:r>
              <a:rPr kumimoji="0" lang="zh-CN" altLang="en-US" sz="100" b="0" i="0" u="none" strike="noStrike" kern="0" cap="none" spc="0" normalizeH="0" baseline="0" noProof="0" dirty="0">
                <a:ln>
                  <a:noFill/>
                </a:ln>
                <a:solidFill>
                  <a:prstClr val="white"/>
                </a:solidFill>
                <a:effectLst/>
                <a:uLnTx/>
                <a:uFillTx/>
              </a:rPr>
              <a:t>试卷下载：</a:t>
            </a:r>
            <a:r>
              <a:rPr kumimoji="0" lang="en-US" altLang="zh-CN" sz="100" b="0" i="0" u="none" strike="noStrike" kern="0" cap="none" spc="0" normalizeH="0" baseline="0" noProof="0" dirty="0">
                <a:ln>
                  <a:noFill/>
                </a:ln>
                <a:solidFill>
                  <a:prstClr val="white"/>
                </a:solidFill>
                <a:effectLst/>
                <a:uLnTx/>
                <a:uFillTx/>
              </a:rPr>
              <a:t>www.1ppt.com/shiti/  </a:t>
            </a:r>
            <a:endParaRPr kumimoji="0" lang="en-US" altLang="zh-CN" sz="100" b="0" i="0" u="none" strike="noStrike" kern="0" cap="none" spc="0" normalizeH="0" baseline="0" noProof="0" dirty="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prstClr val="white"/>
                </a:solidFill>
                <a:effectLst/>
                <a:uLnTx/>
                <a:uFillTx/>
              </a:rPr>
              <a:t>教案下载：</a:t>
            </a:r>
            <a:r>
              <a:rPr kumimoji="0" lang="en-US" altLang="zh-CN" sz="100" b="0" i="0" u="none" strike="noStrike" kern="0" cap="none" spc="0" normalizeH="0" baseline="0" noProof="0" dirty="0">
                <a:ln>
                  <a:noFill/>
                </a:ln>
                <a:solidFill>
                  <a:prstClr val="white"/>
                </a:solidFill>
                <a:effectLst/>
                <a:uLnTx/>
                <a:uFillTx/>
              </a:rPr>
              <a:t>www.1ppt.com/jiaoan/        </a:t>
            </a:r>
            <a:endParaRPr kumimoji="0" lang="en-US" altLang="zh-CN" sz="100" b="0" i="0" u="none" strike="noStrike" kern="0" cap="none" spc="0" normalizeH="0" baseline="0" noProof="0" dirty="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prstClr val="white"/>
                </a:solidFill>
                <a:effectLst/>
                <a:uLnTx/>
                <a:uFillTx/>
              </a:rPr>
              <a:t>字体下载：</a:t>
            </a:r>
            <a:r>
              <a:rPr kumimoji="0" lang="en-US" altLang="zh-CN" sz="100" b="0" i="0" u="none" strike="noStrike" kern="0" cap="none" spc="0" normalizeH="0" baseline="0" noProof="0" dirty="0">
                <a:ln>
                  <a:noFill/>
                </a:ln>
                <a:solidFill>
                  <a:prstClr val="white"/>
                </a:solidFill>
                <a:effectLst/>
                <a:uLnTx/>
                <a:uFillTx/>
              </a:rPr>
              <a:t>www.1ppt.com/ziti/</a:t>
            </a:r>
            <a:endParaRPr kumimoji="0" lang="en-US" altLang="zh-CN" sz="100" b="0" i="0" u="none" strike="noStrike" kern="0" cap="none" spc="0" normalizeH="0" baseline="0" noProof="0" dirty="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prstClr val="white"/>
                </a:solidFill>
                <a:effectLst/>
                <a:uLnTx/>
                <a:uFillTx/>
              </a:rPr>
              <a:t> </a:t>
            </a:r>
            <a:endParaRPr kumimoji="0" lang="zh-CN" altLang="en-US" sz="100" b="0" i="0" u="none" strike="noStrike" kern="0" cap="none" spc="0" normalizeH="0" baseline="0" noProof="0" dirty="0">
              <a:ln>
                <a:noFill/>
              </a:ln>
              <a:solidFill>
                <a:prstClr val="white"/>
              </a:solidFill>
              <a:effectLst/>
              <a:uLnTx/>
              <a:uFillTx/>
            </a:endParaRPr>
          </a:p>
        </p:txBody>
      </p:sp>
    </p:spTree>
  </p:cSld>
  <p:clrMapOvr>
    <a:masterClrMapping/>
  </p:clrMapOvr>
  <p:transition spd="slow" advTm="0">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ECA0EB2A-2A2B-4A4A-B1FA-6FEC27301E97}"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C2A71142-768F-4641-B4C3-01A104AAECF3}" type="slidenum">
              <a:rPr lang="zh-CN" altLang="en-US" smtClean="0"/>
            </a:fld>
            <a:endParaRPr lang="zh-CN" altLang="en-US"/>
          </a:p>
        </p:txBody>
      </p:sp>
    </p:spTree>
  </p:cSld>
  <p:clrMapOvr>
    <a:masterClrMapping/>
  </p:clrMapOvr>
  <p:transition spd="slow" advTm="0">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CA0EB2A-2A2B-4A4A-B1FA-6FEC27301E97}"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C2A71142-768F-4641-B4C3-01A104AAECF3}" type="slidenum">
              <a:rPr lang="zh-CN" altLang="en-US" smtClean="0"/>
            </a:fld>
            <a:endParaRPr lang="zh-CN" altLang="en-US"/>
          </a:p>
        </p:txBody>
      </p:sp>
    </p:spTree>
  </p:cSld>
  <p:clrMapOvr>
    <a:masterClrMapping/>
  </p:clrMapOvr>
  <p:transition spd="slow" advTm="0">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70"/>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p:nvPr>
        </p:nvSpPr>
        <p:spPr>
          <a:xfrm>
            <a:off x="629841" y="1543051"/>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ECA0EB2A-2A2B-4A4A-B1FA-6FEC27301E97}"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2A71142-768F-4641-B4C3-01A104AAECF3}" type="slidenum">
              <a:rPr lang="zh-CN" altLang="en-US" smtClean="0"/>
            </a:fld>
            <a:endParaRPr lang="zh-CN" altLang="en-US"/>
          </a:p>
        </p:txBody>
      </p:sp>
    </p:spTree>
  </p:cSld>
  <p:clrMapOvr>
    <a:masterClrMapping/>
  </p:clrMapOvr>
  <p:transition spd="slow" advTm="0">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70"/>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1"/>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ECA0EB2A-2A2B-4A4A-B1FA-6FEC27301E97}"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2A71142-768F-4641-B4C3-01A104AAECF3}" type="slidenum">
              <a:rPr lang="zh-CN" altLang="en-US" smtClean="0"/>
            </a:fld>
            <a:endParaRPr lang="zh-CN" altLang="en-US"/>
          </a:p>
        </p:txBody>
      </p:sp>
    </p:spTree>
  </p:cSld>
  <p:clrMapOvr>
    <a:masterClrMapping/>
  </p:clrMapOvr>
  <p:transition spd="slow" advTm="0">
    <p:pull/>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ECA0EB2A-2A2B-4A4A-B1FA-6FEC27301E97}" type="datetimeFigureOut">
              <a:rPr lang="zh-CN" altLang="en-US" smtClean="0"/>
            </a:fld>
            <a:endParaRPr lang="zh-CN" alt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C2A71142-768F-4641-B4C3-01A104AAECF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Tm="0">
    <p:pull/>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emf"/><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emf"/><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emf"/><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emf"/><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emf"/><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emf"/><Relationship Id="rId1"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emf"/><Relationship Id="rId1" Type="http://schemas.openxmlformats.org/officeDocument/2006/relationships/image" Target="../media/image4.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image" Target="../media/image4.png"/></Relationships>
</file>

<file path=ppt/slides/_rels/slide3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image" Target="../media/image4.png"/></Relationships>
</file>

<file path=ppt/slides/_rels/slide38.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image" Target="../media/image4.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4.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emf"/><Relationship Id="rId1" Type="http://schemas.openxmlformats.org/officeDocument/2006/relationships/image" Target="../media/image4.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emf"/><Relationship Id="rId1" Type="http://schemas.openxmlformats.org/officeDocument/2006/relationships/image" Target="../media/image4.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emf"/><Relationship Id="rId1" Type="http://schemas.openxmlformats.org/officeDocument/2006/relationships/image" Target="../media/image4.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emf"/><Relationship Id="rId1" Type="http://schemas.openxmlformats.org/officeDocument/2006/relationships/image" Target="../media/image4.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emf"/><Relationship Id="rId1" Type="http://schemas.openxmlformats.org/officeDocument/2006/relationships/image" Target="../media/image4.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xml"/><Relationship Id="rId1" Type="http://schemas.openxmlformats.org/officeDocument/2006/relationships/image" Target="../media/image4.png"/></Relationships>
</file>

<file path=ppt/slides/_rels/slide7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image" Target="../media/image4.png"/></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image" Target="../media/image4.png"/></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emf"/><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emf"/><Relationship Id="rId1" Type="http://schemas.openxmlformats.org/officeDocument/2006/relationships/image" Target="../media/image4.png"/></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stretch>
            <a:fillRect/>
          </a:stretch>
        </p:blipFill>
        <p:spPr>
          <a:xfrm>
            <a:off x="6689090" y="-635"/>
            <a:ext cx="2454275" cy="5161280"/>
          </a:xfrm>
          <a:prstGeom prst="rect">
            <a:avLst/>
          </a:prstGeom>
        </p:spPr>
      </p:pic>
      <p:pic>
        <p:nvPicPr>
          <p:cNvPr id="5" name="图片 4"/>
          <p:cNvPicPr>
            <a:picLocks noChangeAspect="1"/>
          </p:cNvPicPr>
          <p:nvPr/>
        </p:nvPicPr>
        <p:blipFill rotWithShape="1">
          <a:blip r:embed="rId2" cstate="screen"/>
          <a:srcRect/>
          <a:stretch>
            <a:fillRect/>
          </a:stretch>
        </p:blipFill>
        <p:spPr>
          <a:xfrm>
            <a:off x="-119153" y="-13855"/>
            <a:ext cx="2580338" cy="3324315"/>
          </a:xfrm>
          <a:prstGeom prst="rect">
            <a:avLst/>
          </a:prstGeom>
        </p:spPr>
      </p:pic>
      <p:sp>
        <p:nvSpPr>
          <p:cNvPr id="9" name="TextBox 40"/>
          <p:cNvSpPr txBox="1"/>
          <p:nvPr/>
        </p:nvSpPr>
        <p:spPr>
          <a:xfrm>
            <a:off x="2087437" y="2726152"/>
            <a:ext cx="4903907" cy="769441"/>
          </a:xfrm>
          <a:prstGeom prst="rect">
            <a:avLst/>
          </a:prstGeom>
          <a:noFill/>
        </p:spPr>
        <p:txBody>
          <a:bodyPr wrap="non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打造人工智能共享实训基地，我校专业集群协调发展</a:t>
            </a:r>
            <a:br>
              <a:rPr lang="zh-CN" altLang="en-US" sz="2800" b="1" dirty="0">
                <a:solidFill>
                  <a:schemeClr val="bg1"/>
                </a:solidFill>
                <a:latin typeface="微软雅黑" panose="020B0503020204020204" pitchFamily="34" charset="-122"/>
                <a:ea typeface="微软雅黑" panose="020B0503020204020204" pitchFamily="34" charset="-122"/>
              </a:rPr>
            </a:b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8" name="TextBox 4"/>
          <p:cNvSpPr txBox="1">
            <a:spLocks noChangeArrowheads="1"/>
          </p:cNvSpPr>
          <p:nvPr/>
        </p:nvSpPr>
        <p:spPr bwMode="auto">
          <a:xfrm>
            <a:off x="2370716" y="1477756"/>
            <a:ext cx="748923" cy="758718"/>
          </a:xfrm>
          <a:prstGeom prst="rect">
            <a:avLst/>
          </a:prstGeom>
          <a:noFill/>
          <a:ln w="9525">
            <a:noFill/>
            <a:miter lim="800000"/>
          </a:ln>
        </p:spPr>
        <p:txBody>
          <a:bodyPr wrap="none" tIns="35100" anchor="ctr">
            <a:spAutoFit/>
          </a:bodyPr>
          <a:lstStyle/>
          <a:p>
            <a:pPr algn="ctr"/>
            <a:r>
              <a:rPr lang="zh-CN" altLang="en-US" sz="4400" dirty="0">
                <a:solidFill>
                  <a:schemeClr val="bg1"/>
                </a:solidFill>
                <a:latin typeface="微软雅黑" panose="020B0503020204020204" pitchFamily="34" charset="-122"/>
                <a:ea typeface="微软雅黑" panose="020B0503020204020204" pitchFamily="34" charset="-122"/>
                <a:cs typeface="Latha" pitchFamily="2"/>
              </a:rPr>
              <a:t>信</a:t>
            </a:r>
            <a:endParaRPr lang="zh-CN" altLang="en-US" sz="4400" dirty="0">
              <a:solidFill>
                <a:schemeClr val="bg1"/>
              </a:solidFill>
              <a:latin typeface="微软雅黑" panose="020B0503020204020204" pitchFamily="34" charset="-122"/>
              <a:ea typeface="微软雅黑" panose="020B0503020204020204" pitchFamily="34" charset="-122"/>
              <a:cs typeface="Latha" pitchFamily="2"/>
            </a:endParaRPr>
          </a:p>
        </p:txBody>
      </p:sp>
      <p:sp>
        <p:nvSpPr>
          <p:cNvPr id="23" name="TextBox 4"/>
          <p:cNvSpPr txBox="1">
            <a:spLocks noChangeArrowheads="1"/>
          </p:cNvSpPr>
          <p:nvPr/>
        </p:nvSpPr>
        <p:spPr bwMode="auto">
          <a:xfrm>
            <a:off x="6400031" y="1477756"/>
            <a:ext cx="748924" cy="758718"/>
          </a:xfrm>
          <a:prstGeom prst="rect">
            <a:avLst/>
          </a:prstGeom>
          <a:noFill/>
          <a:ln w="9525">
            <a:noFill/>
            <a:miter lim="800000"/>
          </a:ln>
        </p:spPr>
        <p:txBody>
          <a:bodyPr wrap="none" tIns="35100" anchor="ctr">
            <a:spAutoFit/>
          </a:bodyPr>
          <a:lstStyle/>
          <a:p>
            <a:pPr algn="ctr"/>
            <a:r>
              <a:rPr lang="zh-CN" altLang="en-US" sz="4400" dirty="0">
                <a:solidFill>
                  <a:schemeClr val="bg1"/>
                </a:solidFill>
                <a:latin typeface="微软雅黑" panose="020B0503020204020204" pitchFamily="34" charset="-122"/>
                <a:ea typeface="微软雅黑" panose="020B0503020204020204" pitchFamily="34" charset="-122"/>
                <a:cs typeface="Latha" pitchFamily="2"/>
              </a:rPr>
              <a:t>系</a:t>
            </a:r>
            <a:endParaRPr lang="zh-CN" altLang="en-US" sz="4400" dirty="0">
              <a:solidFill>
                <a:schemeClr val="bg1"/>
              </a:solidFill>
              <a:latin typeface="微软雅黑" panose="020B0503020204020204" pitchFamily="34" charset="-122"/>
              <a:ea typeface="微软雅黑" panose="020B0503020204020204" pitchFamily="34" charset="-122"/>
              <a:cs typeface="Latha" pitchFamily="2"/>
            </a:endParaRPr>
          </a:p>
        </p:txBody>
      </p:sp>
      <p:sp>
        <p:nvSpPr>
          <p:cNvPr id="24" name="TextBox 23"/>
          <p:cNvSpPr txBox="1"/>
          <p:nvPr/>
        </p:nvSpPr>
        <p:spPr>
          <a:xfrm>
            <a:off x="1560830" y="1356360"/>
            <a:ext cx="6837045" cy="583565"/>
          </a:xfrm>
          <a:prstGeom prst="rect">
            <a:avLst/>
          </a:prstGeom>
          <a:noFill/>
        </p:spPr>
        <p:txBody>
          <a:bodyPr wrap="square" rtlCol="0">
            <a:spAutoFit/>
          </a:bodyPr>
          <a:lstStyle/>
          <a:p>
            <a:r>
              <a:rPr sz="3200" b="1" dirty="0">
                <a:solidFill>
                  <a:srgbClr val="FF0000"/>
                </a:solidFill>
              </a:rPr>
              <a:t>学习单元一、计算机网络和互联网</a:t>
            </a:r>
            <a:endParaRPr sz="3200" b="1"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3" presetClass="entr" presetSubtype="288"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strVal val="4/3*#ppt_w"/>
                                          </p:val>
                                        </p:tav>
                                        <p:tav tm="100000">
                                          <p:val>
                                            <p:strVal val="#ppt_w"/>
                                          </p:val>
                                        </p:tav>
                                      </p:tavLst>
                                    </p:anim>
                                    <p:anim calcmode="lin" valueType="num">
                                      <p:cBhvr>
                                        <p:cTn id="19" dur="500" fill="hold"/>
                                        <p:tgtEl>
                                          <p:spTgt spid="18"/>
                                        </p:tgtEl>
                                        <p:attrNameLst>
                                          <p:attrName>ppt_h</p:attrName>
                                        </p:attrNameLst>
                                      </p:cBhvr>
                                      <p:tavLst>
                                        <p:tav tm="0">
                                          <p:val>
                                            <p:strVal val="4/3*#ppt_h"/>
                                          </p:val>
                                        </p:tav>
                                        <p:tav tm="100000">
                                          <p:val>
                                            <p:strVal val="#ppt_h"/>
                                          </p:val>
                                        </p:tav>
                                      </p:tavLst>
                                    </p:anim>
                                  </p:childTnLst>
                                </p:cTn>
                              </p:par>
                            </p:childTnLst>
                          </p:cTn>
                        </p:par>
                        <p:par>
                          <p:cTn id="20" fill="hold">
                            <p:stCondLst>
                              <p:cond delay="1500"/>
                            </p:stCondLst>
                            <p:childTnLst>
                              <p:par>
                                <p:cTn id="21" presetID="23" presetClass="entr" presetSubtype="288"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p:cTn id="23" dur="500" fill="hold"/>
                                        <p:tgtEl>
                                          <p:spTgt spid="23"/>
                                        </p:tgtEl>
                                        <p:attrNameLst>
                                          <p:attrName>ppt_w</p:attrName>
                                        </p:attrNameLst>
                                      </p:cBhvr>
                                      <p:tavLst>
                                        <p:tav tm="0">
                                          <p:val>
                                            <p:strVal val="4/3*#ppt_w"/>
                                          </p:val>
                                        </p:tav>
                                        <p:tav tm="100000">
                                          <p:val>
                                            <p:strVal val="#ppt_w"/>
                                          </p:val>
                                        </p:tav>
                                      </p:tavLst>
                                    </p:anim>
                                    <p:anim calcmode="lin" valueType="num">
                                      <p:cBhvr>
                                        <p:cTn id="24" dur="500" fill="hold"/>
                                        <p:tgtEl>
                                          <p:spTgt spid="23"/>
                                        </p:tgtEl>
                                        <p:attrNameLst>
                                          <p:attrName>ppt_h</p:attrName>
                                        </p:attrNameLst>
                                      </p:cBhvr>
                                      <p:tavLst>
                                        <p:tav tm="0">
                                          <p:val>
                                            <p:strVal val="4/3*#ppt_h"/>
                                          </p:val>
                                        </p:tav>
                                        <p:tav tm="100000">
                                          <p:val>
                                            <p:strVal val="#ppt_h"/>
                                          </p:val>
                                        </p:tav>
                                      </p:tavLst>
                                    </p:anim>
                                  </p:childTnLst>
                                </p:cTn>
                              </p:par>
                              <p:par>
                                <p:cTn id="25" presetID="22" presetClass="entr" presetSubtype="8" fill="hold" grpId="0" nodeType="withEffect">
                                  <p:stCondLst>
                                    <p:cond delay="25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1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76364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1.1.3 计算机网络概念</a:t>
            </a:r>
            <a:endParaRPr sz="2800" b="1">
              <a:solidFill>
                <a:schemeClr val="tx2"/>
              </a:solidFill>
              <a:latin typeface="宋体" panose="02010600030101010101" pitchFamily="2" charset="-122"/>
              <a:ea typeface="宋体" panose="02010600030101010101" pitchFamily="2" charset="-122"/>
              <a:sym typeface="+mn-ea"/>
            </a:endParaRPr>
          </a:p>
        </p:txBody>
      </p:sp>
      <p:sp>
        <p:nvSpPr>
          <p:cNvPr id="3" name="文本框 2"/>
          <p:cNvSpPr txBox="1"/>
          <p:nvPr/>
        </p:nvSpPr>
        <p:spPr>
          <a:xfrm>
            <a:off x="400050" y="1051560"/>
            <a:ext cx="4606290" cy="1938020"/>
          </a:xfrm>
          <a:prstGeom prst="rect">
            <a:avLst/>
          </a:prstGeom>
          <a:noFill/>
          <a:ln w="12700" cmpd="sng">
            <a:solidFill>
              <a:schemeClr val="accent5">
                <a:lumMod val="40000"/>
                <a:lumOff val="60000"/>
              </a:schemeClr>
            </a:solidFill>
            <a:prstDash val="solid"/>
          </a:ln>
        </p:spPr>
        <p:txBody>
          <a:bodyPr wrap="square">
            <a:spAutoFit/>
          </a:bodyPr>
          <a:p>
            <a:pPr indent="0"/>
            <a:r>
              <a:rPr lang="en-US" sz="2400" b="1">
                <a:solidFill>
                  <a:schemeClr val="tx2"/>
                </a:solidFill>
                <a:latin typeface="宋体" panose="02010600030101010101" pitchFamily="2" charset="-122"/>
                <a:ea typeface="宋体" panose="02010600030101010101" pitchFamily="2" charset="-122"/>
              </a:rPr>
              <a:t>   </a:t>
            </a:r>
            <a:r>
              <a:rPr sz="2400" b="1">
                <a:solidFill>
                  <a:schemeClr val="tx2"/>
                </a:solidFill>
                <a:latin typeface="宋体" panose="02010600030101010101" pitchFamily="2" charset="-122"/>
                <a:ea typeface="宋体" panose="02010600030101010101" pitchFamily="2" charset="-122"/>
              </a:rPr>
              <a:t>（1）一个网络可以包含多个“结点”，结点可以是计算机、集线器、交换机或路由器等，在后面单元我们会介绍集线器、交换机和路由器等设备。</a:t>
            </a:r>
            <a:endParaRPr sz="2400" b="1">
              <a:solidFill>
                <a:schemeClr val="tx2"/>
              </a:solidFill>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2"/>
          <a:stretch>
            <a:fillRect/>
          </a:stretch>
        </p:blipFill>
        <p:spPr>
          <a:xfrm>
            <a:off x="5247640" y="1165225"/>
            <a:ext cx="3355975" cy="2327910"/>
          </a:xfrm>
          <a:prstGeom prst="rect">
            <a:avLst/>
          </a:prstGeom>
        </p:spPr>
      </p:pic>
      <p:sp>
        <p:nvSpPr>
          <p:cNvPr id="4" name="文本框 3"/>
          <p:cNvSpPr txBox="1"/>
          <p:nvPr/>
        </p:nvSpPr>
        <p:spPr>
          <a:xfrm>
            <a:off x="400050" y="3108325"/>
            <a:ext cx="4606290" cy="1198880"/>
          </a:xfrm>
          <a:prstGeom prst="rect">
            <a:avLst/>
          </a:prstGeom>
          <a:noFill/>
          <a:ln w="12700" cmpd="sng">
            <a:solidFill>
              <a:schemeClr val="accent5">
                <a:lumMod val="40000"/>
                <a:lumOff val="60000"/>
              </a:schemeClr>
            </a:solidFill>
            <a:prstDash val="solid"/>
          </a:ln>
        </p:spPr>
        <p:txBody>
          <a:bodyPr wrap="square">
            <a:spAutoFit/>
          </a:bodyPr>
          <a:p>
            <a:pPr indent="0"/>
            <a:r>
              <a:rPr lang="en-US" sz="2400" b="1">
                <a:solidFill>
                  <a:schemeClr val="tx2"/>
                </a:solidFill>
                <a:latin typeface="宋体" panose="02010600030101010101" pitchFamily="2" charset="-122"/>
                <a:ea typeface="宋体" panose="02010600030101010101" pitchFamily="2" charset="-122"/>
              </a:rPr>
              <a:t>  </a:t>
            </a:r>
            <a:r>
              <a:rPr sz="2400" b="1">
                <a:solidFill>
                  <a:schemeClr val="tx2"/>
                </a:solidFill>
                <a:latin typeface="宋体" panose="02010600030101010101" pitchFamily="2" charset="-122"/>
                <a:ea typeface="宋体" panose="02010600030101010101" pitchFamily="2" charset="-122"/>
              </a:rPr>
              <a:t>注。</a:t>
            </a:r>
            <a:r>
              <a:rPr sz="2400" b="1">
                <a:solidFill>
                  <a:srgbClr val="FF0000"/>
                </a:solidFill>
                <a:latin typeface="宋体" panose="02010600030101010101" pitchFamily="2" charset="-122"/>
                <a:ea typeface="宋体" panose="02010600030101010101" pitchFamily="2" charset="-122"/>
              </a:rPr>
              <a:t>在网络领域，“结点”是“node”的标准译名，而“节点”是非标准的，本书采用“结点”。</a:t>
            </a:r>
            <a:endParaRPr sz="2400" b="1">
              <a:solidFill>
                <a:srgbClr val="FF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76364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1.1.3 计算机网络概念</a:t>
            </a:r>
            <a:endParaRPr sz="2800" b="1">
              <a:solidFill>
                <a:schemeClr val="tx2"/>
              </a:solidFill>
              <a:latin typeface="宋体" panose="02010600030101010101" pitchFamily="2" charset="-122"/>
              <a:ea typeface="宋体" panose="02010600030101010101" pitchFamily="2" charset="-122"/>
              <a:sym typeface="+mn-ea"/>
            </a:endParaRPr>
          </a:p>
        </p:txBody>
      </p:sp>
      <p:sp>
        <p:nvSpPr>
          <p:cNvPr id="3" name="文本框 2"/>
          <p:cNvSpPr txBox="1"/>
          <p:nvPr/>
        </p:nvSpPr>
        <p:spPr>
          <a:xfrm>
            <a:off x="400050" y="1051560"/>
            <a:ext cx="8257540" cy="1198880"/>
          </a:xfrm>
          <a:prstGeom prst="rect">
            <a:avLst/>
          </a:prstGeom>
          <a:noFill/>
          <a:ln w="12700" cmpd="sng">
            <a:solidFill>
              <a:schemeClr val="accent5">
                <a:lumMod val="40000"/>
                <a:lumOff val="60000"/>
              </a:schemeClr>
            </a:solidFill>
            <a:prstDash val="solid"/>
          </a:ln>
        </p:spPr>
        <p:txBody>
          <a:bodyPr wrap="square">
            <a:spAutoFit/>
          </a:bodyPr>
          <a:p>
            <a:pPr indent="0"/>
            <a:r>
              <a:rPr lang="en-US" sz="2400" b="1">
                <a:solidFill>
                  <a:schemeClr val="tx2"/>
                </a:solidFill>
                <a:latin typeface="宋体" panose="02010600030101010101" pitchFamily="2" charset="-122"/>
                <a:ea typeface="宋体" panose="02010600030101010101" pitchFamily="2" charset="-122"/>
              </a:rPr>
              <a:t>   </a:t>
            </a:r>
            <a:r>
              <a:rPr sz="2400" b="1">
                <a:solidFill>
                  <a:schemeClr val="tx2"/>
                </a:solidFill>
                <a:latin typeface="宋体" panose="02010600030101010101" pitchFamily="2" charset="-122"/>
                <a:ea typeface="宋体" panose="02010600030101010101" pitchFamily="2" charset="-122"/>
              </a:rPr>
              <a:t>（2）网络是通过通信设备和通信线路把有关的计算机有机的连接起来。所谓“有机地”连接是指连接时彼此必须遵循所规定的约定和规则。</a:t>
            </a:r>
            <a:endParaRPr sz="2400" b="1">
              <a:solidFill>
                <a:schemeClr val="tx2"/>
              </a:solidFill>
              <a:latin typeface="宋体" panose="02010600030101010101" pitchFamily="2" charset="-122"/>
              <a:ea typeface="宋体" panose="02010600030101010101" pitchFamily="2" charset="-122"/>
            </a:endParaRPr>
          </a:p>
        </p:txBody>
      </p:sp>
      <p:sp>
        <p:nvSpPr>
          <p:cNvPr id="4" name="文本框 3"/>
          <p:cNvSpPr txBox="1"/>
          <p:nvPr/>
        </p:nvSpPr>
        <p:spPr>
          <a:xfrm>
            <a:off x="400050" y="2369185"/>
            <a:ext cx="8257540" cy="1198880"/>
          </a:xfrm>
          <a:prstGeom prst="rect">
            <a:avLst/>
          </a:prstGeom>
          <a:noFill/>
          <a:ln w="12700" cmpd="sng">
            <a:solidFill>
              <a:schemeClr val="accent5">
                <a:lumMod val="40000"/>
                <a:lumOff val="60000"/>
              </a:schemeClr>
            </a:solidFill>
            <a:prstDash val="solid"/>
          </a:ln>
        </p:spPr>
        <p:txBody>
          <a:bodyPr wrap="square">
            <a:spAutoFit/>
          </a:bodyPr>
          <a:p>
            <a:pPr indent="0"/>
            <a:r>
              <a:rPr lang="en-US" sz="2400" b="1">
                <a:solidFill>
                  <a:schemeClr val="tx2"/>
                </a:solidFill>
                <a:latin typeface="宋体" panose="02010600030101010101" pitchFamily="2" charset="-122"/>
                <a:ea typeface="宋体" panose="02010600030101010101" pitchFamily="2" charset="-122"/>
              </a:rPr>
              <a:t>   </a:t>
            </a:r>
            <a:r>
              <a:rPr sz="2400" b="1">
                <a:latin typeface="宋体" panose="02010600030101010101" pitchFamily="2" charset="-122"/>
                <a:ea typeface="宋体" panose="02010600030101010101" pitchFamily="2" charset="-122"/>
              </a:rPr>
              <a:t>（3）建立网络的主要目的是为了实现通信的交往、信息的交流、计算机分布资源的共享或者是协同工作。其中最基本的目的是资源共享。包括硬件资源、软件资源和数据资源。</a:t>
            </a:r>
            <a:endParaRPr sz="2400" b="1">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76364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1.1.4 互连网与互联网</a:t>
            </a:r>
            <a:endParaRPr sz="2800" b="1">
              <a:solidFill>
                <a:schemeClr val="tx2"/>
              </a:solidFill>
              <a:latin typeface="宋体" panose="02010600030101010101" pitchFamily="2" charset="-122"/>
              <a:ea typeface="宋体" panose="02010600030101010101" pitchFamily="2" charset="-122"/>
              <a:sym typeface="+mn-ea"/>
            </a:endParaRPr>
          </a:p>
        </p:txBody>
      </p:sp>
      <p:sp>
        <p:nvSpPr>
          <p:cNvPr id="3" name="文本框 2"/>
          <p:cNvSpPr txBox="1"/>
          <p:nvPr/>
        </p:nvSpPr>
        <p:spPr>
          <a:xfrm>
            <a:off x="400050" y="1120140"/>
            <a:ext cx="3921760" cy="2676525"/>
          </a:xfrm>
          <a:prstGeom prst="rect">
            <a:avLst/>
          </a:prstGeom>
          <a:noFill/>
          <a:ln w="12700" cmpd="sng">
            <a:solidFill>
              <a:schemeClr val="accent5">
                <a:lumMod val="40000"/>
                <a:lumOff val="60000"/>
              </a:schemeClr>
            </a:solidFill>
            <a:prstDash val="solid"/>
          </a:ln>
        </p:spPr>
        <p:txBody>
          <a:bodyPr wrap="square">
            <a:spAutoFit/>
          </a:bodyPr>
          <a:p>
            <a:pPr indent="0"/>
            <a:r>
              <a:rPr lang="en-US" sz="2400" b="1">
                <a:solidFill>
                  <a:schemeClr val="tx2"/>
                </a:solidFill>
                <a:latin typeface="宋体" panose="02010600030101010101" pitchFamily="2" charset="-122"/>
                <a:ea typeface="宋体" panose="02010600030101010101" pitchFamily="2" charset="-122"/>
              </a:rPr>
              <a:t>  网络和网络还可以通过路由器等设备互连起来，这样就构成了一个覆盖范围更大的网络，这样的网络称为互连网（internet）</a:t>
            </a:r>
            <a:r>
              <a:rPr lang="zh-CN" altLang="en-US" sz="2400" b="1">
                <a:solidFill>
                  <a:schemeClr val="tx2"/>
                </a:solidFill>
                <a:latin typeface="宋体" panose="02010600030101010101" pitchFamily="2" charset="-122"/>
                <a:ea typeface="宋体" panose="02010600030101010101" pitchFamily="2" charset="-122"/>
              </a:rPr>
              <a:t>，</a:t>
            </a:r>
            <a:r>
              <a:rPr sz="2400" b="1">
                <a:solidFill>
                  <a:schemeClr val="tx2"/>
                </a:solidFill>
                <a:latin typeface="宋体" panose="02010600030101010101" pitchFamily="2" charset="-122"/>
                <a:ea typeface="宋体" panose="02010600030101010101" pitchFamily="2" charset="-122"/>
              </a:rPr>
              <a:t>如</a:t>
            </a:r>
            <a:r>
              <a:rPr lang="zh-CN" sz="2400" b="1">
                <a:solidFill>
                  <a:schemeClr val="tx2"/>
                </a:solidFill>
                <a:latin typeface="宋体" panose="02010600030101010101" pitchFamily="2" charset="-122"/>
                <a:ea typeface="宋体" panose="02010600030101010101" pitchFamily="2" charset="-122"/>
              </a:rPr>
              <a:t>右</a:t>
            </a:r>
            <a:r>
              <a:rPr sz="2400" b="1">
                <a:solidFill>
                  <a:schemeClr val="tx2"/>
                </a:solidFill>
                <a:latin typeface="宋体" panose="02010600030101010101" pitchFamily="2" charset="-122"/>
                <a:ea typeface="宋体" panose="02010600030101010101" pitchFamily="2" charset="-122"/>
              </a:rPr>
              <a:t>图所示</a:t>
            </a:r>
            <a:r>
              <a:rPr lang="zh-CN" sz="2400" b="1">
                <a:solidFill>
                  <a:schemeClr val="tx2"/>
                </a:solidFill>
                <a:latin typeface="宋体" panose="02010600030101010101" pitchFamily="2" charset="-122"/>
                <a:ea typeface="宋体" panose="02010600030101010101" pitchFamily="2" charset="-122"/>
              </a:rPr>
              <a:t>。</a:t>
            </a:r>
            <a:r>
              <a:rPr sz="2400" b="1">
                <a:solidFill>
                  <a:schemeClr val="tx2"/>
                </a:solidFill>
                <a:latin typeface="宋体" panose="02010600030101010101" pitchFamily="2" charset="-122"/>
                <a:ea typeface="宋体" panose="02010600030101010101" pitchFamily="2" charset="-122"/>
                <a:sym typeface="+mn-ea"/>
              </a:rPr>
              <a:t>互连网是网络的网络（Network of networks）</a:t>
            </a:r>
            <a:endParaRPr lang="zh-CN" sz="2400" b="1">
              <a:solidFill>
                <a:schemeClr val="tx2"/>
              </a:solidFill>
              <a:latin typeface="宋体" panose="02010600030101010101" pitchFamily="2" charset="-122"/>
              <a:ea typeface="宋体" panose="02010600030101010101" pitchFamily="2" charset="-122"/>
              <a:sym typeface="+mn-ea"/>
            </a:endParaRPr>
          </a:p>
        </p:txBody>
      </p:sp>
      <p:pic>
        <p:nvPicPr>
          <p:cNvPr id="4" name="图片 3"/>
          <p:cNvPicPr>
            <a:picLocks noChangeAspect="1"/>
          </p:cNvPicPr>
          <p:nvPr/>
        </p:nvPicPr>
        <p:blipFill>
          <a:blip r:embed="rId2"/>
          <a:srcRect r="47926" b="11419"/>
          <a:stretch>
            <a:fillRect/>
          </a:stretch>
        </p:blipFill>
        <p:spPr>
          <a:xfrm>
            <a:off x="4518660" y="1108075"/>
            <a:ext cx="4268470" cy="292671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76364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1.1.4 互连网与互联网</a:t>
            </a:r>
            <a:endParaRPr sz="2800" b="1">
              <a:solidFill>
                <a:schemeClr val="tx2"/>
              </a:solidFill>
              <a:latin typeface="宋体" panose="02010600030101010101" pitchFamily="2" charset="-122"/>
              <a:ea typeface="宋体" panose="02010600030101010101" pitchFamily="2" charset="-122"/>
              <a:sym typeface="+mn-ea"/>
            </a:endParaRPr>
          </a:p>
        </p:txBody>
      </p:sp>
      <p:sp>
        <p:nvSpPr>
          <p:cNvPr id="3" name="文本框 2"/>
          <p:cNvSpPr txBox="1"/>
          <p:nvPr/>
        </p:nvSpPr>
        <p:spPr>
          <a:xfrm>
            <a:off x="400050" y="1120140"/>
            <a:ext cx="4826000" cy="3046095"/>
          </a:xfrm>
          <a:prstGeom prst="rect">
            <a:avLst/>
          </a:prstGeom>
          <a:noFill/>
          <a:ln w="12700" cmpd="sng">
            <a:solidFill>
              <a:schemeClr val="accent5">
                <a:lumMod val="40000"/>
                <a:lumOff val="60000"/>
              </a:schemeClr>
            </a:solidFill>
            <a:prstDash val="solid"/>
          </a:ln>
        </p:spPr>
        <p:txBody>
          <a:bodyPr wrap="square">
            <a:spAutoFit/>
          </a:bodyPr>
          <a:p>
            <a:pPr indent="0"/>
            <a:r>
              <a:rPr lang="en-US" sz="2400" b="1">
                <a:solidFill>
                  <a:schemeClr val="tx2"/>
                </a:solidFill>
                <a:latin typeface="宋体" panose="02010600030101010101" pitchFamily="2" charset="-122"/>
                <a:ea typeface="宋体" panose="02010600030101010101" pitchFamily="2" charset="-122"/>
              </a:rPr>
              <a:t>  </a:t>
            </a:r>
            <a:r>
              <a:rPr sz="2400" b="1">
                <a:solidFill>
                  <a:schemeClr val="tx2"/>
                </a:solidFill>
                <a:latin typeface="宋体" panose="02010600030101010101" pitchFamily="2" charset="-122"/>
                <a:ea typeface="宋体" panose="02010600030101010101" pitchFamily="2" charset="-122"/>
              </a:rPr>
              <a:t>网络我们可以用一朵云来表示，这时候既可以把网络上的计算机包含在云中（如</a:t>
            </a:r>
            <a:r>
              <a:rPr lang="zh-CN" sz="2400" b="1">
                <a:solidFill>
                  <a:schemeClr val="tx2"/>
                </a:solidFill>
                <a:latin typeface="宋体" panose="02010600030101010101" pitchFamily="2" charset="-122"/>
                <a:ea typeface="宋体" panose="02010600030101010101" pitchFamily="2" charset="-122"/>
              </a:rPr>
              <a:t>上</a:t>
            </a:r>
            <a:r>
              <a:rPr sz="2400" b="1">
                <a:solidFill>
                  <a:schemeClr val="tx2"/>
                </a:solidFill>
                <a:latin typeface="宋体" panose="02010600030101010101" pitchFamily="2" charset="-122"/>
                <a:ea typeface="宋体" panose="02010600030101010101" pitchFamily="2" charset="-122"/>
              </a:rPr>
              <a:t>图所示），也可以把计算机画在云的外边（如</a:t>
            </a:r>
            <a:r>
              <a:rPr lang="zh-CN" sz="2400" b="1">
                <a:solidFill>
                  <a:schemeClr val="tx2"/>
                </a:solidFill>
                <a:latin typeface="宋体" panose="02010600030101010101" pitchFamily="2" charset="-122"/>
                <a:ea typeface="宋体" panose="02010600030101010101" pitchFamily="2" charset="-122"/>
              </a:rPr>
              <a:t>右</a:t>
            </a:r>
            <a:r>
              <a:rPr sz="2400" b="1">
                <a:solidFill>
                  <a:schemeClr val="tx2"/>
                </a:solidFill>
                <a:latin typeface="宋体" panose="02010600030101010101" pitchFamily="2" charset="-122"/>
                <a:ea typeface="宋体" panose="02010600030101010101" pitchFamily="2" charset="-122"/>
              </a:rPr>
              <a:t>图所示），通常，为了便于大家理解像讨论计算机之间的通信等问题，一般采用把计算机画在云外。把与网络相连的计算机称为主机（host）</a:t>
            </a:r>
            <a:r>
              <a:rPr lang="zh-CN" sz="2400" b="1">
                <a:solidFill>
                  <a:schemeClr val="tx2"/>
                </a:solidFill>
                <a:latin typeface="宋体" panose="02010600030101010101" pitchFamily="2" charset="-122"/>
                <a:ea typeface="宋体" panose="02010600030101010101" pitchFamily="2" charset="-122"/>
              </a:rPr>
              <a:t>。</a:t>
            </a:r>
            <a:endParaRPr lang="zh-CN" sz="2400" b="1">
              <a:solidFill>
                <a:schemeClr val="tx2"/>
              </a:solidFill>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2"/>
          <a:stretch>
            <a:fillRect/>
          </a:stretch>
        </p:blipFill>
        <p:spPr>
          <a:xfrm>
            <a:off x="5408295" y="1120140"/>
            <a:ext cx="3486785" cy="268097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76364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1.1.4 互连网与互联网</a:t>
            </a:r>
            <a:endParaRPr sz="2800" b="1">
              <a:solidFill>
                <a:schemeClr val="tx2"/>
              </a:solidFill>
              <a:latin typeface="宋体" panose="02010600030101010101" pitchFamily="2" charset="-122"/>
              <a:ea typeface="宋体" panose="02010600030101010101" pitchFamily="2" charset="-122"/>
              <a:sym typeface="+mn-ea"/>
            </a:endParaRPr>
          </a:p>
        </p:txBody>
      </p:sp>
      <p:sp>
        <p:nvSpPr>
          <p:cNvPr id="4" name="文本框 3"/>
          <p:cNvSpPr txBox="1"/>
          <p:nvPr/>
        </p:nvSpPr>
        <p:spPr>
          <a:xfrm>
            <a:off x="313690" y="2207260"/>
            <a:ext cx="796925" cy="829945"/>
          </a:xfrm>
          <a:prstGeom prst="rect">
            <a:avLst/>
          </a:prstGeom>
          <a:noFill/>
          <a:ln w="12700" cmpd="sng">
            <a:solidFill>
              <a:schemeClr val="accent5">
                <a:lumMod val="40000"/>
                <a:lumOff val="60000"/>
              </a:schemeClr>
            </a:solidFill>
            <a:prstDash val="solid"/>
          </a:ln>
        </p:spPr>
        <p:txBody>
          <a:bodyPr wrap="square">
            <a:spAutoFit/>
          </a:bodyPr>
          <a:p>
            <a:pPr indent="0"/>
            <a:r>
              <a:rPr lang="zh-CN" sz="2400" b="1">
                <a:solidFill>
                  <a:schemeClr val="tx2"/>
                </a:solidFill>
                <a:latin typeface="宋体" panose="02010600030101010101" pitchFamily="2" charset="-122"/>
                <a:ea typeface="宋体" panose="02010600030101010101" pitchFamily="2" charset="-122"/>
              </a:rPr>
              <a:t>传统主机</a:t>
            </a:r>
            <a:endParaRPr lang="zh-CN" sz="2400" b="1">
              <a:solidFill>
                <a:schemeClr val="tx2"/>
              </a:solidFill>
              <a:latin typeface="宋体" panose="02010600030101010101" pitchFamily="2" charset="-122"/>
              <a:ea typeface="宋体" panose="02010600030101010101" pitchFamily="2" charset="-122"/>
            </a:endParaRPr>
          </a:p>
        </p:txBody>
      </p:sp>
      <p:sp>
        <p:nvSpPr>
          <p:cNvPr id="12" name="文本框 11"/>
          <p:cNvSpPr txBox="1"/>
          <p:nvPr/>
        </p:nvSpPr>
        <p:spPr>
          <a:xfrm>
            <a:off x="1467485" y="1407795"/>
            <a:ext cx="2034540" cy="46037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lang="zh-CN" sz="2400" b="1">
                <a:solidFill>
                  <a:schemeClr val="tx2"/>
                </a:solidFill>
                <a:latin typeface="宋体" panose="02010600030101010101" pitchFamily="2" charset="-122"/>
                <a:ea typeface="宋体" panose="02010600030101010101" pitchFamily="2" charset="-122"/>
              </a:rPr>
              <a:t>桌面</a:t>
            </a:r>
            <a:r>
              <a:rPr lang="en-US" altLang="zh-CN" sz="2400" b="1">
                <a:solidFill>
                  <a:schemeClr val="tx2"/>
                </a:solidFill>
                <a:latin typeface="宋体" panose="02010600030101010101" pitchFamily="2" charset="-122"/>
                <a:ea typeface="宋体" panose="02010600030101010101" pitchFamily="2" charset="-122"/>
              </a:rPr>
              <a:t>PC</a:t>
            </a:r>
            <a:endParaRPr lang="en-US" altLang="zh-CN" sz="2400" b="1">
              <a:solidFill>
                <a:schemeClr val="tx2"/>
              </a:solidFill>
              <a:latin typeface="宋体" panose="02010600030101010101" pitchFamily="2" charset="-122"/>
              <a:ea typeface="宋体" panose="02010600030101010101" pitchFamily="2" charset="-122"/>
            </a:endParaRPr>
          </a:p>
        </p:txBody>
      </p:sp>
      <p:sp>
        <p:nvSpPr>
          <p:cNvPr id="5" name="文本框 4"/>
          <p:cNvSpPr txBox="1"/>
          <p:nvPr/>
        </p:nvSpPr>
        <p:spPr>
          <a:xfrm>
            <a:off x="1467485" y="2043430"/>
            <a:ext cx="2035175" cy="46037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lang="zh-CN" sz="2400" b="1">
                <a:solidFill>
                  <a:schemeClr val="tx2"/>
                </a:solidFill>
                <a:latin typeface="宋体" panose="02010600030101010101" pitchFamily="2" charset="-122"/>
                <a:ea typeface="宋体" panose="02010600030101010101" pitchFamily="2" charset="-122"/>
              </a:rPr>
              <a:t>笔记本</a:t>
            </a:r>
            <a:endParaRPr lang="zh-CN" sz="2400" b="1">
              <a:solidFill>
                <a:schemeClr val="tx2"/>
              </a:solidFill>
              <a:latin typeface="宋体" panose="02010600030101010101" pitchFamily="2" charset="-122"/>
              <a:ea typeface="宋体" panose="02010600030101010101" pitchFamily="2" charset="-122"/>
            </a:endParaRPr>
          </a:p>
        </p:txBody>
      </p:sp>
      <p:sp>
        <p:nvSpPr>
          <p:cNvPr id="6" name="文本框 5"/>
          <p:cNvSpPr txBox="1"/>
          <p:nvPr/>
        </p:nvSpPr>
        <p:spPr>
          <a:xfrm>
            <a:off x="1467485" y="2679065"/>
            <a:ext cx="2035175" cy="460375"/>
          </a:xfrm>
          <a:prstGeom prst="rect">
            <a:avLst/>
          </a:prstGeom>
          <a:noFill/>
          <a:ln w="12700" cmpd="sng">
            <a:solidFill>
              <a:schemeClr val="accent5">
                <a:lumMod val="40000"/>
                <a:lumOff val="60000"/>
              </a:schemeClr>
            </a:solidFill>
            <a:prstDash val="solid"/>
          </a:ln>
        </p:spPr>
        <p:txBody>
          <a:bodyPr wrap="square">
            <a:spAutoFit/>
          </a:bodyPr>
          <a:p>
            <a:pPr marL="0" lvl="2" indent="0" fontAlgn="auto">
              <a:buFont typeface="Wingdings" panose="05000000000000000000" charset="0"/>
              <a:buNone/>
            </a:pPr>
            <a:r>
              <a:rPr lang="zh-CN" sz="2400" b="1">
                <a:solidFill>
                  <a:schemeClr val="tx2"/>
                </a:solidFill>
                <a:latin typeface="宋体" panose="02010600030101010101" pitchFamily="2" charset="-122"/>
                <a:ea typeface="宋体" panose="02010600030101010101" pitchFamily="2" charset="-122"/>
              </a:rPr>
              <a:t>Linux工作站</a:t>
            </a:r>
            <a:endParaRPr lang="zh-CN" sz="2400" b="1">
              <a:solidFill>
                <a:schemeClr val="tx2"/>
              </a:solidFill>
              <a:latin typeface="宋体" panose="02010600030101010101" pitchFamily="2" charset="-122"/>
              <a:ea typeface="宋体" panose="02010600030101010101" pitchFamily="2" charset="-122"/>
            </a:endParaRPr>
          </a:p>
        </p:txBody>
      </p:sp>
      <p:sp>
        <p:nvSpPr>
          <p:cNvPr id="7" name="文本框 6"/>
          <p:cNvSpPr txBox="1"/>
          <p:nvPr/>
        </p:nvSpPr>
        <p:spPr>
          <a:xfrm>
            <a:off x="1467485" y="3314700"/>
            <a:ext cx="2034540" cy="46037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lang="zh-CN" sz="2400" b="1">
                <a:solidFill>
                  <a:schemeClr val="tx2"/>
                </a:solidFill>
                <a:latin typeface="宋体" panose="02010600030101010101" pitchFamily="2" charset="-122"/>
                <a:ea typeface="宋体" panose="02010600030101010101" pitchFamily="2" charset="-122"/>
              </a:rPr>
              <a:t>服务器</a:t>
            </a:r>
            <a:endParaRPr lang="zh-CN" sz="2400" b="1">
              <a:solidFill>
                <a:schemeClr val="tx2"/>
              </a:solidFill>
              <a:latin typeface="宋体" panose="02010600030101010101" pitchFamily="2" charset="-122"/>
              <a:ea typeface="宋体" panose="02010600030101010101" pitchFamily="2" charset="-122"/>
            </a:endParaRPr>
          </a:p>
        </p:txBody>
      </p:sp>
      <p:sp>
        <p:nvSpPr>
          <p:cNvPr id="8" name="左大括号 7"/>
          <p:cNvSpPr/>
          <p:nvPr/>
        </p:nvSpPr>
        <p:spPr>
          <a:xfrm>
            <a:off x="1132840" y="1705610"/>
            <a:ext cx="334645" cy="183324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9" name="文本框 8"/>
          <p:cNvSpPr txBox="1"/>
          <p:nvPr/>
        </p:nvSpPr>
        <p:spPr>
          <a:xfrm>
            <a:off x="4077335" y="2265680"/>
            <a:ext cx="796925" cy="829945"/>
          </a:xfrm>
          <a:prstGeom prst="rect">
            <a:avLst/>
          </a:prstGeom>
          <a:noFill/>
          <a:ln w="12700" cmpd="sng">
            <a:solidFill>
              <a:schemeClr val="accent5">
                <a:lumMod val="40000"/>
                <a:lumOff val="60000"/>
              </a:schemeClr>
            </a:solidFill>
            <a:prstDash val="solid"/>
          </a:ln>
        </p:spPr>
        <p:txBody>
          <a:bodyPr wrap="square">
            <a:spAutoFit/>
          </a:bodyPr>
          <a:p>
            <a:pPr indent="0"/>
            <a:r>
              <a:rPr lang="zh-CN" sz="2400" b="1">
                <a:solidFill>
                  <a:srgbClr val="FF0000"/>
                </a:solidFill>
                <a:latin typeface="宋体" panose="02010600030101010101" pitchFamily="2" charset="-122"/>
                <a:ea typeface="宋体" panose="02010600030101010101" pitchFamily="2" charset="-122"/>
              </a:rPr>
              <a:t>现代主机</a:t>
            </a:r>
            <a:endParaRPr lang="zh-CN" sz="2400" b="1">
              <a:solidFill>
                <a:srgbClr val="FF0000"/>
              </a:solidFill>
              <a:latin typeface="宋体" panose="02010600030101010101" pitchFamily="2" charset="-122"/>
              <a:ea typeface="宋体" panose="02010600030101010101" pitchFamily="2" charset="-122"/>
            </a:endParaRPr>
          </a:p>
        </p:txBody>
      </p:sp>
      <p:sp>
        <p:nvSpPr>
          <p:cNvPr id="10" name="文本框 9"/>
          <p:cNvSpPr txBox="1"/>
          <p:nvPr/>
        </p:nvSpPr>
        <p:spPr>
          <a:xfrm>
            <a:off x="5231130" y="947420"/>
            <a:ext cx="2034540" cy="46037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lang="zh-CN" altLang="en-US" sz="2400" b="1">
                <a:solidFill>
                  <a:schemeClr val="tx2"/>
                </a:solidFill>
                <a:latin typeface="宋体" panose="02010600030101010101" pitchFamily="2" charset="-122"/>
                <a:ea typeface="宋体" panose="02010600030101010101" pitchFamily="2" charset="-122"/>
              </a:rPr>
              <a:t>智能手机</a:t>
            </a:r>
            <a:endParaRPr lang="zh-CN" altLang="en-US" sz="2400" b="1">
              <a:solidFill>
                <a:schemeClr val="tx2"/>
              </a:solidFill>
              <a:latin typeface="宋体" panose="02010600030101010101" pitchFamily="2" charset="-122"/>
              <a:ea typeface="宋体" panose="02010600030101010101" pitchFamily="2" charset="-122"/>
            </a:endParaRPr>
          </a:p>
        </p:txBody>
      </p:sp>
      <p:sp>
        <p:nvSpPr>
          <p:cNvPr id="11" name="文本框 10"/>
          <p:cNvSpPr txBox="1"/>
          <p:nvPr/>
        </p:nvSpPr>
        <p:spPr>
          <a:xfrm>
            <a:off x="5230495" y="1463675"/>
            <a:ext cx="2035175" cy="46037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lang="zh-CN" sz="2400" b="1">
                <a:solidFill>
                  <a:schemeClr val="tx2"/>
                </a:solidFill>
                <a:latin typeface="宋体" panose="02010600030101010101" pitchFamily="2" charset="-122"/>
                <a:ea typeface="宋体" panose="02010600030101010101" pitchFamily="2" charset="-122"/>
              </a:rPr>
              <a:t>平板电脑</a:t>
            </a:r>
            <a:endParaRPr lang="zh-CN" sz="2400" b="1">
              <a:solidFill>
                <a:schemeClr val="tx2"/>
              </a:solidFill>
              <a:latin typeface="宋体" panose="02010600030101010101" pitchFamily="2" charset="-122"/>
              <a:ea typeface="宋体" panose="02010600030101010101" pitchFamily="2" charset="-122"/>
            </a:endParaRPr>
          </a:p>
        </p:txBody>
      </p:sp>
      <p:sp>
        <p:nvSpPr>
          <p:cNvPr id="13" name="文本框 12"/>
          <p:cNvSpPr txBox="1"/>
          <p:nvPr/>
        </p:nvSpPr>
        <p:spPr>
          <a:xfrm>
            <a:off x="5230495" y="1986915"/>
            <a:ext cx="2035175" cy="460375"/>
          </a:xfrm>
          <a:prstGeom prst="rect">
            <a:avLst/>
          </a:prstGeom>
          <a:noFill/>
          <a:ln w="12700" cmpd="sng">
            <a:solidFill>
              <a:schemeClr val="accent5">
                <a:lumMod val="40000"/>
                <a:lumOff val="60000"/>
              </a:schemeClr>
            </a:solidFill>
            <a:prstDash val="solid"/>
          </a:ln>
        </p:spPr>
        <p:txBody>
          <a:bodyPr wrap="square">
            <a:spAutoFit/>
          </a:bodyPr>
          <a:p>
            <a:pPr marL="0" lvl="2" indent="0" fontAlgn="auto">
              <a:buFont typeface="Wingdings" panose="05000000000000000000" charset="0"/>
              <a:buNone/>
            </a:pPr>
            <a:r>
              <a:rPr lang="zh-CN" sz="2400" b="1">
                <a:solidFill>
                  <a:schemeClr val="tx2"/>
                </a:solidFill>
                <a:latin typeface="宋体" panose="02010600030101010101" pitchFamily="2" charset="-122"/>
                <a:ea typeface="宋体" panose="02010600030101010101" pitchFamily="2" charset="-122"/>
              </a:rPr>
              <a:t>电视</a:t>
            </a:r>
            <a:endParaRPr lang="zh-CN" sz="2400" b="1">
              <a:solidFill>
                <a:schemeClr val="tx2"/>
              </a:solidFill>
              <a:latin typeface="宋体" panose="02010600030101010101" pitchFamily="2" charset="-122"/>
              <a:ea typeface="宋体" panose="02010600030101010101" pitchFamily="2" charset="-122"/>
            </a:endParaRPr>
          </a:p>
        </p:txBody>
      </p:sp>
      <p:sp>
        <p:nvSpPr>
          <p:cNvPr id="14" name="文本框 13"/>
          <p:cNvSpPr txBox="1"/>
          <p:nvPr/>
        </p:nvSpPr>
        <p:spPr>
          <a:xfrm>
            <a:off x="5231130" y="2505075"/>
            <a:ext cx="2034540" cy="46037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lang="zh-CN" sz="2400" b="1">
                <a:solidFill>
                  <a:schemeClr val="tx2"/>
                </a:solidFill>
                <a:latin typeface="宋体" panose="02010600030101010101" pitchFamily="2" charset="-122"/>
                <a:ea typeface="宋体" panose="02010600030101010101" pitchFamily="2" charset="-122"/>
              </a:rPr>
              <a:t>家用电器</a:t>
            </a:r>
            <a:endParaRPr lang="zh-CN" sz="2400" b="1">
              <a:solidFill>
                <a:schemeClr val="tx2"/>
              </a:solidFill>
              <a:latin typeface="宋体" panose="02010600030101010101" pitchFamily="2" charset="-122"/>
              <a:ea typeface="宋体" panose="02010600030101010101" pitchFamily="2" charset="-122"/>
            </a:endParaRPr>
          </a:p>
        </p:txBody>
      </p:sp>
      <p:sp>
        <p:nvSpPr>
          <p:cNvPr id="15" name="左大括号 14"/>
          <p:cNvSpPr/>
          <p:nvPr/>
        </p:nvSpPr>
        <p:spPr>
          <a:xfrm>
            <a:off x="4896485" y="1087755"/>
            <a:ext cx="319405" cy="3757295"/>
          </a:xfrm>
          <a:prstGeom prst="leftBrace">
            <a:avLst>
              <a:gd name="adj1" fmla="val 8333"/>
              <a:gd name="adj2" fmla="val 42927"/>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6" name="文本框 15"/>
          <p:cNvSpPr txBox="1"/>
          <p:nvPr/>
        </p:nvSpPr>
        <p:spPr>
          <a:xfrm>
            <a:off x="5231765" y="3015615"/>
            <a:ext cx="2035175" cy="46037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lang="zh-CN" sz="2400" b="1">
                <a:solidFill>
                  <a:schemeClr val="tx2"/>
                </a:solidFill>
                <a:latin typeface="宋体" panose="02010600030101010101" pitchFamily="2" charset="-122"/>
                <a:ea typeface="宋体" panose="02010600030101010101" pitchFamily="2" charset="-122"/>
              </a:rPr>
              <a:t>交通信号灯</a:t>
            </a:r>
            <a:endParaRPr lang="zh-CN" sz="2400" b="1">
              <a:solidFill>
                <a:schemeClr val="tx2"/>
              </a:solidFill>
              <a:latin typeface="宋体" panose="02010600030101010101" pitchFamily="2" charset="-122"/>
              <a:ea typeface="宋体" panose="02010600030101010101" pitchFamily="2" charset="-122"/>
            </a:endParaRPr>
          </a:p>
        </p:txBody>
      </p:sp>
      <p:sp>
        <p:nvSpPr>
          <p:cNvPr id="17" name="文本框 16"/>
          <p:cNvSpPr txBox="1"/>
          <p:nvPr/>
        </p:nvSpPr>
        <p:spPr>
          <a:xfrm>
            <a:off x="5230495" y="3526155"/>
            <a:ext cx="2035175" cy="460375"/>
          </a:xfrm>
          <a:prstGeom prst="rect">
            <a:avLst/>
          </a:prstGeom>
          <a:noFill/>
          <a:ln w="12700" cmpd="sng">
            <a:solidFill>
              <a:schemeClr val="accent5">
                <a:lumMod val="40000"/>
                <a:lumOff val="60000"/>
              </a:schemeClr>
            </a:solidFill>
            <a:prstDash val="solid"/>
          </a:ln>
        </p:spPr>
        <p:txBody>
          <a:bodyPr wrap="square">
            <a:spAutoFit/>
          </a:bodyPr>
          <a:p>
            <a:pPr marL="0" lvl="2" indent="0" fontAlgn="auto">
              <a:buFont typeface="Wingdings" panose="05000000000000000000" charset="0"/>
              <a:buNone/>
            </a:pPr>
            <a:r>
              <a:rPr lang="zh-CN" sz="2400" b="1">
                <a:solidFill>
                  <a:schemeClr val="tx2"/>
                </a:solidFill>
                <a:latin typeface="宋体" panose="02010600030101010101" pitchFamily="2" charset="-122"/>
                <a:ea typeface="宋体" panose="02010600030101010101" pitchFamily="2" charset="-122"/>
              </a:rPr>
              <a:t>监视系统</a:t>
            </a:r>
            <a:endParaRPr lang="zh-CN" sz="2400" b="1">
              <a:solidFill>
                <a:schemeClr val="tx2"/>
              </a:solidFill>
              <a:latin typeface="宋体" panose="02010600030101010101" pitchFamily="2" charset="-122"/>
              <a:ea typeface="宋体" panose="02010600030101010101" pitchFamily="2" charset="-122"/>
            </a:endParaRPr>
          </a:p>
        </p:txBody>
      </p:sp>
      <p:sp>
        <p:nvSpPr>
          <p:cNvPr id="18" name="文本框 17"/>
          <p:cNvSpPr txBox="1"/>
          <p:nvPr/>
        </p:nvSpPr>
        <p:spPr>
          <a:xfrm>
            <a:off x="5230495" y="4050665"/>
            <a:ext cx="2034540" cy="46037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lang="zh-CN" sz="2400" b="1">
                <a:solidFill>
                  <a:schemeClr val="tx2"/>
                </a:solidFill>
                <a:latin typeface="宋体" panose="02010600030101010101" pitchFamily="2" charset="-122"/>
                <a:ea typeface="宋体" panose="02010600030101010101" pitchFamily="2" charset="-122"/>
              </a:rPr>
              <a:t>手表、眼镜</a:t>
            </a:r>
            <a:endParaRPr lang="zh-CN" sz="2400" b="1">
              <a:solidFill>
                <a:schemeClr val="tx2"/>
              </a:solidFill>
              <a:latin typeface="宋体" panose="02010600030101010101" pitchFamily="2" charset="-122"/>
              <a:ea typeface="宋体" panose="02010600030101010101" pitchFamily="2" charset="-122"/>
            </a:endParaRPr>
          </a:p>
        </p:txBody>
      </p:sp>
      <p:sp>
        <p:nvSpPr>
          <p:cNvPr id="21" name="文本框 20"/>
          <p:cNvSpPr txBox="1"/>
          <p:nvPr/>
        </p:nvSpPr>
        <p:spPr>
          <a:xfrm>
            <a:off x="5232400" y="4596130"/>
            <a:ext cx="2034540" cy="46037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lang="zh-CN" sz="2400" b="1">
                <a:solidFill>
                  <a:schemeClr val="tx2"/>
                </a:solidFill>
                <a:latin typeface="宋体" panose="02010600030101010101" pitchFamily="2" charset="-122"/>
                <a:ea typeface="宋体" panose="02010600030101010101" pitchFamily="2" charset="-122"/>
              </a:rPr>
              <a:t>汽车控制系统</a:t>
            </a:r>
            <a:endParaRPr lang="zh-CN" sz="2400" b="1">
              <a:solidFill>
                <a:schemeClr val="tx2"/>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76364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1.1.4 互连网与互联网</a:t>
            </a:r>
            <a:endParaRPr sz="2800" b="1">
              <a:solidFill>
                <a:schemeClr val="tx2"/>
              </a:solidFill>
              <a:latin typeface="宋体" panose="02010600030101010101" pitchFamily="2" charset="-122"/>
              <a:ea typeface="宋体" panose="02010600030101010101" pitchFamily="2" charset="-122"/>
              <a:sym typeface="+mn-ea"/>
            </a:endParaRPr>
          </a:p>
        </p:txBody>
      </p:sp>
      <p:sp>
        <p:nvSpPr>
          <p:cNvPr id="3" name="文本框 2"/>
          <p:cNvSpPr txBox="1"/>
          <p:nvPr/>
        </p:nvSpPr>
        <p:spPr>
          <a:xfrm>
            <a:off x="390525" y="1120140"/>
            <a:ext cx="8363585" cy="2306955"/>
          </a:xfrm>
          <a:prstGeom prst="rect">
            <a:avLst/>
          </a:prstGeom>
          <a:noFill/>
          <a:ln w="12700" cmpd="sng">
            <a:solidFill>
              <a:schemeClr val="accent5">
                <a:lumMod val="40000"/>
                <a:lumOff val="60000"/>
              </a:schemeClr>
            </a:solidFill>
            <a:prstDash val="solid"/>
          </a:ln>
        </p:spPr>
        <p:txBody>
          <a:bodyPr wrap="square">
            <a:spAutoFit/>
          </a:bodyPr>
          <a:p>
            <a:pPr indent="0"/>
            <a:r>
              <a:rPr lang="en-US" sz="2400" b="1">
                <a:solidFill>
                  <a:srgbClr val="FF0000"/>
                </a:solidFill>
                <a:latin typeface="宋体" panose="02010600030101010101" pitchFamily="2" charset="-122"/>
                <a:ea typeface="宋体" panose="02010600030101010101" pitchFamily="2" charset="-122"/>
              </a:rPr>
              <a:t>    </a:t>
            </a:r>
            <a:r>
              <a:rPr sz="2400" b="1">
                <a:solidFill>
                  <a:srgbClr val="FF0000"/>
                </a:solidFill>
                <a:latin typeface="宋体" panose="02010600030101010101" pitchFamily="2" charset="-122"/>
                <a:ea typeface="宋体" panose="02010600030101010101" pitchFamily="2" charset="-122"/>
              </a:rPr>
              <a:t>网络把许多计算机连接在一起，而互联网则把许多网络连接在一起。互联网就是世界上最大的计算机网络。</a:t>
            </a:r>
            <a:endParaRPr sz="2400" b="1">
              <a:solidFill>
                <a:srgbClr val="FF0000"/>
              </a:solidFill>
              <a:latin typeface="宋体" panose="02010600030101010101" pitchFamily="2" charset="-122"/>
              <a:ea typeface="宋体" panose="02010600030101010101" pitchFamily="2" charset="-122"/>
            </a:endParaRPr>
          </a:p>
          <a:p>
            <a:pPr indent="0"/>
            <a:r>
              <a:rPr lang="en-US" sz="2400" b="1">
                <a:solidFill>
                  <a:schemeClr val="tx2"/>
                </a:solidFill>
                <a:latin typeface="宋体" panose="02010600030101010101" pitchFamily="2" charset="-122"/>
                <a:ea typeface="宋体" panose="02010600030101010101" pitchFamily="2" charset="-122"/>
              </a:rPr>
              <a:t>    </a:t>
            </a:r>
            <a:r>
              <a:rPr sz="2400" b="1">
                <a:solidFill>
                  <a:schemeClr val="tx2"/>
                </a:solidFill>
                <a:latin typeface="宋体" panose="02010600030101010101" pitchFamily="2" charset="-122"/>
                <a:ea typeface="宋体" panose="02010600030101010101" pitchFamily="2" charset="-122"/>
              </a:rPr>
              <a:t>互联网（Internet）是世界上最大的互连网络（用户数以亿计，互连的网络数以百万计），是一个世界范围的计算机网络，即它是一个互联了遍及全世界数十亿计算机设备的网络。</a:t>
            </a:r>
            <a:endParaRPr sz="2400" b="1">
              <a:solidFill>
                <a:schemeClr val="tx2"/>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76364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1.1.4 互连网与互联网</a:t>
            </a:r>
            <a:endParaRPr sz="2800" b="1">
              <a:solidFill>
                <a:schemeClr val="tx2"/>
              </a:solidFill>
              <a:latin typeface="宋体" panose="02010600030101010101" pitchFamily="2" charset="-122"/>
              <a:ea typeface="宋体" panose="02010600030101010101" pitchFamily="2" charset="-122"/>
              <a:sym typeface="+mn-ea"/>
            </a:endParaRPr>
          </a:p>
        </p:txBody>
      </p:sp>
      <p:sp>
        <p:nvSpPr>
          <p:cNvPr id="3" name="文本框 2"/>
          <p:cNvSpPr txBox="1"/>
          <p:nvPr/>
        </p:nvSpPr>
        <p:spPr>
          <a:xfrm>
            <a:off x="390525" y="1120140"/>
            <a:ext cx="8363585" cy="2306955"/>
          </a:xfrm>
          <a:prstGeom prst="rect">
            <a:avLst/>
          </a:prstGeom>
          <a:noFill/>
          <a:ln w="12700" cmpd="sng">
            <a:solidFill>
              <a:schemeClr val="accent5">
                <a:lumMod val="40000"/>
                <a:lumOff val="60000"/>
              </a:schemeClr>
            </a:solidFill>
            <a:prstDash val="solid"/>
          </a:ln>
        </p:spPr>
        <p:txBody>
          <a:bodyPr wrap="square">
            <a:spAutoFit/>
          </a:bodyPr>
          <a:p>
            <a:pPr indent="0"/>
            <a:r>
              <a:rPr lang="en-US" sz="2400" b="1">
                <a:solidFill>
                  <a:srgbClr val="FF0000"/>
                </a:solidFill>
                <a:latin typeface="宋体" panose="02010600030101010101" pitchFamily="2" charset="-122"/>
                <a:ea typeface="宋体" panose="02010600030101010101" pitchFamily="2" charset="-122"/>
              </a:rPr>
              <a:t>    </a:t>
            </a:r>
            <a:r>
              <a:rPr sz="2400" b="1">
                <a:solidFill>
                  <a:srgbClr val="FF0000"/>
                </a:solidFill>
                <a:latin typeface="宋体" panose="02010600030101010101" pitchFamily="2" charset="-122"/>
                <a:ea typeface="宋体" panose="02010600030101010101" pitchFamily="2" charset="-122"/>
              </a:rPr>
              <a:t>注：internet（互联网或互连网）：是一个通用名词，它泛指由多个网络互连而成的网络。</a:t>
            </a:r>
            <a:endParaRPr sz="2400" b="1">
              <a:solidFill>
                <a:srgbClr val="FF0000"/>
              </a:solidFill>
              <a:latin typeface="宋体" panose="02010600030101010101" pitchFamily="2" charset="-122"/>
              <a:ea typeface="宋体" panose="02010600030101010101" pitchFamily="2" charset="-122"/>
            </a:endParaRPr>
          </a:p>
          <a:p>
            <a:pPr indent="0"/>
            <a:r>
              <a:rPr lang="en-US" sz="2400" b="1">
                <a:solidFill>
                  <a:srgbClr val="FF0000"/>
                </a:solidFill>
                <a:latin typeface="宋体" panose="02010600030101010101" pitchFamily="2" charset="-122"/>
                <a:ea typeface="宋体" panose="02010600030101010101" pitchFamily="2" charset="-122"/>
              </a:rPr>
              <a:t>    </a:t>
            </a:r>
            <a:r>
              <a:rPr sz="2400" b="1">
                <a:solidFill>
                  <a:schemeClr val="tx1"/>
                </a:solidFill>
                <a:latin typeface="宋体" panose="02010600030101010101" pitchFamily="2" charset="-122"/>
                <a:ea typeface="宋体" panose="02010600030101010101" pitchFamily="2" charset="-122"/>
              </a:rPr>
              <a:t>Internet（互联网）：是一个专用名词，它指当前全球最大的、开放的、由众多网络相互连接而成的特定计算机网络，它采用TCP/IP协议族作为通信的规则，其前身是美国的ARPAnet。</a:t>
            </a:r>
            <a:endParaRPr sz="2400" b="1">
              <a:solidFill>
                <a:schemeClr val="tx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480" y="315278"/>
            <a:ext cx="3626485" cy="521970"/>
          </a:xfrm>
          <a:prstGeom prst="rect">
            <a:avLst/>
          </a:prstGeom>
          <a:noFill/>
        </p:spPr>
        <p:txBody>
          <a:bodyPr wrap="squar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1.2 互联网的组成</a:t>
            </a:r>
            <a:endParaRPr sz="2800" b="1">
              <a:solidFill>
                <a:schemeClr val="tx2"/>
              </a:solidFill>
              <a:latin typeface="宋体" panose="02010600030101010101" pitchFamily="2" charset="-122"/>
              <a:ea typeface="宋体" panose="02010600030101010101" pitchFamily="2" charset="-122"/>
              <a:sym typeface="+mn-ea"/>
            </a:endParaRPr>
          </a:p>
        </p:txBody>
      </p:sp>
      <p:pic>
        <p:nvPicPr>
          <p:cNvPr id="4" name="图片 3"/>
          <p:cNvPicPr>
            <a:picLocks noChangeAspect="1"/>
          </p:cNvPicPr>
          <p:nvPr/>
        </p:nvPicPr>
        <p:blipFill>
          <a:blip r:embed="rId2"/>
          <a:stretch>
            <a:fillRect/>
          </a:stretch>
        </p:blipFill>
        <p:spPr>
          <a:xfrm>
            <a:off x="297180" y="1044575"/>
            <a:ext cx="7120255" cy="378206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251142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1.2.1边缘部分</a:t>
            </a:r>
            <a:endParaRPr sz="2800" b="1">
              <a:solidFill>
                <a:schemeClr val="tx2"/>
              </a:solidFill>
              <a:latin typeface="宋体" panose="02010600030101010101" pitchFamily="2" charset="-122"/>
              <a:ea typeface="宋体" panose="02010600030101010101" pitchFamily="2" charset="-122"/>
              <a:sym typeface="+mn-ea"/>
            </a:endParaRPr>
          </a:p>
        </p:txBody>
      </p:sp>
      <p:sp>
        <p:nvSpPr>
          <p:cNvPr id="3" name="文本框 2"/>
          <p:cNvSpPr txBox="1"/>
          <p:nvPr/>
        </p:nvSpPr>
        <p:spPr>
          <a:xfrm>
            <a:off x="390525" y="1120140"/>
            <a:ext cx="3222625" cy="3415030"/>
          </a:xfrm>
          <a:prstGeom prst="rect">
            <a:avLst/>
          </a:prstGeom>
          <a:noFill/>
          <a:ln w="12700" cmpd="sng">
            <a:solidFill>
              <a:schemeClr val="accent5">
                <a:lumMod val="40000"/>
                <a:lumOff val="60000"/>
              </a:schemeClr>
            </a:solidFill>
            <a:prstDash val="solid"/>
          </a:ln>
        </p:spPr>
        <p:txBody>
          <a:bodyPr wrap="square">
            <a:spAutoFit/>
          </a:bodyPr>
          <a:p>
            <a:pPr indent="0"/>
            <a:r>
              <a:rPr lang="en-US" sz="2400" b="1">
                <a:latin typeface="宋体" panose="02010600030101010101" pitchFamily="2" charset="-122"/>
                <a:ea typeface="宋体" panose="02010600030101010101" pitchFamily="2" charset="-122"/>
              </a:rPr>
              <a:t>    </a:t>
            </a:r>
            <a:r>
              <a:rPr sz="2400" b="1">
                <a:latin typeface="宋体" panose="02010600030101010101" pitchFamily="2" charset="-122"/>
                <a:ea typeface="宋体" panose="02010600030101010101" pitchFamily="2" charset="-122"/>
              </a:rPr>
              <a:t>互联网的边缘部分也称为</a:t>
            </a:r>
            <a:r>
              <a:rPr sz="2400" b="1">
                <a:solidFill>
                  <a:srgbClr val="C00000"/>
                </a:solidFill>
                <a:latin typeface="宋体" panose="02010600030101010101" pitchFamily="2" charset="-122"/>
                <a:ea typeface="宋体" panose="02010600030101010101" pitchFamily="2" charset="-122"/>
              </a:rPr>
              <a:t>资源子网</a:t>
            </a:r>
            <a:r>
              <a:rPr sz="2400" b="1">
                <a:latin typeface="宋体" panose="02010600030101010101" pitchFamily="2" charset="-122"/>
                <a:ea typeface="宋体" panose="02010600030101010101" pitchFamily="2" charset="-122"/>
              </a:rPr>
              <a:t>。处在互联网边缘的部分就是连接在互联网上的所有的主机。这些主机又称为端系统（end system），“端”就是“末端”也就是互联网的末端。</a:t>
            </a:r>
            <a:endParaRPr sz="2400" b="1">
              <a:latin typeface="宋体" panose="02010600030101010101" pitchFamily="2" charset="-122"/>
              <a:ea typeface="宋体" panose="02010600030101010101" pitchFamily="2" charset="-122"/>
            </a:endParaRPr>
          </a:p>
        </p:txBody>
      </p:sp>
      <p:sp>
        <p:nvSpPr>
          <p:cNvPr id="12" name="文本框 11"/>
          <p:cNvSpPr txBox="1"/>
          <p:nvPr/>
        </p:nvSpPr>
        <p:spPr>
          <a:xfrm>
            <a:off x="3703320" y="1127760"/>
            <a:ext cx="5031105" cy="706755"/>
          </a:xfrm>
          <a:prstGeom prst="rect">
            <a:avLst/>
          </a:prstGeom>
          <a:noFill/>
          <a:ln w="12700" cmpd="sng">
            <a:solidFill>
              <a:schemeClr val="accent5">
                <a:lumMod val="40000"/>
                <a:lumOff val="60000"/>
              </a:schemeClr>
            </a:solidFill>
            <a:prstDash val="solid"/>
          </a:ln>
        </p:spPr>
        <p:txBody>
          <a:bodyPr wrap="square">
            <a:spAutoFit/>
          </a:bodyPr>
          <a:p>
            <a:pPr marL="342900" indent="-342900">
              <a:buFont typeface="Wingdings" panose="05000000000000000000" charset="0"/>
              <a:buChar char="Ø"/>
            </a:pPr>
            <a:r>
              <a:rPr sz="2000" b="1">
                <a:solidFill>
                  <a:schemeClr val="tx2"/>
                </a:solidFill>
                <a:latin typeface="宋体" panose="02010600030101010101" pitchFamily="2" charset="-122"/>
                <a:ea typeface="宋体" panose="02010600030101010101" pitchFamily="2" charset="-122"/>
              </a:rPr>
              <a:t>桌面计算机（如包括桌面PC，Mac、工作站等）。</a:t>
            </a:r>
            <a:endParaRPr sz="2000" b="1">
              <a:solidFill>
                <a:schemeClr val="tx2"/>
              </a:solidFill>
              <a:latin typeface="宋体" panose="02010600030101010101" pitchFamily="2" charset="-122"/>
              <a:ea typeface="宋体" panose="02010600030101010101" pitchFamily="2" charset="-122"/>
            </a:endParaRPr>
          </a:p>
        </p:txBody>
      </p:sp>
      <p:sp>
        <p:nvSpPr>
          <p:cNvPr id="5" name="文本框 4"/>
          <p:cNvSpPr txBox="1"/>
          <p:nvPr/>
        </p:nvSpPr>
        <p:spPr>
          <a:xfrm>
            <a:off x="3703320" y="1930400"/>
            <a:ext cx="5031105" cy="706755"/>
          </a:xfrm>
          <a:prstGeom prst="rect">
            <a:avLst/>
          </a:prstGeom>
          <a:noFill/>
          <a:ln w="12700" cmpd="sng">
            <a:solidFill>
              <a:schemeClr val="accent5">
                <a:lumMod val="40000"/>
                <a:lumOff val="60000"/>
              </a:schemeClr>
            </a:solidFill>
            <a:prstDash val="solid"/>
          </a:ln>
        </p:spPr>
        <p:txBody>
          <a:bodyPr wrap="square">
            <a:spAutoFit/>
          </a:bodyPr>
          <a:p>
            <a:pPr marL="342900" indent="-342900">
              <a:buFont typeface="Wingdings" panose="05000000000000000000" charset="0"/>
              <a:buChar char="Ø"/>
            </a:pPr>
            <a:r>
              <a:rPr lang="zh-CN" sz="2000" b="1">
                <a:solidFill>
                  <a:schemeClr val="tx2"/>
                </a:solidFill>
                <a:latin typeface="宋体" panose="02010600030101010101" pitchFamily="2" charset="-122"/>
                <a:ea typeface="宋体" panose="02010600030101010101" pitchFamily="2" charset="-122"/>
              </a:rPr>
              <a:t>服务器（如Web服务器、视频服务器、电子邮件服务器等）。</a:t>
            </a:r>
            <a:endParaRPr lang="zh-CN" sz="2000" b="1">
              <a:solidFill>
                <a:schemeClr val="tx2"/>
              </a:solidFill>
              <a:latin typeface="宋体" panose="02010600030101010101" pitchFamily="2" charset="-122"/>
              <a:ea typeface="宋体" panose="02010600030101010101" pitchFamily="2" charset="-122"/>
            </a:endParaRPr>
          </a:p>
        </p:txBody>
      </p:sp>
      <p:sp>
        <p:nvSpPr>
          <p:cNvPr id="6" name="文本框 5"/>
          <p:cNvSpPr txBox="1"/>
          <p:nvPr/>
        </p:nvSpPr>
        <p:spPr>
          <a:xfrm>
            <a:off x="3703955" y="2733040"/>
            <a:ext cx="5031105" cy="706755"/>
          </a:xfrm>
          <a:prstGeom prst="rect">
            <a:avLst/>
          </a:prstGeom>
          <a:noFill/>
          <a:ln w="12700" cmpd="sng">
            <a:solidFill>
              <a:schemeClr val="accent5">
                <a:lumMod val="40000"/>
                <a:lumOff val="60000"/>
              </a:schemeClr>
            </a:solidFill>
            <a:prstDash val="solid"/>
          </a:ln>
        </p:spPr>
        <p:txBody>
          <a:bodyPr wrap="square">
            <a:spAutoFit/>
          </a:bodyPr>
          <a:p>
            <a:pPr marL="342900" lvl="2" indent="-342900" fontAlgn="auto">
              <a:buFont typeface="Wingdings" panose="05000000000000000000" charset="0"/>
              <a:buChar char="Ø"/>
            </a:pPr>
            <a:r>
              <a:rPr lang="zh-CN" sz="2000" b="1">
                <a:solidFill>
                  <a:schemeClr val="tx2"/>
                </a:solidFill>
                <a:latin typeface="宋体" panose="02010600030101010101" pitchFamily="2" charset="-122"/>
                <a:ea typeface="宋体" panose="02010600030101010101" pitchFamily="2" charset="-122"/>
              </a:rPr>
              <a:t>移动计算机（如笔记本电脑、智能手机、平板电脑、PDA等）。</a:t>
            </a:r>
            <a:endParaRPr lang="zh-CN" sz="2000" b="1">
              <a:solidFill>
                <a:schemeClr val="tx2"/>
              </a:solidFill>
              <a:latin typeface="宋体" panose="02010600030101010101" pitchFamily="2" charset="-122"/>
              <a:ea typeface="宋体" panose="02010600030101010101" pitchFamily="2" charset="-122"/>
            </a:endParaRPr>
          </a:p>
        </p:txBody>
      </p:sp>
      <p:sp>
        <p:nvSpPr>
          <p:cNvPr id="7" name="文本框 6"/>
          <p:cNvSpPr txBox="1"/>
          <p:nvPr/>
        </p:nvSpPr>
        <p:spPr>
          <a:xfrm>
            <a:off x="3703955" y="3535680"/>
            <a:ext cx="5030470" cy="1322070"/>
          </a:xfrm>
          <a:prstGeom prst="rect">
            <a:avLst/>
          </a:prstGeom>
          <a:noFill/>
          <a:ln w="12700" cmpd="sng">
            <a:solidFill>
              <a:schemeClr val="accent5">
                <a:lumMod val="40000"/>
                <a:lumOff val="60000"/>
              </a:schemeClr>
            </a:solidFill>
            <a:prstDash val="solid"/>
          </a:ln>
        </p:spPr>
        <p:txBody>
          <a:bodyPr wrap="square">
            <a:spAutoFit/>
          </a:bodyPr>
          <a:p>
            <a:pPr marL="342900" indent="-342900">
              <a:buFont typeface="Wingdings" panose="05000000000000000000" charset="0"/>
              <a:buChar char="Ø"/>
            </a:pPr>
            <a:r>
              <a:rPr lang="zh-CN" sz="2000" b="1">
                <a:solidFill>
                  <a:schemeClr val="accent1">
                    <a:lumMod val="50000"/>
                  </a:schemeClr>
                </a:solidFill>
                <a:ea typeface="宋体" panose="02010600030101010101" pitchFamily="2" charset="-122"/>
                <a:sym typeface="+mn-ea"/>
              </a:rPr>
              <a:t>其他非传统设备（也称</a:t>
            </a:r>
            <a:r>
              <a:rPr lang="en-US" sz="2000" b="1">
                <a:solidFill>
                  <a:schemeClr val="accent1">
                    <a:lumMod val="50000"/>
                  </a:schemeClr>
                </a:solidFill>
                <a:latin typeface="宋体" panose="02010600030101010101" pitchFamily="2" charset="-122"/>
                <a:cs typeface="Times New Roman" panose="02020603050405020304" charset="0"/>
                <a:sym typeface="+mn-ea"/>
              </a:rPr>
              <a:t>Io</a:t>
            </a:r>
            <a:r>
              <a:rPr lang="zh-CN" sz="2000" b="1">
                <a:solidFill>
                  <a:schemeClr val="accent1">
                    <a:lumMod val="50000"/>
                  </a:schemeClr>
                </a:solidFill>
                <a:ea typeface="宋体" panose="02010600030101010101" pitchFamily="2" charset="-122"/>
                <a:sym typeface="+mn-ea"/>
              </a:rPr>
              <a:t>T设备，如</a:t>
            </a:r>
            <a:r>
              <a:rPr lang="zh-CN" sz="2000" b="1">
                <a:solidFill>
                  <a:schemeClr val="accent1">
                    <a:lumMod val="50000"/>
                  </a:schemeClr>
                </a:solidFill>
                <a:latin typeface="Times New Roman" panose="02020603050405020304" charset="0"/>
                <a:ea typeface="宋体" panose="02010600030101010101" pitchFamily="2" charset="-122"/>
                <a:sym typeface="+mn-ea"/>
              </a:rPr>
              <a:t>电视、游戏机、家用电器、交通信号灯、监视系统、手表、眼镜、温度调节装置、汽车控制系统等</a:t>
            </a:r>
            <a:r>
              <a:rPr lang="zh-CN" sz="2000" b="1">
                <a:solidFill>
                  <a:schemeClr val="accent1">
                    <a:lumMod val="50000"/>
                  </a:schemeClr>
                </a:solidFill>
                <a:ea typeface="宋体" panose="02010600030101010101" pitchFamily="2" charset="-122"/>
                <a:sym typeface="+mn-ea"/>
              </a:rPr>
              <a:t>）。</a:t>
            </a:r>
            <a:endParaRPr lang="zh-CN" sz="2000" b="1">
              <a:solidFill>
                <a:schemeClr val="accent1">
                  <a:lumMod val="50000"/>
                </a:schemeClr>
              </a:solidFill>
              <a:latin typeface="宋体" panose="02010600030101010101" pitchFamily="2" charset="-122"/>
              <a:ea typeface="宋体" panose="02010600030101010101" pitchFamily="2" charset="-122"/>
              <a:sym typeface="+mn-ea"/>
            </a:endParaRPr>
          </a:p>
        </p:txBody>
      </p:sp>
      <p:graphicFrame>
        <p:nvGraphicFramePr>
          <p:cNvPr id="2" name="表格 1"/>
          <p:cNvGraphicFramePr/>
          <p:nvPr/>
        </p:nvGraphicFramePr>
        <p:xfrm>
          <a:off x="2032000" y="2193925"/>
          <a:ext cx="0" cy="0"/>
        </p:xfrm>
        <a:graphic>
          <a:graphicData uri="http://schemas.openxmlformats.org/drawingml/2006/table">
            <a:tbl>
              <a:tblPr firstRow="1" bandRow="1">
                <a:tableStyleId>{5940675A-B579-460E-94D1-54222C63F5DA}</a:tableStyleId>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251142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1.2.1边缘部分</a:t>
            </a:r>
            <a:endParaRPr sz="2800" b="1">
              <a:solidFill>
                <a:schemeClr val="tx2"/>
              </a:solidFill>
              <a:latin typeface="宋体" panose="02010600030101010101" pitchFamily="2" charset="-122"/>
              <a:ea typeface="宋体" panose="02010600030101010101" pitchFamily="2" charset="-122"/>
              <a:sym typeface="+mn-ea"/>
            </a:endParaRPr>
          </a:p>
        </p:txBody>
      </p:sp>
      <p:sp>
        <p:nvSpPr>
          <p:cNvPr id="3" name="文本框 2"/>
          <p:cNvSpPr txBox="1"/>
          <p:nvPr/>
        </p:nvSpPr>
        <p:spPr>
          <a:xfrm>
            <a:off x="400050" y="1629410"/>
            <a:ext cx="8371205" cy="2676525"/>
          </a:xfrm>
          <a:prstGeom prst="rect">
            <a:avLst/>
          </a:prstGeom>
          <a:noFill/>
          <a:ln w="12700" cmpd="sng">
            <a:solidFill>
              <a:schemeClr val="accent5">
                <a:lumMod val="40000"/>
                <a:lumOff val="60000"/>
              </a:schemeClr>
            </a:solidFill>
            <a:prstDash val="solid"/>
          </a:ln>
        </p:spPr>
        <p:txBody>
          <a:bodyPr wrap="square">
            <a:spAutoFit/>
          </a:bodyPr>
          <a:p>
            <a:pPr indent="0"/>
            <a:r>
              <a:rPr lang="en-US" sz="2400" b="1">
                <a:solidFill>
                  <a:schemeClr val="tx2"/>
                </a:solidFill>
                <a:latin typeface="宋体" panose="02010600030101010101" pitchFamily="2" charset="-122"/>
                <a:ea typeface="宋体" panose="02010600030101010101" pitchFamily="2" charset="-122"/>
              </a:rPr>
              <a:t>    </a:t>
            </a:r>
            <a:r>
              <a:rPr sz="2400" b="1">
                <a:solidFill>
                  <a:schemeClr val="tx2"/>
                </a:solidFill>
                <a:latin typeface="宋体" panose="02010600030101010101" pitchFamily="2" charset="-122"/>
                <a:ea typeface="宋体" panose="02010600030101010101" pitchFamily="2" charset="-122"/>
              </a:rPr>
              <a:t>用户和组织连接到互联网可以采取许多不同的方式。家庭用户、远程工作人员和小型办公室通常需要连接到互联网服务提供商（ISP）才能访问互联网。不同ISP和地理位置的连接选项各不相同。</a:t>
            </a:r>
            <a:endParaRPr sz="2400" b="1">
              <a:solidFill>
                <a:schemeClr val="tx2"/>
              </a:solidFill>
              <a:latin typeface="宋体" panose="02010600030101010101" pitchFamily="2" charset="-122"/>
              <a:ea typeface="宋体" panose="02010600030101010101" pitchFamily="2" charset="-122"/>
            </a:endParaRPr>
          </a:p>
          <a:p>
            <a:pPr indent="0"/>
            <a:r>
              <a:rPr sz="2400" b="1">
                <a:solidFill>
                  <a:schemeClr val="tx2"/>
                </a:solidFill>
                <a:latin typeface="宋体" panose="02010600030101010101" pitchFamily="2" charset="-122"/>
                <a:ea typeface="宋体" panose="02010600030101010101" pitchFamily="2" charset="-122"/>
              </a:rPr>
              <a:t> </a:t>
            </a:r>
            <a:r>
              <a:rPr lang="en-US" sz="2400" b="1">
                <a:solidFill>
                  <a:schemeClr val="tx2"/>
                </a:solidFill>
                <a:latin typeface="宋体" panose="02010600030101010101" pitchFamily="2" charset="-122"/>
                <a:ea typeface="宋体" panose="02010600030101010101" pitchFamily="2" charset="-122"/>
              </a:rPr>
              <a:t>  </a:t>
            </a:r>
            <a:r>
              <a:rPr sz="2400" b="1">
                <a:solidFill>
                  <a:schemeClr val="tx2"/>
                </a:solidFill>
                <a:latin typeface="宋体" panose="02010600030101010101" pitchFamily="2" charset="-122"/>
                <a:ea typeface="宋体" panose="02010600030101010101" pitchFamily="2" charset="-122"/>
              </a:rPr>
              <a:t>接入网是指将端系统物理连接到其边缘路由器的网络。边缘路由器是端系统到任何其他远程端系统的路径上的第一台路由器。</a:t>
            </a:r>
            <a:endParaRPr sz="2400" b="1">
              <a:solidFill>
                <a:schemeClr val="tx2"/>
              </a:solidFill>
              <a:latin typeface="宋体" panose="02010600030101010101" pitchFamily="2" charset="-122"/>
              <a:ea typeface="宋体" panose="02010600030101010101" pitchFamily="2" charset="-122"/>
            </a:endParaRPr>
          </a:p>
        </p:txBody>
      </p:sp>
      <p:sp>
        <p:nvSpPr>
          <p:cNvPr id="11" name="文本框 10"/>
          <p:cNvSpPr txBox="1"/>
          <p:nvPr/>
        </p:nvSpPr>
        <p:spPr>
          <a:xfrm>
            <a:off x="400050" y="1050925"/>
            <a:ext cx="310769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1.接入网</a:t>
            </a:r>
            <a:r>
              <a:rPr lang="en-US" altLang="zh-CN" sz="2400" b="1">
                <a:solidFill>
                  <a:schemeClr val="tx2"/>
                </a:solidFill>
                <a:ea typeface="宋体" panose="02010600030101010101" pitchFamily="2" charset="-122"/>
              </a:rPr>
              <a:t>    </a:t>
            </a:r>
            <a:endParaRPr lang="zh-CN" altLang="en-US" sz="2400" b="1">
              <a:solidFill>
                <a:schemeClr val="tx2"/>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552640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dirty="0">
                <a:solidFill>
                  <a:srgbClr val="FF0000"/>
                </a:solidFill>
                <a:sym typeface="+mn-ea"/>
              </a:rPr>
              <a:t>学习单元一、计算机网络和互联网</a:t>
            </a:r>
            <a:endParaRPr lang="zh-CN" altLang="en-US" sz="2800" i="0" dirty="0">
              <a:solidFill>
                <a:schemeClr val="tx2">
                  <a:lumMod val="50000"/>
                </a:schemeClr>
              </a:solidFill>
              <a:effectLst/>
              <a:latin typeface="黑体" panose="02010609060101010101" charset="-122"/>
              <a:ea typeface="黑体" panose="02010609060101010101" charset="-122"/>
            </a:endParaRPr>
          </a:p>
        </p:txBody>
      </p:sp>
      <p:sp>
        <p:nvSpPr>
          <p:cNvPr id="100" name="文本框 99"/>
          <p:cNvSpPr txBox="1"/>
          <p:nvPr/>
        </p:nvSpPr>
        <p:spPr>
          <a:xfrm>
            <a:off x="700405" y="932815"/>
            <a:ext cx="7600950" cy="3415030"/>
          </a:xfrm>
          <a:prstGeom prst="rect">
            <a:avLst/>
          </a:prstGeom>
          <a:noFill/>
          <a:ln w="12700" cmpd="sng">
            <a:solidFill>
              <a:schemeClr val="accent2">
                <a:lumMod val="40000"/>
                <a:lumOff val="60000"/>
              </a:schemeClr>
            </a:solidFill>
            <a:prstDash val="solid"/>
          </a:ln>
        </p:spPr>
        <p:txBody>
          <a:bodyPr wrap="square">
            <a:spAutoFit/>
          </a:bodyPr>
          <a:p>
            <a:pPr marL="342900" indent="-342900">
              <a:buFont typeface="Wingdings" panose="05000000000000000000" charset="0"/>
              <a:buChar char="n"/>
            </a:pPr>
            <a:r>
              <a:rPr sz="2400" b="1">
                <a:solidFill>
                  <a:schemeClr val="tx2"/>
                </a:solidFill>
                <a:latin typeface="新宋体" panose="02010609030101010101" charset="-122"/>
                <a:ea typeface="新宋体" panose="02010609030101010101" charset="-122"/>
                <a:cs typeface="新宋体" panose="02010609030101010101" charset="-122"/>
              </a:rPr>
              <a:t>网络如何影响我们在学习、工作和娱乐的方式。</a:t>
            </a:r>
            <a:endParaRPr sz="2400" b="1">
              <a:solidFill>
                <a:schemeClr val="tx2"/>
              </a:solidFill>
              <a:latin typeface="新宋体" panose="02010609030101010101" charset="-122"/>
              <a:ea typeface="新宋体" panose="02010609030101010101" charset="-122"/>
              <a:cs typeface="新宋体" panose="02010609030101010101" charset="-122"/>
            </a:endParaRPr>
          </a:p>
          <a:p>
            <a:pPr marL="342900" indent="-342900">
              <a:buFont typeface="Wingdings" panose="05000000000000000000" charset="0"/>
              <a:buChar char="n"/>
            </a:pPr>
            <a:r>
              <a:rPr sz="2400" b="1">
                <a:solidFill>
                  <a:schemeClr val="tx2"/>
                </a:solidFill>
                <a:latin typeface="新宋体" panose="02010609030101010101" charset="-122"/>
                <a:ea typeface="新宋体" panose="02010609030101010101" charset="-122"/>
                <a:cs typeface="新宋体" panose="02010609030101010101" charset="-122"/>
              </a:rPr>
              <a:t>互联网边缘部分和核心部分算的作用。</a:t>
            </a:r>
            <a:endParaRPr sz="2400" b="1">
              <a:solidFill>
                <a:schemeClr val="tx2"/>
              </a:solidFill>
              <a:latin typeface="新宋体" panose="02010609030101010101" charset="-122"/>
              <a:ea typeface="新宋体" panose="02010609030101010101" charset="-122"/>
              <a:cs typeface="新宋体" panose="02010609030101010101" charset="-122"/>
            </a:endParaRPr>
          </a:p>
          <a:p>
            <a:pPr marL="342900" indent="-342900">
              <a:buFont typeface="Wingdings" panose="05000000000000000000" charset="0"/>
              <a:buChar char="n"/>
            </a:pPr>
            <a:r>
              <a:rPr sz="2400" b="1">
                <a:solidFill>
                  <a:schemeClr val="tx2"/>
                </a:solidFill>
                <a:latin typeface="新宋体" panose="02010609030101010101" charset="-122"/>
                <a:ea typeface="新宋体" panose="02010609030101010101" charset="-122"/>
                <a:cs typeface="新宋体" panose="02010609030101010101" charset="-122"/>
              </a:rPr>
              <a:t>理解电路交换和分组交换的概念。</a:t>
            </a:r>
            <a:endParaRPr sz="2400" b="1">
              <a:solidFill>
                <a:schemeClr val="tx2"/>
              </a:solidFill>
              <a:latin typeface="新宋体" panose="02010609030101010101" charset="-122"/>
              <a:ea typeface="新宋体" panose="02010609030101010101" charset="-122"/>
              <a:cs typeface="新宋体" panose="02010609030101010101" charset="-122"/>
            </a:endParaRPr>
          </a:p>
          <a:p>
            <a:pPr marL="342900" indent="-342900">
              <a:buFont typeface="Wingdings" panose="05000000000000000000" charset="0"/>
              <a:buChar char="n"/>
            </a:pPr>
            <a:r>
              <a:rPr sz="2400" b="1">
                <a:solidFill>
                  <a:schemeClr val="tx2"/>
                </a:solidFill>
                <a:latin typeface="新宋体" panose="02010609030101010101" charset="-122"/>
                <a:ea typeface="新宋体" panose="02010609030101010101" charset="-122"/>
                <a:cs typeface="新宋体" panose="02010609030101010101" charset="-122"/>
              </a:rPr>
              <a:t>了解网络的组成和功能。</a:t>
            </a:r>
            <a:endParaRPr sz="2400" b="1">
              <a:solidFill>
                <a:schemeClr val="tx2"/>
              </a:solidFill>
              <a:latin typeface="新宋体" panose="02010609030101010101" charset="-122"/>
              <a:ea typeface="新宋体" panose="02010609030101010101" charset="-122"/>
              <a:cs typeface="新宋体" panose="02010609030101010101" charset="-122"/>
            </a:endParaRPr>
          </a:p>
          <a:p>
            <a:pPr marL="342900" indent="-342900">
              <a:buFont typeface="Wingdings" panose="05000000000000000000" charset="0"/>
              <a:buChar char="n"/>
            </a:pPr>
            <a:r>
              <a:rPr sz="2400" b="1">
                <a:solidFill>
                  <a:schemeClr val="tx2"/>
                </a:solidFill>
                <a:latin typeface="新宋体" panose="02010609030101010101" charset="-122"/>
                <a:ea typeface="新宋体" panose="02010609030101010101" charset="-122"/>
                <a:cs typeface="新宋体" panose="02010609030101010101" charset="-122"/>
              </a:rPr>
              <a:t>熟悉网络的分类。</a:t>
            </a:r>
            <a:endParaRPr sz="2400" b="1">
              <a:solidFill>
                <a:schemeClr val="tx2"/>
              </a:solidFill>
              <a:latin typeface="新宋体" panose="02010609030101010101" charset="-122"/>
              <a:ea typeface="新宋体" panose="02010609030101010101" charset="-122"/>
              <a:cs typeface="新宋体" panose="02010609030101010101" charset="-122"/>
            </a:endParaRPr>
          </a:p>
          <a:p>
            <a:pPr marL="342900" indent="-342900">
              <a:buFont typeface="Wingdings" panose="05000000000000000000" charset="0"/>
              <a:buChar char="n"/>
            </a:pPr>
            <a:r>
              <a:rPr sz="2400" b="1">
                <a:solidFill>
                  <a:schemeClr val="tx2"/>
                </a:solidFill>
                <a:latin typeface="新宋体" panose="02010609030101010101" charset="-122"/>
                <a:ea typeface="新宋体" panose="02010609030101010101" charset="-122"/>
                <a:cs typeface="新宋体" panose="02010609030101010101" charset="-122"/>
              </a:rPr>
              <a:t>了解计算机和互联网的演变和发展。</a:t>
            </a:r>
            <a:endParaRPr sz="2400" b="1">
              <a:solidFill>
                <a:schemeClr val="tx2"/>
              </a:solidFill>
              <a:latin typeface="新宋体" panose="02010609030101010101" charset="-122"/>
              <a:ea typeface="新宋体" panose="02010609030101010101" charset="-122"/>
              <a:cs typeface="新宋体" panose="02010609030101010101" charset="-122"/>
            </a:endParaRPr>
          </a:p>
          <a:p>
            <a:pPr marL="342900" indent="-342900">
              <a:buFont typeface="Wingdings" panose="05000000000000000000" charset="0"/>
              <a:buChar char="n"/>
            </a:pPr>
            <a:r>
              <a:rPr sz="2400" b="1">
                <a:solidFill>
                  <a:schemeClr val="tx2"/>
                </a:solidFill>
                <a:latin typeface="新宋体" panose="02010609030101010101" charset="-122"/>
                <a:ea typeface="新宋体" panose="02010609030101010101" charset="-122"/>
                <a:cs typeface="新宋体" panose="02010609030101010101" charset="-122"/>
              </a:rPr>
              <a:t>了解中国互联网发展和互联互通。</a:t>
            </a:r>
            <a:endParaRPr sz="2400" b="1">
              <a:solidFill>
                <a:schemeClr val="tx2"/>
              </a:solidFill>
              <a:latin typeface="新宋体" panose="02010609030101010101" charset="-122"/>
              <a:ea typeface="新宋体" panose="02010609030101010101" charset="-122"/>
              <a:cs typeface="新宋体" panose="02010609030101010101" charset="-122"/>
            </a:endParaRPr>
          </a:p>
          <a:p>
            <a:pPr marL="342900" indent="-342900">
              <a:buFont typeface="Wingdings" panose="05000000000000000000" charset="0"/>
              <a:buChar char="n"/>
            </a:pPr>
            <a:r>
              <a:rPr sz="2400" b="1">
                <a:solidFill>
                  <a:schemeClr val="tx2"/>
                </a:solidFill>
                <a:latin typeface="新宋体" panose="02010609030101010101" charset="-122"/>
                <a:ea typeface="新宋体" panose="02010609030101010101" charset="-122"/>
                <a:cs typeface="新宋体" panose="02010609030101010101" charset="-122"/>
              </a:rPr>
              <a:t>熟悉网络的性能指标。</a:t>
            </a:r>
            <a:endParaRPr sz="2400" b="1">
              <a:solidFill>
                <a:schemeClr val="tx2"/>
              </a:solidFill>
              <a:latin typeface="新宋体" panose="02010609030101010101" charset="-122"/>
              <a:ea typeface="新宋体" panose="02010609030101010101" charset="-122"/>
              <a:cs typeface="新宋体" panose="02010609030101010101" charset="-122"/>
            </a:endParaRPr>
          </a:p>
          <a:p>
            <a:pPr marL="342900" indent="-342900">
              <a:buFont typeface="Wingdings" panose="05000000000000000000" charset="0"/>
              <a:buChar char="n"/>
            </a:pPr>
            <a:r>
              <a:rPr sz="2400" b="1">
                <a:solidFill>
                  <a:schemeClr val="tx2"/>
                </a:solidFill>
                <a:latin typeface="新宋体" panose="02010609030101010101" charset="-122"/>
                <a:ea typeface="新宋体" panose="02010609030101010101" charset="-122"/>
                <a:cs typeface="新宋体" panose="02010609030101010101" charset="-122"/>
              </a:rPr>
              <a:t>熟悉理解网络体系结构。</a:t>
            </a:r>
            <a:endParaRPr sz="2400" b="1">
              <a:solidFill>
                <a:schemeClr val="tx2"/>
              </a:solidFill>
              <a:latin typeface="新宋体" panose="02010609030101010101" charset="-122"/>
              <a:ea typeface="新宋体" panose="02010609030101010101" charset="-122"/>
              <a:cs typeface="新宋体" panose="0201060903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251142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1.2.1边缘部分</a:t>
            </a:r>
            <a:endParaRPr sz="2800" b="1">
              <a:solidFill>
                <a:schemeClr val="tx2"/>
              </a:solidFill>
              <a:latin typeface="宋体" panose="02010600030101010101" pitchFamily="2" charset="-122"/>
              <a:ea typeface="宋体" panose="02010600030101010101" pitchFamily="2" charset="-122"/>
              <a:sym typeface="+mn-ea"/>
            </a:endParaRPr>
          </a:p>
        </p:txBody>
      </p:sp>
      <p:sp>
        <p:nvSpPr>
          <p:cNvPr id="3" name="文本框 2"/>
          <p:cNvSpPr txBox="1"/>
          <p:nvPr/>
        </p:nvSpPr>
        <p:spPr>
          <a:xfrm>
            <a:off x="400050" y="1629410"/>
            <a:ext cx="8204200" cy="1198880"/>
          </a:xfrm>
          <a:prstGeom prst="rect">
            <a:avLst/>
          </a:prstGeom>
          <a:noFill/>
          <a:ln w="12700" cmpd="sng">
            <a:solidFill>
              <a:schemeClr val="accent5">
                <a:lumMod val="40000"/>
                <a:lumOff val="60000"/>
              </a:schemeClr>
            </a:solidFill>
            <a:prstDash val="solid"/>
          </a:ln>
        </p:spPr>
        <p:txBody>
          <a:bodyPr wrap="square">
            <a:spAutoFit/>
          </a:bodyPr>
          <a:p>
            <a:pPr indent="0"/>
            <a:r>
              <a:rPr lang="en-US" sz="2400" b="1">
                <a:solidFill>
                  <a:schemeClr val="tx2"/>
                </a:solidFill>
                <a:latin typeface="宋体" panose="02010600030101010101" pitchFamily="2" charset="-122"/>
                <a:ea typeface="宋体" panose="02010600030101010101" pitchFamily="2" charset="-122"/>
              </a:rPr>
              <a:t>    </a:t>
            </a:r>
            <a:r>
              <a:rPr sz="2400" b="1">
                <a:solidFill>
                  <a:schemeClr val="tx2"/>
                </a:solidFill>
                <a:latin typeface="宋体" panose="02010600030101010101" pitchFamily="2" charset="-122"/>
                <a:ea typeface="宋体" panose="02010600030101010101" pitchFamily="2" charset="-122"/>
              </a:rPr>
              <a:t>端系统通过通信链路（Communication link）和分组交换机（Packet switch）连接到一起，再接入到互联网。而通信链路就使用了物理媒体。</a:t>
            </a:r>
            <a:endParaRPr sz="2400" b="1">
              <a:solidFill>
                <a:schemeClr val="tx2"/>
              </a:solidFill>
              <a:latin typeface="宋体" panose="02010600030101010101" pitchFamily="2" charset="-122"/>
              <a:ea typeface="宋体" panose="02010600030101010101" pitchFamily="2" charset="-122"/>
            </a:endParaRPr>
          </a:p>
        </p:txBody>
      </p:sp>
      <p:sp>
        <p:nvSpPr>
          <p:cNvPr id="11" name="文本框 10"/>
          <p:cNvSpPr txBox="1"/>
          <p:nvPr/>
        </p:nvSpPr>
        <p:spPr>
          <a:xfrm>
            <a:off x="400050" y="1050925"/>
            <a:ext cx="310769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2.物理媒体</a:t>
            </a:r>
            <a:endParaRPr sz="2400" b="1">
              <a:solidFill>
                <a:schemeClr val="tx2"/>
              </a:solidFill>
              <a:ea typeface="宋体" panose="02010600030101010101" pitchFamily="2" charset="-122"/>
            </a:endParaRPr>
          </a:p>
        </p:txBody>
      </p:sp>
      <p:sp>
        <p:nvSpPr>
          <p:cNvPr id="4" name="文本框 3"/>
          <p:cNvSpPr txBox="1"/>
          <p:nvPr/>
        </p:nvSpPr>
        <p:spPr>
          <a:xfrm>
            <a:off x="647700" y="3524885"/>
            <a:ext cx="796925" cy="829945"/>
          </a:xfrm>
          <a:prstGeom prst="rect">
            <a:avLst/>
          </a:prstGeom>
          <a:noFill/>
          <a:ln w="12700" cmpd="sng">
            <a:solidFill>
              <a:schemeClr val="accent5">
                <a:lumMod val="40000"/>
                <a:lumOff val="60000"/>
              </a:schemeClr>
            </a:solidFill>
            <a:prstDash val="solid"/>
          </a:ln>
        </p:spPr>
        <p:txBody>
          <a:bodyPr wrap="square">
            <a:spAutoFit/>
          </a:bodyPr>
          <a:p>
            <a:pPr indent="0"/>
            <a:r>
              <a:rPr lang="zh-CN" sz="2400" b="1">
                <a:solidFill>
                  <a:schemeClr val="tx2"/>
                </a:solidFill>
                <a:latin typeface="宋体" panose="02010600030101010101" pitchFamily="2" charset="-122"/>
                <a:ea typeface="宋体" panose="02010600030101010101" pitchFamily="2" charset="-122"/>
              </a:rPr>
              <a:t>物理媒体</a:t>
            </a:r>
            <a:endParaRPr lang="zh-CN" sz="2400" b="1">
              <a:solidFill>
                <a:schemeClr val="tx2"/>
              </a:solidFill>
              <a:latin typeface="宋体" panose="02010600030101010101" pitchFamily="2" charset="-122"/>
              <a:ea typeface="宋体" panose="02010600030101010101" pitchFamily="2" charset="-122"/>
            </a:endParaRPr>
          </a:p>
        </p:txBody>
      </p:sp>
      <p:sp>
        <p:nvSpPr>
          <p:cNvPr id="5" name="文本框 4"/>
          <p:cNvSpPr txBox="1"/>
          <p:nvPr/>
        </p:nvSpPr>
        <p:spPr>
          <a:xfrm>
            <a:off x="1801495" y="3169285"/>
            <a:ext cx="2035175" cy="46037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lang="zh-CN" sz="2400" b="1">
                <a:solidFill>
                  <a:schemeClr val="tx2"/>
                </a:solidFill>
                <a:latin typeface="宋体" panose="02010600030101010101" pitchFamily="2" charset="-122"/>
                <a:ea typeface="宋体" panose="02010600030101010101" pitchFamily="2" charset="-122"/>
              </a:rPr>
              <a:t>导引型媒体</a:t>
            </a:r>
            <a:endParaRPr lang="zh-CN" sz="2400" b="1">
              <a:solidFill>
                <a:schemeClr val="tx2"/>
              </a:solidFill>
              <a:latin typeface="宋体" panose="02010600030101010101" pitchFamily="2" charset="-122"/>
              <a:ea typeface="宋体" panose="02010600030101010101" pitchFamily="2" charset="-122"/>
            </a:endParaRPr>
          </a:p>
        </p:txBody>
      </p:sp>
      <p:sp>
        <p:nvSpPr>
          <p:cNvPr id="7" name="文本框 6"/>
          <p:cNvSpPr txBox="1"/>
          <p:nvPr/>
        </p:nvSpPr>
        <p:spPr>
          <a:xfrm>
            <a:off x="1802130" y="4220210"/>
            <a:ext cx="2034540" cy="46037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lang="zh-CN" sz="2400" b="1">
                <a:solidFill>
                  <a:schemeClr val="tx2"/>
                </a:solidFill>
                <a:latin typeface="宋体" panose="02010600030101010101" pitchFamily="2" charset="-122"/>
                <a:ea typeface="宋体" panose="02010600030101010101" pitchFamily="2" charset="-122"/>
              </a:rPr>
              <a:t>非导引型媒体</a:t>
            </a:r>
            <a:endParaRPr lang="zh-CN" sz="2400" b="1">
              <a:solidFill>
                <a:schemeClr val="tx2"/>
              </a:solidFill>
              <a:latin typeface="宋体" panose="02010600030101010101" pitchFamily="2" charset="-122"/>
              <a:ea typeface="宋体" panose="02010600030101010101" pitchFamily="2" charset="-122"/>
            </a:endParaRPr>
          </a:p>
        </p:txBody>
      </p:sp>
      <p:sp>
        <p:nvSpPr>
          <p:cNvPr id="8" name="左大括号 7"/>
          <p:cNvSpPr/>
          <p:nvPr/>
        </p:nvSpPr>
        <p:spPr>
          <a:xfrm>
            <a:off x="1456055" y="3402330"/>
            <a:ext cx="334645" cy="108839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2" name="文本框 1"/>
          <p:cNvSpPr txBox="1"/>
          <p:nvPr/>
        </p:nvSpPr>
        <p:spPr>
          <a:xfrm>
            <a:off x="4182110" y="2915920"/>
            <a:ext cx="2988000" cy="46037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lang="zh-CN" sz="2400" b="1">
                <a:solidFill>
                  <a:schemeClr val="tx2"/>
                </a:solidFill>
                <a:latin typeface="宋体" panose="02010600030101010101" pitchFamily="2" charset="-122"/>
                <a:ea typeface="宋体" panose="02010600030101010101" pitchFamily="2" charset="-122"/>
              </a:rPr>
              <a:t>双绞电缆、同轴电缆</a:t>
            </a:r>
            <a:endParaRPr lang="zh-CN" sz="2400" b="1">
              <a:solidFill>
                <a:schemeClr val="tx2"/>
              </a:solidFill>
              <a:latin typeface="宋体" panose="02010600030101010101" pitchFamily="2" charset="-122"/>
              <a:ea typeface="宋体" panose="02010600030101010101" pitchFamily="2" charset="-122"/>
            </a:endParaRPr>
          </a:p>
        </p:txBody>
      </p:sp>
      <p:sp>
        <p:nvSpPr>
          <p:cNvPr id="9" name="文本框 8"/>
          <p:cNvSpPr txBox="1"/>
          <p:nvPr/>
        </p:nvSpPr>
        <p:spPr>
          <a:xfrm>
            <a:off x="4192905" y="3524885"/>
            <a:ext cx="863600" cy="46037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lang="zh-CN" sz="2400" b="1">
                <a:solidFill>
                  <a:schemeClr val="tx2"/>
                </a:solidFill>
                <a:latin typeface="宋体" panose="02010600030101010101" pitchFamily="2" charset="-122"/>
                <a:ea typeface="宋体" panose="02010600030101010101" pitchFamily="2" charset="-122"/>
              </a:rPr>
              <a:t>光缆</a:t>
            </a:r>
            <a:endParaRPr lang="zh-CN" sz="2400" b="1">
              <a:solidFill>
                <a:schemeClr val="tx2"/>
              </a:solidFill>
              <a:latin typeface="宋体" panose="02010600030101010101" pitchFamily="2" charset="-122"/>
              <a:ea typeface="宋体" panose="02010600030101010101" pitchFamily="2" charset="-122"/>
            </a:endParaRPr>
          </a:p>
        </p:txBody>
      </p:sp>
      <p:sp>
        <p:nvSpPr>
          <p:cNvPr id="10" name="左大括号 9"/>
          <p:cNvSpPr/>
          <p:nvPr/>
        </p:nvSpPr>
        <p:spPr>
          <a:xfrm>
            <a:off x="3847465" y="2984500"/>
            <a:ext cx="334645" cy="82994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3" name="文本框 12"/>
          <p:cNvSpPr txBox="1"/>
          <p:nvPr/>
        </p:nvSpPr>
        <p:spPr>
          <a:xfrm>
            <a:off x="7515860" y="2915920"/>
            <a:ext cx="1104265" cy="46037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lang="zh-CN" sz="2400" b="1">
                <a:solidFill>
                  <a:schemeClr val="tx2"/>
                </a:solidFill>
                <a:latin typeface="宋体" panose="02010600030101010101" pitchFamily="2" charset="-122"/>
                <a:ea typeface="宋体" panose="02010600030101010101" pitchFamily="2" charset="-122"/>
              </a:rPr>
              <a:t>电信号</a:t>
            </a:r>
            <a:endParaRPr lang="zh-CN" sz="2400" b="1">
              <a:solidFill>
                <a:schemeClr val="tx2"/>
              </a:solidFill>
              <a:latin typeface="宋体" panose="02010600030101010101" pitchFamily="2" charset="-122"/>
              <a:ea typeface="宋体" panose="02010600030101010101" pitchFamily="2" charset="-122"/>
            </a:endParaRPr>
          </a:p>
        </p:txBody>
      </p:sp>
      <p:sp>
        <p:nvSpPr>
          <p:cNvPr id="14" name="右箭头 13"/>
          <p:cNvSpPr/>
          <p:nvPr/>
        </p:nvSpPr>
        <p:spPr>
          <a:xfrm>
            <a:off x="7190740" y="3016885"/>
            <a:ext cx="304165" cy="2584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5412740" y="3524885"/>
            <a:ext cx="1188000" cy="46037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lang="zh-CN" sz="2400" b="1">
                <a:solidFill>
                  <a:schemeClr val="tx2"/>
                </a:solidFill>
                <a:latin typeface="宋体" panose="02010600030101010101" pitchFamily="2" charset="-122"/>
                <a:ea typeface="宋体" panose="02010600030101010101" pitchFamily="2" charset="-122"/>
              </a:rPr>
              <a:t>光信号</a:t>
            </a:r>
            <a:endParaRPr lang="zh-CN" sz="2400" b="1">
              <a:solidFill>
                <a:schemeClr val="tx2"/>
              </a:solidFill>
              <a:latin typeface="宋体" panose="02010600030101010101" pitchFamily="2" charset="-122"/>
              <a:ea typeface="宋体" panose="02010600030101010101" pitchFamily="2" charset="-122"/>
            </a:endParaRPr>
          </a:p>
        </p:txBody>
      </p:sp>
      <p:sp>
        <p:nvSpPr>
          <p:cNvPr id="16" name="右箭头 15"/>
          <p:cNvSpPr/>
          <p:nvPr/>
        </p:nvSpPr>
        <p:spPr>
          <a:xfrm>
            <a:off x="5087620" y="3625850"/>
            <a:ext cx="304165" cy="2584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4152265" y="4220210"/>
            <a:ext cx="4407535" cy="46037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lang="zh-CN" sz="2400" b="1">
                <a:solidFill>
                  <a:schemeClr val="tx2"/>
                </a:solidFill>
                <a:latin typeface="宋体" panose="02010600030101010101" pitchFamily="2" charset="-122"/>
                <a:ea typeface="宋体" panose="02010600030101010101" pitchFamily="2" charset="-122"/>
              </a:rPr>
              <a:t>电波在空气或外层空间中传播</a:t>
            </a:r>
            <a:endParaRPr lang="zh-CN" sz="2400" b="1">
              <a:solidFill>
                <a:schemeClr val="tx2"/>
              </a:solidFill>
              <a:latin typeface="宋体" panose="02010600030101010101" pitchFamily="2" charset="-122"/>
              <a:ea typeface="宋体" panose="02010600030101010101" pitchFamily="2" charset="-122"/>
            </a:endParaRPr>
          </a:p>
        </p:txBody>
      </p:sp>
      <p:sp>
        <p:nvSpPr>
          <p:cNvPr id="18" name="右箭头 17"/>
          <p:cNvSpPr/>
          <p:nvPr/>
        </p:nvSpPr>
        <p:spPr>
          <a:xfrm>
            <a:off x="3848100" y="4321175"/>
            <a:ext cx="304165" cy="2584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94144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1.2.2互联网的核心部分</a:t>
            </a:r>
            <a:endParaRPr sz="2800" b="1">
              <a:solidFill>
                <a:schemeClr val="tx2"/>
              </a:solidFill>
              <a:latin typeface="宋体" panose="02010600030101010101" pitchFamily="2" charset="-122"/>
              <a:ea typeface="宋体" panose="02010600030101010101" pitchFamily="2" charset="-122"/>
              <a:sym typeface="+mn-ea"/>
            </a:endParaRPr>
          </a:p>
        </p:txBody>
      </p:sp>
      <p:sp>
        <p:nvSpPr>
          <p:cNvPr id="3" name="文本框 2"/>
          <p:cNvSpPr txBox="1"/>
          <p:nvPr/>
        </p:nvSpPr>
        <p:spPr>
          <a:xfrm>
            <a:off x="400050" y="1120140"/>
            <a:ext cx="8371205" cy="1568450"/>
          </a:xfrm>
          <a:prstGeom prst="rect">
            <a:avLst/>
          </a:prstGeom>
          <a:noFill/>
          <a:ln w="12700" cmpd="sng">
            <a:solidFill>
              <a:schemeClr val="accent5">
                <a:lumMod val="40000"/>
                <a:lumOff val="60000"/>
              </a:schemeClr>
            </a:solidFill>
            <a:prstDash val="solid"/>
          </a:ln>
        </p:spPr>
        <p:txBody>
          <a:bodyPr wrap="square">
            <a:spAutoFit/>
          </a:bodyPr>
          <a:p>
            <a:pPr indent="0"/>
            <a:r>
              <a:rPr lang="en-US" sz="2400" b="1">
                <a:solidFill>
                  <a:schemeClr val="tx2"/>
                </a:solidFill>
                <a:latin typeface="宋体" panose="02010600030101010101" pitchFamily="2" charset="-122"/>
                <a:ea typeface="宋体" panose="02010600030101010101" pitchFamily="2" charset="-122"/>
              </a:rPr>
              <a:t>    </a:t>
            </a:r>
            <a:r>
              <a:rPr sz="2400" b="1">
                <a:solidFill>
                  <a:schemeClr val="tx2"/>
                </a:solidFill>
                <a:latin typeface="宋体" panose="02010600030101010101" pitchFamily="2" charset="-122"/>
                <a:ea typeface="宋体" panose="02010600030101010101" pitchFamily="2" charset="-122"/>
              </a:rPr>
              <a:t>互联网的核心部分也称为</a:t>
            </a:r>
            <a:r>
              <a:rPr sz="2400" b="1">
                <a:solidFill>
                  <a:srgbClr val="FF0000"/>
                </a:solidFill>
                <a:latin typeface="宋体" panose="02010600030101010101" pitchFamily="2" charset="-122"/>
                <a:ea typeface="宋体" panose="02010600030101010101" pitchFamily="2" charset="-122"/>
              </a:rPr>
              <a:t>通信子网</a:t>
            </a:r>
            <a:r>
              <a:rPr sz="2400" b="1">
                <a:solidFill>
                  <a:schemeClr val="tx2"/>
                </a:solidFill>
                <a:latin typeface="宋体" panose="02010600030101010101" pitchFamily="2" charset="-122"/>
                <a:ea typeface="宋体" panose="02010600030101010101" pitchFamily="2" charset="-122"/>
              </a:rPr>
              <a:t>，是互联网中最复杂的部分，因为网络中的核心部分要向网络边缘中的大量主机提供连通性，使边缘中的任何一台主机都能够向其他主机通信。</a:t>
            </a:r>
            <a:endParaRPr sz="2400" b="1">
              <a:solidFill>
                <a:schemeClr val="tx2"/>
              </a:solidFill>
              <a:latin typeface="宋体" panose="02010600030101010101" pitchFamily="2" charset="-122"/>
              <a:ea typeface="宋体" panose="02010600030101010101" pitchFamily="2" charset="-122"/>
            </a:endParaRPr>
          </a:p>
        </p:txBody>
      </p:sp>
      <p:sp>
        <p:nvSpPr>
          <p:cNvPr id="6" name="文本框 5"/>
          <p:cNvSpPr txBox="1"/>
          <p:nvPr/>
        </p:nvSpPr>
        <p:spPr>
          <a:xfrm>
            <a:off x="400050" y="2896235"/>
            <a:ext cx="1556385" cy="460375"/>
          </a:xfrm>
          <a:prstGeom prst="rect">
            <a:avLst/>
          </a:prstGeom>
          <a:noFill/>
          <a:ln w="12700" cmpd="sng">
            <a:solidFill>
              <a:schemeClr val="accent2">
                <a:lumMod val="40000"/>
                <a:lumOff val="60000"/>
              </a:schemeClr>
            </a:solidFill>
            <a:prstDash val="solid"/>
          </a:ln>
        </p:spPr>
        <p:txBody>
          <a:bodyPr wrap="square">
            <a:spAutoFit/>
          </a:bodyPr>
          <a:p>
            <a:pPr indent="0" algn="ctr"/>
            <a:r>
              <a:rPr lang="zh-CN" sz="2400" b="1">
                <a:solidFill>
                  <a:schemeClr val="tx2"/>
                </a:solidFill>
                <a:latin typeface="宋体" panose="02010600030101010101" pitchFamily="2" charset="-122"/>
                <a:ea typeface="宋体" panose="02010600030101010101" pitchFamily="2" charset="-122"/>
              </a:rPr>
              <a:t>路由器</a:t>
            </a:r>
            <a:endParaRPr lang="zh-CN" sz="2400" b="1">
              <a:solidFill>
                <a:schemeClr val="tx2"/>
              </a:solidFill>
              <a:latin typeface="宋体" panose="02010600030101010101" pitchFamily="2" charset="-122"/>
              <a:ea typeface="宋体" panose="02010600030101010101" pitchFamily="2" charset="-122"/>
            </a:endParaRPr>
          </a:p>
        </p:txBody>
      </p:sp>
      <p:sp>
        <p:nvSpPr>
          <p:cNvPr id="4" name="文本框 3"/>
          <p:cNvSpPr txBox="1"/>
          <p:nvPr/>
        </p:nvSpPr>
        <p:spPr>
          <a:xfrm>
            <a:off x="2253615" y="2711450"/>
            <a:ext cx="6434455" cy="829945"/>
          </a:xfrm>
          <a:prstGeom prst="rect">
            <a:avLst/>
          </a:prstGeom>
          <a:noFill/>
          <a:ln w="12700" cmpd="sng">
            <a:solidFill>
              <a:schemeClr val="accent2">
                <a:lumMod val="40000"/>
                <a:lumOff val="60000"/>
              </a:schemeClr>
            </a:solidFill>
            <a:prstDash val="solid"/>
          </a:ln>
        </p:spPr>
        <p:txBody>
          <a:bodyPr wrap="square">
            <a:spAutoFit/>
          </a:bodyPr>
          <a:p>
            <a:pPr indent="0" algn="l"/>
            <a:r>
              <a:rPr sz="2400" b="1">
                <a:solidFill>
                  <a:schemeClr val="tx2"/>
                </a:solidFill>
                <a:latin typeface="宋体" panose="02010600030101010101" pitchFamily="2" charset="-122"/>
                <a:ea typeface="宋体" panose="02010600030101010101" pitchFamily="2" charset="-122"/>
              </a:rPr>
              <a:t>实现分组交换（packet switching）的关键构件，其任务是转发收到的分组</a:t>
            </a:r>
            <a:endParaRPr sz="2400" b="1">
              <a:solidFill>
                <a:schemeClr val="tx2"/>
              </a:solidFill>
              <a:latin typeface="宋体" panose="02010600030101010101" pitchFamily="2" charset="-122"/>
              <a:ea typeface="宋体" panose="02010600030101010101" pitchFamily="2" charset="-122"/>
            </a:endParaRPr>
          </a:p>
        </p:txBody>
      </p:sp>
      <p:sp>
        <p:nvSpPr>
          <p:cNvPr id="5" name="文本框 4"/>
          <p:cNvSpPr txBox="1"/>
          <p:nvPr/>
        </p:nvSpPr>
        <p:spPr>
          <a:xfrm>
            <a:off x="400050" y="3748405"/>
            <a:ext cx="2650490" cy="460375"/>
          </a:xfrm>
          <a:prstGeom prst="rect">
            <a:avLst/>
          </a:prstGeom>
          <a:noFill/>
          <a:ln w="12700" cmpd="sng">
            <a:solidFill>
              <a:schemeClr val="accent2">
                <a:lumMod val="40000"/>
                <a:lumOff val="60000"/>
              </a:schemeClr>
            </a:solidFill>
            <a:prstDash val="solid"/>
          </a:ln>
        </p:spPr>
        <p:txBody>
          <a:bodyPr wrap="square">
            <a:spAutoFit/>
          </a:bodyPr>
          <a:p>
            <a:pPr indent="0" algn="ctr"/>
            <a:r>
              <a:rPr lang="zh-CN" sz="2400" b="1">
                <a:solidFill>
                  <a:schemeClr val="tx2"/>
                </a:solidFill>
                <a:latin typeface="宋体" panose="02010600030101010101" pitchFamily="2" charset="-122"/>
                <a:ea typeface="宋体" panose="02010600030101010101" pitchFamily="2" charset="-122"/>
              </a:rPr>
              <a:t>分组（</a:t>
            </a:r>
            <a:r>
              <a:rPr lang="en-US" altLang="zh-CN" sz="2400" b="1">
                <a:solidFill>
                  <a:schemeClr val="tx2"/>
                </a:solidFill>
                <a:latin typeface="宋体" panose="02010600030101010101" pitchFamily="2" charset="-122"/>
                <a:ea typeface="宋体" panose="02010600030101010101" pitchFamily="2" charset="-122"/>
              </a:rPr>
              <a:t>Packet</a:t>
            </a:r>
            <a:r>
              <a:rPr lang="zh-CN" sz="2400" b="1">
                <a:solidFill>
                  <a:schemeClr val="tx2"/>
                </a:solidFill>
                <a:latin typeface="宋体" panose="02010600030101010101" pitchFamily="2" charset="-122"/>
                <a:ea typeface="宋体" panose="02010600030101010101" pitchFamily="2" charset="-122"/>
              </a:rPr>
              <a:t>）</a:t>
            </a:r>
            <a:endParaRPr lang="zh-CN" sz="2400" b="1">
              <a:solidFill>
                <a:schemeClr val="tx2"/>
              </a:solidFill>
              <a:latin typeface="宋体" panose="02010600030101010101" pitchFamily="2" charset="-122"/>
              <a:ea typeface="宋体" panose="02010600030101010101" pitchFamily="2" charset="-122"/>
            </a:endParaRPr>
          </a:p>
        </p:txBody>
      </p:sp>
      <p:sp>
        <p:nvSpPr>
          <p:cNvPr id="18" name="右箭头 17"/>
          <p:cNvSpPr/>
          <p:nvPr/>
        </p:nvSpPr>
        <p:spPr>
          <a:xfrm>
            <a:off x="1956435" y="2997200"/>
            <a:ext cx="304165" cy="2584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3371850" y="3686175"/>
            <a:ext cx="5315585" cy="829945"/>
          </a:xfrm>
          <a:prstGeom prst="rect">
            <a:avLst/>
          </a:prstGeom>
          <a:noFill/>
          <a:ln w="12700" cmpd="sng">
            <a:solidFill>
              <a:schemeClr val="accent2">
                <a:lumMod val="40000"/>
                <a:lumOff val="60000"/>
              </a:schemeClr>
            </a:solidFill>
            <a:prstDash val="solid"/>
          </a:ln>
        </p:spPr>
        <p:txBody>
          <a:bodyPr wrap="square">
            <a:spAutoFit/>
          </a:bodyPr>
          <a:p>
            <a:pPr indent="0" algn="l"/>
            <a:r>
              <a:rPr sz="2400" b="1">
                <a:solidFill>
                  <a:schemeClr val="tx2"/>
                </a:solidFill>
                <a:latin typeface="宋体" panose="02010600030101010101" pitchFamily="2" charset="-122"/>
                <a:ea typeface="宋体" panose="02010600030101010101" pitchFamily="2" charset="-122"/>
              </a:rPr>
              <a:t>发送端系统将数据分段，并为段加上首部字节</a:t>
            </a:r>
            <a:endParaRPr sz="2400" b="1">
              <a:solidFill>
                <a:schemeClr val="tx2"/>
              </a:solidFill>
              <a:latin typeface="宋体" panose="02010600030101010101" pitchFamily="2" charset="-122"/>
              <a:ea typeface="宋体" panose="02010600030101010101" pitchFamily="2" charset="-122"/>
            </a:endParaRPr>
          </a:p>
        </p:txBody>
      </p:sp>
      <p:sp>
        <p:nvSpPr>
          <p:cNvPr id="8" name="右箭头 7"/>
          <p:cNvSpPr/>
          <p:nvPr/>
        </p:nvSpPr>
        <p:spPr>
          <a:xfrm>
            <a:off x="3067685" y="3862070"/>
            <a:ext cx="304165" cy="23241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94144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1.2.2互联网的核心部分</a:t>
            </a:r>
            <a:endParaRPr sz="2800" b="1">
              <a:solidFill>
                <a:schemeClr val="tx2"/>
              </a:solidFill>
              <a:latin typeface="宋体" panose="02010600030101010101" pitchFamily="2" charset="-122"/>
              <a:ea typeface="宋体" panose="02010600030101010101" pitchFamily="2" charset="-122"/>
              <a:sym typeface="+mn-ea"/>
            </a:endParaRPr>
          </a:p>
        </p:txBody>
      </p:sp>
      <p:sp>
        <p:nvSpPr>
          <p:cNvPr id="11" name="文本框 10"/>
          <p:cNvSpPr txBox="1"/>
          <p:nvPr/>
        </p:nvSpPr>
        <p:spPr>
          <a:xfrm>
            <a:off x="400050" y="1050925"/>
            <a:ext cx="310769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1．电路交换</a:t>
            </a:r>
            <a:endParaRPr sz="2400" b="1">
              <a:solidFill>
                <a:schemeClr val="tx2"/>
              </a:solidFill>
              <a:ea typeface="宋体" panose="02010600030101010101" pitchFamily="2" charset="-122"/>
            </a:endParaRPr>
          </a:p>
        </p:txBody>
      </p:sp>
      <p:sp>
        <p:nvSpPr>
          <p:cNvPr id="6" name="文本框 5"/>
          <p:cNvSpPr txBox="1"/>
          <p:nvPr/>
        </p:nvSpPr>
        <p:spPr>
          <a:xfrm>
            <a:off x="400050" y="1724660"/>
            <a:ext cx="1556385" cy="460375"/>
          </a:xfrm>
          <a:prstGeom prst="rect">
            <a:avLst/>
          </a:prstGeom>
          <a:noFill/>
          <a:ln w="12700" cmpd="sng">
            <a:solidFill>
              <a:schemeClr val="accent2">
                <a:lumMod val="40000"/>
                <a:lumOff val="60000"/>
              </a:schemeClr>
            </a:solidFill>
            <a:prstDash val="solid"/>
          </a:ln>
        </p:spPr>
        <p:txBody>
          <a:bodyPr wrap="square">
            <a:spAutoFit/>
          </a:bodyPr>
          <a:p>
            <a:pPr indent="0" algn="ctr"/>
            <a:r>
              <a:rPr lang="zh-CN" sz="2400" b="1">
                <a:solidFill>
                  <a:schemeClr val="tx2"/>
                </a:solidFill>
                <a:latin typeface="宋体" panose="02010600030101010101" pitchFamily="2" charset="-122"/>
                <a:ea typeface="宋体" panose="02010600030101010101" pitchFamily="2" charset="-122"/>
              </a:rPr>
              <a:t>建立连接</a:t>
            </a:r>
            <a:endParaRPr lang="zh-CN" sz="2400" b="1">
              <a:solidFill>
                <a:schemeClr val="tx2"/>
              </a:solidFill>
              <a:latin typeface="宋体" panose="02010600030101010101" pitchFamily="2" charset="-122"/>
              <a:ea typeface="宋体" panose="02010600030101010101" pitchFamily="2" charset="-122"/>
            </a:endParaRPr>
          </a:p>
        </p:txBody>
      </p:sp>
      <p:sp>
        <p:nvSpPr>
          <p:cNvPr id="5" name="文本框 4"/>
          <p:cNvSpPr txBox="1"/>
          <p:nvPr/>
        </p:nvSpPr>
        <p:spPr>
          <a:xfrm>
            <a:off x="2260600" y="1724660"/>
            <a:ext cx="1144905" cy="460375"/>
          </a:xfrm>
          <a:prstGeom prst="rect">
            <a:avLst/>
          </a:prstGeom>
          <a:noFill/>
          <a:ln w="12700" cmpd="sng">
            <a:solidFill>
              <a:schemeClr val="accent2">
                <a:lumMod val="40000"/>
                <a:lumOff val="60000"/>
              </a:schemeClr>
            </a:solidFill>
            <a:prstDash val="solid"/>
          </a:ln>
        </p:spPr>
        <p:txBody>
          <a:bodyPr wrap="square">
            <a:spAutoFit/>
          </a:bodyPr>
          <a:p>
            <a:pPr indent="0" algn="ctr"/>
            <a:r>
              <a:rPr sz="2400" b="1">
                <a:solidFill>
                  <a:schemeClr val="tx2"/>
                </a:solidFill>
                <a:latin typeface="宋体" panose="02010600030101010101" pitchFamily="2" charset="-122"/>
                <a:ea typeface="宋体" panose="02010600030101010101" pitchFamily="2" charset="-122"/>
              </a:rPr>
              <a:t>通话</a:t>
            </a:r>
            <a:endParaRPr sz="2400" b="1">
              <a:solidFill>
                <a:schemeClr val="tx2"/>
              </a:solidFill>
              <a:latin typeface="宋体" panose="02010600030101010101" pitchFamily="2" charset="-122"/>
              <a:ea typeface="宋体" panose="02010600030101010101" pitchFamily="2" charset="-122"/>
            </a:endParaRPr>
          </a:p>
        </p:txBody>
      </p:sp>
      <p:sp>
        <p:nvSpPr>
          <p:cNvPr id="18" name="右箭头 17"/>
          <p:cNvSpPr/>
          <p:nvPr/>
        </p:nvSpPr>
        <p:spPr>
          <a:xfrm>
            <a:off x="1956435" y="1825625"/>
            <a:ext cx="304165" cy="2584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3709670" y="1724660"/>
            <a:ext cx="1555200" cy="460375"/>
          </a:xfrm>
          <a:prstGeom prst="rect">
            <a:avLst/>
          </a:prstGeom>
          <a:noFill/>
          <a:ln w="12700" cmpd="sng">
            <a:solidFill>
              <a:schemeClr val="accent2">
                <a:lumMod val="40000"/>
                <a:lumOff val="60000"/>
              </a:schemeClr>
            </a:solidFill>
            <a:prstDash val="solid"/>
          </a:ln>
        </p:spPr>
        <p:txBody>
          <a:bodyPr wrap="square">
            <a:spAutoFit/>
          </a:bodyPr>
          <a:p>
            <a:pPr indent="0" algn="ctr"/>
            <a:r>
              <a:rPr lang="zh-CN" sz="2400" b="1">
                <a:solidFill>
                  <a:schemeClr val="tx2"/>
                </a:solidFill>
                <a:latin typeface="宋体" panose="02010600030101010101" pitchFamily="2" charset="-122"/>
                <a:ea typeface="宋体" panose="02010600030101010101" pitchFamily="2" charset="-122"/>
              </a:rPr>
              <a:t>释放连接</a:t>
            </a:r>
            <a:endParaRPr lang="zh-CN" sz="2400" b="1">
              <a:solidFill>
                <a:schemeClr val="tx2"/>
              </a:solidFill>
              <a:latin typeface="宋体" panose="02010600030101010101" pitchFamily="2" charset="-122"/>
              <a:ea typeface="宋体" panose="02010600030101010101" pitchFamily="2" charset="-122"/>
            </a:endParaRPr>
          </a:p>
        </p:txBody>
      </p:sp>
      <p:sp>
        <p:nvSpPr>
          <p:cNvPr id="9" name="右箭头 8"/>
          <p:cNvSpPr/>
          <p:nvPr/>
        </p:nvSpPr>
        <p:spPr>
          <a:xfrm>
            <a:off x="3405505" y="1825625"/>
            <a:ext cx="304165" cy="2584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3" name="图片 12"/>
          <p:cNvPicPr>
            <a:picLocks noChangeAspect="1"/>
          </p:cNvPicPr>
          <p:nvPr/>
        </p:nvPicPr>
        <p:blipFill>
          <a:blip r:embed="rId2"/>
          <a:stretch>
            <a:fillRect/>
          </a:stretch>
        </p:blipFill>
        <p:spPr>
          <a:xfrm>
            <a:off x="849630" y="2247900"/>
            <a:ext cx="6938010" cy="2796540"/>
          </a:xfrm>
          <a:prstGeom prst="rect">
            <a:avLst/>
          </a:prstGeom>
        </p:spPr>
      </p:pic>
      <p:sp>
        <p:nvSpPr>
          <p:cNvPr id="16" name="文本框 15"/>
          <p:cNvSpPr txBox="1"/>
          <p:nvPr/>
        </p:nvSpPr>
        <p:spPr>
          <a:xfrm>
            <a:off x="5591175" y="1601470"/>
            <a:ext cx="3013075" cy="706755"/>
          </a:xfrm>
          <a:prstGeom prst="rect">
            <a:avLst/>
          </a:prstGeom>
          <a:noFill/>
        </p:spPr>
        <p:txBody>
          <a:bodyPr wrap="square" rtlCol="0" anchor="t">
            <a:spAutoFit/>
          </a:bodyPr>
          <a:p>
            <a:r>
              <a:rPr lang="zh-CN" altLang="en-US" sz="2000"/>
              <a:t>电路交换是面向连接的，当然它必定是可靠的。</a:t>
            </a:r>
            <a:endParaRPr lang="zh-CN" altLang="en-US" sz="2000"/>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94144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1.2.2互联网的核心部分</a:t>
            </a:r>
            <a:endParaRPr sz="2800" b="1">
              <a:solidFill>
                <a:schemeClr val="tx2"/>
              </a:solidFill>
              <a:latin typeface="宋体" panose="02010600030101010101" pitchFamily="2" charset="-122"/>
              <a:ea typeface="宋体" panose="02010600030101010101" pitchFamily="2" charset="-122"/>
              <a:sym typeface="+mn-ea"/>
            </a:endParaRPr>
          </a:p>
        </p:txBody>
      </p:sp>
      <p:sp>
        <p:nvSpPr>
          <p:cNvPr id="11" name="文本框 10"/>
          <p:cNvSpPr txBox="1"/>
          <p:nvPr/>
        </p:nvSpPr>
        <p:spPr>
          <a:xfrm>
            <a:off x="400050" y="1050925"/>
            <a:ext cx="310769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2.报文交换</a:t>
            </a:r>
            <a:endParaRPr sz="2400" b="1">
              <a:solidFill>
                <a:schemeClr val="tx2"/>
              </a:solidFill>
              <a:ea typeface="宋体" panose="02010600030101010101" pitchFamily="2" charset="-122"/>
            </a:endParaRPr>
          </a:p>
        </p:txBody>
      </p:sp>
      <p:sp>
        <p:nvSpPr>
          <p:cNvPr id="6" name="文本框 5"/>
          <p:cNvSpPr txBox="1"/>
          <p:nvPr/>
        </p:nvSpPr>
        <p:spPr>
          <a:xfrm>
            <a:off x="418465" y="1724660"/>
            <a:ext cx="2103755" cy="460375"/>
          </a:xfrm>
          <a:prstGeom prst="rect">
            <a:avLst/>
          </a:prstGeom>
          <a:noFill/>
          <a:ln w="12700" cmpd="sng">
            <a:solidFill>
              <a:schemeClr val="accent2">
                <a:lumMod val="40000"/>
                <a:lumOff val="60000"/>
              </a:schemeClr>
            </a:solidFill>
            <a:prstDash val="solid"/>
          </a:ln>
        </p:spPr>
        <p:txBody>
          <a:bodyPr wrap="square">
            <a:spAutoFit/>
          </a:bodyPr>
          <a:p>
            <a:pPr indent="0" algn="ctr"/>
            <a:r>
              <a:rPr lang="zh-CN" sz="2400" b="1">
                <a:solidFill>
                  <a:schemeClr val="tx2"/>
                </a:solidFill>
                <a:latin typeface="宋体" panose="02010600030101010101" pitchFamily="2" charset="-122"/>
                <a:ea typeface="宋体" panose="02010600030101010101" pitchFamily="2" charset="-122"/>
              </a:rPr>
              <a:t>存储转发传输</a:t>
            </a:r>
            <a:endParaRPr lang="zh-CN" sz="2400" b="1">
              <a:solidFill>
                <a:schemeClr val="tx2"/>
              </a:solidFill>
              <a:latin typeface="宋体" panose="02010600030101010101" pitchFamily="2" charset="-122"/>
              <a:ea typeface="宋体" panose="02010600030101010101" pitchFamily="2" charset="-122"/>
            </a:endParaRPr>
          </a:p>
        </p:txBody>
      </p:sp>
      <p:sp>
        <p:nvSpPr>
          <p:cNvPr id="2" name="文本框 1"/>
          <p:cNvSpPr txBox="1"/>
          <p:nvPr/>
        </p:nvSpPr>
        <p:spPr>
          <a:xfrm>
            <a:off x="2843530" y="1724660"/>
            <a:ext cx="1555200" cy="460375"/>
          </a:xfrm>
          <a:prstGeom prst="rect">
            <a:avLst/>
          </a:prstGeom>
          <a:noFill/>
          <a:ln w="12700" cmpd="sng">
            <a:solidFill>
              <a:schemeClr val="accent2">
                <a:lumMod val="40000"/>
                <a:lumOff val="60000"/>
              </a:schemeClr>
            </a:solidFill>
            <a:prstDash val="solid"/>
          </a:ln>
        </p:spPr>
        <p:txBody>
          <a:bodyPr wrap="square">
            <a:spAutoFit/>
          </a:bodyPr>
          <a:p>
            <a:pPr indent="0" algn="ctr"/>
            <a:r>
              <a:rPr lang="zh-CN" sz="2400" b="1">
                <a:solidFill>
                  <a:schemeClr val="tx2"/>
                </a:solidFill>
                <a:latin typeface="宋体" panose="02010600030101010101" pitchFamily="2" charset="-122"/>
                <a:ea typeface="宋体" panose="02010600030101010101" pitchFamily="2" charset="-122"/>
              </a:rPr>
              <a:t>报文交换</a:t>
            </a:r>
            <a:endParaRPr lang="zh-CN" sz="2400" b="1">
              <a:solidFill>
                <a:schemeClr val="tx2"/>
              </a:solidFill>
              <a:latin typeface="宋体" panose="02010600030101010101" pitchFamily="2" charset="-122"/>
              <a:ea typeface="宋体" panose="02010600030101010101" pitchFamily="2" charset="-122"/>
            </a:endParaRPr>
          </a:p>
        </p:txBody>
      </p:sp>
      <p:sp>
        <p:nvSpPr>
          <p:cNvPr id="9" name="右箭头 8"/>
          <p:cNvSpPr/>
          <p:nvPr/>
        </p:nvSpPr>
        <p:spPr>
          <a:xfrm>
            <a:off x="2539365" y="1825625"/>
            <a:ext cx="304165" cy="2584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94144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1.2.2互联网的核心部分</a:t>
            </a:r>
            <a:endParaRPr sz="2800" b="1">
              <a:solidFill>
                <a:schemeClr val="tx2"/>
              </a:solidFill>
              <a:latin typeface="宋体" panose="02010600030101010101" pitchFamily="2" charset="-122"/>
              <a:ea typeface="宋体" panose="02010600030101010101" pitchFamily="2" charset="-122"/>
              <a:sym typeface="+mn-ea"/>
            </a:endParaRPr>
          </a:p>
        </p:txBody>
      </p:sp>
      <p:sp>
        <p:nvSpPr>
          <p:cNvPr id="11" name="文本框 10"/>
          <p:cNvSpPr txBox="1"/>
          <p:nvPr/>
        </p:nvSpPr>
        <p:spPr>
          <a:xfrm>
            <a:off x="400050" y="1050925"/>
            <a:ext cx="179832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3.分组交换</a:t>
            </a:r>
            <a:endParaRPr sz="2400" b="1">
              <a:solidFill>
                <a:schemeClr val="tx2"/>
              </a:solidFill>
              <a:ea typeface="宋体" panose="02010600030101010101" pitchFamily="2" charset="-122"/>
            </a:endParaRPr>
          </a:p>
        </p:txBody>
      </p:sp>
      <p:sp>
        <p:nvSpPr>
          <p:cNvPr id="6" name="文本框 5"/>
          <p:cNvSpPr txBox="1"/>
          <p:nvPr/>
        </p:nvSpPr>
        <p:spPr>
          <a:xfrm>
            <a:off x="400050" y="1612900"/>
            <a:ext cx="2959735" cy="460375"/>
          </a:xfrm>
          <a:prstGeom prst="rect">
            <a:avLst/>
          </a:prstGeom>
          <a:noFill/>
          <a:ln w="12700" cmpd="sng">
            <a:solidFill>
              <a:schemeClr val="accent2">
                <a:lumMod val="40000"/>
                <a:lumOff val="60000"/>
              </a:schemeClr>
            </a:solidFill>
            <a:prstDash val="solid"/>
          </a:ln>
        </p:spPr>
        <p:txBody>
          <a:bodyPr wrap="square">
            <a:spAutoFit/>
          </a:bodyPr>
          <a:p>
            <a:pPr indent="0" algn="ctr"/>
            <a:r>
              <a:rPr lang="zh-CN" sz="2400" b="1">
                <a:solidFill>
                  <a:schemeClr val="tx2"/>
                </a:solidFill>
                <a:latin typeface="宋体" panose="02010600030101010101" pitchFamily="2" charset="-122"/>
                <a:ea typeface="宋体" panose="02010600030101010101" pitchFamily="2" charset="-122"/>
              </a:rPr>
              <a:t>分组交换、包交换</a:t>
            </a:r>
            <a:endParaRPr lang="zh-CN" sz="2400" b="1">
              <a:solidFill>
                <a:schemeClr val="tx2"/>
              </a:solidFill>
              <a:latin typeface="宋体" panose="02010600030101010101" pitchFamily="2" charset="-122"/>
              <a:ea typeface="宋体" panose="02010600030101010101" pitchFamily="2" charset="-122"/>
            </a:endParaRPr>
          </a:p>
        </p:txBody>
      </p:sp>
      <p:sp>
        <p:nvSpPr>
          <p:cNvPr id="2" name="文本框 1"/>
          <p:cNvSpPr txBox="1"/>
          <p:nvPr/>
        </p:nvSpPr>
        <p:spPr>
          <a:xfrm>
            <a:off x="3709670" y="1428115"/>
            <a:ext cx="4895215" cy="829945"/>
          </a:xfrm>
          <a:prstGeom prst="rect">
            <a:avLst/>
          </a:prstGeom>
          <a:noFill/>
          <a:ln w="12700" cmpd="sng">
            <a:solidFill>
              <a:schemeClr val="accent2">
                <a:lumMod val="40000"/>
                <a:lumOff val="60000"/>
              </a:schemeClr>
            </a:solidFill>
            <a:prstDash val="solid"/>
          </a:ln>
        </p:spPr>
        <p:txBody>
          <a:bodyPr wrap="square">
            <a:spAutoFit/>
          </a:bodyPr>
          <a:p>
            <a:pPr indent="0" algn="l"/>
            <a:r>
              <a:rPr lang="zh-CN" sz="2400" b="1">
                <a:solidFill>
                  <a:schemeClr val="tx2"/>
                </a:solidFill>
                <a:latin typeface="宋体" panose="02010600030101010101" pitchFamily="2" charset="-122"/>
                <a:ea typeface="宋体" panose="02010600030101010101" pitchFamily="2" charset="-122"/>
              </a:rPr>
              <a:t>试图兼有报文交换和线路交换的优点，而使两者的缺点最少</a:t>
            </a:r>
            <a:endParaRPr lang="zh-CN" sz="2400" b="1">
              <a:solidFill>
                <a:schemeClr val="tx2"/>
              </a:solidFill>
              <a:latin typeface="宋体" panose="02010600030101010101" pitchFamily="2" charset="-122"/>
              <a:ea typeface="宋体" panose="02010600030101010101" pitchFamily="2" charset="-122"/>
            </a:endParaRPr>
          </a:p>
        </p:txBody>
      </p:sp>
      <p:sp>
        <p:nvSpPr>
          <p:cNvPr id="9" name="右箭头 8"/>
          <p:cNvSpPr/>
          <p:nvPr/>
        </p:nvSpPr>
        <p:spPr>
          <a:xfrm>
            <a:off x="3405505" y="1713865"/>
            <a:ext cx="304165" cy="2584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00685" y="2371090"/>
            <a:ext cx="8204835" cy="1106805"/>
          </a:xfrm>
          <a:prstGeom prst="rect">
            <a:avLst/>
          </a:prstGeom>
          <a:noFill/>
          <a:ln w="12700" cmpd="sng">
            <a:solidFill>
              <a:schemeClr val="accent2">
                <a:lumMod val="40000"/>
                <a:lumOff val="60000"/>
              </a:schemeClr>
            </a:solidFill>
            <a:prstDash val="solid"/>
          </a:ln>
        </p:spPr>
        <p:txBody>
          <a:bodyPr wrap="square">
            <a:spAutoFit/>
          </a:bodyPr>
          <a:p>
            <a:pPr indent="0" algn="l"/>
            <a:r>
              <a:rPr lang="zh-CN" sz="2200" b="1">
                <a:solidFill>
                  <a:srgbClr val="FF0000"/>
                </a:solidFill>
                <a:latin typeface="宋体" panose="02010600030101010101" pitchFamily="2" charset="-122"/>
                <a:ea typeface="宋体" panose="02010600030101010101" pitchFamily="2" charset="-122"/>
              </a:rPr>
              <a:t>分组（Packet），也称“包”：</a:t>
            </a:r>
            <a:r>
              <a:rPr lang="zh-CN" sz="2200" b="1">
                <a:solidFill>
                  <a:schemeClr val="tx2"/>
                </a:solidFill>
                <a:latin typeface="宋体" panose="02010600030101010101" pitchFamily="2" charset="-122"/>
                <a:ea typeface="宋体" panose="02010600030101010101" pitchFamily="2" charset="-122"/>
              </a:rPr>
              <a:t>每个数据段为1024bit。在每一个数据段前面，加上一些由必要的控制信息组成的首部（header）后。</a:t>
            </a:r>
            <a:endParaRPr lang="zh-CN" sz="2200" b="1">
              <a:solidFill>
                <a:schemeClr val="tx2"/>
              </a:solidFill>
              <a:latin typeface="宋体" panose="02010600030101010101" pitchFamily="2" charset="-122"/>
              <a:ea typeface="宋体" panose="02010600030101010101" pitchFamily="2" charset="-122"/>
            </a:endParaRPr>
          </a:p>
        </p:txBody>
      </p:sp>
      <p:sp>
        <p:nvSpPr>
          <p:cNvPr id="4" name="文本框 3"/>
          <p:cNvSpPr txBox="1"/>
          <p:nvPr/>
        </p:nvSpPr>
        <p:spPr>
          <a:xfrm>
            <a:off x="400685" y="3575050"/>
            <a:ext cx="8204835" cy="1445260"/>
          </a:xfrm>
          <a:prstGeom prst="rect">
            <a:avLst/>
          </a:prstGeom>
          <a:noFill/>
          <a:ln w="12700" cmpd="sng">
            <a:solidFill>
              <a:schemeClr val="accent2">
                <a:lumMod val="40000"/>
                <a:lumOff val="60000"/>
              </a:schemeClr>
            </a:solidFill>
            <a:prstDash val="solid"/>
          </a:ln>
        </p:spPr>
        <p:txBody>
          <a:bodyPr wrap="square">
            <a:spAutoFit/>
          </a:bodyPr>
          <a:p>
            <a:pPr indent="0" algn="l"/>
            <a:r>
              <a:rPr lang="zh-CN" sz="2200" b="1">
                <a:solidFill>
                  <a:srgbClr val="FF0000"/>
                </a:solidFill>
                <a:latin typeface="宋体" panose="02010600030101010101" pitchFamily="2" charset="-122"/>
                <a:ea typeface="宋体" panose="02010600030101010101" pitchFamily="2" charset="-122"/>
              </a:rPr>
              <a:t>分组是在互联网中传送的数据单元。</a:t>
            </a:r>
            <a:r>
              <a:rPr lang="zh-CN" sz="2200" b="1">
                <a:latin typeface="宋体" panose="02010600030101010101" pitchFamily="2" charset="-122"/>
                <a:ea typeface="宋体" panose="02010600030101010101" pitchFamily="2" charset="-122"/>
              </a:rPr>
              <a:t>分组中的首部是非常重要的，正是由于分组的首部中包含了诸如目的地址和源地址等重要控制信息，每一个分组才能在互联网中独立地选择传输路径，并被正确地交付到分组传输的终点。</a:t>
            </a:r>
            <a:endParaRPr lang="zh-CN" sz="2200" b="1">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94144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1.2.2互联网的核心部分</a:t>
            </a:r>
            <a:endParaRPr sz="2800" b="1">
              <a:solidFill>
                <a:schemeClr val="tx2"/>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2"/>
          <a:stretch>
            <a:fillRect/>
          </a:stretch>
        </p:blipFill>
        <p:spPr>
          <a:xfrm>
            <a:off x="503555" y="1063625"/>
            <a:ext cx="8481060" cy="319849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94144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1.2.2互联网的核心部分</a:t>
            </a:r>
            <a:endParaRPr sz="2800" b="1">
              <a:solidFill>
                <a:schemeClr val="tx2"/>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2"/>
          <a:stretch>
            <a:fillRect/>
          </a:stretch>
        </p:blipFill>
        <p:spPr>
          <a:xfrm>
            <a:off x="400050" y="932815"/>
            <a:ext cx="8303895" cy="378396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94144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1.2.2互联网的核心部分</a:t>
            </a:r>
            <a:endParaRPr sz="2800" b="1">
              <a:solidFill>
                <a:schemeClr val="tx2"/>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2"/>
          <a:stretch>
            <a:fillRect/>
          </a:stretch>
        </p:blipFill>
        <p:spPr>
          <a:xfrm>
            <a:off x="156845" y="932815"/>
            <a:ext cx="6062345" cy="4009390"/>
          </a:xfrm>
          <a:prstGeom prst="rect">
            <a:avLst/>
          </a:prstGeom>
        </p:spPr>
      </p:pic>
      <p:sp>
        <p:nvSpPr>
          <p:cNvPr id="9" name="文本框 8"/>
          <p:cNvSpPr txBox="1"/>
          <p:nvPr/>
        </p:nvSpPr>
        <p:spPr>
          <a:xfrm>
            <a:off x="5932805" y="1045210"/>
            <a:ext cx="3089910" cy="3507740"/>
          </a:xfrm>
          <a:prstGeom prst="rect">
            <a:avLst/>
          </a:prstGeom>
          <a:noFill/>
          <a:ln w="12700" cmpd="sng">
            <a:solidFill>
              <a:schemeClr val="accent5">
                <a:lumMod val="40000"/>
                <a:lumOff val="60000"/>
              </a:schemeClr>
            </a:solidFill>
            <a:prstDash val="solid"/>
          </a:ln>
        </p:spPr>
        <p:txBody>
          <a:bodyPr wrap="square">
            <a:spAutoFit/>
          </a:bodyPr>
          <a:p>
            <a:pPr marL="342900" indent="-342900">
              <a:buFont typeface="Wingdings" panose="05000000000000000000" charset="0"/>
              <a:buChar char="Ø"/>
            </a:pPr>
            <a:r>
              <a:rPr sz="2400" b="1">
                <a:solidFill>
                  <a:schemeClr val="tx2"/>
                </a:solidFill>
                <a:latin typeface="宋体" panose="02010600030101010101" pitchFamily="2" charset="-122"/>
                <a:ea typeface="宋体" panose="02010600030101010101" pitchFamily="2" charset="-122"/>
              </a:rPr>
              <a:t></a:t>
            </a:r>
            <a:r>
              <a:rPr sz="2200" b="1">
                <a:solidFill>
                  <a:schemeClr val="tx2"/>
                </a:solidFill>
                <a:latin typeface="宋体" panose="02010600030101010101" pitchFamily="2" charset="-122"/>
                <a:ea typeface="宋体" panose="02010600030101010101" pitchFamily="2" charset="-122"/>
              </a:rPr>
              <a:t>电路交换：整个报文的比特流连续地从源点直达终点，好像在一个管道中传送。</a:t>
            </a:r>
            <a:endParaRPr sz="2200" b="1">
              <a:solidFill>
                <a:schemeClr val="tx2"/>
              </a:solidFill>
              <a:latin typeface="宋体" panose="02010600030101010101" pitchFamily="2" charset="-122"/>
              <a:ea typeface="宋体" panose="02010600030101010101" pitchFamily="2" charset="-122"/>
            </a:endParaRPr>
          </a:p>
          <a:p>
            <a:pPr marL="342900" indent="-342900">
              <a:buFont typeface="Wingdings" panose="05000000000000000000" charset="0"/>
              <a:buChar char="Ø"/>
            </a:pPr>
            <a:r>
              <a:rPr sz="2200" b="1">
                <a:solidFill>
                  <a:schemeClr val="tx2"/>
                </a:solidFill>
                <a:latin typeface="宋体" panose="02010600030101010101" pitchFamily="2" charset="-122"/>
                <a:ea typeface="宋体" panose="02010600030101010101" pitchFamily="2" charset="-122"/>
              </a:rPr>
              <a:t>分组交换：单个分组（这只是整个报文的一部分）传送到相邻结点，存储下来后查找转发表，转发到下一个结点。</a:t>
            </a:r>
            <a:endParaRPr sz="2200" b="1">
              <a:solidFill>
                <a:schemeClr val="tx2"/>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412115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1.3.1 计算机网络的组成</a:t>
            </a:r>
            <a:endParaRPr sz="2800" b="1">
              <a:solidFill>
                <a:schemeClr val="tx2"/>
              </a:solidFill>
              <a:latin typeface="宋体" panose="02010600030101010101" pitchFamily="2" charset="-122"/>
              <a:ea typeface="宋体" panose="02010600030101010101" pitchFamily="2" charset="-122"/>
              <a:sym typeface="+mn-ea"/>
            </a:endParaRPr>
          </a:p>
        </p:txBody>
      </p:sp>
      <p:sp>
        <p:nvSpPr>
          <p:cNvPr id="3" name="文本框 2"/>
          <p:cNvSpPr txBox="1"/>
          <p:nvPr/>
        </p:nvSpPr>
        <p:spPr>
          <a:xfrm>
            <a:off x="400050" y="1629410"/>
            <a:ext cx="4139565" cy="706755"/>
          </a:xfrm>
          <a:prstGeom prst="rect">
            <a:avLst/>
          </a:prstGeom>
          <a:noFill/>
          <a:ln w="12700" cmpd="sng">
            <a:solidFill>
              <a:schemeClr val="accent5">
                <a:lumMod val="40000"/>
                <a:lumOff val="60000"/>
              </a:schemeClr>
            </a:solidFill>
            <a:prstDash val="solid"/>
          </a:ln>
        </p:spPr>
        <p:txBody>
          <a:bodyPr wrap="square">
            <a:spAutoFit/>
          </a:bodyPr>
          <a:p>
            <a:pPr indent="0"/>
            <a:r>
              <a:rPr lang="en-US" sz="2000" b="1">
                <a:solidFill>
                  <a:schemeClr val="tx2"/>
                </a:solidFill>
                <a:latin typeface="宋体" panose="02010600030101010101" pitchFamily="2" charset="-122"/>
                <a:ea typeface="宋体" panose="02010600030101010101" pitchFamily="2" charset="-122"/>
              </a:rPr>
              <a:t>    </a:t>
            </a:r>
            <a:r>
              <a:rPr sz="2000" b="1">
                <a:solidFill>
                  <a:schemeClr val="tx2"/>
                </a:solidFill>
                <a:latin typeface="宋体" panose="02010600030101010101" pitchFamily="2" charset="-122"/>
                <a:ea typeface="宋体" panose="02010600030101010101" pitchFamily="2" charset="-122"/>
              </a:rPr>
              <a:t>连接到网络的设备称为端设备或主机。</a:t>
            </a:r>
            <a:endParaRPr sz="2000" b="1">
              <a:solidFill>
                <a:schemeClr val="tx2"/>
              </a:solidFill>
              <a:latin typeface="宋体" panose="02010600030101010101" pitchFamily="2" charset="-122"/>
              <a:ea typeface="宋体" panose="02010600030101010101" pitchFamily="2" charset="-122"/>
            </a:endParaRPr>
          </a:p>
        </p:txBody>
      </p:sp>
      <p:sp>
        <p:nvSpPr>
          <p:cNvPr id="11" name="文本框 10"/>
          <p:cNvSpPr txBox="1"/>
          <p:nvPr/>
        </p:nvSpPr>
        <p:spPr>
          <a:xfrm>
            <a:off x="400050" y="1050925"/>
            <a:ext cx="310769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latin typeface="宋体" panose="02010600030101010101" pitchFamily="2" charset="-122"/>
                <a:ea typeface="宋体" panose="02010600030101010101" pitchFamily="2" charset="-122"/>
              </a:rPr>
              <a:t>1. 终端设备</a:t>
            </a:r>
            <a:endParaRPr sz="2400" b="1">
              <a:solidFill>
                <a:schemeClr val="tx2"/>
              </a:solidFill>
              <a:latin typeface="宋体" panose="02010600030101010101" pitchFamily="2" charset="-122"/>
              <a:ea typeface="宋体" panose="02010600030101010101" pitchFamily="2" charset="-122"/>
            </a:endParaRPr>
          </a:p>
        </p:txBody>
      </p:sp>
      <p:sp>
        <p:nvSpPr>
          <p:cNvPr id="2" name="文本框 1"/>
          <p:cNvSpPr txBox="1"/>
          <p:nvPr/>
        </p:nvSpPr>
        <p:spPr>
          <a:xfrm>
            <a:off x="400050" y="2408555"/>
            <a:ext cx="4139565" cy="2553335"/>
          </a:xfrm>
          <a:prstGeom prst="rect">
            <a:avLst/>
          </a:prstGeom>
          <a:noFill/>
          <a:ln w="12700" cmpd="sng">
            <a:solidFill>
              <a:schemeClr val="accent5">
                <a:lumMod val="40000"/>
                <a:lumOff val="60000"/>
              </a:schemeClr>
            </a:solidFill>
            <a:prstDash val="solid"/>
          </a:ln>
        </p:spPr>
        <p:txBody>
          <a:bodyPr wrap="square">
            <a:spAutoFit/>
          </a:bodyPr>
          <a:p>
            <a:pPr indent="0"/>
            <a:r>
              <a:rPr lang="en-US" sz="2000" b="1">
                <a:solidFill>
                  <a:schemeClr val="tx2"/>
                </a:solidFill>
                <a:latin typeface="宋体" panose="02010600030101010101" pitchFamily="2" charset="-122"/>
                <a:ea typeface="宋体" panose="02010600030101010101" pitchFamily="2" charset="-122"/>
              </a:rPr>
              <a:t>    </a:t>
            </a:r>
            <a:r>
              <a:rPr sz="2000" b="1">
                <a:solidFill>
                  <a:schemeClr val="tx2"/>
                </a:solidFill>
                <a:latin typeface="宋体" panose="02010600030101010101" pitchFamily="2" charset="-122"/>
                <a:ea typeface="宋体" panose="02010600030101010101" pitchFamily="2" charset="-122"/>
              </a:rPr>
              <a:t>主机设备是通过网络传输的消息的信源或目的地。为了区分不同主机，网络中的每台主机都用一个地址加以标识。当主机发起通信时，会使用目的地主机的地址来指定应该将消息发送到哪里。数据从一台终端出发，经网络传输到另一台终端设备。</a:t>
            </a:r>
            <a:endParaRPr sz="2000" b="1">
              <a:solidFill>
                <a:schemeClr val="tx2"/>
              </a:solidFill>
              <a:latin typeface="宋体" panose="02010600030101010101" pitchFamily="2" charset="-122"/>
              <a:ea typeface="宋体" panose="02010600030101010101" pitchFamily="2" charset="-122"/>
            </a:endParaRPr>
          </a:p>
        </p:txBody>
      </p:sp>
      <p:sp>
        <p:nvSpPr>
          <p:cNvPr id="4" name="文本框 3"/>
          <p:cNvSpPr txBox="1"/>
          <p:nvPr/>
        </p:nvSpPr>
        <p:spPr>
          <a:xfrm>
            <a:off x="4890770" y="1050925"/>
            <a:ext cx="3822700" cy="82994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sz="2400" b="1">
                <a:solidFill>
                  <a:schemeClr val="tx2"/>
                </a:solidFill>
                <a:latin typeface="宋体" panose="02010600030101010101" pitchFamily="2" charset="-122"/>
                <a:ea typeface="宋体" panose="02010600030101010101" pitchFamily="2" charset="-122"/>
              </a:rPr>
              <a:t>传统桌面PC，Mac、工作站、笔记本、服务器</a:t>
            </a:r>
            <a:endParaRPr sz="2400" b="1">
              <a:solidFill>
                <a:schemeClr val="tx2"/>
              </a:solidFill>
              <a:latin typeface="宋体" panose="02010600030101010101" pitchFamily="2" charset="-122"/>
              <a:ea typeface="宋体" panose="02010600030101010101" pitchFamily="2" charset="-122"/>
            </a:endParaRPr>
          </a:p>
        </p:txBody>
      </p:sp>
      <p:sp>
        <p:nvSpPr>
          <p:cNvPr id="8" name="文本框 7"/>
          <p:cNvSpPr txBox="1"/>
          <p:nvPr/>
        </p:nvSpPr>
        <p:spPr>
          <a:xfrm>
            <a:off x="4890770" y="3200400"/>
            <a:ext cx="3867785" cy="1568450"/>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lang="zh-CN" sz="2400" b="1">
                <a:solidFill>
                  <a:schemeClr val="tx2"/>
                </a:solidFill>
                <a:latin typeface="宋体" panose="02010600030101010101" pitchFamily="2" charset="-122"/>
                <a:ea typeface="宋体" panose="02010600030101010101" pitchFamily="2" charset="-122"/>
              </a:rPr>
              <a:t>IoT设备，如电视、游戏机、家用电器、交通信号灯、监视系统、手表、眼镜、温度调节装置、汽车控制系统等</a:t>
            </a:r>
            <a:endParaRPr lang="zh-CN" sz="2400" b="1">
              <a:solidFill>
                <a:schemeClr val="tx2"/>
              </a:solidFill>
              <a:latin typeface="宋体" panose="02010600030101010101" pitchFamily="2" charset="-122"/>
              <a:ea typeface="宋体" panose="02010600030101010101" pitchFamily="2" charset="-122"/>
            </a:endParaRPr>
          </a:p>
        </p:txBody>
      </p:sp>
      <p:sp>
        <p:nvSpPr>
          <p:cNvPr id="9" name="文本框 8"/>
          <p:cNvSpPr txBox="1"/>
          <p:nvPr/>
        </p:nvSpPr>
        <p:spPr>
          <a:xfrm>
            <a:off x="4890135" y="2047240"/>
            <a:ext cx="3822700" cy="460375"/>
          </a:xfrm>
          <a:prstGeom prst="rect">
            <a:avLst/>
          </a:prstGeom>
          <a:noFill/>
          <a:ln w="12700" cmpd="sng">
            <a:solidFill>
              <a:schemeClr val="accent5">
                <a:lumMod val="40000"/>
                <a:lumOff val="60000"/>
              </a:schemeClr>
            </a:solidFill>
            <a:prstDash val="solid"/>
          </a:ln>
        </p:spPr>
        <p:txBody>
          <a:bodyPr wrap="square">
            <a:spAutoFit/>
          </a:bodyPr>
          <a:p>
            <a:pPr marL="0" lvl="2" indent="0" fontAlgn="auto">
              <a:buFont typeface="Wingdings" panose="05000000000000000000" charset="0"/>
              <a:buNone/>
            </a:pPr>
            <a:r>
              <a:rPr lang="zh-CN" sz="2400" b="1">
                <a:solidFill>
                  <a:schemeClr val="tx2"/>
                </a:solidFill>
                <a:latin typeface="宋体" panose="02010600030101010101" pitchFamily="2" charset="-122"/>
                <a:ea typeface="宋体" panose="02010600030101010101" pitchFamily="2" charset="-122"/>
              </a:rPr>
              <a:t>智能手机</a:t>
            </a:r>
            <a:endParaRPr lang="zh-CN" sz="2400" b="1">
              <a:solidFill>
                <a:schemeClr val="tx2"/>
              </a:solidFill>
              <a:latin typeface="宋体" panose="02010600030101010101" pitchFamily="2" charset="-122"/>
              <a:ea typeface="宋体" panose="02010600030101010101" pitchFamily="2" charset="-122"/>
            </a:endParaRPr>
          </a:p>
        </p:txBody>
      </p:sp>
      <p:sp>
        <p:nvSpPr>
          <p:cNvPr id="10" name="文本框 9"/>
          <p:cNvSpPr txBox="1"/>
          <p:nvPr/>
        </p:nvSpPr>
        <p:spPr>
          <a:xfrm>
            <a:off x="4890770" y="2600325"/>
            <a:ext cx="3822065" cy="46037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lang="zh-CN" sz="2400" b="1">
                <a:solidFill>
                  <a:schemeClr val="tx2"/>
                </a:solidFill>
                <a:latin typeface="宋体" panose="02010600030101010101" pitchFamily="2" charset="-122"/>
                <a:ea typeface="宋体" panose="02010600030101010101" pitchFamily="2" charset="-122"/>
              </a:rPr>
              <a:t>平板电脑、PDA</a:t>
            </a:r>
            <a:endParaRPr lang="zh-CN" sz="2400" b="1">
              <a:solidFill>
                <a:schemeClr val="tx2"/>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412115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1.3.1 计算机网络的组成</a:t>
            </a:r>
            <a:endParaRPr sz="2800" b="1">
              <a:solidFill>
                <a:schemeClr val="tx2"/>
              </a:solidFill>
              <a:latin typeface="宋体" panose="02010600030101010101" pitchFamily="2" charset="-122"/>
              <a:ea typeface="宋体" panose="02010600030101010101" pitchFamily="2" charset="-122"/>
              <a:sym typeface="+mn-ea"/>
            </a:endParaRPr>
          </a:p>
        </p:txBody>
      </p:sp>
      <p:sp>
        <p:nvSpPr>
          <p:cNvPr id="11" name="文本框 10"/>
          <p:cNvSpPr txBox="1"/>
          <p:nvPr/>
        </p:nvSpPr>
        <p:spPr>
          <a:xfrm>
            <a:off x="400050" y="1050925"/>
            <a:ext cx="310769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latin typeface="宋体" panose="02010600030101010101" pitchFamily="2" charset="-122"/>
                <a:ea typeface="宋体" panose="02010600030101010101" pitchFamily="2" charset="-122"/>
              </a:rPr>
              <a:t>2.中间网络设备</a:t>
            </a:r>
            <a:endParaRPr sz="2400" b="1">
              <a:solidFill>
                <a:schemeClr val="tx2"/>
              </a:solidFill>
              <a:latin typeface="宋体" panose="02010600030101010101" pitchFamily="2" charset="-122"/>
              <a:ea typeface="宋体" panose="02010600030101010101" pitchFamily="2" charset="-122"/>
            </a:endParaRPr>
          </a:p>
        </p:txBody>
      </p:sp>
      <p:sp>
        <p:nvSpPr>
          <p:cNvPr id="4" name="文本框 3"/>
          <p:cNvSpPr txBox="1"/>
          <p:nvPr/>
        </p:nvSpPr>
        <p:spPr>
          <a:xfrm>
            <a:off x="400050" y="2937510"/>
            <a:ext cx="5201920" cy="46037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sz="2400" b="1">
                <a:solidFill>
                  <a:schemeClr val="tx2"/>
                </a:solidFill>
                <a:latin typeface="宋体" panose="02010600030101010101" pitchFamily="2" charset="-122"/>
                <a:ea typeface="宋体" panose="02010600030101010101" pitchFamily="2" charset="-122"/>
              </a:rPr>
              <a:t>网络接入设备（交换机和无线接入点）</a:t>
            </a:r>
            <a:endParaRPr sz="2400" b="1">
              <a:solidFill>
                <a:schemeClr val="tx2"/>
              </a:solidFill>
              <a:latin typeface="宋体" panose="02010600030101010101" pitchFamily="2" charset="-122"/>
              <a:ea typeface="宋体" panose="02010600030101010101" pitchFamily="2" charset="-122"/>
            </a:endParaRPr>
          </a:p>
        </p:txBody>
      </p:sp>
      <p:sp>
        <p:nvSpPr>
          <p:cNvPr id="8" name="文本框 7"/>
          <p:cNvSpPr txBox="1"/>
          <p:nvPr/>
        </p:nvSpPr>
        <p:spPr>
          <a:xfrm>
            <a:off x="400050" y="1581785"/>
            <a:ext cx="7900035" cy="1198880"/>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lang="zh-CN" sz="2400" b="1">
                <a:solidFill>
                  <a:schemeClr val="tx2"/>
                </a:solidFill>
                <a:latin typeface="宋体" panose="02010600030101010101" pitchFamily="2" charset="-122"/>
                <a:ea typeface="宋体" panose="02010600030101010101" pitchFamily="2" charset="-122"/>
              </a:rPr>
              <a:t>中间网络设备与终端设备互连。这些设备提供连接并在后台运行，以确保数据在网络中传输。中间设备将每台主机连接到网络，并且可以将多个独立的网络连接成互联网络。</a:t>
            </a:r>
            <a:endParaRPr lang="zh-CN" sz="2400" b="1">
              <a:solidFill>
                <a:schemeClr val="tx2"/>
              </a:solidFill>
              <a:latin typeface="宋体" panose="02010600030101010101" pitchFamily="2" charset="-122"/>
              <a:ea typeface="宋体" panose="02010600030101010101" pitchFamily="2" charset="-122"/>
            </a:endParaRPr>
          </a:p>
        </p:txBody>
      </p:sp>
      <p:sp>
        <p:nvSpPr>
          <p:cNvPr id="9" name="文本框 8"/>
          <p:cNvSpPr txBox="1"/>
          <p:nvPr/>
        </p:nvSpPr>
        <p:spPr>
          <a:xfrm>
            <a:off x="400050" y="3606800"/>
            <a:ext cx="5201920" cy="460375"/>
          </a:xfrm>
          <a:prstGeom prst="rect">
            <a:avLst/>
          </a:prstGeom>
          <a:noFill/>
          <a:ln w="12700" cmpd="sng">
            <a:solidFill>
              <a:schemeClr val="accent5">
                <a:lumMod val="40000"/>
                <a:lumOff val="60000"/>
              </a:schemeClr>
            </a:solidFill>
            <a:prstDash val="solid"/>
          </a:ln>
        </p:spPr>
        <p:txBody>
          <a:bodyPr wrap="square">
            <a:spAutoFit/>
          </a:bodyPr>
          <a:p>
            <a:pPr marL="0" lvl="2" indent="0" fontAlgn="auto">
              <a:buFont typeface="Wingdings" panose="05000000000000000000" charset="0"/>
              <a:buNone/>
            </a:pPr>
            <a:r>
              <a:rPr lang="zh-CN" sz="2400" b="1">
                <a:solidFill>
                  <a:schemeClr val="tx2"/>
                </a:solidFill>
                <a:latin typeface="宋体" panose="02010600030101010101" pitchFamily="2" charset="-122"/>
                <a:ea typeface="宋体" panose="02010600030101010101" pitchFamily="2" charset="-122"/>
              </a:rPr>
              <a:t>网络互联设备（路由器）</a:t>
            </a:r>
            <a:endParaRPr lang="zh-CN" sz="2400" b="1">
              <a:solidFill>
                <a:schemeClr val="tx2"/>
              </a:solidFill>
              <a:latin typeface="宋体" panose="02010600030101010101" pitchFamily="2" charset="-122"/>
              <a:ea typeface="宋体" panose="02010600030101010101" pitchFamily="2" charset="-122"/>
            </a:endParaRPr>
          </a:p>
        </p:txBody>
      </p:sp>
      <p:sp>
        <p:nvSpPr>
          <p:cNvPr id="10" name="文本框 9"/>
          <p:cNvSpPr txBox="1"/>
          <p:nvPr/>
        </p:nvSpPr>
        <p:spPr>
          <a:xfrm>
            <a:off x="400050" y="4276090"/>
            <a:ext cx="5201285" cy="46037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lang="zh-CN" sz="2400" b="1">
                <a:solidFill>
                  <a:schemeClr val="tx2"/>
                </a:solidFill>
                <a:latin typeface="宋体" panose="02010600030101010101" pitchFamily="2" charset="-122"/>
                <a:ea typeface="宋体" panose="02010600030101010101" pitchFamily="2" charset="-122"/>
              </a:rPr>
              <a:t>安全设备（防火墙、入侵检测设备）</a:t>
            </a:r>
            <a:endParaRPr lang="zh-CN" sz="2400" b="1">
              <a:solidFill>
                <a:schemeClr val="tx2"/>
              </a:solidFill>
              <a:latin typeface="宋体" panose="02010600030101010101" pitchFamily="2" charset="-122"/>
              <a:ea typeface="宋体" panose="02010600030101010101" pitchFamily="2" charset="-122"/>
            </a:endParaRPr>
          </a:p>
        </p:txBody>
      </p:sp>
      <p:sp>
        <p:nvSpPr>
          <p:cNvPr id="5" name="左大括号 4"/>
          <p:cNvSpPr/>
          <p:nvPr/>
        </p:nvSpPr>
        <p:spPr>
          <a:xfrm flipH="1">
            <a:off x="5601970" y="3152140"/>
            <a:ext cx="372110" cy="136969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6" name="文本框 5"/>
          <p:cNvSpPr txBox="1"/>
          <p:nvPr/>
        </p:nvSpPr>
        <p:spPr>
          <a:xfrm>
            <a:off x="5974080" y="3052445"/>
            <a:ext cx="2905125" cy="1568450"/>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lang="zh-CN" sz="2400" b="1">
                <a:solidFill>
                  <a:schemeClr val="tx2"/>
                </a:solidFill>
                <a:latin typeface="宋体" panose="02010600030101010101" pitchFamily="2" charset="-122"/>
                <a:ea typeface="宋体" panose="02010600030101010101" pitchFamily="2" charset="-122"/>
              </a:rPr>
              <a:t>中间网络设备确定数据的传输路径，但不生成或修改数据。</a:t>
            </a:r>
            <a:endParaRPr lang="zh-CN" sz="2400" b="1">
              <a:solidFill>
                <a:schemeClr val="tx2"/>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215201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1.1全球联网</a:t>
            </a:r>
            <a:endParaRPr sz="2800" b="1">
              <a:solidFill>
                <a:schemeClr val="tx2"/>
              </a:solidFill>
              <a:latin typeface="宋体" panose="02010600030101010101" pitchFamily="2" charset="-122"/>
              <a:ea typeface="宋体" panose="02010600030101010101" pitchFamily="2" charset="-122"/>
              <a:sym typeface="+mn-ea"/>
            </a:endParaRPr>
          </a:p>
        </p:txBody>
      </p:sp>
      <p:sp>
        <p:nvSpPr>
          <p:cNvPr id="3" name="文本框 2"/>
          <p:cNvSpPr txBox="1"/>
          <p:nvPr/>
        </p:nvSpPr>
        <p:spPr>
          <a:xfrm>
            <a:off x="3509645" y="1050925"/>
            <a:ext cx="3609340" cy="460375"/>
          </a:xfrm>
          <a:prstGeom prst="rect">
            <a:avLst/>
          </a:prstGeom>
          <a:noFill/>
          <a:ln w="12700" cmpd="sng">
            <a:solidFill>
              <a:schemeClr val="accent5">
                <a:lumMod val="40000"/>
                <a:lumOff val="60000"/>
              </a:schemeClr>
            </a:solidFill>
            <a:prstDash val="solid"/>
          </a:ln>
        </p:spPr>
        <p:txBody>
          <a:bodyPr wrap="square">
            <a:spAutoFit/>
          </a:bodyPr>
          <a:p>
            <a:pPr indent="0"/>
            <a:r>
              <a:rPr lang="en-US" sz="2400" b="1">
                <a:solidFill>
                  <a:schemeClr val="tx2"/>
                </a:solidFill>
                <a:latin typeface="宋体" panose="02010600030101010101" pitchFamily="2" charset="-122"/>
                <a:ea typeface="宋体" panose="02010600030101010101" pitchFamily="2" charset="-122"/>
              </a:rPr>
              <a:t>   </a:t>
            </a:r>
            <a:r>
              <a:rPr sz="2400" b="1">
                <a:solidFill>
                  <a:schemeClr val="tx2"/>
                </a:solidFill>
                <a:latin typeface="宋体" panose="02010600030101010101" pitchFamily="2" charset="-122"/>
                <a:ea typeface="宋体" panose="02010600030101010101" pitchFamily="2" charset="-122"/>
              </a:rPr>
              <a:t>1. 日常生活中的网络</a:t>
            </a:r>
            <a:endParaRPr sz="2400" b="1">
              <a:solidFill>
                <a:schemeClr val="tx2"/>
              </a:solidFill>
              <a:latin typeface="宋体" panose="02010600030101010101" pitchFamily="2" charset="-122"/>
              <a:ea typeface="宋体" panose="02010600030101010101" pitchFamily="2" charset="-122"/>
            </a:endParaRPr>
          </a:p>
        </p:txBody>
      </p:sp>
      <p:sp>
        <p:nvSpPr>
          <p:cNvPr id="11" name="文本框 10"/>
          <p:cNvSpPr txBox="1"/>
          <p:nvPr/>
        </p:nvSpPr>
        <p:spPr>
          <a:xfrm>
            <a:off x="400050" y="1050925"/>
            <a:ext cx="296926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1.1.1 当今网络</a:t>
            </a:r>
            <a:r>
              <a:rPr lang="en-US" altLang="zh-CN" sz="2400" b="1">
                <a:solidFill>
                  <a:schemeClr val="tx2"/>
                </a:solidFill>
                <a:ea typeface="宋体" panose="02010600030101010101" pitchFamily="2" charset="-122"/>
              </a:rPr>
              <a:t>   </a:t>
            </a:r>
            <a:endParaRPr lang="zh-CN" altLang="en-US" sz="2400" b="1">
              <a:solidFill>
                <a:schemeClr val="tx2"/>
              </a:solidFill>
              <a:ea typeface="宋体" panose="02010600030101010101" pitchFamily="2" charset="-122"/>
            </a:endParaRPr>
          </a:p>
        </p:txBody>
      </p:sp>
      <p:sp>
        <p:nvSpPr>
          <p:cNvPr id="12" name="文本框 11"/>
          <p:cNvSpPr txBox="1"/>
          <p:nvPr/>
        </p:nvSpPr>
        <p:spPr>
          <a:xfrm>
            <a:off x="400050" y="1629410"/>
            <a:ext cx="8264525" cy="2861310"/>
          </a:xfrm>
          <a:prstGeom prst="rect">
            <a:avLst/>
          </a:prstGeom>
          <a:noFill/>
          <a:ln w="12700" cmpd="sng">
            <a:solidFill>
              <a:schemeClr val="accent5">
                <a:lumMod val="40000"/>
                <a:lumOff val="60000"/>
              </a:schemeClr>
            </a:solidFill>
            <a:prstDash val="solid"/>
          </a:ln>
        </p:spPr>
        <p:txBody>
          <a:bodyPr wrap="square">
            <a:spAutoFit/>
          </a:bodyPr>
          <a:p>
            <a:pPr marL="342900" indent="-342900">
              <a:buFont typeface="Wingdings" panose="05000000000000000000" charset="0"/>
              <a:buChar char="Ø"/>
            </a:pPr>
            <a:r>
              <a:rPr lang="zh-CN" sz="2000" b="1">
                <a:solidFill>
                  <a:schemeClr val="tx2"/>
                </a:solidFill>
                <a:latin typeface="宋体" panose="02010600030101010101" pitchFamily="2" charset="-122"/>
                <a:ea typeface="宋体" panose="02010600030101010101" pitchFamily="2" charset="-122"/>
              </a:rPr>
              <a:t>当人们想到某个创意时，可以即时与其他人沟通，使创意变为现实；</a:t>
            </a:r>
            <a:endParaRPr lang="zh-CN" sz="2000" b="1">
              <a:solidFill>
                <a:schemeClr val="tx2"/>
              </a:solidFill>
              <a:latin typeface="宋体" panose="02010600030101010101" pitchFamily="2" charset="-122"/>
              <a:ea typeface="宋体" panose="02010600030101010101" pitchFamily="2" charset="-122"/>
            </a:endParaRPr>
          </a:p>
          <a:p>
            <a:pPr marL="342900" indent="-342900">
              <a:buFont typeface="Wingdings" panose="05000000000000000000" charset="0"/>
              <a:buChar char="Ø"/>
            </a:pPr>
            <a:r>
              <a:rPr lang="zh-CN" sz="2000" b="1">
                <a:solidFill>
                  <a:schemeClr val="tx2"/>
                </a:solidFill>
                <a:latin typeface="宋体" panose="02010600030101010101" pitchFamily="2" charset="-122"/>
                <a:ea typeface="宋体" panose="02010600030101010101" pitchFamily="2" charset="-122"/>
              </a:rPr>
              <a:t>新闻事件和新的发现在几秒钟内就能举世皆知；</a:t>
            </a:r>
            <a:endParaRPr lang="zh-CN" sz="2000" b="1">
              <a:solidFill>
                <a:schemeClr val="tx2"/>
              </a:solidFill>
              <a:latin typeface="宋体" panose="02010600030101010101" pitchFamily="2" charset="-122"/>
              <a:ea typeface="宋体" panose="02010600030101010101" pitchFamily="2" charset="-122"/>
            </a:endParaRPr>
          </a:p>
          <a:p>
            <a:pPr marL="342900" indent="-342900">
              <a:buFont typeface="Wingdings" panose="05000000000000000000" charset="0"/>
              <a:buChar char="Ø"/>
            </a:pPr>
            <a:r>
              <a:rPr lang="zh-CN" sz="2000" b="1">
                <a:solidFill>
                  <a:schemeClr val="tx2"/>
                </a:solidFill>
                <a:latin typeface="宋体" panose="02010600030101010101" pitchFamily="2" charset="-122"/>
                <a:ea typeface="宋体" panose="02010600030101010101" pitchFamily="2" charset="-122"/>
              </a:rPr>
              <a:t>在电商平台、商家网上平台参加购物，甚至做起跨境生意；</a:t>
            </a:r>
            <a:endParaRPr lang="zh-CN" sz="2000" b="1">
              <a:solidFill>
                <a:schemeClr val="tx2"/>
              </a:solidFill>
              <a:latin typeface="宋体" panose="02010600030101010101" pitchFamily="2" charset="-122"/>
              <a:ea typeface="宋体" panose="02010600030101010101" pitchFamily="2" charset="-122"/>
            </a:endParaRPr>
          </a:p>
          <a:p>
            <a:pPr marL="342900" indent="-342900">
              <a:buFont typeface="Wingdings" panose="05000000000000000000" charset="0"/>
              <a:buChar char="Ø"/>
            </a:pPr>
            <a:r>
              <a:rPr lang="zh-CN" sz="2000" b="1">
                <a:solidFill>
                  <a:schemeClr val="tx2"/>
                </a:solidFill>
                <a:latin typeface="宋体" panose="02010600030101010101" pitchFamily="2" charset="-122"/>
                <a:ea typeface="宋体" panose="02010600030101010101" pitchFamily="2" charset="-122"/>
              </a:rPr>
              <a:t>旅行、住宿甚至目的地的天气都可以在网上办理和了解；</a:t>
            </a:r>
            <a:endParaRPr lang="zh-CN" sz="2000" b="1">
              <a:solidFill>
                <a:schemeClr val="tx2"/>
              </a:solidFill>
              <a:latin typeface="宋体" panose="02010600030101010101" pitchFamily="2" charset="-122"/>
              <a:ea typeface="宋体" panose="02010600030101010101" pitchFamily="2" charset="-122"/>
            </a:endParaRPr>
          </a:p>
          <a:p>
            <a:pPr marL="342900" indent="-342900">
              <a:buFont typeface="Wingdings" panose="05000000000000000000" charset="0"/>
              <a:buChar char="Ø"/>
            </a:pPr>
            <a:r>
              <a:rPr lang="zh-CN" sz="2000" b="1">
                <a:solidFill>
                  <a:schemeClr val="tx2"/>
                </a:solidFill>
                <a:latin typeface="宋体" panose="02010600030101010101" pitchFamily="2" charset="-122"/>
                <a:ea typeface="宋体" panose="02010600030101010101" pitchFamily="2" charset="-122"/>
              </a:rPr>
              <a:t>人们甚至可以和大洋彼岸的朋友联系和玩游戏；</a:t>
            </a:r>
            <a:endParaRPr lang="zh-CN" sz="2000" b="1">
              <a:solidFill>
                <a:schemeClr val="tx2"/>
              </a:solidFill>
              <a:latin typeface="宋体" panose="02010600030101010101" pitchFamily="2" charset="-122"/>
              <a:ea typeface="宋体" panose="02010600030101010101" pitchFamily="2" charset="-122"/>
            </a:endParaRPr>
          </a:p>
          <a:p>
            <a:pPr marL="342900" indent="-342900">
              <a:buFont typeface="Wingdings" panose="05000000000000000000" charset="0"/>
              <a:buChar char="Ø"/>
            </a:pPr>
            <a:r>
              <a:rPr lang="zh-CN" sz="2000" b="1">
                <a:solidFill>
                  <a:schemeClr val="tx2"/>
                </a:solidFill>
                <a:latin typeface="宋体" panose="02010600030101010101" pitchFamily="2" charset="-122"/>
                <a:ea typeface="宋体" panose="02010600030101010101" pitchFamily="2" charset="-122"/>
              </a:rPr>
              <a:t>网约车、出租车、自驾车等司机都是手持一个手机走遍全国不用问路；</a:t>
            </a:r>
            <a:endParaRPr lang="zh-CN" sz="2000" b="1">
              <a:solidFill>
                <a:schemeClr val="tx2"/>
              </a:solidFill>
              <a:latin typeface="宋体" panose="02010600030101010101" pitchFamily="2" charset="-122"/>
              <a:ea typeface="宋体" panose="02010600030101010101" pitchFamily="2" charset="-122"/>
            </a:endParaRPr>
          </a:p>
          <a:p>
            <a:pPr marL="342900" indent="-342900">
              <a:buFont typeface="Wingdings" panose="05000000000000000000" charset="0"/>
              <a:buChar char="Ø"/>
            </a:pPr>
            <a:r>
              <a:rPr lang="zh-CN" sz="2000" b="1">
                <a:solidFill>
                  <a:schemeClr val="tx2"/>
                </a:solidFill>
                <a:latin typeface="宋体" panose="02010600030101010101" pitchFamily="2" charset="-122"/>
                <a:ea typeface="宋体" panose="02010600030101010101" pitchFamily="2" charset="-122"/>
              </a:rPr>
              <a:t>个人之间、企业之间通过网上银行、手机银行足不出户完成资金的流动；</a:t>
            </a:r>
            <a:endParaRPr lang="zh-CN" sz="2000" b="1">
              <a:solidFill>
                <a:schemeClr val="tx2"/>
              </a:solidFill>
              <a:latin typeface="宋体" panose="02010600030101010101" pitchFamily="2" charset="-122"/>
              <a:ea typeface="宋体" panose="02010600030101010101" pitchFamily="2" charset="-122"/>
            </a:endParaRPr>
          </a:p>
          <a:p>
            <a:pPr marL="342900" indent="-342900">
              <a:buFont typeface="Wingdings" panose="05000000000000000000" charset="0"/>
              <a:buChar char="Ø"/>
            </a:pPr>
            <a:r>
              <a:rPr lang="zh-CN" sz="2000" b="1">
                <a:solidFill>
                  <a:schemeClr val="tx2"/>
                </a:solidFill>
                <a:latin typeface="宋体" panose="02010600030101010101" pitchFamily="2" charset="-122"/>
                <a:ea typeface="宋体" panose="02010600030101010101" pitchFamily="2" charset="-122"/>
              </a:rPr>
              <a:t>支付宝、微信等支付方式改变了现金的流通。</a:t>
            </a:r>
            <a:endParaRPr lang="zh-CN" sz="2000" b="1">
              <a:solidFill>
                <a:schemeClr val="tx2"/>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412115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1.3.1 计算机网络的组成</a:t>
            </a:r>
            <a:endParaRPr sz="2800" b="1">
              <a:solidFill>
                <a:schemeClr val="tx2"/>
              </a:solidFill>
              <a:latin typeface="宋体" panose="02010600030101010101" pitchFamily="2" charset="-122"/>
              <a:ea typeface="宋体" panose="02010600030101010101" pitchFamily="2" charset="-122"/>
              <a:sym typeface="+mn-ea"/>
            </a:endParaRPr>
          </a:p>
        </p:txBody>
      </p:sp>
      <p:sp>
        <p:nvSpPr>
          <p:cNvPr id="11" name="文本框 10"/>
          <p:cNvSpPr txBox="1"/>
          <p:nvPr/>
        </p:nvSpPr>
        <p:spPr>
          <a:xfrm>
            <a:off x="400050" y="1050925"/>
            <a:ext cx="310769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latin typeface="宋体" panose="02010600030101010101" pitchFamily="2" charset="-122"/>
                <a:ea typeface="宋体" panose="02010600030101010101" pitchFamily="2" charset="-122"/>
              </a:rPr>
              <a:t>3.网络介质</a:t>
            </a:r>
            <a:endParaRPr sz="2400" b="1">
              <a:solidFill>
                <a:schemeClr val="tx2"/>
              </a:solidFill>
              <a:latin typeface="宋体" panose="02010600030101010101" pitchFamily="2" charset="-122"/>
              <a:ea typeface="宋体" panose="02010600030101010101" pitchFamily="2" charset="-122"/>
            </a:endParaRPr>
          </a:p>
        </p:txBody>
      </p:sp>
      <p:sp>
        <p:nvSpPr>
          <p:cNvPr id="4" name="文本框 3"/>
          <p:cNvSpPr txBox="1"/>
          <p:nvPr/>
        </p:nvSpPr>
        <p:spPr>
          <a:xfrm>
            <a:off x="400050" y="2199640"/>
            <a:ext cx="8032115" cy="1198880"/>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sz="2400" b="1">
                <a:solidFill>
                  <a:schemeClr val="tx2"/>
                </a:solidFill>
                <a:latin typeface="宋体" panose="02010600030101010101" pitchFamily="2" charset="-122"/>
                <a:ea typeface="宋体" panose="02010600030101010101" pitchFamily="2" charset="-122"/>
              </a:rPr>
              <a:t>简称网卡，又称为网络适配器，主要负责主机和网络之间的信息传输控制，它的主要功能是线路传输控制、差错检测与恢复、代码转换以及数据帧的装配与拆装等。</a:t>
            </a:r>
            <a:endParaRPr sz="2400" b="1">
              <a:solidFill>
                <a:schemeClr val="tx2"/>
              </a:solidFill>
              <a:latin typeface="宋体" panose="02010600030101010101" pitchFamily="2" charset="-122"/>
              <a:ea typeface="宋体" panose="02010600030101010101" pitchFamily="2" charset="-122"/>
            </a:endParaRPr>
          </a:p>
        </p:txBody>
      </p:sp>
      <p:sp>
        <p:nvSpPr>
          <p:cNvPr id="8" name="文本框 7"/>
          <p:cNvSpPr txBox="1"/>
          <p:nvPr/>
        </p:nvSpPr>
        <p:spPr>
          <a:xfrm>
            <a:off x="3701415" y="1050925"/>
            <a:ext cx="3960495" cy="46037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lang="zh-CN" sz="2400" b="1">
                <a:solidFill>
                  <a:schemeClr val="tx2"/>
                </a:solidFill>
                <a:latin typeface="宋体" panose="02010600030101010101" pitchFamily="2" charset="-122"/>
                <a:ea typeface="宋体" panose="02010600030101010101" pitchFamily="2" charset="-122"/>
              </a:rPr>
              <a:t>双绞线、光缆、无线</a:t>
            </a:r>
            <a:endParaRPr lang="zh-CN" sz="2400" b="1">
              <a:solidFill>
                <a:schemeClr val="tx2"/>
              </a:solidFill>
              <a:latin typeface="宋体" panose="02010600030101010101" pitchFamily="2" charset="-122"/>
              <a:ea typeface="宋体" panose="02010600030101010101" pitchFamily="2" charset="-122"/>
            </a:endParaRPr>
          </a:p>
        </p:txBody>
      </p:sp>
      <p:sp>
        <p:nvSpPr>
          <p:cNvPr id="2" name="文本框 1"/>
          <p:cNvSpPr txBox="1"/>
          <p:nvPr/>
        </p:nvSpPr>
        <p:spPr>
          <a:xfrm>
            <a:off x="400050" y="1629410"/>
            <a:ext cx="310769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latin typeface="宋体" panose="02010600030101010101" pitchFamily="2" charset="-122"/>
                <a:ea typeface="宋体" panose="02010600030101010101" pitchFamily="2" charset="-122"/>
              </a:rPr>
              <a:t>4.网络接口卡</a:t>
            </a:r>
            <a:endParaRPr sz="2400" b="1">
              <a:solidFill>
                <a:schemeClr val="tx2"/>
              </a:solidFill>
              <a:latin typeface="宋体" panose="02010600030101010101" pitchFamily="2" charset="-122"/>
              <a:ea typeface="宋体" panose="02010600030101010101" pitchFamily="2" charset="-122"/>
            </a:endParaRPr>
          </a:p>
        </p:txBody>
      </p:sp>
      <p:sp>
        <p:nvSpPr>
          <p:cNvPr id="7" name="文本框 6"/>
          <p:cNvSpPr txBox="1"/>
          <p:nvPr/>
        </p:nvSpPr>
        <p:spPr>
          <a:xfrm>
            <a:off x="400050" y="3508375"/>
            <a:ext cx="310769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latin typeface="宋体" panose="02010600030101010101" pitchFamily="2" charset="-122"/>
                <a:ea typeface="宋体" panose="02010600030101010101" pitchFamily="2" charset="-122"/>
              </a:rPr>
              <a:t>5.网络软件及协议</a:t>
            </a:r>
            <a:endParaRPr sz="2400" b="1">
              <a:solidFill>
                <a:schemeClr val="tx2"/>
              </a:solidFill>
              <a:latin typeface="宋体" panose="02010600030101010101" pitchFamily="2" charset="-122"/>
              <a:ea typeface="宋体" panose="02010600030101010101" pitchFamily="2" charset="-122"/>
            </a:endParaRPr>
          </a:p>
        </p:txBody>
      </p:sp>
      <p:sp>
        <p:nvSpPr>
          <p:cNvPr id="12" name="文本框 11"/>
          <p:cNvSpPr txBox="1"/>
          <p:nvPr/>
        </p:nvSpPr>
        <p:spPr>
          <a:xfrm>
            <a:off x="400050" y="4078605"/>
            <a:ext cx="8032115" cy="46037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sz="2400" b="1">
                <a:solidFill>
                  <a:schemeClr val="tx2"/>
                </a:solidFill>
                <a:latin typeface="宋体" panose="02010600030101010101" pitchFamily="2" charset="-122"/>
                <a:ea typeface="宋体" panose="02010600030101010101" pitchFamily="2" charset="-122"/>
              </a:rPr>
              <a:t>网络软件一般包括网络操作系统、网络协议和通信软件等。</a:t>
            </a:r>
            <a:endParaRPr sz="2400" b="1">
              <a:solidFill>
                <a:schemeClr val="tx2"/>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94144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1.3.2计算机网络的功能</a:t>
            </a:r>
            <a:endParaRPr sz="2800" b="1">
              <a:solidFill>
                <a:schemeClr val="tx2"/>
              </a:solidFill>
              <a:latin typeface="宋体" panose="02010600030101010101" pitchFamily="2" charset="-122"/>
              <a:ea typeface="宋体" panose="02010600030101010101" pitchFamily="2" charset="-122"/>
              <a:sym typeface="+mn-ea"/>
            </a:endParaRPr>
          </a:p>
        </p:txBody>
      </p:sp>
      <p:sp>
        <p:nvSpPr>
          <p:cNvPr id="3" name="文本框 2"/>
          <p:cNvSpPr txBox="1"/>
          <p:nvPr/>
        </p:nvSpPr>
        <p:spPr>
          <a:xfrm>
            <a:off x="3756025" y="2207895"/>
            <a:ext cx="2971165" cy="460375"/>
          </a:xfrm>
          <a:prstGeom prst="rect">
            <a:avLst/>
          </a:prstGeom>
          <a:noFill/>
          <a:ln w="12700" cmpd="sng">
            <a:solidFill>
              <a:schemeClr val="accent5">
                <a:lumMod val="40000"/>
                <a:lumOff val="60000"/>
              </a:schemeClr>
            </a:solidFill>
            <a:prstDash val="solid"/>
          </a:ln>
        </p:spPr>
        <p:txBody>
          <a:bodyPr wrap="square">
            <a:spAutoFit/>
          </a:bodyPr>
          <a:p>
            <a:pPr indent="0"/>
            <a:r>
              <a:rPr lang="en-US" sz="2400" b="1">
                <a:solidFill>
                  <a:schemeClr val="tx2"/>
                </a:solidFill>
                <a:latin typeface="宋体" panose="02010600030101010101" pitchFamily="2" charset="-122"/>
                <a:ea typeface="宋体" panose="02010600030101010101" pitchFamily="2" charset="-122"/>
              </a:rPr>
              <a:t> </a:t>
            </a:r>
            <a:r>
              <a:rPr sz="2400" b="1">
                <a:solidFill>
                  <a:schemeClr val="tx2"/>
                </a:solidFill>
                <a:latin typeface="宋体" panose="02010600030101010101" pitchFamily="2" charset="-122"/>
                <a:ea typeface="宋体" panose="02010600030101010101" pitchFamily="2" charset="-122"/>
              </a:rPr>
              <a:t>分布式计算机系统</a:t>
            </a:r>
            <a:endParaRPr sz="2400" b="1">
              <a:solidFill>
                <a:schemeClr val="tx2"/>
              </a:solidFill>
              <a:latin typeface="宋体" panose="02010600030101010101" pitchFamily="2" charset="-122"/>
              <a:ea typeface="宋体" panose="02010600030101010101" pitchFamily="2" charset="-122"/>
            </a:endParaRPr>
          </a:p>
        </p:txBody>
      </p:sp>
      <p:sp>
        <p:nvSpPr>
          <p:cNvPr id="11" name="文本框 10"/>
          <p:cNvSpPr txBox="1"/>
          <p:nvPr/>
        </p:nvSpPr>
        <p:spPr>
          <a:xfrm>
            <a:off x="400050" y="1050925"/>
            <a:ext cx="310769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latin typeface="宋体" panose="02010600030101010101" pitchFamily="2" charset="-122"/>
                <a:ea typeface="宋体" panose="02010600030101010101" pitchFamily="2" charset="-122"/>
                <a:sym typeface="+mn-ea"/>
              </a:rPr>
              <a:t>1、数据通信。</a:t>
            </a:r>
            <a:endParaRPr sz="2400" b="1">
              <a:solidFill>
                <a:schemeClr val="tx2"/>
              </a:solidFill>
              <a:latin typeface="宋体" panose="02010600030101010101" pitchFamily="2" charset="-122"/>
              <a:ea typeface="宋体" panose="02010600030101010101" pitchFamily="2" charset="-122"/>
              <a:sym typeface="+mn-ea"/>
            </a:endParaRPr>
          </a:p>
        </p:txBody>
      </p:sp>
      <p:sp>
        <p:nvSpPr>
          <p:cNvPr id="6" name="文本框 5"/>
          <p:cNvSpPr txBox="1"/>
          <p:nvPr/>
        </p:nvSpPr>
        <p:spPr>
          <a:xfrm>
            <a:off x="3756660" y="1629410"/>
            <a:ext cx="2970530" cy="460375"/>
          </a:xfrm>
          <a:prstGeom prst="rect">
            <a:avLst/>
          </a:prstGeom>
          <a:noFill/>
          <a:ln w="12700" cmpd="sng">
            <a:solidFill>
              <a:schemeClr val="accent2">
                <a:lumMod val="40000"/>
                <a:lumOff val="60000"/>
              </a:schemeClr>
            </a:solidFill>
            <a:prstDash val="solid"/>
          </a:ln>
        </p:spPr>
        <p:txBody>
          <a:bodyPr wrap="square">
            <a:spAutoFit/>
          </a:bodyPr>
          <a:p>
            <a:pPr indent="0" algn="ctr"/>
            <a:r>
              <a:rPr lang="zh-CN" sz="2400" b="1">
                <a:solidFill>
                  <a:schemeClr val="tx2"/>
                </a:solidFill>
                <a:latin typeface="宋体" panose="02010600030101010101" pitchFamily="2" charset="-122"/>
                <a:ea typeface="宋体" panose="02010600030101010101" pitchFamily="2" charset="-122"/>
              </a:rPr>
              <a:t>硬件、软件、数据</a:t>
            </a:r>
            <a:endParaRPr lang="zh-CN" sz="2400" b="1">
              <a:solidFill>
                <a:schemeClr val="tx2"/>
              </a:solidFill>
              <a:latin typeface="宋体" panose="02010600030101010101" pitchFamily="2" charset="-122"/>
              <a:ea typeface="宋体" panose="02010600030101010101" pitchFamily="2" charset="-122"/>
            </a:endParaRPr>
          </a:p>
        </p:txBody>
      </p:sp>
      <p:sp>
        <p:nvSpPr>
          <p:cNvPr id="2" name="文本框 1"/>
          <p:cNvSpPr txBox="1"/>
          <p:nvPr/>
        </p:nvSpPr>
        <p:spPr>
          <a:xfrm>
            <a:off x="400050" y="1629410"/>
            <a:ext cx="310769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latin typeface="宋体" panose="02010600030101010101" pitchFamily="2" charset="-122"/>
                <a:ea typeface="宋体" panose="02010600030101010101" pitchFamily="2" charset="-122"/>
                <a:sym typeface="+mn-ea"/>
              </a:rPr>
              <a:t>2、实现资源共享</a:t>
            </a:r>
            <a:endParaRPr sz="2400" b="1">
              <a:solidFill>
                <a:schemeClr val="tx2"/>
              </a:solidFill>
              <a:latin typeface="宋体" panose="02010600030101010101" pitchFamily="2" charset="-122"/>
              <a:ea typeface="宋体" panose="02010600030101010101" pitchFamily="2" charset="-122"/>
              <a:sym typeface="+mn-ea"/>
            </a:endParaRPr>
          </a:p>
        </p:txBody>
      </p:sp>
      <p:sp>
        <p:nvSpPr>
          <p:cNvPr id="4" name="文本框 3"/>
          <p:cNvSpPr txBox="1"/>
          <p:nvPr/>
        </p:nvSpPr>
        <p:spPr>
          <a:xfrm>
            <a:off x="400050" y="2207895"/>
            <a:ext cx="310769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latin typeface="宋体" panose="02010600030101010101" pitchFamily="2" charset="-122"/>
                <a:ea typeface="宋体" panose="02010600030101010101" pitchFamily="2" charset="-122"/>
                <a:sym typeface="+mn-ea"/>
              </a:rPr>
              <a:t>3、进行分布式处理</a:t>
            </a:r>
            <a:endParaRPr sz="2400" b="1">
              <a:solidFill>
                <a:schemeClr val="tx2"/>
              </a:solidFill>
              <a:latin typeface="宋体" panose="02010600030101010101" pitchFamily="2" charset="-122"/>
              <a:ea typeface="宋体" panose="02010600030101010101" pitchFamily="2" charset="-122"/>
              <a:sym typeface="+mn-ea"/>
            </a:endParaRPr>
          </a:p>
        </p:txBody>
      </p:sp>
      <p:sp>
        <p:nvSpPr>
          <p:cNvPr id="7" name="文本框 6"/>
          <p:cNvSpPr txBox="1"/>
          <p:nvPr/>
        </p:nvSpPr>
        <p:spPr>
          <a:xfrm>
            <a:off x="400050" y="2786380"/>
            <a:ext cx="310769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latin typeface="宋体" panose="02010600030101010101" pitchFamily="2" charset="-122"/>
                <a:ea typeface="宋体" panose="02010600030101010101" pitchFamily="2" charset="-122"/>
                <a:sym typeface="+mn-ea"/>
              </a:rPr>
              <a:t>4、综合信息服务</a:t>
            </a:r>
            <a:endParaRPr sz="2400" b="1">
              <a:solidFill>
                <a:schemeClr val="tx2"/>
              </a:solidFill>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412115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1.3.3 计算机网络的分类</a:t>
            </a:r>
            <a:endParaRPr sz="2800" b="1">
              <a:solidFill>
                <a:schemeClr val="tx2"/>
              </a:solidFill>
              <a:latin typeface="宋体" panose="02010600030101010101" pitchFamily="2" charset="-122"/>
              <a:ea typeface="宋体" panose="02010600030101010101" pitchFamily="2" charset="-122"/>
              <a:sym typeface="+mn-ea"/>
            </a:endParaRPr>
          </a:p>
        </p:txBody>
      </p:sp>
      <p:sp>
        <p:nvSpPr>
          <p:cNvPr id="3" name="文本框 2"/>
          <p:cNvSpPr txBox="1"/>
          <p:nvPr/>
        </p:nvSpPr>
        <p:spPr>
          <a:xfrm>
            <a:off x="400050" y="1910715"/>
            <a:ext cx="1731010" cy="460375"/>
          </a:xfrm>
          <a:prstGeom prst="rect">
            <a:avLst/>
          </a:prstGeom>
          <a:noFill/>
          <a:ln w="12700" cmpd="sng">
            <a:solidFill>
              <a:schemeClr val="accent5">
                <a:lumMod val="40000"/>
                <a:lumOff val="60000"/>
              </a:schemeClr>
            </a:solidFill>
            <a:prstDash val="solid"/>
          </a:ln>
        </p:spPr>
        <p:txBody>
          <a:bodyPr wrap="square">
            <a:spAutoFit/>
          </a:bodyPr>
          <a:p>
            <a:pPr indent="0"/>
            <a:r>
              <a:rPr sz="2400" b="1">
                <a:solidFill>
                  <a:schemeClr val="tx2"/>
                </a:solidFill>
                <a:latin typeface="宋体" panose="02010600030101010101" pitchFamily="2" charset="-122"/>
                <a:ea typeface="宋体" panose="02010600030101010101" pitchFamily="2" charset="-122"/>
              </a:rPr>
              <a:t>点到点网络</a:t>
            </a:r>
            <a:endParaRPr sz="2400" b="1">
              <a:solidFill>
                <a:schemeClr val="tx2"/>
              </a:solidFill>
              <a:latin typeface="宋体" panose="02010600030101010101" pitchFamily="2" charset="-122"/>
              <a:ea typeface="宋体" panose="02010600030101010101" pitchFamily="2" charset="-122"/>
            </a:endParaRPr>
          </a:p>
        </p:txBody>
      </p:sp>
      <p:sp>
        <p:nvSpPr>
          <p:cNvPr id="11" name="文本框 10"/>
          <p:cNvSpPr txBox="1"/>
          <p:nvPr/>
        </p:nvSpPr>
        <p:spPr>
          <a:xfrm>
            <a:off x="400050" y="1050925"/>
            <a:ext cx="469773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1.按计算机网络的传输技术分类</a:t>
            </a:r>
            <a:endParaRPr sz="2400" b="1">
              <a:solidFill>
                <a:schemeClr val="tx2"/>
              </a:solidFill>
              <a:ea typeface="宋体" panose="02010600030101010101" pitchFamily="2" charset="-122"/>
            </a:endParaRPr>
          </a:p>
        </p:txBody>
      </p:sp>
      <p:sp>
        <p:nvSpPr>
          <p:cNvPr id="2" name="文本框 1"/>
          <p:cNvSpPr txBox="1"/>
          <p:nvPr/>
        </p:nvSpPr>
        <p:spPr>
          <a:xfrm>
            <a:off x="2390775" y="1629410"/>
            <a:ext cx="6213475" cy="1198880"/>
          </a:xfrm>
          <a:prstGeom prst="rect">
            <a:avLst/>
          </a:prstGeom>
          <a:noFill/>
          <a:ln w="12700" cmpd="sng">
            <a:solidFill>
              <a:schemeClr val="accent5">
                <a:lumMod val="40000"/>
                <a:lumOff val="60000"/>
              </a:schemeClr>
            </a:solidFill>
            <a:prstDash val="solid"/>
          </a:ln>
        </p:spPr>
        <p:txBody>
          <a:bodyPr wrap="square">
            <a:spAutoFit/>
          </a:bodyPr>
          <a:p>
            <a:pPr indent="0"/>
            <a:r>
              <a:rPr sz="2400" b="1">
                <a:solidFill>
                  <a:schemeClr val="tx2"/>
                </a:solidFill>
                <a:latin typeface="宋体" panose="02010600030101010101" pitchFamily="2" charset="-122"/>
                <a:ea typeface="宋体" panose="02010600030101010101" pitchFamily="2" charset="-122"/>
              </a:rPr>
              <a:t>两台计算机之间通过一条物理线路连接。点对点传输只有一个发送方和接收方，也称为单播。</a:t>
            </a:r>
            <a:endParaRPr sz="2400" b="1">
              <a:solidFill>
                <a:schemeClr val="tx2"/>
              </a:solidFill>
              <a:latin typeface="宋体" panose="02010600030101010101" pitchFamily="2" charset="-122"/>
              <a:ea typeface="宋体" panose="02010600030101010101" pitchFamily="2" charset="-122"/>
            </a:endParaRPr>
          </a:p>
        </p:txBody>
      </p:sp>
      <p:sp>
        <p:nvSpPr>
          <p:cNvPr id="4" name="右箭头 3"/>
          <p:cNvSpPr/>
          <p:nvPr/>
        </p:nvSpPr>
        <p:spPr>
          <a:xfrm>
            <a:off x="2131695" y="1995805"/>
            <a:ext cx="259080" cy="2895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400050" y="3227705"/>
            <a:ext cx="1731010" cy="460375"/>
          </a:xfrm>
          <a:prstGeom prst="rect">
            <a:avLst/>
          </a:prstGeom>
          <a:noFill/>
          <a:ln w="12700" cmpd="sng">
            <a:solidFill>
              <a:schemeClr val="accent5">
                <a:lumMod val="40000"/>
                <a:lumOff val="60000"/>
              </a:schemeClr>
            </a:solidFill>
            <a:prstDash val="solid"/>
          </a:ln>
        </p:spPr>
        <p:txBody>
          <a:bodyPr wrap="square">
            <a:spAutoFit/>
          </a:bodyPr>
          <a:p>
            <a:pPr indent="0"/>
            <a:r>
              <a:rPr sz="2400" b="1">
                <a:solidFill>
                  <a:schemeClr val="tx2"/>
                </a:solidFill>
                <a:latin typeface="宋体" panose="02010600030101010101" pitchFamily="2" charset="-122"/>
                <a:ea typeface="宋体" panose="02010600030101010101" pitchFamily="2" charset="-122"/>
              </a:rPr>
              <a:t>广播式网络</a:t>
            </a:r>
            <a:endParaRPr sz="2400" b="1">
              <a:solidFill>
                <a:schemeClr val="tx2"/>
              </a:solidFill>
              <a:latin typeface="宋体" panose="02010600030101010101" pitchFamily="2" charset="-122"/>
              <a:ea typeface="宋体" panose="02010600030101010101" pitchFamily="2" charset="-122"/>
            </a:endParaRPr>
          </a:p>
        </p:txBody>
      </p:sp>
      <p:sp>
        <p:nvSpPr>
          <p:cNvPr id="6" name="文本框 5"/>
          <p:cNvSpPr txBox="1"/>
          <p:nvPr/>
        </p:nvSpPr>
        <p:spPr>
          <a:xfrm>
            <a:off x="2390775" y="2946400"/>
            <a:ext cx="6213475" cy="1783715"/>
          </a:xfrm>
          <a:prstGeom prst="rect">
            <a:avLst/>
          </a:prstGeom>
          <a:noFill/>
          <a:ln w="12700" cmpd="sng">
            <a:solidFill>
              <a:schemeClr val="accent5">
                <a:lumMod val="40000"/>
                <a:lumOff val="60000"/>
              </a:schemeClr>
            </a:solidFill>
            <a:prstDash val="solid"/>
          </a:ln>
        </p:spPr>
        <p:txBody>
          <a:bodyPr wrap="square">
            <a:spAutoFit/>
          </a:bodyPr>
          <a:p>
            <a:pPr indent="0"/>
            <a:r>
              <a:rPr sz="2200" b="1">
                <a:solidFill>
                  <a:schemeClr val="tx2"/>
                </a:solidFill>
                <a:latin typeface="宋体" panose="02010600030101010101" pitchFamily="2" charset="-122"/>
                <a:ea typeface="宋体" panose="02010600030101010101" pitchFamily="2" charset="-122"/>
              </a:rPr>
              <a:t>仅有一条通信信道，网络上的所有计算机都共享这个通信信道。当一台计算机在信道上发送数据报时，网络中的每台计算机都会收到这个数据报，并且将自己的地址与数据报中的目的地址进行比较，如果相同，则处理该数据报，否则将它丢弃。</a:t>
            </a:r>
            <a:endParaRPr sz="2200" b="1">
              <a:solidFill>
                <a:schemeClr val="tx2"/>
              </a:solidFill>
              <a:latin typeface="宋体" panose="02010600030101010101" pitchFamily="2" charset="-122"/>
              <a:ea typeface="宋体" panose="02010600030101010101" pitchFamily="2" charset="-122"/>
            </a:endParaRPr>
          </a:p>
        </p:txBody>
      </p:sp>
      <p:sp>
        <p:nvSpPr>
          <p:cNvPr id="7" name="右箭头 6"/>
          <p:cNvSpPr/>
          <p:nvPr/>
        </p:nvSpPr>
        <p:spPr>
          <a:xfrm>
            <a:off x="2131695" y="3312795"/>
            <a:ext cx="259080" cy="2895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412115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1.3.3 计算机网络的分类</a:t>
            </a:r>
            <a:endParaRPr sz="2800" b="1">
              <a:solidFill>
                <a:schemeClr val="tx2"/>
              </a:solidFill>
              <a:latin typeface="宋体" panose="02010600030101010101" pitchFamily="2" charset="-122"/>
              <a:ea typeface="宋体" panose="02010600030101010101" pitchFamily="2" charset="-122"/>
              <a:sym typeface="+mn-ea"/>
            </a:endParaRPr>
          </a:p>
        </p:txBody>
      </p:sp>
      <p:sp>
        <p:nvSpPr>
          <p:cNvPr id="3" name="文本框 2"/>
          <p:cNvSpPr txBox="1"/>
          <p:nvPr/>
        </p:nvSpPr>
        <p:spPr>
          <a:xfrm>
            <a:off x="400050" y="1724660"/>
            <a:ext cx="1351280" cy="829945"/>
          </a:xfrm>
          <a:prstGeom prst="rect">
            <a:avLst/>
          </a:prstGeom>
          <a:noFill/>
          <a:ln w="12700" cmpd="sng">
            <a:solidFill>
              <a:schemeClr val="accent5">
                <a:lumMod val="40000"/>
                <a:lumOff val="60000"/>
              </a:schemeClr>
            </a:solidFill>
            <a:prstDash val="solid"/>
          </a:ln>
        </p:spPr>
        <p:txBody>
          <a:bodyPr wrap="square">
            <a:spAutoFit/>
          </a:bodyPr>
          <a:p>
            <a:pPr indent="0"/>
            <a:r>
              <a:rPr sz="2400" b="1">
                <a:solidFill>
                  <a:schemeClr val="tx2"/>
                </a:solidFill>
                <a:latin typeface="宋体" panose="02010600030101010101" pitchFamily="2" charset="-122"/>
                <a:ea typeface="宋体" panose="02010600030101010101" pitchFamily="2" charset="-122"/>
              </a:rPr>
              <a:t>个人区域网PAN</a:t>
            </a:r>
            <a:endParaRPr sz="2400" b="1">
              <a:solidFill>
                <a:schemeClr val="tx2"/>
              </a:solidFill>
              <a:latin typeface="宋体" panose="02010600030101010101" pitchFamily="2" charset="-122"/>
              <a:ea typeface="宋体" panose="02010600030101010101" pitchFamily="2" charset="-122"/>
            </a:endParaRPr>
          </a:p>
        </p:txBody>
      </p:sp>
      <p:sp>
        <p:nvSpPr>
          <p:cNvPr id="11" name="文本框 10"/>
          <p:cNvSpPr txBox="1"/>
          <p:nvPr/>
        </p:nvSpPr>
        <p:spPr>
          <a:xfrm>
            <a:off x="400050" y="1050925"/>
            <a:ext cx="469773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2.按计算机网络的作用范围分类</a:t>
            </a:r>
            <a:endParaRPr sz="2400" b="1">
              <a:solidFill>
                <a:schemeClr val="tx2"/>
              </a:solidFill>
              <a:ea typeface="宋体" panose="02010600030101010101" pitchFamily="2" charset="-122"/>
            </a:endParaRPr>
          </a:p>
        </p:txBody>
      </p:sp>
      <p:sp>
        <p:nvSpPr>
          <p:cNvPr id="2" name="文本框 1"/>
          <p:cNvSpPr txBox="1"/>
          <p:nvPr/>
        </p:nvSpPr>
        <p:spPr>
          <a:xfrm>
            <a:off x="2010410" y="1627505"/>
            <a:ext cx="6213475" cy="1106805"/>
          </a:xfrm>
          <a:prstGeom prst="rect">
            <a:avLst/>
          </a:prstGeom>
          <a:noFill/>
          <a:ln w="12700" cmpd="sng">
            <a:solidFill>
              <a:schemeClr val="accent5">
                <a:lumMod val="40000"/>
                <a:lumOff val="60000"/>
              </a:schemeClr>
            </a:solidFill>
            <a:prstDash val="solid"/>
          </a:ln>
        </p:spPr>
        <p:txBody>
          <a:bodyPr wrap="square">
            <a:spAutoFit/>
          </a:bodyPr>
          <a:p>
            <a:pPr indent="0"/>
            <a:r>
              <a:rPr sz="2200" b="1">
                <a:solidFill>
                  <a:schemeClr val="tx2"/>
                </a:solidFill>
                <a:latin typeface="宋体" panose="02010600030101010101" pitchFamily="2" charset="-122"/>
                <a:ea typeface="宋体" panose="02010600030101010101" pitchFamily="2" charset="-122"/>
              </a:rPr>
              <a:t>在个人工作的地方把属于个人使用的电子设备用无线技术连接起来的网络</a:t>
            </a:r>
            <a:r>
              <a:rPr lang="zh-CN" sz="2200" b="1">
                <a:solidFill>
                  <a:schemeClr val="tx2"/>
                </a:solidFill>
                <a:latin typeface="宋体" panose="02010600030101010101" pitchFamily="2" charset="-122"/>
                <a:ea typeface="宋体" panose="02010600030101010101" pitchFamily="2" charset="-122"/>
              </a:rPr>
              <a:t>。</a:t>
            </a:r>
            <a:r>
              <a:rPr sz="2200" b="1">
                <a:solidFill>
                  <a:schemeClr val="tx2"/>
                </a:solidFill>
                <a:latin typeface="宋体" panose="02010600030101010101" pitchFamily="2" charset="-122"/>
                <a:ea typeface="宋体" panose="02010600030101010101" pitchFamily="2" charset="-122"/>
              </a:rPr>
              <a:t>其范围大约在10m左右。</a:t>
            </a:r>
            <a:r>
              <a:rPr lang="zh-CN" sz="2200" b="1">
                <a:solidFill>
                  <a:schemeClr val="tx2"/>
                </a:solidFill>
                <a:latin typeface="宋体" panose="02010600030101010101" pitchFamily="2" charset="-122"/>
                <a:ea typeface="宋体" panose="02010600030101010101" pitchFamily="2" charset="-122"/>
              </a:rPr>
              <a:t>也称</a:t>
            </a:r>
            <a:r>
              <a:rPr sz="2200" b="1">
                <a:solidFill>
                  <a:schemeClr val="tx2"/>
                </a:solidFill>
                <a:latin typeface="宋体" panose="02010600030101010101" pitchFamily="2" charset="-122"/>
                <a:ea typeface="宋体" panose="02010600030101010101" pitchFamily="2" charset="-122"/>
                <a:sym typeface="+mn-ea"/>
              </a:rPr>
              <a:t>无线个人区域网WPAN（Wireless PAN）,</a:t>
            </a:r>
            <a:endParaRPr sz="2200" b="1">
              <a:solidFill>
                <a:schemeClr val="tx2"/>
              </a:solidFill>
              <a:latin typeface="宋体" panose="02010600030101010101" pitchFamily="2" charset="-122"/>
              <a:ea typeface="宋体" panose="02010600030101010101" pitchFamily="2" charset="-122"/>
              <a:sym typeface="+mn-ea"/>
            </a:endParaRPr>
          </a:p>
        </p:txBody>
      </p:sp>
      <p:sp>
        <p:nvSpPr>
          <p:cNvPr id="4" name="右箭头 3"/>
          <p:cNvSpPr/>
          <p:nvPr/>
        </p:nvSpPr>
        <p:spPr>
          <a:xfrm>
            <a:off x="1751330" y="1995170"/>
            <a:ext cx="259080" cy="2895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400050" y="3227705"/>
            <a:ext cx="1351280" cy="460375"/>
          </a:xfrm>
          <a:prstGeom prst="rect">
            <a:avLst/>
          </a:prstGeom>
          <a:noFill/>
          <a:ln w="12700" cmpd="sng">
            <a:solidFill>
              <a:schemeClr val="accent5">
                <a:lumMod val="40000"/>
                <a:lumOff val="60000"/>
              </a:schemeClr>
            </a:solidFill>
            <a:prstDash val="solid"/>
          </a:ln>
        </p:spPr>
        <p:txBody>
          <a:bodyPr wrap="square">
            <a:spAutoFit/>
          </a:bodyPr>
          <a:p>
            <a:pPr indent="0"/>
            <a:r>
              <a:rPr sz="2400" b="1">
                <a:solidFill>
                  <a:schemeClr val="tx2"/>
                </a:solidFill>
                <a:latin typeface="宋体" panose="02010600030101010101" pitchFamily="2" charset="-122"/>
                <a:ea typeface="宋体" panose="02010600030101010101" pitchFamily="2" charset="-122"/>
              </a:rPr>
              <a:t>局域网</a:t>
            </a:r>
            <a:endParaRPr sz="2400" b="1">
              <a:solidFill>
                <a:schemeClr val="tx2"/>
              </a:solidFill>
              <a:latin typeface="宋体" panose="02010600030101010101" pitchFamily="2" charset="-122"/>
              <a:ea typeface="宋体" panose="02010600030101010101" pitchFamily="2" charset="-122"/>
            </a:endParaRPr>
          </a:p>
        </p:txBody>
      </p:sp>
      <p:sp>
        <p:nvSpPr>
          <p:cNvPr id="6" name="文本框 5"/>
          <p:cNvSpPr txBox="1"/>
          <p:nvPr/>
        </p:nvSpPr>
        <p:spPr>
          <a:xfrm>
            <a:off x="2010410" y="3002915"/>
            <a:ext cx="2797810" cy="1106805"/>
          </a:xfrm>
          <a:prstGeom prst="rect">
            <a:avLst/>
          </a:prstGeom>
          <a:noFill/>
          <a:ln w="12700" cmpd="sng">
            <a:solidFill>
              <a:schemeClr val="accent5">
                <a:lumMod val="40000"/>
                <a:lumOff val="60000"/>
              </a:schemeClr>
            </a:solidFill>
            <a:prstDash val="solid"/>
          </a:ln>
        </p:spPr>
        <p:txBody>
          <a:bodyPr wrap="square">
            <a:spAutoFit/>
          </a:bodyPr>
          <a:p>
            <a:pPr indent="0"/>
            <a:r>
              <a:rPr sz="2200" b="1">
                <a:solidFill>
                  <a:schemeClr val="tx2"/>
                </a:solidFill>
                <a:latin typeface="宋体" panose="02010600030101010101" pitchFamily="2" charset="-122"/>
                <a:ea typeface="宋体" panose="02010600030101010101" pitchFamily="2" charset="-122"/>
              </a:rPr>
              <a:t>指将有限的地理区域内的各种通信设备互连在一起的通信网络。</a:t>
            </a:r>
            <a:endParaRPr sz="2200" b="1">
              <a:solidFill>
                <a:schemeClr val="tx2"/>
              </a:solidFill>
              <a:latin typeface="宋体" panose="02010600030101010101" pitchFamily="2" charset="-122"/>
              <a:ea typeface="宋体" panose="02010600030101010101" pitchFamily="2" charset="-122"/>
            </a:endParaRPr>
          </a:p>
        </p:txBody>
      </p:sp>
      <p:sp>
        <p:nvSpPr>
          <p:cNvPr id="7" name="右箭头 6"/>
          <p:cNvSpPr/>
          <p:nvPr/>
        </p:nvSpPr>
        <p:spPr>
          <a:xfrm>
            <a:off x="1751330" y="3305175"/>
            <a:ext cx="259080" cy="2895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5067300" y="2850515"/>
            <a:ext cx="3123565" cy="829945"/>
          </a:xfrm>
          <a:prstGeom prst="rect">
            <a:avLst/>
          </a:prstGeom>
          <a:noFill/>
          <a:ln w="12700" cmpd="sng">
            <a:solidFill>
              <a:schemeClr val="accent5">
                <a:lumMod val="40000"/>
                <a:lumOff val="60000"/>
              </a:schemeClr>
            </a:solidFill>
            <a:prstDash val="solid"/>
          </a:ln>
        </p:spPr>
        <p:txBody>
          <a:bodyPr wrap="square">
            <a:spAutoFit/>
          </a:bodyPr>
          <a:p>
            <a:pPr indent="0"/>
            <a:r>
              <a:rPr sz="2400" b="1">
                <a:solidFill>
                  <a:schemeClr val="tx2"/>
                </a:solidFill>
                <a:latin typeface="宋体" panose="02010600030101010101" pitchFamily="2" charset="-122"/>
                <a:ea typeface="宋体" panose="02010600030101010101" pitchFamily="2" charset="-122"/>
              </a:rPr>
              <a:t>具有很高的传输速率</a:t>
            </a:r>
            <a:r>
              <a:rPr lang="zh-CN" sz="2400" b="1">
                <a:solidFill>
                  <a:schemeClr val="tx2"/>
                </a:solidFill>
                <a:latin typeface="宋体" panose="02010600030101010101" pitchFamily="2" charset="-122"/>
                <a:ea typeface="宋体" panose="02010600030101010101" pitchFamily="2" charset="-122"/>
              </a:rPr>
              <a:t>，</a:t>
            </a:r>
            <a:r>
              <a:rPr lang="en-US" altLang="zh-CN" sz="2400" b="1">
                <a:solidFill>
                  <a:schemeClr val="tx2"/>
                </a:solidFill>
                <a:latin typeface="宋体" panose="02010600030101010101" pitchFamily="2" charset="-122"/>
                <a:ea typeface="宋体" panose="02010600030101010101" pitchFamily="2" charset="-122"/>
              </a:rPr>
              <a:t>100M</a:t>
            </a:r>
            <a:r>
              <a:rPr lang="zh-CN" altLang="en-US" sz="2400" b="1">
                <a:solidFill>
                  <a:schemeClr val="tx2"/>
                </a:solidFill>
                <a:latin typeface="宋体" panose="02010600030101010101" pitchFamily="2" charset="-122"/>
                <a:ea typeface="宋体" panose="02010600030101010101" pitchFamily="2" charset="-122"/>
              </a:rPr>
              <a:t>、</a:t>
            </a:r>
            <a:r>
              <a:rPr lang="en-US" altLang="zh-CN" sz="2400" b="1">
                <a:solidFill>
                  <a:schemeClr val="tx2"/>
                </a:solidFill>
                <a:latin typeface="宋体" panose="02010600030101010101" pitchFamily="2" charset="-122"/>
                <a:ea typeface="宋体" panose="02010600030101010101" pitchFamily="2" charset="-122"/>
              </a:rPr>
              <a:t>1G</a:t>
            </a:r>
            <a:r>
              <a:rPr lang="zh-CN" altLang="en-US" sz="2400" b="1">
                <a:solidFill>
                  <a:schemeClr val="tx2"/>
                </a:solidFill>
                <a:latin typeface="宋体" panose="02010600030101010101" pitchFamily="2" charset="-122"/>
                <a:ea typeface="宋体" panose="02010600030101010101" pitchFamily="2" charset="-122"/>
              </a:rPr>
              <a:t>、</a:t>
            </a:r>
            <a:r>
              <a:rPr lang="en-US" altLang="zh-CN" sz="2400" b="1">
                <a:solidFill>
                  <a:schemeClr val="tx2"/>
                </a:solidFill>
                <a:latin typeface="宋体" panose="02010600030101010101" pitchFamily="2" charset="-122"/>
                <a:ea typeface="宋体" panose="02010600030101010101" pitchFamily="2" charset="-122"/>
              </a:rPr>
              <a:t>10G</a:t>
            </a:r>
            <a:endParaRPr lang="en-US" altLang="zh-CN" sz="2400" b="1">
              <a:solidFill>
                <a:schemeClr val="tx2"/>
              </a:solidFill>
              <a:latin typeface="宋体" panose="02010600030101010101" pitchFamily="2" charset="-122"/>
              <a:ea typeface="宋体" panose="02010600030101010101" pitchFamily="2" charset="-122"/>
            </a:endParaRPr>
          </a:p>
        </p:txBody>
      </p:sp>
      <p:sp>
        <p:nvSpPr>
          <p:cNvPr id="9" name="文本框 8"/>
          <p:cNvSpPr txBox="1"/>
          <p:nvPr/>
        </p:nvSpPr>
        <p:spPr>
          <a:xfrm>
            <a:off x="5067300" y="3778885"/>
            <a:ext cx="3123565" cy="1106805"/>
          </a:xfrm>
          <a:prstGeom prst="rect">
            <a:avLst/>
          </a:prstGeom>
          <a:noFill/>
          <a:ln w="12700" cmpd="sng">
            <a:solidFill>
              <a:schemeClr val="accent5">
                <a:lumMod val="40000"/>
                <a:lumOff val="60000"/>
              </a:schemeClr>
            </a:solidFill>
            <a:prstDash val="solid"/>
          </a:ln>
        </p:spPr>
        <p:txBody>
          <a:bodyPr wrap="square">
            <a:spAutoFit/>
          </a:bodyPr>
          <a:p>
            <a:pPr indent="0"/>
            <a:r>
              <a:rPr sz="2200" b="1">
                <a:solidFill>
                  <a:schemeClr val="tx2"/>
                </a:solidFill>
                <a:latin typeface="宋体" panose="02010600030101010101" pitchFamily="2" charset="-122"/>
                <a:ea typeface="宋体" panose="02010600030101010101" pitchFamily="2" charset="-122"/>
              </a:rPr>
              <a:t>覆盖范围一般不超过几十千米</a:t>
            </a:r>
            <a:r>
              <a:rPr lang="zh-CN" sz="2200" b="1">
                <a:solidFill>
                  <a:schemeClr val="tx2"/>
                </a:solidFill>
                <a:latin typeface="宋体" panose="02010600030101010101" pitchFamily="2" charset="-122"/>
                <a:ea typeface="宋体" panose="02010600030101010101" pitchFamily="2" charset="-122"/>
              </a:rPr>
              <a:t>，通常将一座大楼或一个校园</a:t>
            </a:r>
            <a:endParaRPr lang="zh-CN" sz="2200" b="1">
              <a:solidFill>
                <a:schemeClr val="tx2"/>
              </a:solidFill>
              <a:latin typeface="宋体" panose="02010600030101010101" pitchFamily="2" charset="-122"/>
              <a:ea typeface="宋体" panose="02010600030101010101" pitchFamily="2" charset="-122"/>
            </a:endParaRPr>
          </a:p>
        </p:txBody>
      </p:sp>
      <p:sp>
        <p:nvSpPr>
          <p:cNvPr id="10" name="左大括号 9"/>
          <p:cNvSpPr/>
          <p:nvPr/>
        </p:nvSpPr>
        <p:spPr>
          <a:xfrm>
            <a:off x="4888865" y="3065780"/>
            <a:ext cx="182880" cy="1194435"/>
          </a:xfrm>
          <a:prstGeom prst="leftBrace">
            <a:avLst>
              <a:gd name="adj1" fmla="val 8333"/>
              <a:gd name="adj2" fmla="val 50026"/>
            </a:avLst>
          </a:prstGeom>
          <a:ln w="15875"/>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412115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1.3.3 计算机网络的分类</a:t>
            </a:r>
            <a:endParaRPr sz="2800" b="1">
              <a:solidFill>
                <a:schemeClr val="tx2"/>
              </a:solidFill>
              <a:latin typeface="宋体" panose="02010600030101010101" pitchFamily="2" charset="-122"/>
              <a:ea typeface="宋体" panose="02010600030101010101" pitchFamily="2" charset="-122"/>
              <a:sym typeface="+mn-ea"/>
            </a:endParaRPr>
          </a:p>
        </p:txBody>
      </p:sp>
      <p:sp>
        <p:nvSpPr>
          <p:cNvPr id="3" name="文本框 2"/>
          <p:cNvSpPr txBox="1"/>
          <p:nvPr/>
        </p:nvSpPr>
        <p:spPr>
          <a:xfrm>
            <a:off x="503555" y="2930525"/>
            <a:ext cx="1116000" cy="460375"/>
          </a:xfrm>
          <a:prstGeom prst="rect">
            <a:avLst/>
          </a:prstGeom>
          <a:noFill/>
          <a:ln w="12700" cmpd="sng">
            <a:solidFill>
              <a:schemeClr val="accent5">
                <a:lumMod val="40000"/>
                <a:lumOff val="60000"/>
              </a:schemeClr>
            </a:solidFill>
            <a:prstDash val="solid"/>
          </a:ln>
        </p:spPr>
        <p:txBody>
          <a:bodyPr wrap="square">
            <a:spAutoFit/>
          </a:bodyPr>
          <a:p>
            <a:pPr indent="0"/>
            <a:r>
              <a:rPr sz="2400" b="1">
                <a:solidFill>
                  <a:schemeClr val="tx2"/>
                </a:solidFill>
                <a:latin typeface="宋体" panose="02010600030101010101" pitchFamily="2" charset="-122"/>
                <a:ea typeface="宋体" panose="02010600030101010101" pitchFamily="2" charset="-122"/>
              </a:rPr>
              <a:t>城域网</a:t>
            </a:r>
            <a:endParaRPr sz="2400" b="1">
              <a:solidFill>
                <a:schemeClr val="tx2"/>
              </a:solidFill>
              <a:latin typeface="宋体" panose="02010600030101010101" pitchFamily="2" charset="-122"/>
              <a:ea typeface="宋体" panose="02010600030101010101" pitchFamily="2" charset="-122"/>
            </a:endParaRPr>
          </a:p>
        </p:txBody>
      </p:sp>
      <p:sp>
        <p:nvSpPr>
          <p:cNvPr id="11" name="文本框 10"/>
          <p:cNvSpPr txBox="1"/>
          <p:nvPr/>
        </p:nvSpPr>
        <p:spPr>
          <a:xfrm>
            <a:off x="400050" y="1050925"/>
            <a:ext cx="469773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2.按计算机网络的作用范围分类</a:t>
            </a:r>
            <a:endParaRPr sz="2400" b="1">
              <a:solidFill>
                <a:schemeClr val="tx2"/>
              </a:solidFill>
              <a:ea typeface="宋体" panose="02010600030101010101" pitchFamily="2" charset="-122"/>
            </a:endParaRPr>
          </a:p>
        </p:txBody>
      </p:sp>
      <p:sp>
        <p:nvSpPr>
          <p:cNvPr id="2" name="文本框 1"/>
          <p:cNvSpPr txBox="1"/>
          <p:nvPr/>
        </p:nvSpPr>
        <p:spPr>
          <a:xfrm>
            <a:off x="2039620" y="1615440"/>
            <a:ext cx="6213475" cy="429895"/>
          </a:xfrm>
          <a:prstGeom prst="rect">
            <a:avLst/>
          </a:prstGeom>
          <a:noFill/>
          <a:ln w="12700" cmpd="sng">
            <a:solidFill>
              <a:schemeClr val="accent5">
                <a:lumMod val="40000"/>
                <a:lumOff val="60000"/>
              </a:schemeClr>
            </a:solidFill>
            <a:prstDash val="solid"/>
          </a:ln>
        </p:spPr>
        <p:txBody>
          <a:bodyPr wrap="square">
            <a:spAutoFit/>
          </a:bodyPr>
          <a:p>
            <a:pPr indent="0"/>
            <a:r>
              <a:rPr sz="2200" b="1">
                <a:solidFill>
                  <a:schemeClr val="tx2"/>
                </a:solidFill>
                <a:latin typeface="宋体" panose="02010600030101010101" pitchFamily="2" charset="-122"/>
                <a:ea typeface="宋体" panose="02010600030101010101" pitchFamily="2" charset="-122"/>
              </a:rPr>
              <a:t>又称之为城市网、区域网、都市网。</a:t>
            </a:r>
            <a:endParaRPr sz="2200" b="1">
              <a:solidFill>
                <a:schemeClr val="tx2"/>
              </a:solidFill>
              <a:latin typeface="宋体" panose="02010600030101010101" pitchFamily="2" charset="-122"/>
              <a:ea typeface="宋体" panose="02010600030101010101" pitchFamily="2" charset="-122"/>
            </a:endParaRPr>
          </a:p>
        </p:txBody>
      </p:sp>
      <p:sp>
        <p:nvSpPr>
          <p:cNvPr id="8" name="文本框 7"/>
          <p:cNvSpPr txBox="1"/>
          <p:nvPr/>
        </p:nvSpPr>
        <p:spPr>
          <a:xfrm>
            <a:off x="2039620" y="2181225"/>
            <a:ext cx="6188710" cy="768350"/>
          </a:xfrm>
          <a:prstGeom prst="rect">
            <a:avLst/>
          </a:prstGeom>
          <a:noFill/>
          <a:ln w="12700" cmpd="sng">
            <a:solidFill>
              <a:schemeClr val="accent5">
                <a:lumMod val="40000"/>
                <a:lumOff val="60000"/>
              </a:schemeClr>
            </a:solidFill>
            <a:prstDash val="solid"/>
          </a:ln>
        </p:spPr>
        <p:txBody>
          <a:bodyPr wrap="square">
            <a:spAutoFit/>
          </a:bodyPr>
          <a:p>
            <a:pPr indent="0"/>
            <a:r>
              <a:rPr sz="2200" b="1">
                <a:solidFill>
                  <a:schemeClr val="tx2"/>
                </a:solidFill>
                <a:latin typeface="宋体" panose="02010600030101010101" pitchFamily="2" charset="-122"/>
                <a:ea typeface="宋体" panose="02010600030101010101" pitchFamily="2" charset="-122"/>
              </a:rPr>
              <a:t>城域网介于LAN和WAN之间，其覆盖范围通常为一个城市或地区，距离从几十千米到上百千米。</a:t>
            </a:r>
            <a:endParaRPr sz="2200" b="1">
              <a:solidFill>
                <a:schemeClr val="tx2"/>
              </a:solidFill>
              <a:latin typeface="宋体" panose="02010600030101010101" pitchFamily="2" charset="-122"/>
              <a:ea typeface="宋体" panose="02010600030101010101" pitchFamily="2" charset="-122"/>
            </a:endParaRPr>
          </a:p>
        </p:txBody>
      </p:sp>
      <p:sp>
        <p:nvSpPr>
          <p:cNvPr id="9" name="文本框 8"/>
          <p:cNvSpPr txBox="1"/>
          <p:nvPr/>
        </p:nvSpPr>
        <p:spPr>
          <a:xfrm>
            <a:off x="2026920" y="3085465"/>
            <a:ext cx="6180455" cy="1106805"/>
          </a:xfrm>
          <a:prstGeom prst="rect">
            <a:avLst/>
          </a:prstGeom>
          <a:noFill/>
          <a:ln w="12700" cmpd="sng">
            <a:solidFill>
              <a:schemeClr val="accent5">
                <a:lumMod val="40000"/>
                <a:lumOff val="60000"/>
              </a:schemeClr>
            </a:solidFill>
            <a:prstDash val="solid"/>
          </a:ln>
        </p:spPr>
        <p:txBody>
          <a:bodyPr wrap="square">
            <a:spAutoFit/>
          </a:bodyPr>
          <a:p>
            <a:pPr indent="0"/>
            <a:r>
              <a:rPr sz="2200" b="1">
                <a:solidFill>
                  <a:schemeClr val="tx2"/>
                </a:solidFill>
                <a:latin typeface="宋体" panose="02010600030101010101" pitchFamily="2" charset="-122"/>
                <a:ea typeface="宋体" panose="02010600030101010101" pitchFamily="2" charset="-122"/>
              </a:rPr>
              <a:t>城域网中可包含若干个彼此互连的局域网，可以采用不同的系统硬件、软件和通信传输介质构成，从而使不同类型的局域网能有效地共享信息资源。</a:t>
            </a:r>
            <a:endParaRPr sz="2200" b="1">
              <a:solidFill>
                <a:schemeClr val="tx2"/>
              </a:solidFill>
              <a:latin typeface="宋体" panose="02010600030101010101" pitchFamily="2" charset="-122"/>
              <a:ea typeface="宋体" panose="02010600030101010101" pitchFamily="2" charset="-122"/>
            </a:endParaRPr>
          </a:p>
        </p:txBody>
      </p:sp>
      <p:sp>
        <p:nvSpPr>
          <p:cNvPr id="12" name="文本框 11"/>
          <p:cNvSpPr txBox="1"/>
          <p:nvPr/>
        </p:nvSpPr>
        <p:spPr>
          <a:xfrm>
            <a:off x="2035175" y="4293235"/>
            <a:ext cx="6188710" cy="429895"/>
          </a:xfrm>
          <a:prstGeom prst="rect">
            <a:avLst/>
          </a:prstGeom>
          <a:noFill/>
          <a:ln w="12700" cmpd="sng">
            <a:solidFill>
              <a:schemeClr val="accent5">
                <a:lumMod val="40000"/>
                <a:lumOff val="60000"/>
              </a:schemeClr>
            </a:solidFill>
            <a:prstDash val="solid"/>
          </a:ln>
        </p:spPr>
        <p:txBody>
          <a:bodyPr wrap="square">
            <a:spAutoFit/>
          </a:bodyPr>
          <a:p>
            <a:pPr indent="0"/>
            <a:r>
              <a:rPr sz="2200" b="1">
                <a:solidFill>
                  <a:schemeClr val="tx2"/>
                </a:solidFill>
                <a:latin typeface="宋体" panose="02010600030101010101" pitchFamily="2" charset="-122"/>
                <a:ea typeface="宋体" panose="02010600030101010101" pitchFamily="2" charset="-122"/>
              </a:rPr>
              <a:t>通常采用光纤或微波作为网络的主干通道。</a:t>
            </a:r>
            <a:endParaRPr sz="2200" b="1">
              <a:solidFill>
                <a:schemeClr val="tx2"/>
              </a:solidFill>
              <a:latin typeface="宋体" panose="02010600030101010101" pitchFamily="2" charset="-122"/>
              <a:ea typeface="宋体" panose="02010600030101010101" pitchFamily="2" charset="-122"/>
            </a:endParaRPr>
          </a:p>
        </p:txBody>
      </p:sp>
      <p:sp>
        <p:nvSpPr>
          <p:cNvPr id="13" name="左大括号 12"/>
          <p:cNvSpPr/>
          <p:nvPr/>
        </p:nvSpPr>
        <p:spPr>
          <a:xfrm>
            <a:off x="1723390" y="1772285"/>
            <a:ext cx="311785" cy="2776855"/>
          </a:xfrm>
          <a:prstGeom prst="leftBrace">
            <a:avLst/>
          </a:prstGeom>
          <a:ln w="19050"/>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412115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1.3.3 计算机网络的分类</a:t>
            </a:r>
            <a:endParaRPr sz="2800" b="1">
              <a:solidFill>
                <a:schemeClr val="tx2"/>
              </a:solidFill>
              <a:latin typeface="宋体" panose="02010600030101010101" pitchFamily="2" charset="-122"/>
              <a:ea typeface="宋体" panose="02010600030101010101" pitchFamily="2" charset="-122"/>
              <a:sym typeface="+mn-ea"/>
            </a:endParaRPr>
          </a:p>
        </p:txBody>
      </p:sp>
      <p:sp>
        <p:nvSpPr>
          <p:cNvPr id="3" name="文本框 2"/>
          <p:cNvSpPr txBox="1"/>
          <p:nvPr/>
        </p:nvSpPr>
        <p:spPr>
          <a:xfrm>
            <a:off x="503555" y="2683510"/>
            <a:ext cx="1116000" cy="460375"/>
          </a:xfrm>
          <a:prstGeom prst="rect">
            <a:avLst/>
          </a:prstGeom>
          <a:noFill/>
          <a:ln w="12700" cmpd="sng">
            <a:solidFill>
              <a:schemeClr val="accent5">
                <a:lumMod val="40000"/>
                <a:lumOff val="60000"/>
              </a:schemeClr>
            </a:solidFill>
            <a:prstDash val="solid"/>
          </a:ln>
        </p:spPr>
        <p:txBody>
          <a:bodyPr wrap="square">
            <a:spAutoFit/>
          </a:bodyPr>
          <a:p>
            <a:pPr indent="0"/>
            <a:r>
              <a:rPr sz="2400" b="1">
                <a:solidFill>
                  <a:schemeClr val="tx2"/>
                </a:solidFill>
                <a:latin typeface="宋体" panose="02010600030101010101" pitchFamily="2" charset="-122"/>
                <a:ea typeface="宋体" panose="02010600030101010101" pitchFamily="2" charset="-122"/>
              </a:rPr>
              <a:t>广域网</a:t>
            </a:r>
            <a:endParaRPr sz="2400" b="1">
              <a:solidFill>
                <a:schemeClr val="tx2"/>
              </a:solidFill>
              <a:latin typeface="宋体" panose="02010600030101010101" pitchFamily="2" charset="-122"/>
              <a:ea typeface="宋体" panose="02010600030101010101" pitchFamily="2" charset="-122"/>
            </a:endParaRPr>
          </a:p>
        </p:txBody>
      </p:sp>
      <p:sp>
        <p:nvSpPr>
          <p:cNvPr id="11" name="文本框 10"/>
          <p:cNvSpPr txBox="1"/>
          <p:nvPr/>
        </p:nvSpPr>
        <p:spPr>
          <a:xfrm>
            <a:off x="400050" y="1050925"/>
            <a:ext cx="469773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2.按计算机网络的作用范围分类</a:t>
            </a:r>
            <a:endParaRPr sz="2400" b="1">
              <a:solidFill>
                <a:schemeClr val="tx2"/>
              </a:solidFill>
              <a:ea typeface="宋体" panose="02010600030101010101" pitchFamily="2" charset="-122"/>
            </a:endParaRPr>
          </a:p>
        </p:txBody>
      </p:sp>
      <p:sp>
        <p:nvSpPr>
          <p:cNvPr id="2" name="文本框 1"/>
          <p:cNvSpPr txBox="1"/>
          <p:nvPr/>
        </p:nvSpPr>
        <p:spPr>
          <a:xfrm>
            <a:off x="2010410" y="1627505"/>
            <a:ext cx="6213475" cy="429895"/>
          </a:xfrm>
          <a:prstGeom prst="rect">
            <a:avLst/>
          </a:prstGeom>
          <a:noFill/>
          <a:ln w="12700" cmpd="sng">
            <a:solidFill>
              <a:schemeClr val="accent5">
                <a:lumMod val="40000"/>
                <a:lumOff val="60000"/>
              </a:schemeClr>
            </a:solidFill>
            <a:prstDash val="solid"/>
          </a:ln>
        </p:spPr>
        <p:txBody>
          <a:bodyPr wrap="square">
            <a:spAutoFit/>
          </a:bodyPr>
          <a:p>
            <a:pPr indent="0"/>
            <a:r>
              <a:rPr sz="2200" b="1">
                <a:solidFill>
                  <a:schemeClr val="tx2"/>
                </a:solidFill>
                <a:latin typeface="宋体" panose="02010600030101010101" pitchFamily="2" charset="-122"/>
                <a:ea typeface="宋体" panose="02010600030101010101" pitchFamily="2" charset="-122"/>
              </a:rPr>
              <a:t>实现计算机远距离连接的计算机网络，</a:t>
            </a:r>
            <a:endParaRPr sz="2200" b="1">
              <a:solidFill>
                <a:schemeClr val="tx2"/>
              </a:solidFill>
              <a:latin typeface="宋体" panose="02010600030101010101" pitchFamily="2" charset="-122"/>
              <a:ea typeface="宋体" panose="02010600030101010101" pitchFamily="2" charset="-122"/>
            </a:endParaRPr>
          </a:p>
        </p:txBody>
      </p:sp>
      <p:sp>
        <p:nvSpPr>
          <p:cNvPr id="6" name="文本框 5"/>
          <p:cNvSpPr txBox="1"/>
          <p:nvPr/>
        </p:nvSpPr>
        <p:spPr>
          <a:xfrm>
            <a:off x="2010410" y="3002915"/>
            <a:ext cx="6236335" cy="429895"/>
          </a:xfrm>
          <a:prstGeom prst="rect">
            <a:avLst/>
          </a:prstGeom>
          <a:noFill/>
          <a:ln w="12700" cmpd="sng">
            <a:solidFill>
              <a:schemeClr val="accent5">
                <a:lumMod val="40000"/>
                <a:lumOff val="60000"/>
              </a:schemeClr>
            </a:solidFill>
            <a:prstDash val="solid"/>
          </a:ln>
        </p:spPr>
        <p:txBody>
          <a:bodyPr wrap="square">
            <a:spAutoFit/>
          </a:bodyPr>
          <a:p>
            <a:pPr indent="0"/>
            <a:r>
              <a:rPr sz="2200" b="1">
                <a:solidFill>
                  <a:schemeClr val="tx2"/>
                </a:solidFill>
                <a:latin typeface="宋体" panose="02010600030101010101" pitchFamily="2" charset="-122"/>
                <a:ea typeface="宋体" panose="02010600030101010101" pitchFamily="2" charset="-122"/>
              </a:rPr>
              <a:t>涉及的范围较大，一般从几百千米到几万千米，</a:t>
            </a:r>
            <a:endParaRPr sz="2200" b="1">
              <a:solidFill>
                <a:schemeClr val="tx2"/>
              </a:solidFill>
              <a:latin typeface="宋体" panose="02010600030101010101" pitchFamily="2" charset="-122"/>
              <a:ea typeface="宋体" panose="02010600030101010101" pitchFamily="2" charset="-122"/>
            </a:endParaRPr>
          </a:p>
        </p:txBody>
      </p:sp>
      <p:sp>
        <p:nvSpPr>
          <p:cNvPr id="8" name="文本框 7"/>
          <p:cNvSpPr txBox="1"/>
          <p:nvPr/>
        </p:nvSpPr>
        <p:spPr>
          <a:xfrm>
            <a:off x="2032000" y="2115185"/>
            <a:ext cx="6203950" cy="829945"/>
          </a:xfrm>
          <a:prstGeom prst="rect">
            <a:avLst/>
          </a:prstGeom>
          <a:noFill/>
          <a:ln w="12700" cmpd="sng">
            <a:solidFill>
              <a:schemeClr val="accent5">
                <a:lumMod val="40000"/>
                <a:lumOff val="60000"/>
              </a:schemeClr>
            </a:solidFill>
            <a:prstDash val="solid"/>
          </a:ln>
        </p:spPr>
        <p:txBody>
          <a:bodyPr wrap="square">
            <a:spAutoFit/>
          </a:bodyPr>
          <a:p>
            <a:pPr indent="0"/>
            <a:r>
              <a:rPr sz="2400" b="1">
                <a:solidFill>
                  <a:schemeClr val="tx2"/>
                </a:solidFill>
                <a:latin typeface="宋体" panose="02010600030101010101" pitchFamily="2" charset="-122"/>
                <a:ea typeface="宋体" panose="02010600030101010101" pitchFamily="2" charset="-122"/>
              </a:rPr>
              <a:t>可以把众多的城域网、局域网连接起来，也可以把全球的城域网、局域网连接起来。</a:t>
            </a:r>
            <a:endParaRPr sz="2400" b="1">
              <a:solidFill>
                <a:schemeClr val="tx2"/>
              </a:solidFill>
              <a:latin typeface="宋体" panose="02010600030101010101" pitchFamily="2" charset="-122"/>
              <a:ea typeface="宋体" panose="02010600030101010101" pitchFamily="2" charset="-122"/>
            </a:endParaRPr>
          </a:p>
        </p:txBody>
      </p:sp>
      <p:sp>
        <p:nvSpPr>
          <p:cNvPr id="9" name="文本框 8"/>
          <p:cNvSpPr txBox="1"/>
          <p:nvPr/>
        </p:nvSpPr>
        <p:spPr>
          <a:xfrm>
            <a:off x="2010410" y="3594735"/>
            <a:ext cx="6303010" cy="768350"/>
          </a:xfrm>
          <a:prstGeom prst="rect">
            <a:avLst/>
          </a:prstGeom>
          <a:noFill/>
          <a:ln w="12700" cmpd="sng">
            <a:solidFill>
              <a:schemeClr val="accent5">
                <a:lumMod val="40000"/>
                <a:lumOff val="60000"/>
              </a:schemeClr>
            </a:solidFill>
            <a:prstDash val="solid"/>
          </a:ln>
        </p:spPr>
        <p:txBody>
          <a:bodyPr wrap="square">
            <a:spAutoFit/>
          </a:bodyPr>
          <a:p>
            <a:pPr indent="0"/>
            <a:r>
              <a:rPr sz="2200" b="1">
                <a:solidFill>
                  <a:schemeClr val="tx2"/>
                </a:solidFill>
                <a:latin typeface="宋体" panose="02010600030101010101" pitchFamily="2" charset="-122"/>
                <a:ea typeface="宋体" panose="02010600030101010101" pitchFamily="2" charset="-122"/>
              </a:rPr>
              <a:t>用于通信的传输装置和介质一般由电信部门提供，能实现大范围内的资源共享。</a:t>
            </a:r>
            <a:endParaRPr sz="2200" b="1">
              <a:solidFill>
                <a:schemeClr val="tx2"/>
              </a:solidFill>
              <a:latin typeface="宋体" panose="02010600030101010101" pitchFamily="2" charset="-122"/>
              <a:ea typeface="宋体" panose="02010600030101010101" pitchFamily="2" charset="-122"/>
            </a:endParaRPr>
          </a:p>
        </p:txBody>
      </p:sp>
      <p:sp>
        <p:nvSpPr>
          <p:cNvPr id="13" name="左大括号 12"/>
          <p:cNvSpPr/>
          <p:nvPr/>
        </p:nvSpPr>
        <p:spPr>
          <a:xfrm>
            <a:off x="1698625" y="1772285"/>
            <a:ext cx="311150" cy="2282190"/>
          </a:xfrm>
          <a:prstGeom prst="leftBrace">
            <a:avLst/>
          </a:prstGeom>
          <a:ln w="19050"/>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412115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1.3.3 计算机网络的分类</a:t>
            </a:r>
            <a:endParaRPr sz="2800" b="1">
              <a:solidFill>
                <a:schemeClr val="tx2"/>
              </a:solidFill>
              <a:latin typeface="宋体" panose="02010600030101010101" pitchFamily="2" charset="-122"/>
              <a:ea typeface="宋体" panose="02010600030101010101" pitchFamily="2" charset="-122"/>
              <a:sym typeface="+mn-ea"/>
            </a:endParaRPr>
          </a:p>
        </p:txBody>
      </p:sp>
      <p:sp>
        <p:nvSpPr>
          <p:cNvPr id="11" name="文本框 10"/>
          <p:cNvSpPr txBox="1"/>
          <p:nvPr/>
        </p:nvSpPr>
        <p:spPr>
          <a:xfrm>
            <a:off x="400050" y="1050925"/>
            <a:ext cx="469773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3.按计算机网络的用户性质分类</a:t>
            </a:r>
            <a:endParaRPr sz="2400" b="1">
              <a:solidFill>
                <a:schemeClr val="tx2"/>
              </a:solidFill>
              <a:ea typeface="宋体" panose="02010600030101010101" pitchFamily="2" charset="-122"/>
            </a:endParaRPr>
          </a:p>
        </p:txBody>
      </p:sp>
      <p:graphicFrame>
        <p:nvGraphicFramePr>
          <p:cNvPr id="5" name="图示 4"/>
          <p:cNvGraphicFramePr/>
          <p:nvPr/>
        </p:nvGraphicFramePr>
        <p:xfrm>
          <a:off x="400050" y="1629410"/>
          <a:ext cx="8204200" cy="31451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412115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1.3.3 计算机网络的分类</a:t>
            </a:r>
            <a:endParaRPr sz="2800" b="1">
              <a:solidFill>
                <a:schemeClr val="tx2"/>
              </a:solidFill>
              <a:latin typeface="宋体" panose="02010600030101010101" pitchFamily="2" charset="-122"/>
              <a:ea typeface="宋体" panose="02010600030101010101" pitchFamily="2" charset="-122"/>
              <a:sym typeface="+mn-ea"/>
            </a:endParaRPr>
          </a:p>
        </p:txBody>
      </p:sp>
      <p:sp>
        <p:nvSpPr>
          <p:cNvPr id="11" name="文本框 10"/>
          <p:cNvSpPr txBox="1"/>
          <p:nvPr/>
        </p:nvSpPr>
        <p:spPr>
          <a:xfrm>
            <a:off x="400050" y="1050925"/>
            <a:ext cx="469773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3.按计算机网络的用户性质分类</a:t>
            </a:r>
            <a:endParaRPr sz="2400" b="1">
              <a:solidFill>
                <a:schemeClr val="tx2"/>
              </a:solidFill>
              <a:ea typeface="宋体" panose="02010600030101010101" pitchFamily="2" charset="-122"/>
            </a:endParaRPr>
          </a:p>
        </p:txBody>
      </p:sp>
      <p:graphicFrame>
        <p:nvGraphicFramePr>
          <p:cNvPr id="5" name="图示 4"/>
          <p:cNvGraphicFramePr/>
          <p:nvPr/>
        </p:nvGraphicFramePr>
        <p:xfrm>
          <a:off x="400050" y="1629410"/>
          <a:ext cx="8204200" cy="31451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94335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1.3.4. 网络的拓扑结构</a:t>
            </a:r>
            <a:endParaRPr sz="2800" b="1">
              <a:solidFill>
                <a:schemeClr val="tx2"/>
              </a:solidFill>
              <a:latin typeface="宋体" panose="02010600030101010101" pitchFamily="2" charset="-122"/>
              <a:ea typeface="宋体" panose="02010600030101010101" pitchFamily="2" charset="-122"/>
              <a:sym typeface="+mn-ea"/>
            </a:endParaRPr>
          </a:p>
        </p:txBody>
      </p:sp>
      <p:sp>
        <p:nvSpPr>
          <p:cNvPr id="3" name="文本框 2"/>
          <p:cNvSpPr txBox="1"/>
          <p:nvPr/>
        </p:nvSpPr>
        <p:spPr>
          <a:xfrm>
            <a:off x="400050" y="1054735"/>
            <a:ext cx="4705350" cy="1938020"/>
          </a:xfrm>
          <a:prstGeom prst="rect">
            <a:avLst/>
          </a:prstGeom>
          <a:noFill/>
          <a:ln w="12700" cmpd="sng">
            <a:solidFill>
              <a:schemeClr val="accent5">
                <a:lumMod val="40000"/>
                <a:lumOff val="60000"/>
              </a:schemeClr>
            </a:solidFill>
            <a:prstDash val="solid"/>
          </a:ln>
        </p:spPr>
        <p:txBody>
          <a:bodyPr wrap="square">
            <a:spAutoFit/>
          </a:bodyPr>
          <a:p>
            <a:pPr indent="0"/>
            <a:r>
              <a:rPr lang="en-US" sz="2400" b="1">
                <a:solidFill>
                  <a:schemeClr val="tx2"/>
                </a:solidFill>
                <a:latin typeface="宋体" panose="02010600030101010101" pitchFamily="2" charset="-122"/>
                <a:ea typeface="宋体" panose="02010600030101010101" pitchFamily="2" charset="-122"/>
              </a:rPr>
              <a:t>    </a:t>
            </a:r>
            <a:r>
              <a:rPr sz="2400" b="1">
                <a:solidFill>
                  <a:schemeClr val="tx2"/>
                </a:solidFill>
                <a:latin typeface="宋体" panose="02010600030101010101" pitchFamily="2" charset="-122"/>
                <a:ea typeface="宋体" panose="02010600030101010101" pitchFamily="2" charset="-122"/>
              </a:rPr>
              <a:t>在计算机网络中，把计算机、终端、通信处理机等设备抽象成点，把连接这些设备的通信线路抽象成线，并将由这些点和线所构成的拓扑称为网络拓扑结构</a:t>
            </a:r>
            <a:r>
              <a:rPr lang="zh-CN" sz="2400" b="1">
                <a:solidFill>
                  <a:schemeClr val="tx2"/>
                </a:solidFill>
                <a:latin typeface="宋体" panose="02010600030101010101" pitchFamily="2" charset="-122"/>
                <a:ea typeface="宋体" panose="02010600030101010101" pitchFamily="2" charset="-122"/>
              </a:rPr>
              <a:t>。</a:t>
            </a:r>
            <a:endParaRPr lang="zh-CN" sz="2400" b="1">
              <a:solidFill>
                <a:schemeClr val="tx2"/>
              </a:solidFill>
              <a:latin typeface="宋体" panose="02010600030101010101" pitchFamily="2" charset="-122"/>
              <a:ea typeface="宋体" panose="02010600030101010101" pitchFamily="2" charset="-122"/>
            </a:endParaRPr>
          </a:p>
        </p:txBody>
      </p:sp>
      <p:sp>
        <p:nvSpPr>
          <p:cNvPr id="2" name="文本框 1"/>
          <p:cNvSpPr txBox="1"/>
          <p:nvPr/>
        </p:nvSpPr>
        <p:spPr>
          <a:xfrm>
            <a:off x="386080" y="3114675"/>
            <a:ext cx="4718685" cy="1568450"/>
          </a:xfrm>
          <a:prstGeom prst="rect">
            <a:avLst/>
          </a:prstGeom>
          <a:noFill/>
          <a:ln w="12700" cmpd="sng">
            <a:solidFill>
              <a:schemeClr val="accent5">
                <a:lumMod val="40000"/>
                <a:lumOff val="60000"/>
              </a:schemeClr>
            </a:solidFill>
            <a:prstDash val="solid"/>
          </a:ln>
        </p:spPr>
        <p:txBody>
          <a:bodyPr wrap="square">
            <a:spAutoFit/>
          </a:bodyPr>
          <a:p>
            <a:pPr indent="0"/>
            <a:r>
              <a:rPr lang="en-US" sz="2400" b="1">
                <a:solidFill>
                  <a:schemeClr val="tx2"/>
                </a:solidFill>
                <a:latin typeface="宋体" panose="02010600030101010101" pitchFamily="2" charset="-122"/>
                <a:ea typeface="宋体" panose="02010600030101010101" pitchFamily="2" charset="-122"/>
              </a:rPr>
              <a:t>    </a:t>
            </a:r>
            <a:r>
              <a:rPr sz="2400" b="1">
                <a:solidFill>
                  <a:schemeClr val="tx2"/>
                </a:solidFill>
                <a:latin typeface="宋体" panose="02010600030101010101" pitchFamily="2" charset="-122"/>
                <a:ea typeface="宋体" panose="02010600030101010101" pitchFamily="2" charset="-122"/>
              </a:rPr>
              <a:t>网络拓扑结构反映出网络的结构关系，它对于网络的性能、可靠性以及建设管理成本等都有着重要的影响。</a:t>
            </a:r>
            <a:endParaRPr sz="2400" b="1">
              <a:solidFill>
                <a:schemeClr val="tx2"/>
              </a:solidFill>
              <a:latin typeface="宋体" panose="02010600030101010101" pitchFamily="2" charset="-122"/>
              <a:ea typeface="宋体" panose="02010600030101010101" pitchFamily="2" charset="-122"/>
            </a:endParaRPr>
          </a:p>
        </p:txBody>
      </p:sp>
      <p:graphicFrame>
        <p:nvGraphicFramePr>
          <p:cNvPr id="4" name="图示 3"/>
          <p:cNvGraphicFramePr/>
          <p:nvPr/>
        </p:nvGraphicFramePr>
        <p:xfrm>
          <a:off x="5300345" y="1054735"/>
          <a:ext cx="2811145" cy="37096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94335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1.3.4. 网络的拓扑结构</a:t>
            </a:r>
            <a:endParaRPr lang="zh-CN" altLang="en-US" sz="2800" i="0" dirty="0">
              <a:solidFill>
                <a:schemeClr val="tx2">
                  <a:lumMod val="50000"/>
                </a:schemeClr>
              </a:solidFill>
              <a:effectLst/>
              <a:latin typeface="黑体" panose="02010609060101010101" charset="-122"/>
              <a:ea typeface="黑体" panose="02010609060101010101" charset="-122"/>
            </a:endParaRPr>
          </a:p>
        </p:txBody>
      </p:sp>
      <p:sp>
        <p:nvSpPr>
          <p:cNvPr id="3" name="文本框 2"/>
          <p:cNvSpPr txBox="1"/>
          <p:nvPr/>
        </p:nvSpPr>
        <p:spPr>
          <a:xfrm>
            <a:off x="400050" y="1629410"/>
            <a:ext cx="8371205" cy="768350"/>
          </a:xfrm>
          <a:prstGeom prst="rect">
            <a:avLst/>
          </a:prstGeom>
          <a:noFill/>
          <a:ln w="12700" cmpd="sng">
            <a:solidFill>
              <a:schemeClr val="accent5">
                <a:lumMod val="40000"/>
                <a:lumOff val="60000"/>
              </a:schemeClr>
            </a:solidFill>
            <a:prstDash val="solid"/>
          </a:ln>
        </p:spPr>
        <p:txBody>
          <a:bodyPr wrap="square">
            <a:spAutoFit/>
          </a:bodyPr>
          <a:p>
            <a:pPr indent="0"/>
            <a:r>
              <a:rPr lang="en-US" sz="2200" b="1">
                <a:solidFill>
                  <a:schemeClr val="tx2"/>
                </a:solidFill>
                <a:latin typeface="宋体" panose="02010600030101010101" pitchFamily="2" charset="-122"/>
                <a:ea typeface="宋体" panose="02010600030101010101" pitchFamily="2" charset="-122"/>
              </a:rPr>
              <a:t>    </a:t>
            </a:r>
            <a:r>
              <a:rPr sz="2200" b="1">
                <a:solidFill>
                  <a:schemeClr val="tx2"/>
                </a:solidFill>
                <a:latin typeface="宋体" panose="02010600030101010101" pitchFamily="2" charset="-122"/>
                <a:ea typeface="宋体" panose="02010600030101010101" pitchFamily="2" charset="-122"/>
              </a:rPr>
              <a:t>星型拓扑是由中央结点和通过点对点链路接到中央结点的各结点（网络工作站等）组成</a:t>
            </a:r>
            <a:r>
              <a:rPr lang="zh-CN" sz="2200" b="1">
                <a:solidFill>
                  <a:schemeClr val="tx2"/>
                </a:solidFill>
                <a:latin typeface="宋体" panose="02010600030101010101" pitchFamily="2" charset="-122"/>
                <a:ea typeface="宋体" panose="02010600030101010101" pitchFamily="2" charset="-122"/>
              </a:rPr>
              <a:t>。</a:t>
            </a:r>
            <a:endParaRPr lang="zh-CN" sz="2200" b="1">
              <a:solidFill>
                <a:schemeClr val="tx2"/>
              </a:solidFill>
              <a:latin typeface="宋体" panose="02010600030101010101" pitchFamily="2" charset="-122"/>
              <a:ea typeface="宋体" panose="02010600030101010101" pitchFamily="2" charset="-122"/>
            </a:endParaRPr>
          </a:p>
        </p:txBody>
      </p:sp>
      <p:sp>
        <p:nvSpPr>
          <p:cNvPr id="11" name="文本框 10"/>
          <p:cNvSpPr txBox="1"/>
          <p:nvPr/>
        </p:nvSpPr>
        <p:spPr>
          <a:xfrm>
            <a:off x="400050" y="1050925"/>
            <a:ext cx="405765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1.星型拓扑（Star-Topology）</a:t>
            </a:r>
            <a:endParaRPr sz="2400" b="1">
              <a:solidFill>
                <a:schemeClr val="tx2"/>
              </a:solidFill>
              <a:ea typeface="宋体" panose="02010600030101010101" pitchFamily="2" charset="-122"/>
            </a:endParaRPr>
          </a:p>
        </p:txBody>
      </p:sp>
      <p:sp>
        <p:nvSpPr>
          <p:cNvPr id="2" name="文本框 1"/>
          <p:cNvSpPr txBox="1"/>
          <p:nvPr/>
        </p:nvSpPr>
        <p:spPr>
          <a:xfrm>
            <a:off x="400050" y="2455545"/>
            <a:ext cx="8371205" cy="1106805"/>
          </a:xfrm>
          <a:prstGeom prst="rect">
            <a:avLst/>
          </a:prstGeom>
          <a:noFill/>
          <a:ln w="12700" cmpd="sng">
            <a:solidFill>
              <a:schemeClr val="accent5">
                <a:lumMod val="40000"/>
                <a:lumOff val="60000"/>
              </a:schemeClr>
            </a:solidFill>
            <a:prstDash val="solid"/>
          </a:ln>
        </p:spPr>
        <p:txBody>
          <a:bodyPr wrap="square">
            <a:spAutoFit/>
          </a:bodyPr>
          <a:p>
            <a:pPr indent="0"/>
            <a:r>
              <a:rPr lang="en-US" sz="2200" b="1">
                <a:solidFill>
                  <a:schemeClr val="tx2"/>
                </a:solidFill>
                <a:latin typeface="宋体" panose="02010600030101010101" pitchFamily="2" charset="-122"/>
                <a:ea typeface="宋体" panose="02010600030101010101" pitchFamily="2" charset="-122"/>
              </a:rPr>
              <a:t>    </a:t>
            </a:r>
            <a:r>
              <a:rPr sz="2200" b="1">
                <a:solidFill>
                  <a:schemeClr val="tx2"/>
                </a:solidFill>
                <a:latin typeface="宋体" panose="02010600030101010101" pitchFamily="2" charset="-122"/>
                <a:ea typeface="宋体" panose="02010600030101010101" pitchFamily="2" charset="-122"/>
              </a:rPr>
              <a:t>星型拓扑以中央结点为中心，执行集中式通信控制策略，因此，中央结点相当复杂，而各个结点的通信处理负担都很小，又称集中式网络。</a:t>
            </a:r>
            <a:endParaRPr sz="2200" b="1">
              <a:solidFill>
                <a:schemeClr val="tx2"/>
              </a:solidFill>
              <a:latin typeface="宋体" panose="02010600030101010101" pitchFamily="2" charset="-122"/>
              <a:ea typeface="宋体" panose="02010600030101010101" pitchFamily="2" charset="-122"/>
            </a:endParaRPr>
          </a:p>
        </p:txBody>
      </p:sp>
      <p:sp>
        <p:nvSpPr>
          <p:cNvPr id="4" name="文本框 3"/>
          <p:cNvSpPr txBox="1"/>
          <p:nvPr/>
        </p:nvSpPr>
        <p:spPr>
          <a:xfrm>
            <a:off x="386080" y="3620135"/>
            <a:ext cx="8371205" cy="1106805"/>
          </a:xfrm>
          <a:prstGeom prst="rect">
            <a:avLst/>
          </a:prstGeom>
          <a:noFill/>
          <a:ln w="12700" cmpd="sng">
            <a:solidFill>
              <a:schemeClr val="accent5">
                <a:lumMod val="40000"/>
                <a:lumOff val="60000"/>
              </a:schemeClr>
            </a:solidFill>
            <a:prstDash val="solid"/>
          </a:ln>
        </p:spPr>
        <p:txBody>
          <a:bodyPr wrap="square">
            <a:spAutoFit/>
          </a:bodyPr>
          <a:p>
            <a:pPr indent="0"/>
            <a:r>
              <a:rPr lang="en-US" sz="2200" b="1">
                <a:solidFill>
                  <a:schemeClr val="tx2"/>
                </a:solidFill>
                <a:latin typeface="宋体" panose="02010600030101010101" pitchFamily="2" charset="-122"/>
                <a:ea typeface="宋体" panose="02010600030101010101" pitchFamily="2" charset="-122"/>
              </a:rPr>
              <a:t>    </a:t>
            </a:r>
            <a:r>
              <a:rPr sz="2200" b="1">
                <a:solidFill>
                  <a:schemeClr val="tx2"/>
                </a:solidFill>
                <a:latin typeface="宋体" panose="02010600030101010101" pitchFamily="2" charset="-122"/>
                <a:ea typeface="宋体" panose="02010600030101010101" pitchFamily="2" charset="-122"/>
              </a:rPr>
              <a:t>中央控制器是一个具有信号分离功能的“隔离”装置，它能放大和改善网络信号，外部有一定数量的端口，每个端口连接一个结点，如Hub集线器、交换机等。</a:t>
            </a:r>
            <a:endParaRPr sz="2200" b="1">
              <a:solidFill>
                <a:schemeClr val="tx2"/>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215201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1.1全球联网</a:t>
            </a:r>
            <a:endParaRPr sz="2800" b="1">
              <a:solidFill>
                <a:schemeClr val="tx2"/>
              </a:solidFill>
              <a:latin typeface="宋体" panose="02010600030101010101" pitchFamily="2" charset="-122"/>
              <a:ea typeface="宋体" panose="02010600030101010101" pitchFamily="2" charset="-122"/>
              <a:sym typeface="+mn-ea"/>
            </a:endParaRPr>
          </a:p>
        </p:txBody>
      </p:sp>
      <p:sp>
        <p:nvSpPr>
          <p:cNvPr id="3" name="文本框 2"/>
          <p:cNvSpPr txBox="1"/>
          <p:nvPr/>
        </p:nvSpPr>
        <p:spPr>
          <a:xfrm>
            <a:off x="3509645" y="1050925"/>
            <a:ext cx="5207000" cy="460375"/>
          </a:xfrm>
          <a:prstGeom prst="rect">
            <a:avLst/>
          </a:prstGeom>
          <a:noFill/>
          <a:ln w="12700" cmpd="sng">
            <a:solidFill>
              <a:schemeClr val="accent5">
                <a:lumMod val="40000"/>
                <a:lumOff val="60000"/>
              </a:schemeClr>
            </a:solidFill>
            <a:prstDash val="solid"/>
          </a:ln>
        </p:spPr>
        <p:txBody>
          <a:bodyPr wrap="square">
            <a:spAutoFit/>
          </a:bodyPr>
          <a:p>
            <a:pPr indent="0"/>
            <a:r>
              <a:rPr sz="2400" b="1">
                <a:solidFill>
                  <a:schemeClr val="tx2"/>
                </a:solidFill>
                <a:latin typeface="宋体" panose="02010600030101010101" pitchFamily="2" charset="-122"/>
                <a:ea typeface="宋体" panose="02010600030101010101" pitchFamily="2" charset="-122"/>
              </a:rPr>
              <a:t>2. 网络改变我们的学习方式</a:t>
            </a:r>
            <a:endParaRPr sz="2400" b="1">
              <a:solidFill>
                <a:schemeClr val="tx2"/>
              </a:solidFill>
              <a:latin typeface="宋体" panose="02010600030101010101" pitchFamily="2" charset="-122"/>
              <a:ea typeface="宋体" panose="02010600030101010101" pitchFamily="2" charset="-122"/>
            </a:endParaRPr>
          </a:p>
        </p:txBody>
      </p:sp>
      <p:sp>
        <p:nvSpPr>
          <p:cNvPr id="11" name="文本框 10"/>
          <p:cNvSpPr txBox="1"/>
          <p:nvPr/>
        </p:nvSpPr>
        <p:spPr>
          <a:xfrm>
            <a:off x="400050" y="1050925"/>
            <a:ext cx="296926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1.1.1 当今网络</a:t>
            </a:r>
            <a:r>
              <a:rPr lang="en-US" altLang="zh-CN" sz="2400" b="1">
                <a:solidFill>
                  <a:schemeClr val="tx2"/>
                </a:solidFill>
                <a:ea typeface="宋体" panose="02010600030101010101" pitchFamily="2" charset="-122"/>
              </a:rPr>
              <a:t>   </a:t>
            </a:r>
            <a:endParaRPr lang="zh-CN" altLang="en-US" sz="2400" b="1">
              <a:solidFill>
                <a:schemeClr val="tx2"/>
              </a:solidFill>
              <a:ea typeface="宋体" panose="02010600030101010101" pitchFamily="2" charset="-122"/>
            </a:endParaRPr>
          </a:p>
        </p:txBody>
      </p:sp>
      <p:sp>
        <p:nvSpPr>
          <p:cNvPr id="12" name="文本框 11"/>
          <p:cNvSpPr txBox="1"/>
          <p:nvPr/>
        </p:nvSpPr>
        <p:spPr>
          <a:xfrm>
            <a:off x="400050" y="1629410"/>
            <a:ext cx="8264525" cy="1568450"/>
          </a:xfrm>
          <a:prstGeom prst="rect">
            <a:avLst/>
          </a:prstGeom>
          <a:noFill/>
          <a:ln w="12700" cmpd="sng">
            <a:solidFill>
              <a:schemeClr val="accent5">
                <a:lumMod val="40000"/>
                <a:lumOff val="60000"/>
              </a:schemeClr>
            </a:solidFill>
            <a:prstDash val="solid"/>
          </a:ln>
        </p:spPr>
        <p:txBody>
          <a:bodyPr wrap="square">
            <a:spAutoFit/>
          </a:bodyPr>
          <a:p>
            <a:pPr marL="342900" indent="-342900">
              <a:buFont typeface="Wingdings" panose="05000000000000000000" charset="0"/>
              <a:buChar char="Ø"/>
            </a:pPr>
            <a:r>
              <a:rPr lang="zh-CN" sz="2400" b="1">
                <a:solidFill>
                  <a:schemeClr val="tx2"/>
                </a:solidFill>
                <a:latin typeface="宋体" panose="02010600030101010101" pitchFamily="2" charset="-122"/>
                <a:ea typeface="宋体" panose="02010600030101010101" pitchFamily="2" charset="-122"/>
              </a:rPr>
              <a:t>在线远程学习消除了地理位置的障碍，增加了人们的学习机会。</a:t>
            </a:r>
            <a:endParaRPr lang="zh-CN" sz="2400" b="1">
              <a:solidFill>
                <a:schemeClr val="tx2"/>
              </a:solidFill>
              <a:latin typeface="宋体" panose="02010600030101010101" pitchFamily="2" charset="-122"/>
              <a:ea typeface="宋体" panose="02010600030101010101" pitchFamily="2" charset="-122"/>
            </a:endParaRPr>
          </a:p>
          <a:p>
            <a:pPr marL="342900" indent="-342900">
              <a:buFont typeface="Wingdings" panose="05000000000000000000" charset="0"/>
              <a:buChar char="Ø"/>
            </a:pPr>
            <a:r>
              <a:rPr lang="zh-CN" sz="2400" b="1">
                <a:solidFill>
                  <a:schemeClr val="tx2"/>
                </a:solidFill>
                <a:latin typeface="宋体" panose="02010600030101010101" pitchFamily="2" charset="-122"/>
                <a:ea typeface="宋体" panose="02010600030101010101" pitchFamily="2" charset="-122"/>
              </a:rPr>
              <a:t>网络提供了各种格式的学习材料，包括互动练习、评估和反馈。</a:t>
            </a:r>
            <a:endParaRPr lang="zh-CN" sz="2400" b="1">
              <a:solidFill>
                <a:schemeClr val="tx2"/>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94335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1.3.4. 网络的拓扑结构</a:t>
            </a:r>
            <a:endParaRPr lang="zh-CN" altLang="en-US" sz="2800" i="0" dirty="0">
              <a:solidFill>
                <a:schemeClr val="tx2">
                  <a:lumMod val="50000"/>
                </a:schemeClr>
              </a:solidFill>
              <a:effectLst/>
              <a:latin typeface="黑体" panose="02010609060101010101" charset="-122"/>
              <a:ea typeface="黑体" panose="02010609060101010101" charset="-122"/>
            </a:endParaRPr>
          </a:p>
        </p:txBody>
      </p:sp>
      <p:sp>
        <p:nvSpPr>
          <p:cNvPr id="3" name="文本框 2"/>
          <p:cNvSpPr txBox="1"/>
          <p:nvPr/>
        </p:nvSpPr>
        <p:spPr>
          <a:xfrm>
            <a:off x="400050" y="1629410"/>
            <a:ext cx="4166235" cy="768350"/>
          </a:xfrm>
          <a:prstGeom prst="rect">
            <a:avLst/>
          </a:prstGeom>
          <a:noFill/>
          <a:ln w="12700" cmpd="sng">
            <a:solidFill>
              <a:schemeClr val="accent5">
                <a:lumMod val="40000"/>
                <a:lumOff val="60000"/>
              </a:schemeClr>
            </a:solidFill>
            <a:prstDash val="solid"/>
          </a:ln>
        </p:spPr>
        <p:txBody>
          <a:bodyPr wrap="square">
            <a:spAutoFit/>
          </a:bodyPr>
          <a:p>
            <a:pPr indent="0"/>
            <a:r>
              <a:rPr lang="en-US" sz="2200" b="1">
                <a:solidFill>
                  <a:schemeClr val="tx2"/>
                </a:solidFill>
                <a:latin typeface="宋体" panose="02010600030101010101" pitchFamily="2" charset="-122"/>
                <a:ea typeface="宋体" panose="02010600030101010101" pitchFamily="2" charset="-122"/>
              </a:rPr>
              <a:t>    </a:t>
            </a:r>
            <a:r>
              <a:rPr sz="2200" b="1">
                <a:solidFill>
                  <a:schemeClr val="tx2"/>
                </a:solidFill>
                <a:latin typeface="宋体" panose="02010600030101010101" pitchFamily="2" charset="-122"/>
                <a:ea typeface="宋体" panose="02010600030101010101" pitchFamily="2" charset="-122"/>
              </a:rPr>
              <a:t>优点是结构简单，管理方便，可扩充性强，组网容易。</a:t>
            </a:r>
            <a:endParaRPr sz="2200" b="1">
              <a:solidFill>
                <a:schemeClr val="tx2"/>
              </a:solidFill>
              <a:latin typeface="宋体" panose="02010600030101010101" pitchFamily="2" charset="-122"/>
              <a:ea typeface="宋体" panose="02010600030101010101" pitchFamily="2" charset="-122"/>
            </a:endParaRPr>
          </a:p>
        </p:txBody>
      </p:sp>
      <p:sp>
        <p:nvSpPr>
          <p:cNvPr id="11" name="文本框 10"/>
          <p:cNvSpPr txBox="1"/>
          <p:nvPr/>
        </p:nvSpPr>
        <p:spPr>
          <a:xfrm>
            <a:off x="400050" y="1050925"/>
            <a:ext cx="405765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1.星型拓扑（Star-Topology）</a:t>
            </a:r>
            <a:endParaRPr sz="2400" b="1">
              <a:solidFill>
                <a:schemeClr val="tx2"/>
              </a:solidFill>
              <a:ea typeface="宋体" panose="02010600030101010101" pitchFamily="2" charset="-122"/>
            </a:endParaRPr>
          </a:p>
        </p:txBody>
      </p:sp>
      <p:sp>
        <p:nvSpPr>
          <p:cNvPr id="2" name="文本框 1"/>
          <p:cNvSpPr txBox="1"/>
          <p:nvPr/>
        </p:nvSpPr>
        <p:spPr>
          <a:xfrm>
            <a:off x="400050" y="2455545"/>
            <a:ext cx="4166235" cy="1106805"/>
          </a:xfrm>
          <a:prstGeom prst="rect">
            <a:avLst/>
          </a:prstGeom>
          <a:noFill/>
          <a:ln w="12700" cmpd="sng">
            <a:solidFill>
              <a:schemeClr val="accent5">
                <a:lumMod val="40000"/>
                <a:lumOff val="60000"/>
              </a:schemeClr>
            </a:solidFill>
            <a:prstDash val="solid"/>
          </a:ln>
        </p:spPr>
        <p:txBody>
          <a:bodyPr wrap="square">
            <a:spAutoFit/>
          </a:bodyPr>
          <a:p>
            <a:pPr indent="0"/>
            <a:r>
              <a:rPr lang="en-US" sz="2200" b="1">
                <a:solidFill>
                  <a:schemeClr val="tx2"/>
                </a:solidFill>
                <a:latin typeface="宋体" panose="02010600030101010101" pitchFamily="2" charset="-122"/>
                <a:ea typeface="宋体" panose="02010600030101010101" pitchFamily="2" charset="-122"/>
              </a:rPr>
              <a:t>    </a:t>
            </a:r>
            <a:r>
              <a:rPr sz="2200" b="1">
                <a:solidFill>
                  <a:schemeClr val="tx2"/>
                </a:solidFill>
                <a:latin typeface="宋体" panose="02010600030101010101" pitchFamily="2" charset="-122"/>
                <a:ea typeface="宋体" panose="02010600030101010101" pitchFamily="2" charset="-122"/>
              </a:rPr>
              <a:t>中央结点产生故障，则全网不能工作，所以对中央结点的可靠性和冗余度要求很高。</a:t>
            </a:r>
            <a:endParaRPr sz="2200" b="1">
              <a:solidFill>
                <a:schemeClr val="tx2"/>
              </a:solidFill>
              <a:latin typeface="宋体" panose="02010600030101010101" pitchFamily="2" charset="-122"/>
              <a:ea typeface="宋体" panose="02010600030101010101" pitchFamily="2" charset="-122"/>
            </a:endParaRPr>
          </a:p>
        </p:txBody>
      </p:sp>
      <p:pic>
        <p:nvPicPr>
          <p:cNvPr id="5" name="图片 4"/>
          <p:cNvPicPr>
            <a:picLocks noChangeAspect="1"/>
          </p:cNvPicPr>
          <p:nvPr/>
        </p:nvPicPr>
        <p:blipFill>
          <a:blip r:embed="rId2"/>
          <a:stretch>
            <a:fillRect/>
          </a:stretch>
        </p:blipFill>
        <p:spPr>
          <a:xfrm>
            <a:off x="4566285" y="1629410"/>
            <a:ext cx="4166235" cy="263080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94335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1.3.4. 网络的拓扑结构</a:t>
            </a:r>
            <a:endParaRPr lang="zh-CN" altLang="en-US" sz="2800" i="0" dirty="0">
              <a:solidFill>
                <a:schemeClr val="tx2">
                  <a:lumMod val="50000"/>
                </a:schemeClr>
              </a:solidFill>
              <a:effectLst/>
              <a:latin typeface="黑体" panose="02010609060101010101" charset="-122"/>
              <a:ea typeface="黑体" panose="02010609060101010101" charset="-122"/>
            </a:endParaRPr>
          </a:p>
        </p:txBody>
      </p:sp>
      <p:sp>
        <p:nvSpPr>
          <p:cNvPr id="3" name="文本框 2"/>
          <p:cNvSpPr txBox="1"/>
          <p:nvPr/>
        </p:nvSpPr>
        <p:spPr>
          <a:xfrm>
            <a:off x="400050" y="1629410"/>
            <a:ext cx="4166235" cy="2122805"/>
          </a:xfrm>
          <a:prstGeom prst="rect">
            <a:avLst/>
          </a:prstGeom>
          <a:noFill/>
          <a:ln w="12700" cmpd="sng">
            <a:solidFill>
              <a:schemeClr val="accent5">
                <a:lumMod val="40000"/>
                <a:lumOff val="60000"/>
              </a:schemeClr>
            </a:solidFill>
            <a:prstDash val="solid"/>
          </a:ln>
        </p:spPr>
        <p:txBody>
          <a:bodyPr wrap="square">
            <a:spAutoFit/>
          </a:bodyPr>
          <a:p>
            <a:pPr indent="0"/>
            <a:r>
              <a:rPr lang="en-US" sz="2200" b="1">
                <a:solidFill>
                  <a:schemeClr val="tx2"/>
                </a:solidFill>
                <a:latin typeface="宋体" panose="02010600030101010101" pitchFamily="2" charset="-122"/>
                <a:ea typeface="宋体" panose="02010600030101010101" pitchFamily="2" charset="-122"/>
              </a:rPr>
              <a:t>   </a:t>
            </a:r>
            <a:r>
              <a:rPr sz="2200" b="1">
                <a:solidFill>
                  <a:schemeClr val="tx2"/>
                </a:solidFill>
                <a:latin typeface="宋体" panose="02010600030101010101" pitchFamily="2" charset="-122"/>
                <a:ea typeface="宋体" panose="02010600030101010101" pitchFamily="2" charset="-122"/>
              </a:rPr>
              <a:t>采用单根传输线作为传输介质，所有的结点都通过相应的硬件接口直接连接到传输介质或总线上。任何一个结点发送的信息都可以沿着介质传播，而且能被所有其他的结点接收。</a:t>
            </a:r>
            <a:endParaRPr sz="2200" b="1">
              <a:solidFill>
                <a:schemeClr val="tx2"/>
              </a:solidFill>
              <a:latin typeface="宋体" panose="02010600030101010101" pitchFamily="2" charset="-122"/>
              <a:ea typeface="宋体" panose="02010600030101010101" pitchFamily="2" charset="-122"/>
            </a:endParaRPr>
          </a:p>
        </p:txBody>
      </p:sp>
      <p:sp>
        <p:nvSpPr>
          <p:cNvPr id="11" name="文本框 10"/>
          <p:cNvSpPr txBox="1"/>
          <p:nvPr/>
        </p:nvSpPr>
        <p:spPr>
          <a:xfrm>
            <a:off x="400050" y="1050925"/>
            <a:ext cx="405765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2.总线拓扑（Bus Topology）</a:t>
            </a:r>
            <a:endParaRPr sz="2400" b="1">
              <a:solidFill>
                <a:schemeClr val="tx2"/>
              </a:solidFill>
              <a:ea typeface="宋体" panose="02010600030101010101" pitchFamily="2" charset="-122"/>
            </a:endParaRPr>
          </a:p>
        </p:txBody>
      </p:sp>
      <p:pic>
        <p:nvPicPr>
          <p:cNvPr id="4" name="图片 3"/>
          <p:cNvPicPr>
            <a:picLocks noChangeAspect="1"/>
          </p:cNvPicPr>
          <p:nvPr/>
        </p:nvPicPr>
        <p:blipFill>
          <a:blip r:embed="rId2"/>
          <a:stretch>
            <a:fillRect/>
          </a:stretch>
        </p:blipFill>
        <p:spPr>
          <a:xfrm>
            <a:off x="4566285" y="1629410"/>
            <a:ext cx="4127500" cy="227838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94335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1.3.4. 网络的拓扑结构</a:t>
            </a:r>
            <a:endParaRPr lang="zh-CN" altLang="en-US" sz="2800" i="0" dirty="0">
              <a:solidFill>
                <a:schemeClr val="tx2">
                  <a:lumMod val="50000"/>
                </a:schemeClr>
              </a:solidFill>
              <a:effectLst/>
              <a:latin typeface="黑体" panose="02010609060101010101" charset="-122"/>
              <a:ea typeface="黑体" panose="02010609060101010101" charset="-122"/>
            </a:endParaRPr>
          </a:p>
        </p:txBody>
      </p:sp>
      <p:sp>
        <p:nvSpPr>
          <p:cNvPr id="3" name="文本框 2"/>
          <p:cNvSpPr txBox="1"/>
          <p:nvPr/>
        </p:nvSpPr>
        <p:spPr>
          <a:xfrm>
            <a:off x="400050" y="1629410"/>
            <a:ext cx="4166235" cy="1106805"/>
          </a:xfrm>
          <a:prstGeom prst="rect">
            <a:avLst/>
          </a:prstGeom>
          <a:noFill/>
          <a:ln w="12700" cmpd="sng">
            <a:solidFill>
              <a:schemeClr val="accent5">
                <a:lumMod val="40000"/>
                <a:lumOff val="60000"/>
              </a:schemeClr>
            </a:solidFill>
            <a:prstDash val="solid"/>
          </a:ln>
        </p:spPr>
        <p:txBody>
          <a:bodyPr wrap="square">
            <a:spAutoFit/>
          </a:bodyPr>
          <a:p>
            <a:pPr indent="0"/>
            <a:r>
              <a:rPr lang="en-US" sz="2200" b="1">
                <a:solidFill>
                  <a:schemeClr val="tx2"/>
                </a:solidFill>
                <a:latin typeface="宋体" panose="02010600030101010101" pitchFamily="2" charset="-122"/>
                <a:ea typeface="宋体" panose="02010600030101010101" pitchFamily="2" charset="-122"/>
              </a:rPr>
              <a:t>   </a:t>
            </a:r>
            <a:r>
              <a:rPr sz="2200" b="1">
                <a:solidFill>
                  <a:schemeClr val="tx2"/>
                </a:solidFill>
                <a:latin typeface="宋体" panose="02010600030101010101" pitchFamily="2" charset="-122"/>
                <a:ea typeface="宋体" panose="02010600030101010101" pitchFamily="2" charset="-122"/>
              </a:rPr>
              <a:t>总线拓扑的优点是：结构简单，实现容易；易于安装和维护；价格低廉，用户结点入网灵活。</a:t>
            </a:r>
            <a:endParaRPr sz="2200" b="1">
              <a:solidFill>
                <a:schemeClr val="tx2"/>
              </a:solidFill>
              <a:latin typeface="宋体" panose="02010600030101010101" pitchFamily="2" charset="-122"/>
              <a:ea typeface="宋体" panose="02010600030101010101" pitchFamily="2" charset="-122"/>
            </a:endParaRPr>
          </a:p>
        </p:txBody>
      </p:sp>
      <p:sp>
        <p:nvSpPr>
          <p:cNvPr id="11" name="文本框 10"/>
          <p:cNvSpPr txBox="1"/>
          <p:nvPr/>
        </p:nvSpPr>
        <p:spPr>
          <a:xfrm>
            <a:off x="400050" y="1050925"/>
            <a:ext cx="405765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2.总线拓扑（Bus Topology）</a:t>
            </a:r>
            <a:endParaRPr sz="2400" b="1">
              <a:solidFill>
                <a:schemeClr val="tx2"/>
              </a:solidFill>
              <a:ea typeface="宋体" panose="02010600030101010101" pitchFamily="2" charset="-122"/>
            </a:endParaRPr>
          </a:p>
        </p:txBody>
      </p:sp>
      <p:sp>
        <p:nvSpPr>
          <p:cNvPr id="2" name="文本框 1"/>
          <p:cNvSpPr txBox="1"/>
          <p:nvPr/>
        </p:nvSpPr>
        <p:spPr>
          <a:xfrm>
            <a:off x="400050" y="2854325"/>
            <a:ext cx="4166235" cy="1783715"/>
          </a:xfrm>
          <a:prstGeom prst="rect">
            <a:avLst/>
          </a:prstGeom>
          <a:noFill/>
          <a:ln w="12700" cmpd="sng">
            <a:solidFill>
              <a:schemeClr val="accent5">
                <a:lumMod val="40000"/>
                <a:lumOff val="60000"/>
              </a:schemeClr>
            </a:solidFill>
            <a:prstDash val="solid"/>
          </a:ln>
        </p:spPr>
        <p:txBody>
          <a:bodyPr wrap="square">
            <a:spAutoFit/>
          </a:bodyPr>
          <a:p>
            <a:pPr indent="0"/>
            <a:r>
              <a:rPr lang="en-US" sz="2200" b="1">
                <a:solidFill>
                  <a:schemeClr val="tx2"/>
                </a:solidFill>
                <a:latin typeface="宋体" panose="02010600030101010101" pitchFamily="2" charset="-122"/>
                <a:ea typeface="宋体" panose="02010600030101010101" pitchFamily="2" charset="-122"/>
              </a:rPr>
              <a:t>   </a:t>
            </a:r>
            <a:r>
              <a:rPr sz="2200" b="1">
                <a:solidFill>
                  <a:schemeClr val="tx2"/>
                </a:solidFill>
                <a:latin typeface="宋体" panose="02010600030101010101" pitchFamily="2" charset="-122"/>
                <a:ea typeface="宋体" panose="02010600030101010101" pitchFamily="2" charset="-122"/>
              </a:rPr>
              <a:t>总线拓朴结构的缺点是：传输介质故障难以排除，并且由于所有结点都直接连接在总线上，因此任何一处故障都会导致整个网络的瘫痪。</a:t>
            </a:r>
            <a:endParaRPr sz="2200" b="1">
              <a:solidFill>
                <a:schemeClr val="tx2"/>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94335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1.3.4. 网络的拓扑结构</a:t>
            </a:r>
            <a:endParaRPr lang="zh-CN" altLang="en-US" sz="2800" i="0" dirty="0">
              <a:solidFill>
                <a:schemeClr val="tx2">
                  <a:lumMod val="50000"/>
                </a:schemeClr>
              </a:solidFill>
              <a:effectLst/>
              <a:latin typeface="黑体" panose="02010609060101010101" charset="-122"/>
              <a:ea typeface="黑体" panose="02010609060101010101" charset="-122"/>
            </a:endParaRPr>
          </a:p>
        </p:txBody>
      </p:sp>
      <p:sp>
        <p:nvSpPr>
          <p:cNvPr id="3" name="文本框 2"/>
          <p:cNvSpPr txBox="1"/>
          <p:nvPr/>
        </p:nvSpPr>
        <p:spPr>
          <a:xfrm>
            <a:off x="400050" y="1629410"/>
            <a:ext cx="4166235" cy="1106805"/>
          </a:xfrm>
          <a:prstGeom prst="rect">
            <a:avLst/>
          </a:prstGeom>
          <a:noFill/>
          <a:ln w="12700" cmpd="sng">
            <a:solidFill>
              <a:schemeClr val="accent5">
                <a:lumMod val="40000"/>
                <a:lumOff val="60000"/>
              </a:schemeClr>
            </a:solidFill>
            <a:prstDash val="solid"/>
          </a:ln>
        </p:spPr>
        <p:txBody>
          <a:bodyPr wrap="square">
            <a:spAutoFit/>
          </a:bodyPr>
          <a:p>
            <a:pPr indent="0"/>
            <a:r>
              <a:rPr lang="en-US" sz="2200" b="1">
                <a:solidFill>
                  <a:schemeClr val="tx2"/>
                </a:solidFill>
                <a:latin typeface="宋体" panose="02010600030101010101" pitchFamily="2" charset="-122"/>
                <a:ea typeface="宋体" panose="02010600030101010101" pitchFamily="2" charset="-122"/>
              </a:rPr>
              <a:t>    </a:t>
            </a:r>
            <a:r>
              <a:rPr sz="2200" b="1">
                <a:solidFill>
                  <a:schemeClr val="tx2"/>
                </a:solidFill>
                <a:latin typeface="宋体" panose="02010600030101010101" pitchFamily="2" charset="-122"/>
                <a:ea typeface="宋体" panose="02010600030101010101" pitchFamily="2" charset="-122"/>
              </a:rPr>
              <a:t>环型拓扑由一些中继器和连接中继器的点到点链路首尾相连形成一个闭合的环。</a:t>
            </a:r>
            <a:endParaRPr sz="2200" b="1">
              <a:solidFill>
                <a:schemeClr val="tx2"/>
              </a:solidFill>
              <a:latin typeface="宋体" panose="02010600030101010101" pitchFamily="2" charset="-122"/>
              <a:ea typeface="宋体" panose="02010600030101010101" pitchFamily="2" charset="-122"/>
            </a:endParaRPr>
          </a:p>
        </p:txBody>
      </p:sp>
      <p:sp>
        <p:nvSpPr>
          <p:cNvPr id="11" name="文本框 10"/>
          <p:cNvSpPr txBox="1"/>
          <p:nvPr/>
        </p:nvSpPr>
        <p:spPr>
          <a:xfrm>
            <a:off x="400050" y="1050925"/>
            <a:ext cx="405765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sym typeface="+mn-ea"/>
              </a:rPr>
              <a:t>3. 环型拓扑（Ring Topology）</a:t>
            </a:r>
            <a:endParaRPr sz="2400" b="1">
              <a:solidFill>
                <a:schemeClr val="tx2"/>
              </a:solidFill>
              <a:ea typeface="宋体" panose="02010600030101010101" pitchFamily="2" charset="-122"/>
              <a:sym typeface="+mn-ea"/>
            </a:endParaRPr>
          </a:p>
        </p:txBody>
      </p:sp>
      <p:sp>
        <p:nvSpPr>
          <p:cNvPr id="2" name="文本框 1"/>
          <p:cNvSpPr txBox="1"/>
          <p:nvPr/>
        </p:nvSpPr>
        <p:spPr>
          <a:xfrm>
            <a:off x="400050" y="2854325"/>
            <a:ext cx="4166235" cy="1783715"/>
          </a:xfrm>
          <a:prstGeom prst="rect">
            <a:avLst/>
          </a:prstGeom>
          <a:noFill/>
          <a:ln w="12700" cmpd="sng">
            <a:solidFill>
              <a:schemeClr val="accent5">
                <a:lumMod val="40000"/>
                <a:lumOff val="60000"/>
              </a:schemeClr>
            </a:solidFill>
            <a:prstDash val="solid"/>
          </a:ln>
        </p:spPr>
        <p:txBody>
          <a:bodyPr wrap="square">
            <a:spAutoFit/>
          </a:bodyPr>
          <a:p>
            <a:pPr indent="0"/>
            <a:r>
              <a:rPr lang="en-US" sz="2200" b="1">
                <a:solidFill>
                  <a:schemeClr val="tx2"/>
                </a:solidFill>
                <a:latin typeface="宋体" panose="02010600030101010101" pitchFamily="2" charset="-122"/>
                <a:ea typeface="宋体" panose="02010600030101010101" pitchFamily="2" charset="-122"/>
              </a:rPr>
              <a:t>    </a:t>
            </a:r>
            <a:r>
              <a:rPr sz="2200" b="1">
                <a:solidFill>
                  <a:schemeClr val="tx2"/>
                </a:solidFill>
                <a:latin typeface="宋体" panose="02010600030101010101" pitchFamily="2" charset="-122"/>
                <a:ea typeface="宋体" panose="02010600030101010101" pitchFamily="2" charset="-122"/>
              </a:rPr>
              <a:t>每个中继器都与两条链路相连，它接收一条链路上的数据，并以同样的速度串行地把该数据送到另一条链路上，而不在中继器中缓冲。</a:t>
            </a:r>
            <a:endParaRPr sz="2200" b="1">
              <a:solidFill>
                <a:schemeClr val="tx2"/>
              </a:solidFill>
              <a:latin typeface="宋体" panose="02010600030101010101" pitchFamily="2" charset="-122"/>
              <a:ea typeface="宋体" panose="02010600030101010101" pitchFamily="2" charset="-122"/>
            </a:endParaRPr>
          </a:p>
        </p:txBody>
      </p:sp>
      <p:pic>
        <p:nvPicPr>
          <p:cNvPr id="4" name="图片 3"/>
          <p:cNvPicPr>
            <a:picLocks noChangeAspect="1"/>
          </p:cNvPicPr>
          <p:nvPr/>
        </p:nvPicPr>
        <p:blipFill>
          <a:blip r:embed="rId2"/>
          <a:stretch>
            <a:fillRect/>
          </a:stretch>
        </p:blipFill>
        <p:spPr>
          <a:xfrm>
            <a:off x="4901565" y="1629410"/>
            <a:ext cx="3743960" cy="293814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94335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1.3.4. 网络的拓扑结构</a:t>
            </a:r>
            <a:endParaRPr lang="zh-CN" altLang="en-US" sz="2800" i="0" dirty="0">
              <a:solidFill>
                <a:schemeClr val="tx2">
                  <a:lumMod val="50000"/>
                </a:schemeClr>
              </a:solidFill>
              <a:effectLst/>
              <a:latin typeface="黑体" panose="02010609060101010101" charset="-122"/>
              <a:ea typeface="黑体" panose="02010609060101010101" charset="-122"/>
            </a:endParaRPr>
          </a:p>
        </p:txBody>
      </p:sp>
      <p:sp>
        <p:nvSpPr>
          <p:cNvPr id="3" name="文本框 2"/>
          <p:cNvSpPr txBox="1"/>
          <p:nvPr/>
        </p:nvSpPr>
        <p:spPr>
          <a:xfrm>
            <a:off x="400050" y="1629410"/>
            <a:ext cx="2241550" cy="2461260"/>
          </a:xfrm>
          <a:prstGeom prst="rect">
            <a:avLst/>
          </a:prstGeom>
          <a:noFill/>
          <a:ln w="12700" cmpd="sng">
            <a:solidFill>
              <a:schemeClr val="accent5">
                <a:lumMod val="40000"/>
                <a:lumOff val="60000"/>
              </a:schemeClr>
            </a:solidFill>
            <a:prstDash val="solid"/>
          </a:ln>
        </p:spPr>
        <p:txBody>
          <a:bodyPr wrap="square">
            <a:spAutoFit/>
          </a:bodyPr>
          <a:p>
            <a:pPr indent="0"/>
            <a:r>
              <a:rPr lang="en-US" sz="2200" b="1">
                <a:solidFill>
                  <a:schemeClr val="tx2"/>
                </a:solidFill>
                <a:latin typeface="宋体" panose="02010600030101010101" pitchFamily="2" charset="-122"/>
                <a:ea typeface="宋体" panose="02010600030101010101" pitchFamily="2" charset="-122"/>
              </a:rPr>
              <a:t>    </a:t>
            </a:r>
            <a:r>
              <a:rPr sz="2200" b="1">
                <a:solidFill>
                  <a:schemeClr val="tx2"/>
                </a:solidFill>
                <a:latin typeface="宋体" panose="02010600030101010101" pitchFamily="2" charset="-122"/>
                <a:ea typeface="宋体" panose="02010600030101010101" pitchFamily="2" charset="-122"/>
              </a:rPr>
              <a:t>把星型和总线型结合起来，形状像一棵倒置的树，顶端有一个带分支的根，每个分支还可以延伸出子分支，</a:t>
            </a:r>
            <a:endParaRPr sz="2200" b="1">
              <a:solidFill>
                <a:schemeClr val="tx2"/>
              </a:solidFill>
              <a:latin typeface="宋体" panose="02010600030101010101" pitchFamily="2" charset="-122"/>
              <a:ea typeface="宋体" panose="02010600030101010101" pitchFamily="2" charset="-122"/>
            </a:endParaRPr>
          </a:p>
        </p:txBody>
      </p:sp>
      <p:sp>
        <p:nvSpPr>
          <p:cNvPr id="11" name="文本框 10"/>
          <p:cNvSpPr txBox="1"/>
          <p:nvPr/>
        </p:nvSpPr>
        <p:spPr>
          <a:xfrm>
            <a:off x="400050" y="1050925"/>
            <a:ext cx="405765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4. 树型结构（Tree Topology</a:t>
            </a:r>
            <a:endParaRPr sz="2400" b="1">
              <a:solidFill>
                <a:schemeClr val="tx2"/>
              </a:solidFill>
              <a:ea typeface="宋体" panose="02010600030101010101" pitchFamily="2" charset="-122"/>
            </a:endParaRPr>
          </a:p>
        </p:txBody>
      </p:sp>
      <p:pic>
        <p:nvPicPr>
          <p:cNvPr id="4" name="图片 3"/>
          <p:cNvPicPr>
            <a:picLocks noChangeAspect="1"/>
          </p:cNvPicPr>
          <p:nvPr/>
        </p:nvPicPr>
        <p:blipFill>
          <a:blip r:embed="rId2"/>
          <a:stretch>
            <a:fillRect/>
          </a:stretch>
        </p:blipFill>
        <p:spPr>
          <a:xfrm>
            <a:off x="2955290" y="1629410"/>
            <a:ext cx="5382895" cy="339407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94335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1.3.4. 网络的拓扑结构</a:t>
            </a:r>
            <a:endParaRPr lang="zh-CN" altLang="en-US" sz="2800" i="0" dirty="0">
              <a:solidFill>
                <a:schemeClr val="tx2">
                  <a:lumMod val="50000"/>
                </a:schemeClr>
              </a:solidFill>
              <a:effectLst/>
              <a:latin typeface="黑体" panose="02010609060101010101" charset="-122"/>
              <a:ea typeface="黑体" panose="02010609060101010101" charset="-122"/>
            </a:endParaRPr>
          </a:p>
        </p:txBody>
      </p:sp>
      <p:sp>
        <p:nvSpPr>
          <p:cNvPr id="3" name="文本框 2"/>
          <p:cNvSpPr txBox="1"/>
          <p:nvPr/>
        </p:nvSpPr>
        <p:spPr>
          <a:xfrm>
            <a:off x="400050" y="1629410"/>
            <a:ext cx="4057015" cy="1783715"/>
          </a:xfrm>
          <a:prstGeom prst="rect">
            <a:avLst/>
          </a:prstGeom>
          <a:noFill/>
          <a:ln w="12700" cmpd="sng">
            <a:solidFill>
              <a:schemeClr val="accent5">
                <a:lumMod val="40000"/>
                <a:lumOff val="60000"/>
              </a:schemeClr>
            </a:solidFill>
            <a:prstDash val="solid"/>
          </a:ln>
        </p:spPr>
        <p:txBody>
          <a:bodyPr wrap="square">
            <a:spAutoFit/>
          </a:bodyPr>
          <a:p>
            <a:pPr indent="0"/>
            <a:r>
              <a:rPr lang="en-US" sz="2200" b="1">
                <a:solidFill>
                  <a:schemeClr val="tx2"/>
                </a:solidFill>
                <a:latin typeface="宋体" panose="02010600030101010101" pitchFamily="2" charset="-122"/>
                <a:ea typeface="宋体" panose="02010600030101010101" pitchFamily="2" charset="-122"/>
              </a:rPr>
              <a:t>    </a:t>
            </a:r>
            <a:r>
              <a:rPr sz="2200" b="1">
                <a:solidFill>
                  <a:schemeClr val="tx2"/>
                </a:solidFill>
                <a:latin typeface="宋体" panose="02010600030101010101" pitchFamily="2" charset="-122"/>
                <a:ea typeface="宋体" panose="02010600030101010101" pitchFamily="2" charset="-122"/>
              </a:rPr>
              <a:t>是由一批接在环上的连接集中器（实际上是指安装在楼内各层的配线架）组成，从每个集中器按星型结构接至每个用户结点上。</a:t>
            </a:r>
            <a:endParaRPr sz="2200" b="1">
              <a:solidFill>
                <a:schemeClr val="tx2"/>
              </a:solidFill>
              <a:latin typeface="宋体" panose="02010600030101010101" pitchFamily="2" charset="-122"/>
              <a:ea typeface="宋体" panose="02010600030101010101" pitchFamily="2" charset="-122"/>
            </a:endParaRPr>
          </a:p>
        </p:txBody>
      </p:sp>
      <p:sp>
        <p:nvSpPr>
          <p:cNvPr id="11" name="文本框 10"/>
          <p:cNvSpPr txBox="1"/>
          <p:nvPr/>
        </p:nvSpPr>
        <p:spPr>
          <a:xfrm>
            <a:off x="400050" y="1050925"/>
            <a:ext cx="405765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5. 星型环拓扑</a:t>
            </a:r>
            <a:endParaRPr sz="2400" b="1">
              <a:solidFill>
                <a:schemeClr val="tx2"/>
              </a:solidFill>
              <a:ea typeface="宋体" panose="02010600030101010101" pitchFamily="2" charset="-122"/>
            </a:endParaRPr>
          </a:p>
        </p:txBody>
      </p:sp>
      <p:sp>
        <p:nvSpPr>
          <p:cNvPr id="2" name="文本框 1"/>
          <p:cNvSpPr txBox="1"/>
          <p:nvPr/>
        </p:nvSpPr>
        <p:spPr>
          <a:xfrm>
            <a:off x="400050" y="3589020"/>
            <a:ext cx="4057015" cy="768350"/>
          </a:xfrm>
          <a:prstGeom prst="rect">
            <a:avLst/>
          </a:prstGeom>
          <a:noFill/>
          <a:ln w="12700" cmpd="sng">
            <a:solidFill>
              <a:schemeClr val="accent5">
                <a:lumMod val="40000"/>
                <a:lumOff val="60000"/>
              </a:schemeClr>
            </a:solidFill>
            <a:prstDash val="solid"/>
          </a:ln>
        </p:spPr>
        <p:txBody>
          <a:bodyPr wrap="square">
            <a:spAutoFit/>
          </a:bodyPr>
          <a:p>
            <a:pPr indent="0"/>
            <a:r>
              <a:rPr lang="en-US" sz="2200" b="1">
                <a:solidFill>
                  <a:schemeClr val="tx2"/>
                </a:solidFill>
                <a:latin typeface="宋体" panose="02010600030101010101" pitchFamily="2" charset="-122"/>
                <a:ea typeface="宋体" panose="02010600030101010101" pitchFamily="2" charset="-122"/>
              </a:rPr>
              <a:t>    </a:t>
            </a:r>
            <a:r>
              <a:rPr sz="2200" b="1">
                <a:solidFill>
                  <a:schemeClr val="tx2"/>
                </a:solidFill>
                <a:latin typeface="宋体" panose="02010600030101010101" pitchFamily="2" charset="-122"/>
                <a:ea typeface="宋体" panose="02010600030101010101" pitchFamily="2" charset="-122"/>
              </a:rPr>
              <a:t>将星型拓扑和环型拓扑混合起来的一种拓扑</a:t>
            </a:r>
            <a:endParaRPr sz="2200" b="1">
              <a:solidFill>
                <a:schemeClr val="tx2"/>
              </a:solidFill>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2"/>
          <a:stretch>
            <a:fillRect/>
          </a:stretch>
        </p:blipFill>
        <p:spPr>
          <a:xfrm>
            <a:off x="4662170" y="1050925"/>
            <a:ext cx="3258185" cy="350647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94335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1.3.4. 网络的拓扑结构</a:t>
            </a:r>
            <a:endParaRPr lang="zh-CN" altLang="en-US" sz="2800" i="0" dirty="0">
              <a:solidFill>
                <a:schemeClr val="tx2">
                  <a:lumMod val="50000"/>
                </a:schemeClr>
              </a:solidFill>
              <a:effectLst/>
              <a:latin typeface="黑体" panose="02010609060101010101" charset="-122"/>
              <a:ea typeface="黑体" panose="02010609060101010101" charset="-122"/>
            </a:endParaRPr>
          </a:p>
        </p:txBody>
      </p:sp>
      <p:sp>
        <p:nvSpPr>
          <p:cNvPr id="3" name="文本框 2"/>
          <p:cNvSpPr txBox="1"/>
          <p:nvPr/>
        </p:nvSpPr>
        <p:spPr>
          <a:xfrm>
            <a:off x="400050" y="1629410"/>
            <a:ext cx="7734300" cy="429895"/>
          </a:xfrm>
          <a:prstGeom prst="rect">
            <a:avLst/>
          </a:prstGeom>
          <a:noFill/>
          <a:ln w="12700" cmpd="sng">
            <a:solidFill>
              <a:schemeClr val="accent5">
                <a:lumMod val="40000"/>
                <a:lumOff val="60000"/>
              </a:schemeClr>
            </a:solidFill>
            <a:prstDash val="solid"/>
          </a:ln>
        </p:spPr>
        <p:txBody>
          <a:bodyPr wrap="square">
            <a:spAutoFit/>
          </a:bodyPr>
          <a:p>
            <a:pPr indent="0"/>
            <a:r>
              <a:rPr lang="en-US" sz="2200" b="1">
                <a:solidFill>
                  <a:schemeClr val="tx2"/>
                </a:solidFill>
                <a:latin typeface="宋体" panose="02010600030101010101" pitchFamily="2" charset="-122"/>
                <a:ea typeface="宋体" panose="02010600030101010101" pitchFamily="2" charset="-122"/>
              </a:rPr>
              <a:t>  </a:t>
            </a:r>
            <a:r>
              <a:rPr sz="2200" b="1">
                <a:solidFill>
                  <a:schemeClr val="tx2"/>
                </a:solidFill>
                <a:latin typeface="宋体" panose="02010600030101010101" pitchFamily="2" charset="-122"/>
                <a:ea typeface="宋体" panose="02010600030101010101" pitchFamily="2" charset="-122"/>
              </a:rPr>
              <a:t>网状结构分为全连接网状和不完全连接网状两种形式。</a:t>
            </a:r>
            <a:endParaRPr sz="2200" b="1">
              <a:solidFill>
                <a:schemeClr val="tx2"/>
              </a:solidFill>
              <a:latin typeface="宋体" panose="02010600030101010101" pitchFamily="2" charset="-122"/>
              <a:ea typeface="宋体" panose="02010600030101010101" pitchFamily="2" charset="-122"/>
            </a:endParaRPr>
          </a:p>
        </p:txBody>
      </p:sp>
      <p:sp>
        <p:nvSpPr>
          <p:cNvPr id="11" name="文本框 10"/>
          <p:cNvSpPr txBox="1"/>
          <p:nvPr/>
        </p:nvSpPr>
        <p:spPr>
          <a:xfrm>
            <a:off x="400050" y="1050925"/>
            <a:ext cx="405765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6. 网状拓扑</a:t>
            </a:r>
            <a:endParaRPr sz="2400" b="1">
              <a:solidFill>
                <a:schemeClr val="tx2"/>
              </a:solidFill>
              <a:ea typeface="宋体" panose="02010600030101010101" pitchFamily="2" charset="-122"/>
            </a:endParaRPr>
          </a:p>
        </p:txBody>
      </p:sp>
      <p:sp>
        <p:nvSpPr>
          <p:cNvPr id="2" name="文本框 1"/>
          <p:cNvSpPr txBox="1"/>
          <p:nvPr/>
        </p:nvSpPr>
        <p:spPr>
          <a:xfrm>
            <a:off x="400050" y="2177415"/>
            <a:ext cx="7734300" cy="737235"/>
          </a:xfrm>
          <a:prstGeom prst="rect">
            <a:avLst/>
          </a:prstGeom>
          <a:noFill/>
          <a:ln w="12700" cmpd="sng">
            <a:solidFill>
              <a:schemeClr val="accent5">
                <a:lumMod val="40000"/>
                <a:lumOff val="60000"/>
              </a:schemeClr>
            </a:solidFill>
            <a:prstDash val="solid"/>
          </a:ln>
        </p:spPr>
        <p:txBody>
          <a:bodyPr wrap="square">
            <a:spAutoFit/>
          </a:bodyPr>
          <a:p>
            <a:pPr indent="0"/>
            <a:r>
              <a:rPr lang="en-US" sz="2100" b="1">
                <a:solidFill>
                  <a:schemeClr val="tx2"/>
                </a:solidFill>
                <a:latin typeface="宋体" panose="02010600030101010101" pitchFamily="2" charset="-122"/>
                <a:ea typeface="宋体" panose="02010600030101010101" pitchFamily="2" charset="-122"/>
              </a:rPr>
              <a:t>   </a:t>
            </a:r>
            <a:r>
              <a:rPr sz="2100" b="1">
                <a:solidFill>
                  <a:schemeClr val="tx2"/>
                </a:solidFill>
                <a:latin typeface="宋体" panose="02010600030101010101" pitchFamily="2" charset="-122"/>
                <a:ea typeface="宋体" panose="02010600030101010101" pitchFamily="2" charset="-122"/>
              </a:rPr>
              <a:t>在全连接网状结构中，每一个结点和网中其他结点均有链路连接。</a:t>
            </a:r>
            <a:endParaRPr sz="2100" b="1">
              <a:solidFill>
                <a:schemeClr val="tx2"/>
              </a:solidFill>
              <a:latin typeface="宋体" panose="02010600030101010101" pitchFamily="2" charset="-122"/>
              <a:ea typeface="宋体" panose="02010600030101010101" pitchFamily="2" charset="-122"/>
            </a:endParaRPr>
          </a:p>
        </p:txBody>
      </p:sp>
      <p:sp>
        <p:nvSpPr>
          <p:cNvPr id="4" name="文本框 3"/>
          <p:cNvSpPr txBox="1"/>
          <p:nvPr/>
        </p:nvSpPr>
        <p:spPr>
          <a:xfrm>
            <a:off x="400050" y="3032760"/>
            <a:ext cx="7734300" cy="737235"/>
          </a:xfrm>
          <a:prstGeom prst="rect">
            <a:avLst/>
          </a:prstGeom>
          <a:noFill/>
          <a:ln w="12700" cmpd="sng">
            <a:solidFill>
              <a:schemeClr val="accent5">
                <a:lumMod val="40000"/>
                <a:lumOff val="60000"/>
              </a:schemeClr>
            </a:solidFill>
            <a:prstDash val="solid"/>
          </a:ln>
        </p:spPr>
        <p:txBody>
          <a:bodyPr wrap="square">
            <a:spAutoFit/>
          </a:bodyPr>
          <a:p>
            <a:pPr indent="0"/>
            <a:r>
              <a:rPr lang="en-US" sz="2100" b="1">
                <a:solidFill>
                  <a:schemeClr val="tx2"/>
                </a:solidFill>
                <a:latin typeface="宋体" panose="02010600030101010101" pitchFamily="2" charset="-122"/>
                <a:ea typeface="宋体" panose="02010600030101010101" pitchFamily="2" charset="-122"/>
              </a:rPr>
              <a:t>   </a:t>
            </a:r>
            <a:r>
              <a:rPr sz="2100" b="1">
                <a:solidFill>
                  <a:schemeClr val="tx2"/>
                </a:solidFill>
                <a:latin typeface="宋体" panose="02010600030101010101" pitchFamily="2" charset="-122"/>
                <a:ea typeface="宋体" panose="02010600030101010101" pitchFamily="2" charset="-122"/>
              </a:rPr>
              <a:t>在不完全连接网状网中，两结点之间不一定有直接链路连接，它们之间的通信，依靠其他结点转接。</a:t>
            </a:r>
            <a:endParaRPr sz="2100" b="1">
              <a:solidFill>
                <a:schemeClr val="tx2"/>
              </a:solidFill>
              <a:latin typeface="宋体" panose="02010600030101010101" pitchFamily="2" charset="-122"/>
              <a:ea typeface="宋体" panose="02010600030101010101" pitchFamily="2" charset="-122"/>
            </a:endParaRPr>
          </a:p>
        </p:txBody>
      </p:sp>
      <p:sp>
        <p:nvSpPr>
          <p:cNvPr id="5" name="文本框 4"/>
          <p:cNvSpPr txBox="1"/>
          <p:nvPr/>
        </p:nvSpPr>
        <p:spPr>
          <a:xfrm>
            <a:off x="400050" y="3888105"/>
            <a:ext cx="7734300" cy="414020"/>
          </a:xfrm>
          <a:prstGeom prst="rect">
            <a:avLst/>
          </a:prstGeom>
          <a:noFill/>
          <a:ln w="12700" cmpd="sng">
            <a:solidFill>
              <a:schemeClr val="accent5">
                <a:lumMod val="40000"/>
                <a:lumOff val="60000"/>
              </a:schemeClr>
            </a:solidFill>
            <a:prstDash val="solid"/>
          </a:ln>
        </p:spPr>
        <p:txBody>
          <a:bodyPr wrap="square">
            <a:spAutoFit/>
          </a:bodyPr>
          <a:p>
            <a:pPr indent="0"/>
            <a:r>
              <a:rPr lang="en-US" sz="2100" b="1">
                <a:solidFill>
                  <a:schemeClr val="tx2"/>
                </a:solidFill>
                <a:latin typeface="宋体" panose="02010600030101010101" pitchFamily="2" charset="-122"/>
                <a:ea typeface="宋体" panose="02010600030101010101" pitchFamily="2" charset="-122"/>
              </a:rPr>
              <a:t>   </a:t>
            </a:r>
            <a:r>
              <a:rPr sz="2100" b="1">
                <a:solidFill>
                  <a:schemeClr val="tx2"/>
                </a:solidFill>
                <a:latin typeface="宋体" panose="02010600030101010101" pitchFamily="2" charset="-122"/>
                <a:ea typeface="宋体" panose="02010600030101010101" pitchFamily="2" charset="-122"/>
              </a:rPr>
              <a:t>广域网中一般用不完全连接网状结构，</a:t>
            </a:r>
            <a:endParaRPr sz="2100" b="1">
              <a:solidFill>
                <a:schemeClr val="tx2"/>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94335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1.3.4. 网络的拓扑结构</a:t>
            </a:r>
            <a:endParaRPr lang="zh-CN" altLang="en-US" sz="2800" i="0" dirty="0">
              <a:solidFill>
                <a:schemeClr val="tx2">
                  <a:lumMod val="50000"/>
                </a:schemeClr>
              </a:solidFill>
              <a:effectLst/>
              <a:latin typeface="黑体" panose="02010609060101010101" charset="-122"/>
              <a:ea typeface="黑体" panose="02010609060101010101" charset="-122"/>
            </a:endParaRPr>
          </a:p>
        </p:txBody>
      </p:sp>
      <p:pic>
        <p:nvPicPr>
          <p:cNvPr id="6" name="图片 5"/>
          <p:cNvPicPr>
            <a:picLocks noChangeAspect="1"/>
          </p:cNvPicPr>
          <p:nvPr/>
        </p:nvPicPr>
        <p:blipFill>
          <a:blip r:embed="rId2"/>
          <a:stretch>
            <a:fillRect/>
          </a:stretch>
        </p:blipFill>
        <p:spPr>
          <a:xfrm>
            <a:off x="755015" y="769620"/>
            <a:ext cx="6381750" cy="443547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447865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1.4.1 互联网基础结构发展</a:t>
            </a:r>
            <a:endParaRPr sz="2800" b="1">
              <a:solidFill>
                <a:schemeClr val="tx2"/>
              </a:solidFill>
              <a:latin typeface="宋体" panose="02010600030101010101" pitchFamily="2" charset="-122"/>
              <a:ea typeface="宋体" panose="02010600030101010101" pitchFamily="2" charset="-122"/>
              <a:sym typeface="+mn-ea"/>
            </a:endParaRPr>
          </a:p>
        </p:txBody>
      </p:sp>
      <p:sp>
        <p:nvSpPr>
          <p:cNvPr id="3" name="文本框 2"/>
          <p:cNvSpPr txBox="1"/>
          <p:nvPr/>
        </p:nvSpPr>
        <p:spPr>
          <a:xfrm>
            <a:off x="386715" y="1629410"/>
            <a:ext cx="8371205" cy="3046095"/>
          </a:xfrm>
          <a:prstGeom prst="rect">
            <a:avLst/>
          </a:prstGeom>
          <a:noFill/>
          <a:ln w="12700" cmpd="sng">
            <a:solidFill>
              <a:schemeClr val="accent5">
                <a:lumMod val="40000"/>
                <a:lumOff val="60000"/>
              </a:schemeClr>
            </a:solidFill>
            <a:prstDash val="solid"/>
          </a:ln>
        </p:spPr>
        <p:txBody>
          <a:bodyPr wrap="square">
            <a:spAutoFit/>
          </a:bodyPr>
          <a:p>
            <a:pPr indent="0"/>
            <a:r>
              <a:rPr lang="en-US" sz="2400" b="1">
                <a:solidFill>
                  <a:schemeClr val="tx2"/>
                </a:solidFill>
                <a:latin typeface="宋体" panose="02010600030101010101" pitchFamily="2" charset="-122"/>
                <a:ea typeface="宋体" panose="02010600030101010101" pitchFamily="2" charset="-122"/>
              </a:rPr>
              <a:t>    </a:t>
            </a:r>
            <a:r>
              <a:rPr sz="2400" b="1">
                <a:solidFill>
                  <a:schemeClr val="tx2"/>
                </a:solidFill>
                <a:latin typeface="宋体" panose="02010600030101010101" pitchFamily="2" charset="-122"/>
                <a:ea typeface="宋体" panose="02010600030101010101" pitchFamily="2" charset="-122"/>
              </a:rPr>
              <a:t>1969年</a:t>
            </a:r>
            <a:r>
              <a:rPr lang="zh-CN" sz="2400" b="1">
                <a:solidFill>
                  <a:schemeClr val="tx2"/>
                </a:solidFill>
                <a:latin typeface="宋体" panose="02010600030101010101" pitchFamily="2" charset="-122"/>
                <a:ea typeface="宋体" panose="02010600030101010101" pitchFamily="2" charset="-122"/>
              </a:rPr>
              <a:t>，美国国防部国防高级研究计划署创建的第一个分组交换网ARPAnet（即“ 阿帕网”，互联网的前身）。</a:t>
            </a:r>
            <a:endParaRPr lang="zh-CN" sz="2400" b="1">
              <a:solidFill>
                <a:schemeClr val="tx2"/>
              </a:solidFill>
              <a:latin typeface="宋体" panose="02010600030101010101" pitchFamily="2" charset="-122"/>
              <a:ea typeface="宋体" panose="02010600030101010101" pitchFamily="2" charset="-122"/>
            </a:endParaRPr>
          </a:p>
          <a:p>
            <a:pPr indent="0"/>
            <a:r>
              <a:rPr lang="en-US" altLang="zh-CN" sz="2400" b="1">
                <a:solidFill>
                  <a:schemeClr val="tx2"/>
                </a:solidFill>
                <a:latin typeface="宋体" panose="02010600030101010101" pitchFamily="2" charset="-122"/>
                <a:ea typeface="宋体" panose="02010600030101010101" pitchFamily="2" charset="-122"/>
              </a:rPr>
              <a:t>    </a:t>
            </a:r>
            <a:r>
              <a:rPr lang="zh-CN" sz="2400" b="1">
                <a:solidFill>
                  <a:schemeClr val="tx2"/>
                </a:solidFill>
                <a:latin typeface="宋体" panose="02010600030101010101" pitchFamily="2" charset="-122"/>
                <a:ea typeface="宋体" panose="02010600030101010101" pitchFamily="2" charset="-122"/>
              </a:rPr>
              <a:t>ALOHA协议是第一个多路访问协议。</a:t>
            </a:r>
            <a:endParaRPr lang="zh-CN" sz="2400" b="1">
              <a:solidFill>
                <a:schemeClr val="tx2"/>
              </a:solidFill>
              <a:latin typeface="宋体" panose="02010600030101010101" pitchFamily="2" charset="-122"/>
              <a:ea typeface="宋体" panose="02010600030101010101" pitchFamily="2" charset="-122"/>
            </a:endParaRPr>
          </a:p>
          <a:p>
            <a:pPr indent="0"/>
            <a:r>
              <a:rPr lang="en-US" altLang="zh-CN" sz="2400" b="1">
                <a:solidFill>
                  <a:schemeClr val="tx2"/>
                </a:solidFill>
                <a:latin typeface="宋体" panose="02010600030101010101" pitchFamily="2" charset="-122"/>
                <a:ea typeface="宋体" panose="02010600030101010101" pitchFamily="2" charset="-122"/>
              </a:rPr>
              <a:t>    </a:t>
            </a:r>
            <a:r>
              <a:rPr lang="zh-CN" sz="2400" b="1">
                <a:solidFill>
                  <a:schemeClr val="tx2"/>
                </a:solidFill>
                <a:latin typeface="宋体" panose="02010600030101010101" pitchFamily="2" charset="-122"/>
                <a:ea typeface="宋体" panose="02010600030101010101" pitchFamily="2" charset="-122"/>
              </a:rPr>
              <a:t>1983年TCP/IP协议成为ARPAnet的标准协议，使得所有使用TCP/IP协议的计算机都能利用互连网相互通信。因而人们把</a:t>
            </a:r>
            <a:r>
              <a:rPr lang="zh-CN" sz="2400" b="1">
                <a:solidFill>
                  <a:srgbClr val="FF0000"/>
                </a:solidFill>
                <a:latin typeface="宋体" panose="02010600030101010101" pitchFamily="2" charset="-122"/>
                <a:ea typeface="宋体" panose="02010600030101010101" pitchFamily="2" charset="-122"/>
              </a:rPr>
              <a:t>1983年作为互联网的诞生时间</a:t>
            </a:r>
            <a:r>
              <a:rPr lang="zh-CN" sz="2400" b="1">
                <a:solidFill>
                  <a:schemeClr val="tx2"/>
                </a:solidFill>
                <a:latin typeface="宋体" panose="02010600030101010101" pitchFamily="2" charset="-122"/>
                <a:ea typeface="宋体" panose="02010600030101010101" pitchFamily="2" charset="-122"/>
              </a:rPr>
              <a:t>。</a:t>
            </a:r>
            <a:endParaRPr lang="zh-CN" sz="2400" b="1">
              <a:solidFill>
                <a:schemeClr val="tx2"/>
              </a:solidFill>
              <a:latin typeface="宋体" panose="02010600030101010101" pitchFamily="2" charset="-122"/>
              <a:ea typeface="宋体" panose="02010600030101010101" pitchFamily="2" charset="-122"/>
            </a:endParaRPr>
          </a:p>
          <a:p>
            <a:pPr indent="0"/>
            <a:r>
              <a:rPr lang="en-US" altLang="zh-CN" sz="2400" b="1">
                <a:solidFill>
                  <a:schemeClr val="tx2"/>
                </a:solidFill>
                <a:latin typeface="宋体" panose="02010600030101010101" pitchFamily="2" charset="-122"/>
                <a:ea typeface="宋体" panose="02010600030101010101" pitchFamily="2" charset="-122"/>
              </a:rPr>
              <a:t>    在80年代后期研制出了DNS（域名系统），用于将人可读的因特网名字映射到它的32位IP地址。</a:t>
            </a:r>
            <a:endParaRPr lang="en-US" altLang="zh-CN" sz="2400" b="1">
              <a:solidFill>
                <a:schemeClr val="tx2"/>
              </a:solidFill>
              <a:latin typeface="宋体" panose="02010600030101010101" pitchFamily="2" charset="-122"/>
              <a:ea typeface="宋体" panose="02010600030101010101" pitchFamily="2" charset="-122"/>
            </a:endParaRPr>
          </a:p>
        </p:txBody>
      </p:sp>
      <p:sp>
        <p:nvSpPr>
          <p:cNvPr id="11" name="文本框 10"/>
          <p:cNvSpPr txBox="1"/>
          <p:nvPr/>
        </p:nvSpPr>
        <p:spPr>
          <a:xfrm>
            <a:off x="400050" y="1050925"/>
            <a:ext cx="5975985"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1. 单个网络ARPAnet向互联网发展的过程</a:t>
            </a:r>
            <a:endParaRPr sz="2400" b="1">
              <a:solidFill>
                <a:schemeClr val="tx2"/>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447865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1.4.1 互联网基础结构发展</a:t>
            </a:r>
            <a:endParaRPr sz="2800" b="1">
              <a:solidFill>
                <a:schemeClr val="tx2"/>
              </a:solidFill>
              <a:latin typeface="宋体" panose="02010600030101010101" pitchFamily="2" charset="-122"/>
              <a:ea typeface="宋体" panose="02010600030101010101" pitchFamily="2" charset="-122"/>
              <a:sym typeface="+mn-ea"/>
            </a:endParaRPr>
          </a:p>
        </p:txBody>
      </p:sp>
      <p:sp>
        <p:nvSpPr>
          <p:cNvPr id="3" name="文本框 2"/>
          <p:cNvSpPr txBox="1"/>
          <p:nvPr/>
        </p:nvSpPr>
        <p:spPr>
          <a:xfrm>
            <a:off x="386715" y="1629410"/>
            <a:ext cx="8371205" cy="1198880"/>
          </a:xfrm>
          <a:prstGeom prst="rect">
            <a:avLst/>
          </a:prstGeom>
          <a:noFill/>
          <a:ln w="12700" cmpd="sng">
            <a:solidFill>
              <a:schemeClr val="accent5">
                <a:lumMod val="40000"/>
                <a:lumOff val="60000"/>
              </a:schemeClr>
            </a:solidFill>
            <a:prstDash val="solid"/>
          </a:ln>
        </p:spPr>
        <p:txBody>
          <a:bodyPr wrap="square">
            <a:spAutoFit/>
          </a:bodyPr>
          <a:p>
            <a:pPr indent="0"/>
            <a:r>
              <a:rPr lang="en-US" sz="2400" b="1">
                <a:solidFill>
                  <a:schemeClr val="tx2"/>
                </a:solidFill>
                <a:latin typeface="宋体" panose="02010600030101010101" pitchFamily="2" charset="-122"/>
                <a:ea typeface="宋体" panose="02010600030101010101" pitchFamily="2" charset="-122"/>
              </a:rPr>
              <a:t>    </a:t>
            </a:r>
            <a:r>
              <a:rPr sz="2400" b="1">
                <a:solidFill>
                  <a:schemeClr val="tx2"/>
                </a:solidFill>
                <a:latin typeface="宋体" panose="02010600030101010101" pitchFamily="2" charset="-122"/>
                <a:ea typeface="宋体" panose="02010600030101010101" pitchFamily="2" charset="-122"/>
              </a:rPr>
              <a:t>1986年，美国国家科学基金会（NSF）建立了国家基金网（NSFNET），NSFNET是一个三级计算机网络，分为</a:t>
            </a:r>
            <a:r>
              <a:rPr sz="2400" b="1">
                <a:solidFill>
                  <a:srgbClr val="FF0000"/>
                </a:solidFill>
                <a:latin typeface="宋体" panose="02010600030101010101" pitchFamily="2" charset="-122"/>
                <a:ea typeface="宋体" panose="02010600030101010101" pitchFamily="2" charset="-122"/>
              </a:rPr>
              <a:t>主干网、地区网和校园网</a:t>
            </a:r>
            <a:r>
              <a:rPr sz="2400" b="1">
                <a:solidFill>
                  <a:schemeClr val="tx2"/>
                </a:solidFill>
                <a:latin typeface="宋体" panose="02010600030101010101" pitchFamily="2" charset="-122"/>
                <a:ea typeface="宋体" panose="02010600030101010101" pitchFamily="2" charset="-122"/>
              </a:rPr>
              <a:t>（或企业网）。</a:t>
            </a:r>
            <a:endParaRPr sz="2400" b="1">
              <a:solidFill>
                <a:schemeClr val="tx2"/>
              </a:solidFill>
              <a:latin typeface="宋体" panose="02010600030101010101" pitchFamily="2" charset="-122"/>
              <a:ea typeface="宋体" panose="02010600030101010101" pitchFamily="2" charset="-122"/>
            </a:endParaRPr>
          </a:p>
        </p:txBody>
      </p:sp>
      <p:sp>
        <p:nvSpPr>
          <p:cNvPr id="11" name="文本框 10"/>
          <p:cNvSpPr txBox="1"/>
          <p:nvPr/>
        </p:nvSpPr>
        <p:spPr>
          <a:xfrm>
            <a:off x="400050" y="1050925"/>
            <a:ext cx="481076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2. 建成了三级结构的互联网</a:t>
            </a:r>
            <a:r>
              <a:rPr lang="en-US" altLang="zh-CN" sz="2400" b="1">
                <a:solidFill>
                  <a:schemeClr val="tx2"/>
                </a:solidFill>
                <a:ea typeface="宋体" panose="02010600030101010101" pitchFamily="2" charset="-122"/>
              </a:rPr>
              <a:t>  </a:t>
            </a:r>
            <a:endParaRPr lang="zh-CN" altLang="en-US" sz="2400" b="1">
              <a:solidFill>
                <a:schemeClr val="tx2"/>
              </a:solidFill>
              <a:ea typeface="宋体" panose="02010600030101010101" pitchFamily="2" charset="-122"/>
            </a:endParaRPr>
          </a:p>
        </p:txBody>
      </p:sp>
      <p:sp>
        <p:nvSpPr>
          <p:cNvPr id="2" name="文本框 1"/>
          <p:cNvSpPr txBox="1"/>
          <p:nvPr/>
        </p:nvSpPr>
        <p:spPr>
          <a:xfrm>
            <a:off x="386080" y="2946400"/>
            <a:ext cx="8371205" cy="829945"/>
          </a:xfrm>
          <a:prstGeom prst="rect">
            <a:avLst/>
          </a:prstGeom>
          <a:noFill/>
          <a:ln w="12700" cmpd="sng">
            <a:solidFill>
              <a:schemeClr val="accent5">
                <a:lumMod val="40000"/>
                <a:lumOff val="60000"/>
              </a:schemeClr>
            </a:solidFill>
            <a:prstDash val="solid"/>
          </a:ln>
        </p:spPr>
        <p:txBody>
          <a:bodyPr wrap="square">
            <a:spAutoFit/>
          </a:bodyPr>
          <a:p>
            <a:pPr indent="0"/>
            <a:r>
              <a:rPr lang="en-US" sz="2400" b="1">
                <a:solidFill>
                  <a:schemeClr val="tx2"/>
                </a:solidFill>
                <a:latin typeface="宋体" panose="02010600030101010101" pitchFamily="2" charset="-122"/>
                <a:ea typeface="宋体" panose="02010600030101010101" pitchFamily="2" charset="-122"/>
              </a:rPr>
              <a:t>    </a:t>
            </a:r>
            <a:r>
              <a:rPr sz="2400" b="1">
                <a:latin typeface="宋体" panose="02010600030101010101" pitchFamily="2" charset="-122"/>
                <a:ea typeface="宋体" panose="02010600030101010101" pitchFamily="2" charset="-122"/>
              </a:rPr>
              <a:t>这种三级计算机网络覆盖了全美主要的大学和研究机构，NSFNET网同样采用TCP/IP协议，并连接到ARPANET。</a:t>
            </a:r>
            <a:endParaRPr sz="2400" b="1">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215201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1.1全球联网</a:t>
            </a:r>
            <a:endParaRPr sz="2800" b="1">
              <a:solidFill>
                <a:schemeClr val="tx2"/>
              </a:solidFill>
              <a:latin typeface="宋体" panose="02010600030101010101" pitchFamily="2" charset="-122"/>
              <a:ea typeface="宋体" panose="02010600030101010101" pitchFamily="2" charset="-122"/>
              <a:sym typeface="+mn-ea"/>
            </a:endParaRPr>
          </a:p>
        </p:txBody>
      </p:sp>
      <p:sp>
        <p:nvSpPr>
          <p:cNvPr id="3" name="文本框 2"/>
          <p:cNvSpPr txBox="1"/>
          <p:nvPr/>
        </p:nvSpPr>
        <p:spPr>
          <a:xfrm>
            <a:off x="400050" y="2739390"/>
            <a:ext cx="1443355" cy="460375"/>
          </a:xfrm>
          <a:prstGeom prst="rect">
            <a:avLst/>
          </a:prstGeom>
          <a:noFill/>
          <a:ln w="12700" cmpd="sng">
            <a:solidFill>
              <a:schemeClr val="accent5">
                <a:lumMod val="40000"/>
                <a:lumOff val="60000"/>
              </a:schemeClr>
            </a:solidFill>
            <a:prstDash val="solid"/>
          </a:ln>
        </p:spPr>
        <p:txBody>
          <a:bodyPr wrap="square">
            <a:spAutoFit/>
          </a:bodyPr>
          <a:p>
            <a:pPr indent="0"/>
            <a:r>
              <a:rPr sz="2400" b="1">
                <a:solidFill>
                  <a:schemeClr val="tx2"/>
                </a:solidFill>
                <a:latin typeface="宋体" panose="02010600030101010101" pitchFamily="2" charset="-122"/>
                <a:ea typeface="宋体" panose="02010600030101010101" pitchFamily="2" charset="-122"/>
              </a:rPr>
              <a:t>通信方式</a:t>
            </a:r>
            <a:endParaRPr sz="2400" b="1">
              <a:solidFill>
                <a:schemeClr val="tx2"/>
              </a:solidFill>
              <a:latin typeface="宋体" panose="02010600030101010101" pitchFamily="2" charset="-122"/>
              <a:ea typeface="宋体" panose="02010600030101010101" pitchFamily="2" charset="-122"/>
            </a:endParaRPr>
          </a:p>
        </p:txBody>
      </p:sp>
      <p:sp>
        <p:nvSpPr>
          <p:cNvPr id="11" name="文本框 10"/>
          <p:cNvSpPr txBox="1"/>
          <p:nvPr/>
        </p:nvSpPr>
        <p:spPr>
          <a:xfrm>
            <a:off x="400050" y="1050925"/>
            <a:ext cx="296926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1.1.1 当今网络</a:t>
            </a:r>
            <a:r>
              <a:rPr lang="en-US" altLang="zh-CN" sz="2400" b="1">
                <a:solidFill>
                  <a:schemeClr val="tx2"/>
                </a:solidFill>
                <a:ea typeface="宋体" panose="02010600030101010101" pitchFamily="2" charset="-122"/>
              </a:rPr>
              <a:t>   </a:t>
            </a:r>
            <a:endParaRPr lang="zh-CN" altLang="en-US" sz="2400" b="1">
              <a:solidFill>
                <a:schemeClr val="tx2"/>
              </a:solidFill>
              <a:ea typeface="宋体" panose="02010600030101010101" pitchFamily="2" charset="-122"/>
            </a:endParaRPr>
          </a:p>
        </p:txBody>
      </p:sp>
      <p:sp>
        <p:nvSpPr>
          <p:cNvPr id="12" name="文本框 11"/>
          <p:cNvSpPr txBox="1"/>
          <p:nvPr/>
        </p:nvSpPr>
        <p:spPr>
          <a:xfrm>
            <a:off x="2233295" y="1674495"/>
            <a:ext cx="5763260" cy="460375"/>
          </a:xfrm>
          <a:prstGeom prst="rect">
            <a:avLst/>
          </a:prstGeom>
          <a:noFill/>
          <a:ln w="12700" cmpd="sng">
            <a:solidFill>
              <a:schemeClr val="accent5">
                <a:lumMod val="40000"/>
                <a:lumOff val="60000"/>
              </a:schemeClr>
            </a:solidFill>
            <a:prstDash val="solid"/>
          </a:ln>
        </p:spPr>
        <p:txBody>
          <a:bodyPr wrap="square">
            <a:spAutoFit/>
          </a:bodyPr>
          <a:p>
            <a:pPr marL="342900" indent="-342900">
              <a:buFont typeface="Wingdings" panose="05000000000000000000" charset="0"/>
              <a:buChar char="Ø"/>
            </a:pPr>
            <a:r>
              <a:rPr lang="zh-CN" sz="2400" b="1">
                <a:solidFill>
                  <a:schemeClr val="tx2"/>
                </a:solidFill>
                <a:latin typeface="宋体" panose="02010600030101010101" pitchFamily="2" charset="-122"/>
                <a:ea typeface="宋体" panose="02010600030101010101" pitchFamily="2" charset="-122"/>
              </a:rPr>
              <a:t>即时通信：QQ、微信、钉钉、MSN，ICQ</a:t>
            </a:r>
            <a:endParaRPr lang="zh-CN" sz="2400" b="1">
              <a:solidFill>
                <a:schemeClr val="tx2"/>
              </a:solidFill>
              <a:latin typeface="宋体" panose="02010600030101010101" pitchFamily="2" charset="-122"/>
              <a:ea typeface="宋体" panose="02010600030101010101" pitchFamily="2" charset="-122"/>
            </a:endParaRPr>
          </a:p>
        </p:txBody>
      </p:sp>
      <p:sp>
        <p:nvSpPr>
          <p:cNvPr id="2" name="文本框 1"/>
          <p:cNvSpPr txBox="1"/>
          <p:nvPr/>
        </p:nvSpPr>
        <p:spPr>
          <a:xfrm>
            <a:off x="2233295" y="2386330"/>
            <a:ext cx="2042795" cy="460375"/>
          </a:xfrm>
          <a:prstGeom prst="rect">
            <a:avLst/>
          </a:prstGeom>
          <a:noFill/>
          <a:ln w="12700" cmpd="sng">
            <a:solidFill>
              <a:schemeClr val="accent5">
                <a:lumMod val="40000"/>
                <a:lumOff val="60000"/>
              </a:schemeClr>
            </a:solidFill>
            <a:prstDash val="solid"/>
          </a:ln>
        </p:spPr>
        <p:txBody>
          <a:bodyPr wrap="square">
            <a:spAutoFit/>
          </a:bodyPr>
          <a:p>
            <a:pPr marL="342900" indent="-342900">
              <a:buFont typeface="Wingdings" panose="05000000000000000000" charset="0"/>
              <a:buChar char="Ø"/>
            </a:pPr>
            <a:r>
              <a:rPr lang="zh-CN" sz="2400" b="1">
                <a:solidFill>
                  <a:schemeClr val="tx2"/>
                </a:solidFill>
                <a:latin typeface="宋体" panose="02010600030101010101" pitchFamily="2" charset="-122"/>
                <a:ea typeface="宋体" panose="02010600030101010101" pitchFamily="2" charset="-122"/>
              </a:rPr>
              <a:t>社交媒体</a:t>
            </a:r>
            <a:endParaRPr lang="zh-CN" sz="2400" b="1">
              <a:solidFill>
                <a:schemeClr val="tx2"/>
              </a:solidFill>
              <a:latin typeface="宋体" panose="02010600030101010101" pitchFamily="2" charset="-122"/>
              <a:ea typeface="宋体" panose="02010600030101010101" pitchFamily="2" charset="-122"/>
            </a:endParaRPr>
          </a:p>
        </p:txBody>
      </p:sp>
      <p:sp>
        <p:nvSpPr>
          <p:cNvPr id="4" name="文本框 3"/>
          <p:cNvSpPr txBox="1"/>
          <p:nvPr/>
        </p:nvSpPr>
        <p:spPr>
          <a:xfrm>
            <a:off x="2232660" y="3098165"/>
            <a:ext cx="2969895" cy="460375"/>
          </a:xfrm>
          <a:prstGeom prst="rect">
            <a:avLst/>
          </a:prstGeom>
          <a:noFill/>
          <a:ln w="12700" cmpd="sng">
            <a:solidFill>
              <a:schemeClr val="accent5">
                <a:lumMod val="40000"/>
                <a:lumOff val="60000"/>
              </a:schemeClr>
            </a:solidFill>
            <a:prstDash val="solid"/>
          </a:ln>
        </p:spPr>
        <p:txBody>
          <a:bodyPr wrap="square">
            <a:spAutoFit/>
          </a:bodyPr>
          <a:p>
            <a:pPr marL="342900" indent="-342900">
              <a:buFont typeface="Wingdings" panose="05000000000000000000" charset="0"/>
              <a:buChar char="Ø"/>
            </a:pPr>
            <a:r>
              <a:rPr lang="zh-CN" sz="2400" b="1">
                <a:solidFill>
                  <a:schemeClr val="tx2"/>
                </a:solidFill>
                <a:latin typeface="宋体" panose="02010600030101010101" pitchFamily="2" charset="-122"/>
                <a:ea typeface="宋体" panose="02010600030101010101" pitchFamily="2" charset="-122"/>
              </a:rPr>
              <a:t>博客：网络日志</a:t>
            </a:r>
            <a:endParaRPr lang="zh-CN" sz="2400" b="1">
              <a:solidFill>
                <a:schemeClr val="tx2"/>
              </a:solidFill>
              <a:latin typeface="宋体" panose="02010600030101010101" pitchFamily="2" charset="-122"/>
              <a:ea typeface="宋体" panose="02010600030101010101" pitchFamily="2" charset="-122"/>
            </a:endParaRPr>
          </a:p>
        </p:txBody>
      </p:sp>
      <p:sp>
        <p:nvSpPr>
          <p:cNvPr id="5" name="文本框 4"/>
          <p:cNvSpPr txBox="1"/>
          <p:nvPr/>
        </p:nvSpPr>
        <p:spPr>
          <a:xfrm>
            <a:off x="5768340" y="3098165"/>
            <a:ext cx="2042795" cy="46037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lang="zh-CN" sz="2400" b="1">
                <a:solidFill>
                  <a:schemeClr val="tx2"/>
                </a:solidFill>
                <a:latin typeface="宋体" panose="02010600030101010101" pitchFamily="2" charset="-122"/>
                <a:ea typeface="宋体" panose="02010600030101010101" pitchFamily="2" charset="-122"/>
              </a:rPr>
              <a:t>特朗普</a:t>
            </a:r>
            <a:r>
              <a:rPr lang="zh-CN" sz="2400" b="1">
                <a:solidFill>
                  <a:schemeClr val="tx2"/>
                </a:solidFill>
                <a:latin typeface="Arial" panose="020B0604020202020204" pitchFamily="34" charset="0"/>
                <a:ea typeface="宋体" panose="02010600030101010101" pitchFamily="2" charset="-122"/>
                <a:cs typeface="Arial" panose="020B0604020202020204" pitchFamily="34" charset="0"/>
              </a:rPr>
              <a:t>→推特</a:t>
            </a:r>
            <a:endParaRPr lang="zh-CN" sz="2400" b="1">
              <a:solidFill>
                <a:schemeClr val="tx2"/>
              </a:solidFill>
              <a:latin typeface="Arial" panose="020B0604020202020204" pitchFamily="34" charset="0"/>
              <a:ea typeface="宋体" panose="02010600030101010101" pitchFamily="2" charset="-122"/>
              <a:cs typeface="Arial" panose="020B0604020202020204" pitchFamily="34" charset="0"/>
            </a:endParaRPr>
          </a:p>
        </p:txBody>
      </p:sp>
      <p:sp>
        <p:nvSpPr>
          <p:cNvPr id="6" name="文本框 5"/>
          <p:cNvSpPr txBox="1"/>
          <p:nvPr/>
        </p:nvSpPr>
        <p:spPr>
          <a:xfrm>
            <a:off x="2233295" y="3810000"/>
            <a:ext cx="2969895" cy="460375"/>
          </a:xfrm>
          <a:prstGeom prst="rect">
            <a:avLst/>
          </a:prstGeom>
          <a:noFill/>
          <a:ln w="12700" cmpd="sng">
            <a:solidFill>
              <a:schemeClr val="accent5">
                <a:lumMod val="40000"/>
                <a:lumOff val="60000"/>
              </a:schemeClr>
            </a:solidFill>
            <a:prstDash val="solid"/>
          </a:ln>
        </p:spPr>
        <p:txBody>
          <a:bodyPr wrap="square">
            <a:spAutoFit/>
          </a:bodyPr>
          <a:p>
            <a:pPr marL="342900" indent="-342900">
              <a:buFont typeface="Wingdings" panose="05000000000000000000" charset="0"/>
              <a:buChar char="Ø"/>
            </a:pPr>
            <a:r>
              <a:rPr lang="zh-CN" sz="2400" b="1">
                <a:solidFill>
                  <a:schemeClr val="tx2"/>
                </a:solidFill>
                <a:latin typeface="宋体" panose="02010600030101010101" pitchFamily="2" charset="-122"/>
                <a:ea typeface="宋体" panose="02010600030101010101" pitchFamily="2" charset="-122"/>
              </a:rPr>
              <a:t>维基</a:t>
            </a:r>
            <a:endParaRPr lang="zh-CN" sz="2400" b="1">
              <a:solidFill>
                <a:schemeClr val="tx2"/>
              </a:solidFill>
              <a:latin typeface="宋体" panose="02010600030101010101" pitchFamily="2" charset="-122"/>
              <a:ea typeface="宋体" panose="02010600030101010101" pitchFamily="2" charset="-122"/>
            </a:endParaRPr>
          </a:p>
        </p:txBody>
      </p:sp>
      <p:sp>
        <p:nvSpPr>
          <p:cNvPr id="7" name="左大括号 6"/>
          <p:cNvSpPr/>
          <p:nvPr/>
        </p:nvSpPr>
        <p:spPr>
          <a:xfrm>
            <a:off x="1891665" y="1786890"/>
            <a:ext cx="334645" cy="236537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447865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1.4.1 互联网基础结构发展</a:t>
            </a:r>
            <a:endParaRPr lang="zh-CN" altLang="en-US" sz="2800" i="0" dirty="0">
              <a:solidFill>
                <a:schemeClr val="tx2">
                  <a:lumMod val="50000"/>
                </a:schemeClr>
              </a:solidFill>
              <a:effectLst/>
              <a:latin typeface="黑体" panose="02010609060101010101" charset="-122"/>
              <a:ea typeface="黑体" panose="02010609060101010101" charset="-122"/>
            </a:endParaRPr>
          </a:p>
        </p:txBody>
      </p:sp>
      <p:sp>
        <p:nvSpPr>
          <p:cNvPr id="3" name="文本框 2"/>
          <p:cNvSpPr txBox="1"/>
          <p:nvPr/>
        </p:nvSpPr>
        <p:spPr>
          <a:xfrm>
            <a:off x="400050" y="1629410"/>
            <a:ext cx="8371205" cy="46037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sz="2400" b="1">
                <a:solidFill>
                  <a:schemeClr val="tx2"/>
                </a:solidFill>
                <a:latin typeface="宋体" panose="02010600030101010101" pitchFamily="2" charset="-122"/>
                <a:ea typeface="宋体" panose="02010600030101010101" pitchFamily="2" charset="-122"/>
              </a:rPr>
              <a:t>互联网服务提供者ISP</a:t>
            </a:r>
            <a:endParaRPr sz="2400" b="1">
              <a:solidFill>
                <a:schemeClr val="tx2"/>
              </a:solidFill>
              <a:latin typeface="宋体" panose="02010600030101010101" pitchFamily="2" charset="-122"/>
              <a:ea typeface="宋体" panose="02010600030101010101" pitchFamily="2" charset="-122"/>
            </a:endParaRPr>
          </a:p>
        </p:txBody>
      </p:sp>
      <p:sp>
        <p:nvSpPr>
          <p:cNvPr id="11" name="文本框 10"/>
          <p:cNvSpPr txBox="1"/>
          <p:nvPr/>
        </p:nvSpPr>
        <p:spPr>
          <a:xfrm>
            <a:off x="400050" y="1050925"/>
            <a:ext cx="482600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latin typeface="宋体" panose="02010600030101010101" pitchFamily="2" charset="-122"/>
                <a:ea typeface="宋体" panose="02010600030101010101" pitchFamily="2" charset="-122"/>
                <a:sym typeface="+mn-ea"/>
              </a:rPr>
              <a:t>3. 形成了多层次ISP结构的互联网</a:t>
            </a:r>
            <a:r>
              <a:rPr lang="en-US" altLang="zh-CN" sz="2400" b="1">
                <a:solidFill>
                  <a:schemeClr val="tx2"/>
                </a:solidFill>
                <a:ea typeface="宋体" panose="02010600030101010101" pitchFamily="2" charset="-122"/>
              </a:rPr>
              <a:t> </a:t>
            </a:r>
            <a:endParaRPr lang="zh-CN" altLang="en-US" sz="2400" b="1">
              <a:solidFill>
                <a:schemeClr val="tx2"/>
              </a:solidFill>
              <a:ea typeface="宋体" panose="02010600030101010101" pitchFamily="2" charset="-122"/>
            </a:endParaRPr>
          </a:p>
        </p:txBody>
      </p:sp>
      <p:sp>
        <p:nvSpPr>
          <p:cNvPr id="2" name="文本框 1"/>
          <p:cNvSpPr txBox="1"/>
          <p:nvPr/>
        </p:nvSpPr>
        <p:spPr>
          <a:xfrm>
            <a:off x="386080" y="2207895"/>
            <a:ext cx="8371205" cy="267652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sz="2400" b="1">
                <a:solidFill>
                  <a:schemeClr val="tx2"/>
                </a:solidFill>
                <a:latin typeface="宋体" panose="02010600030101010101" pitchFamily="2" charset="-122"/>
                <a:ea typeface="宋体" panose="02010600030101010101" pitchFamily="2" charset="-122"/>
              </a:rPr>
              <a:t>20世纪90年代的主要事件是万维网应用程序的出现，它将因特网带入世界上数以百万计的家庭和商业中。</a:t>
            </a:r>
            <a:endParaRPr sz="2400" b="1">
              <a:solidFill>
                <a:schemeClr val="tx2"/>
              </a:solidFill>
              <a:latin typeface="宋体" panose="02010600030101010101" pitchFamily="2" charset="-122"/>
              <a:ea typeface="宋体" panose="02010600030101010101" pitchFamily="2" charset="-122"/>
            </a:endParaRPr>
          </a:p>
          <a:p>
            <a:pPr marL="457200" indent="-457200">
              <a:buFont typeface="Wingdings" panose="05000000000000000000" charset="0"/>
              <a:buChar char="Ø"/>
            </a:pPr>
            <a:r>
              <a:rPr sz="2400" b="1">
                <a:solidFill>
                  <a:schemeClr val="tx2"/>
                </a:solidFill>
                <a:latin typeface="宋体" panose="02010600030101010101" pitchFamily="2" charset="-122"/>
                <a:ea typeface="宋体" panose="02010600030101010101" pitchFamily="2" charset="-122"/>
              </a:rPr>
              <a:t>Web：包括Web浏览和因特网商务。</a:t>
            </a:r>
            <a:endParaRPr sz="2400" b="1">
              <a:solidFill>
                <a:schemeClr val="tx2"/>
              </a:solidFill>
              <a:latin typeface="宋体" panose="02010600030101010101" pitchFamily="2" charset="-122"/>
              <a:ea typeface="宋体" panose="02010600030101010101" pitchFamily="2" charset="-122"/>
            </a:endParaRPr>
          </a:p>
          <a:p>
            <a:pPr marL="457200" indent="-457200">
              <a:buFont typeface="Wingdings" panose="05000000000000000000" charset="0"/>
              <a:buChar char="Ø"/>
            </a:pPr>
            <a:r>
              <a:rPr sz="2400" b="1">
                <a:solidFill>
                  <a:schemeClr val="tx2"/>
                </a:solidFill>
                <a:latin typeface="宋体" panose="02010600030101010101" pitchFamily="2" charset="-122"/>
                <a:ea typeface="宋体" panose="02010600030101010101" pitchFamily="2" charset="-122"/>
              </a:rPr>
              <a:t>电子邮件：包括附件和Web可访问的电子邮件。</a:t>
            </a:r>
            <a:endParaRPr sz="2400" b="1">
              <a:solidFill>
                <a:schemeClr val="tx2"/>
              </a:solidFill>
              <a:latin typeface="宋体" panose="02010600030101010101" pitchFamily="2" charset="-122"/>
              <a:ea typeface="宋体" panose="02010600030101010101" pitchFamily="2" charset="-122"/>
            </a:endParaRPr>
          </a:p>
          <a:p>
            <a:pPr marL="457200" indent="-457200">
              <a:buFont typeface="Wingdings" panose="05000000000000000000" charset="0"/>
              <a:buChar char="Ø"/>
            </a:pPr>
            <a:r>
              <a:rPr sz="2400" b="1">
                <a:solidFill>
                  <a:schemeClr val="tx2"/>
                </a:solidFill>
                <a:latin typeface="宋体" panose="02010600030101010101" pitchFamily="2" charset="-122"/>
                <a:ea typeface="宋体" panose="02010600030101010101" pitchFamily="2" charset="-122"/>
              </a:rPr>
              <a:t>FTP：文件传输服务；</a:t>
            </a:r>
            <a:endParaRPr sz="2400" b="1">
              <a:solidFill>
                <a:schemeClr val="tx2"/>
              </a:solidFill>
              <a:latin typeface="宋体" panose="02010600030101010101" pitchFamily="2" charset="-122"/>
              <a:ea typeface="宋体" panose="02010600030101010101" pitchFamily="2" charset="-122"/>
            </a:endParaRPr>
          </a:p>
          <a:p>
            <a:pPr marL="457200" indent="-457200">
              <a:buFont typeface="Wingdings" panose="05000000000000000000" charset="0"/>
              <a:buChar char="Ø"/>
            </a:pPr>
            <a:r>
              <a:rPr sz="2400" b="1">
                <a:solidFill>
                  <a:schemeClr val="tx2"/>
                </a:solidFill>
                <a:latin typeface="宋体" panose="02010600030101010101" pitchFamily="2" charset="-122"/>
                <a:ea typeface="宋体" panose="02010600030101010101" pitchFamily="2" charset="-122"/>
              </a:rPr>
              <a:t>即时通讯，具有联系人列表。</a:t>
            </a:r>
            <a:endParaRPr sz="2400" b="1">
              <a:solidFill>
                <a:schemeClr val="tx2"/>
              </a:solidFill>
              <a:latin typeface="宋体" panose="02010600030101010101" pitchFamily="2" charset="-122"/>
              <a:ea typeface="宋体" panose="02010600030101010101" pitchFamily="2" charset="-122"/>
            </a:endParaRPr>
          </a:p>
          <a:p>
            <a:pPr marL="457200" indent="-457200">
              <a:buFont typeface="Wingdings" panose="05000000000000000000" charset="0"/>
              <a:buChar char="Ø"/>
            </a:pPr>
            <a:r>
              <a:rPr sz="2400" b="1">
                <a:solidFill>
                  <a:schemeClr val="tx2"/>
                </a:solidFill>
                <a:latin typeface="宋体" panose="02010600030101010101" pitchFamily="2" charset="-122"/>
                <a:ea typeface="宋体" panose="02010600030101010101" pitchFamily="2" charset="-122"/>
              </a:rPr>
              <a:t>P2P文件共享。</a:t>
            </a:r>
            <a:endParaRPr sz="2400" b="1">
              <a:solidFill>
                <a:schemeClr val="tx2"/>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412115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1.4.2 中国联网发展状况</a:t>
            </a:r>
            <a:endParaRPr sz="2800" b="1">
              <a:solidFill>
                <a:schemeClr val="tx2"/>
              </a:solidFill>
              <a:latin typeface="宋体" panose="02010600030101010101" pitchFamily="2" charset="-122"/>
              <a:ea typeface="宋体" panose="02010600030101010101" pitchFamily="2" charset="-122"/>
              <a:sym typeface="+mn-ea"/>
            </a:endParaRPr>
          </a:p>
        </p:txBody>
      </p:sp>
      <p:sp>
        <p:nvSpPr>
          <p:cNvPr id="3" name="文本框 2"/>
          <p:cNvSpPr txBox="1"/>
          <p:nvPr/>
        </p:nvSpPr>
        <p:spPr>
          <a:xfrm>
            <a:off x="400050" y="1629410"/>
            <a:ext cx="8371205" cy="829945"/>
          </a:xfrm>
          <a:prstGeom prst="rect">
            <a:avLst/>
          </a:prstGeom>
          <a:noFill/>
          <a:ln w="12700" cmpd="sng">
            <a:solidFill>
              <a:schemeClr val="accent5">
                <a:lumMod val="40000"/>
                <a:lumOff val="60000"/>
              </a:schemeClr>
            </a:solidFill>
            <a:prstDash val="solid"/>
          </a:ln>
        </p:spPr>
        <p:txBody>
          <a:bodyPr wrap="square">
            <a:spAutoFit/>
          </a:bodyPr>
          <a:p>
            <a:pPr indent="0"/>
            <a:r>
              <a:rPr lang="en-US" sz="2400" b="1">
                <a:solidFill>
                  <a:schemeClr val="tx2"/>
                </a:solidFill>
                <a:latin typeface="宋体" panose="02010600030101010101" pitchFamily="2" charset="-122"/>
                <a:ea typeface="宋体" panose="02010600030101010101" pitchFamily="2" charset="-122"/>
              </a:rPr>
              <a:t>    </a:t>
            </a:r>
            <a:r>
              <a:rPr sz="2400" b="1">
                <a:solidFill>
                  <a:schemeClr val="tx2"/>
                </a:solidFill>
                <a:latin typeface="宋体" panose="02010600030101010101" pitchFamily="2" charset="-122"/>
                <a:ea typeface="宋体" panose="02010600030101010101" pitchFamily="2" charset="-122"/>
              </a:rPr>
              <a:t>铁道部在1980年即开始进行计算机联网实验。1989年11月我国第一个分组交换网CNPAC建成运行。</a:t>
            </a:r>
            <a:endParaRPr sz="2400" b="1">
              <a:solidFill>
                <a:schemeClr val="tx2"/>
              </a:solidFill>
              <a:latin typeface="宋体" panose="02010600030101010101" pitchFamily="2" charset="-122"/>
              <a:ea typeface="宋体" panose="02010600030101010101" pitchFamily="2" charset="-122"/>
            </a:endParaRPr>
          </a:p>
        </p:txBody>
      </p:sp>
      <p:sp>
        <p:nvSpPr>
          <p:cNvPr id="11" name="文本框 10"/>
          <p:cNvSpPr txBox="1"/>
          <p:nvPr/>
        </p:nvSpPr>
        <p:spPr>
          <a:xfrm>
            <a:off x="400050" y="1050925"/>
            <a:ext cx="3552825"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1. 中国互联网发展</a:t>
            </a:r>
            <a:endParaRPr sz="2400" b="1">
              <a:solidFill>
                <a:schemeClr val="tx2"/>
              </a:solidFill>
              <a:ea typeface="宋体" panose="02010600030101010101" pitchFamily="2" charset="-122"/>
            </a:endParaRPr>
          </a:p>
        </p:txBody>
      </p:sp>
      <p:sp>
        <p:nvSpPr>
          <p:cNvPr id="2" name="文本框 1"/>
          <p:cNvSpPr txBox="1"/>
          <p:nvPr/>
        </p:nvSpPr>
        <p:spPr>
          <a:xfrm>
            <a:off x="400050" y="2524125"/>
            <a:ext cx="8371205" cy="1014730"/>
          </a:xfrm>
          <a:prstGeom prst="rect">
            <a:avLst/>
          </a:prstGeom>
          <a:noFill/>
          <a:ln w="12700" cmpd="sng">
            <a:solidFill>
              <a:schemeClr val="accent5">
                <a:lumMod val="40000"/>
                <a:lumOff val="60000"/>
              </a:schemeClr>
            </a:solidFill>
            <a:prstDash val="solid"/>
          </a:ln>
        </p:spPr>
        <p:txBody>
          <a:bodyPr wrap="square">
            <a:spAutoFit/>
          </a:bodyPr>
          <a:p>
            <a:pPr indent="0"/>
            <a:r>
              <a:rPr lang="en-US" sz="2000" b="1">
                <a:solidFill>
                  <a:schemeClr val="tx2"/>
                </a:solidFill>
                <a:latin typeface="宋体" panose="02010600030101010101" pitchFamily="2" charset="-122"/>
                <a:ea typeface="宋体" panose="02010600030101010101" pitchFamily="2" charset="-122"/>
              </a:rPr>
              <a:t>    </a:t>
            </a:r>
            <a:r>
              <a:rPr sz="2000" b="1">
                <a:solidFill>
                  <a:schemeClr val="tx2"/>
                </a:solidFill>
                <a:latin typeface="宋体" panose="02010600030101010101" pitchFamily="2" charset="-122"/>
                <a:ea typeface="宋体" panose="02010600030101010101" pitchFamily="2" charset="-122"/>
              </a:rPr>
              <a:t>1994年4月20日，我国通过一条64K的国际专线，全功能接入国际互联网，中国互联网终于得到美国国家科学基金会（NSF）的认可，正式开启中国拥抱全球互联网的时代。</a:t>
            </a:r>
            <a:endParaRPr sz="2000" b="1">
              <a:solidFill>
                <a:schemeClr val="tx2"/>
              </a:solidFill>
              <a:latin typeface="宋体" panose="02010600030101010101" pitchFamily="2" charset="-122"/>
              <a:ea typeface="宋体" panose="02010600030101010101" pitchFamily="2" charset="-122"/>
            </a:endParaRPr>
          </a:p>
        </p:txBody>
      </p:sp>
      <p:sp>
        <p:nvSpPr>
          <p:cNvPr id="4" name="文本框 3"/>
          <p:cNvSpPr txBox="1"/>
          <p:nvPr/>
        </p:nvSpPr>
        <p:spPr>
          <a:xfrm>
            <a:off x="400050" y="3578860"/>
            <a:ext cx="8371205" cy="1014730"/>
          </a:xfrm>
          <a:prstGeom prst="rect">
            <a:avLst/>
          </a:prstGeom>
          <a:noFill/>
          <a:ln w="12700" cmpd="sng">
            <a:solidFill>
              <a:schemeClr val="accent5">
                <a:lumMod val="40000"/>
                <a:lumOff val="60000"/>
              </a:schemeClr>
            </a:solidFill>
            <a:prstDash val="solid"/>
          </a:ln>
        </p:spPr>
        <p:txBody>
          <a:bodyPr wrap="square">
            <a:spAutoFit/>
          </a:bodyPr>
          <a:p>
            <a:pPr indent="0"/>
            <a:r>
              <a:rPr lang="en-US" sz="2000" b="1">
                <a:solidFill>
                  <a:schemeClr val="tx2"/>
                </a:solidFill>
                <a:latin typeface="宋体" panose="02010600030101010101" pitchFamily="2" charset="-122"/>
                <a:ea typeface="宋体" panose="02010600030101010101" pitchFamily="2" charset="-122"/>
              </a:rPr>
              <a:t>    1994</a:t>
            </a:r>
            <a:r>
              <a:rPr lang="zh-CN" altLang="en-US" sz="2000" b="1">
                <a:solidFill>
                  <a:schemeClr val="tx2"/>
                </a:solidFill>
                <a:latin typeface="宋体" panose="02010600030101010101" pitchFamily="2" charset="-122"/>
                <a:ea typeface="宋体" panose="02010600030101010101" pitchFamily="2" charset="-122"/>
              </a:rPr>
              <a:t>年，</a:t>
            </a:r>
            <a:r>
              <a:rPr sz="2000" b="1">
                <a:solidFill>
                  <a:schemeClr val="tx2"/>
                </a:solidFill>
                <a:latin typeface="宋体" panose="02010600030101010101" pitchFamily="2" charset="-122"/>
                <a:ea typeface="宋体" panose="02010600030101010101" pitchFamily="2" charset="-122"/>
              </a:rPr>
              <a:t>中国科学技术网（CSTNET）在国内完成我国顶级域名CN主域名服务器的设置，将CN域名服务器从德国移到国内的CSTNET上运行，改变了中国的CN顶级域名服务器一直放在国外的历史。</a:t>
            </a:r>
            <a:endParaRPr lang="zh-CN" sz="2000" b="1">
              <a:solidFill>
                <a:schemeClr val="tx2"/>
              </a:solidFill>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412115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1.4.2 中国联网发展状况</a:t>
            </a:r>
            <a:endParaRPr sz="2800" b="1">
              <a:solidFill>
                <a:schemeClr val="tx2"/>
              </a:solidFill>
              <a:latin typeface="宋体" panose="02010600030101010101" pitchFamily="2" charset="-122"/>
              <a:ea typeface="宋体" panose="02010600030101010101" pitchFamily="2" charset="-122"/>
              <a:sym typeface="+mn-ea"/>
            </a:endParaRPr>
          </a:p>
        </p:txBody>
      </p:sp>
      <p:sp>
        <p:nvSpPr>
          <p:cNvPr id="2" name="文本框 1"/>
          <p:cNvSpPr txBox="1"/>
          <p:nvPr/>
        </p:nvSpPr>
        <p:spPr>
          <a:xfrm>
            <a:off x="386080" y="987425"/>
            <a:ext cx="8371205" cy="3476625"/>
          </a:xfrm>
          <a:prstGeom prst="rect">
            <a:avLst/>
          </a:prstGeom>
          <a:noFill/>
          <a:ln w="12700" cmpd="sng">
            <a:solidFill>
              <a:schemeClr val="accent5">
                <a:lumMod val="40000"/>
                <a:lumOff val="60000"/>
              </a:schemeClr>
            </a:solidFill>
            <a:prstDash val="solid"/>
          </a:ln>
        </p:spPr>
        <p:txBody>
          <a:bodyPr wrap="square">
            <a:spAutoFit/>
          </a:bodyPr>
          <a:p>
            <a:pPr marL="342900" indent="-342900">
              <a:buFont typeface="Wingdings" panose="05000000000000000000" charset="0"/>
              <a:buChar char="u"/>
            </a:pPr>
            <a:r>
              <a:rPr sz="2200" b="1">
                <a:solidFill>
                  <a:schemeClr val="tx2"/>
                </a:solidFill>
                <a:latin typeface="宋体" panose="02010600030101010101" pitchFamily="2" charset="-122"/>
                <a:ea typeface="宋体" panose="02010600030101010101" pitchFamily="2" charset="-122"/>
              </a:rPr>
              <a:t>中国电信集团有限公司（简称中国电信）（原中国公用计算机互联网）（国际出口带宽数：4537680Mbps）</a:t>
            </a:r>
            <a:endParaRPr sz="2200" b="1">
              <a:solidFill>
                <a:schemeClr val="tx2"/>
              </a:solidFill>
              <a:latin typeface="宋体" panose="02010600030101010101" pitchFamily="2" charset="-122"/>
              <a:ea typeface="宋体" panose="02010600030101010101" pitchFamily="2" charset="-122"/>
            </a:endParaRPr>
          </a:p>
          <a:p>
            <a:pPr marL="342900" indent="-342900">
              <a:buFont typeface="Wingdings" panose="05000000000000000000" charset="0"/>
              <a:buChar char="u"/>
            </a:pPr>
            <a:r>
              <a:rPr sz="2200" b="1">
                <a:solidFill>
                  <a:schemeClr val="tx2"/>
                </a:solidFill>
                <a:latin typeface="宋体" panose="02010600030101010101" pitchFamily="2" charset="-122"/>
                <a:ea typeface="宋体" panose="02010600030101010101" pitchFamily="2" charset="-122"/>
              </a:rPr>
              <a:t>中国联合网络通信集团有限公司（简称中国联通）（国际出口带宽数：2234738Mbps）</a:t>
            </a:r>
            <a:endParaRPr sz="2200" b="1">
              <a:solidFill>
                <a:schemeClr val="tx2"/>
              </a:solidFill>
              <a:latin typeface="宋体" panose="02010600030101010101" pitchFamily="2" charset="-122"/>
              <a:ea typeface="宋体" panose="02010600030101010101" pitchFamily="2" charset="-122"/>
            </a:endParaRPr>
          </a:p>
          <a:p>
            <a:pPr marL="342900" indent="-342900">
              <a:buFont typeface="Wingdings" panose="05000000000000000000" charset="0"/>
              <a:buChar char="u"/>
            </a:pPr>
            <a:r>
              <a:rPr sz="2200" b="1">
                <a:solidFill>
                  <a:schemeClr val="tx2"/>
                </a:solidFill>
                <a:latin typeface="宋体" panose="02010600030101010101" pitchFamily="2" charset="-122"/>
                <a:ea typeface="宋体" panose="02010600030101010101" pitchFamily="2" charset="-122"/>
              </a:rPr>
              <a:t>中国移动通信集团有限公司（简称中国移动）（国际出口带宽数：1997000Mbps）</a:t>
            </a:r>
            <a:endParaRPr sz="2200" b="1">
              <a:solidFill>
                <a:schemeClr val="tx2"/>
              </a:solidFill>
              <a:latin typeface="宋体" panose="02010600030101010101" pitchFamily="2" charset="-122"/>
              <a:ea typeface="宋体" panose="02010600030101010101" pitchFamily="2" charset="-122"/>
            </a:endParaRPr>
          </a:p>
          <a:p>
            <a:pPr marL="342900" indent="-342900">
              <a:buFont typeface="Wingdings" panose="05000000000000000000" charset="0"/>
              <a:buChar char="u"/>
            </a:pPr>
            <a:r>
              <a:rPr sz="2200" b="1">
                <a:solidFill>
                  <a:schemeClr val="tx2"/>
                </a:solidFill>
                <a:latin typeface="宋体" panose="02010600030101010101" pitchFamily="2" charset="-122"/>
                <a:ea typeface="宋体" panose="02010600030101010101" pitchFamily="2" charset="-122"/>
              </a:rPr>
              <a:t>中国教育和科研计算机网（国际出口带宽数：61440Mbps）</a:t>
            </a:r>
            <a:endParaRPr sz="2200" b="1">
              <a:solidFill>
                <a:schemeClr val="tx2"/>
              </a:solidFill>
              <a:latin typeface="宋体" panose="02010600030101010101" pitchFamily="2" charset="-122"/>
              <a:ea typeface="宋体" panose="02010600030101010101" pitchFamily="2" charset="-122"/>
            </a:endParaRPr>
          </a:p>
          <a:p>
            <a:pPr marL="342900" indent="-342900">
              <a:buFont typeface="Wingdings" panose="05000000000000000000" charset="0"/>
              <a:buChar char="u"/>
            </a:pPr>
            <a:r>
              <a:rPr sz="2200" b="1">
                <a:solidFill>
                  <a:schemeClr val="tx2"/>
                </a:solidFill>
                <a:latin typeface="宋体" panose="02010600030101010101" pitchFamily="2" charset="-122"/>
                <a:ea typeface="宋体" panose="02010600030101010101" pitchFamily="2" charset="-122"/>
              </a:rPr>
              <a:t>中国科学院计算机网络信息中心</a:t>
            </a:r>
            <a:endParaRPr sz="2200" b="1">
              <a:solidFill>
                <a:schemeClr val="tx2"/>
              </a:solidFill>
              <a:latin typeface="宋体" panose="02010600030101010101" pitchFamily="2" charset="-122"/>
              <a:ea typeface="宋体" panose="02010600030101010101" pitchFamily="2" charset="-122"/>
            </a:endParaRPr>
          </a:p>
          <a:p>
            <a:pPr marL="342900" indent="-342900">
              <a:buFont typeface="Wingdings" panose="05000000000000000000" charset="0"/>
              <a:buChar char="u"/>
            </a:pPr>
            <a:r>
              <a:rPr sz="2200" b="1">
                <a:solidFill>
                  <a:schemeClr val="tx2"/>
                </a:solidFill>
                <a:latin typeface="宋体" panose="02010600030101010101" pitchFamily="2" charset="-122"/>
                <a:ea typeface="宋体" panose="02010600030101010101" pitchFamily="2" charset="-122"/>
              </a:rPr>
              <a:t>中国国际电子商务中心</a:t>
            </a:r>
            <a:endParaRPr sz="2200" b="1">
              <a:solidFill>
                <a:schemeClr val="tx2"/>
              </a:solidFill>
              <a:latin typeface="宋体" panose="02010600030101010101" pitchFamily="2" charset="-122"/>
              <a:ea typeface="宋体" panose="02010600030101010101" pitchFamily="2" charset="-122"/>
            </a:endParaRPr>
          </a:p>
          <a:p>
            <a:pPr marL="342900" indent="-342900">
              <a:buFont typeface="Wingdings" panose="05000000000000000000" charset="0"/>
              <a:buChar char="u"/>
            </a:pPr>
            <a:r>
              <a:rPr sz="2200" b="1">
                <a:solidFill>
                  <a:schemeClr val="tx2"/>
                </a:solidFill>
                <a:latin typeface="宋体" panose="02010600030101010101" pitchFamily="2" charset="-122"/>
                <a:ea typeface="宋体" panose="02010600030101010101" pitchFamily="2" charset="-122"/>
              </a:rPr>
              <a:t>中国长城互联网网络中心。</a:t>
            </a:r>
            <a:endParaRPr sz="2200" b="1">
              <a:solidFill>
                <a:schemeClr val="tx2"/>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483616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1.5.1 计算机网络的性能指标</a:t>
            </a:r>
            <a:endParaRPr sz="2800" b="1">
              <a:solidFill>
                <a:schemeClr val="tx2"/>
              </a:solidFill>
              <a:latin typeface="宋体" panose="02010600030101010101" pitchFamily="2" charset="-122"/>
              <a:ea typeface="宋体" panose="02010600030101010101" pitchFamily="2" charset="-122"/>
              <a:sym typeface="+mn-ea"/>
            </a:endParaRPr>
          </a:p>
        </p:txBody>
      </p:sp>
      <p:sp>
        <p:nvSpPr>
          <p:cNvPr id="3" name="文本框 2"/>
          <p:cNvSpPr txBox="1"/>
          <p:nvPr/>
        </p:nvSpPr>
        <p:spPr>
          <a:xfrm>
            <a:off x="400050" y="1629410"/>
            <a:ext cx="8371205" cy="1568450"/>
          </a:xfrm>
          <a:prstGeom prst="rect">
            <a:avLst/>
          </a:prstGeom>
          <a:noFill/>
          <a:ln w="12700" cmpd="sng">
            <a:solidFill>
              <a:schemeClr val="accent5">
                <a:lumMod val="40000"/>
                <a:lumOff val="60000"/>
              </a:schemeClr>
            </a:solidFill>
            <a:prstDash val="solid"/>
          </a:ln>
        </p:spPr>
        <p:txBody>
          <a:bodyPr wrap="square">
            <a:spAutoFit/>
          </a:bodyPr>
          <a:p>
            <a:pPr indent="0"/>
            <a:r>
              <a:rPr lang="en-US" sz="2400" b="1">
                <a:solidFill>
                  <a:schemeClr val="tx2"/>
                </a:solidFill>
                <a:latin typeface="宋体" panose="02010600030101010101" pitchFamily="2" charset="-122"/>
                <a:ea typeface="宋体" panose="02010600030101010101" pitchFamily="2" charset="-122"/>
              </a:rPr>
              <a:t>    </a:t>
            </a:r>
            <a:r>
              <a:rPr sz="2400" b="1">
                <a:solidFill>
                  <a:schemeClr val="tx2"/>
                </a:solidFill>
                <a:latin typeface="宋体" panose="02010600030101010101" pitchFamily="2" charset="-122"/>
                <a:ea typeface="宋体" panose="02010600030101010101" pitchFamily="2" charset="-122"/>
              </a:rPr>
              <a:t>指连接在网络上的主机在数字信道上传送数据的速率，它也称数据率（data rate）或比特率（bit rate）。速率是网络中最重要的一个性能指标。速率的单位是b/s（比特每秒）（或bit/s，bps即bit per second）。</a:t>
            </a:r>
            <a:endParaRPr sz="2400" b="1">
              <a:solidFill>
                <a:schemeClr val="tx2"/>
              </a:solidFill>
              <a:latin typeface="宋体" panose="02010600030101010101" pitchFamily="2" charset="-122"/>
              <a:ea typeface="宋体" panose="02010600030101010101" pitchFamily="2" charset="-122"/>
            </a:endParaRPr>
          </a:p>
        </p:txBody>
      </p:sp>
      <p:sp>
        <p:nvSpPr>
          <p:cNvPr id="11" name="文本框 10"/>
          <p:cNvSpPr txBox="1"/>
          <p:nvPr/>
        </p:nvSpPr>
        <p:spPr>
          <a:xfrm>
            <a:off x="400050" y="1050925"/>
            <a:ext cx="133223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1.速率</a:t>
            </a:r>
            <a:endParaRPr sz="2400" b="1">
              <a:solidFill>
                <a:schemeClr val="tx2"/>
              </a:solidFill>
              <a:ea typeface="宋体" panose="02010600030101010101" pitchFamily="2" charset="-122"/>
            </a:endParaRPr>
          </a:p>
        </p:txBody>
      </p:sp>
      <p:sp>
        <p:nvSpPr>
          <p:cNvPr id="4" name="文本框 3"/>
          <p:cNvSpPr txBox="1"/>
          <p:nvPr/>
        </p:nvSpPr>
        <p:spPr>
          <a:xfrm>
            <a:off x="400050" y="3315970"/>
            <a:ext cx="2924175" cy="1322070"/>
          </a:xfrm>
          <a:prstGeom prst="rect">
            <a:avLst/>
          </a:prstGeom>
          <a:noFill/>
          <a:ln w="12700" cmpd="sng">
            <a:solidFill>
              <a:schemeClr val="accent5">
                <a:lumMod val="40000"/>
                <a:lumOff val="60000"/>
              </a:schemeClr>
            </a:solidFill>
            <a:prstDash val="solid"/>
          </a:ln>
        </p:spPr>
        <p:txBody>
          <a:bodyPr wrap="square">
            <a:spAutoFit/>
          </a:bodyPr>
          <a:p>
            <a:pPr marL="342900" indent="-342900">
              <a:buFont typeface="Wingdings" panose="05000000000000000000" charset="0"/>
              <a:buChar char="n"/>
            </a:pPr>
            <a:r>
              <a:rPr sz="2000" b="1">
                <a:solidFill>
                  <a:schemeClr val="tx2"/>
                </a:solidFill>
                <a:latin typeface="宋体" panose="02010600030101010101" pitchFamily="2" charset="-122"/>
                <a:ea typeface="宋体" panose="02010600030101010101" pitchFamily="2" charset="-122"/>
              </a:rPr>
              <a:t>Kb/s（K=103=千）</a:t>
            </a:r>
            <a:endParaRPr sz="2000" b="1">
              <a:solidFill>
                <a:schemeClr val="tx2"/>
              </a:solidFill>
              <a:latin typeface="宋体" panose="02010600030101010101" pitchFamily="2" charset="-122"/>
              <a:ea typeface="宋体" panose="02010600030101010101" pitchFamily="2" charset="-122"/>
            </a:endParaRPr>
          </a:p>
          <a:p>
            <a:pPr marL="342900" indent="-342900">
              <a:buFont typeface="Wingdings" panose="05000000000000000000" charset="0"/>
              <a:buChar char="n"/>
            </a:pPr>
            <a:r>
              <a:rPr sz="2000" b="1">
                <a:solidFill>
                  <a:schemeClr val="tx2"/>
                </a:solidFill>
                <a:latin typeface="宋体" panose="02010600030101010101" pitchFamily="2" charset="-122"/>
                <a:ea typeface="宋体" panose="02010600030101010101" pitchFamily="2" charset="-122"/>
              </a:rPr>
              <a:t>Mb/s（M=106=兆）</a:t>
            </a:r>
            <a:endParaRPr sz="2000" b="1">
              <a:solidFill>
                <a:schemeClr val="tx2"/>
              </a:solidFill>
              <a:latin typeface="宋体" panose="02010600030101010101" pitchFamily="2" charset="-122"/>
              <a:ea typeface="宋体" panose="02010600030101010101" pitchFamily="2" charset="-122"/>
            </a:endParaRPr>
          </a:p>
          <a:p>
            <a:pPr marL="342900" indent="-342900">
              <a:buFont typeface="Wingdings" panose="05000000000000000000" charset="0"/>
              <a:buChar char="n"/>
            </a:pPr>
            <a:r>
              <a:rPr sz="2000" b="1">
                <a:solidFill>
                  <a:schemeClr val="tx2"/>
                </a:solidFill>
                <a:latin typeface="宋体" panose="02010600030101010101" pitchFamily="2" charset="-122"/>
                <a:ea typeface="宋体" panose="02010600030101010101" pitchFamily="2" charset="-122"/>
              </a:rPr>
              <a:t>Gb/s（G=109=吉）</a:t>
            </a:r>
            <a:endParaRPr sz="2000" b="1">
              <a:solidFill>
                <a:schemeClr val="tx2"/>
              </a:solidFill>
              <a:latin typeface="宋体" panose="02010600030101010101" pitchFamily="2" charset="-122"/>
              <a:ea typeface="宋体" panose="02010600030101010101" pitchFamily="2" charset="-122"/>
            </a:endParaRPr>
          </a:p>
          <a:p>
            <a:pPr marL="342900" indent="-342900">
              <a:buFont typeface="Wingdings" panose="05000000000000000000" charset="0"/>
              <a:buChar char="n"/>
            </a:pPr>
            <a:r>
              <a:rPr sz="2000" b="1">
                <a:solidFill>
                  <a:schemeClr val="tx2"/>
                </a:solidFill>
                <a:latin typeface="宋体" panose="02010600030101010101" pitchFamily="2" charset="-122"/>
                <a:ea typeface="宋体" panose="02010600030101010101" pitchFamily="2" charset="-122"/>
              </a:rPr>
              <a:t>Tb/s（T=1012=太）</a:t>
            </a:r>
            <a:endParaRPr sz="2000" b="1">
              <a:solidFill>
                <a:schemeClr val="tx2"/>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483616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1.5.1 计算机网络的性能指标</a:t>
            </a:r>
            <a:endParaRPr sz="2800" b="1">
              <a:solidFill>
                <a:schemeClr val="tx2"/>
              </a:solidFill>
              <a:latin typeface="宋体" panose="02010600030101010101" pitchFamily="2" charset="-122"/>
              <a:ea typeface="宋体" panose="02010600030101010101" pitchFamily="2" charset="-122"/>
              <a:sym typeface="+mn-ea"/>
            </a:endParaRPr>
          </a:p>
        </p:txBody>
      </p:sp>
      <p:sp>
        <p:nvSpPr>
          <p:cNvPr id="3" name="文本框 2"/>
          <p:cNvSpPr txBox="1"/>
          <p:nvPr/>
        </p:nvSpPr>
        <p:spPr>
          <a:xfrm>
            <a:off x="400050" y="1629410"/>
            <a:ext cx="8371205" cy="1106805"/>
          </a:xfrm>
          <a:prstGeom prst="rect">
            <a:avLst/>
          </a:prstGeom>
          <a:noFill/>
          <a:ln w="12700" cmpd="sng">
            <a:solidFill>
              <a:schemeClr val="accent5">
                <a:lumMod val="40000"/>
                <a:lumOff val="60000"/>
              </a:schemeClr>
            </a:solidFill>
            <a:prstDash val="solid"/>
          </a:ln>
        </p:spPr>
        <p:txBody>
          <a:bodyPr wrap="square">
            <a:spAutoFit/>
          </a:bodyPr>
          <a:p>
            <a:pPr indent="0"/>
            <a:r>
              <a:rPr lang="en-US" sz="2200" b="1">
                <a:solidFill>
                  <a:schemeClr val="tx2"/>
                </a:solidFill>
                <a:latin typeface="宋体" panose="02010600030101010101" pitchFamily="2" charset="-122"/>
                <a:ea typeface="宋体" panose="02010600030101010101" pitchFamily="2" charset="-122"/>
              </a:rPr>
              <a:t>   </a:t>
            </a:r>
            <a:r>
              <a:rPr sz="2200" b="1">
                <a:solidFill>
                  <a:schemeClr val="tx2"/>
                </a:solidFill>
                <a:latin typeface="宋体" panose="02010600030101010101" pitchFamily="2" charset="-122"/>
                <a:ea typeface="宋体" panose="02010600030101010101" pitchFamily="2" charset="-122"/>
              </a:rPr>
              <a:t>（1）带宽是指某个信号具有的频带宽度。信号的带宽是指该信号所包含的各种不同频率成分所占据的频率范围。</a:t>
            </a:r>
            <a:endParaRPr sz="2200" b="1">
              <a:solidFill>
                <a:schemeClr val="tx2"/>
              </a:solidFill>
              <a:latin typeface="宋体" panose="02010600030101010101" pitchFamily="2" charset="-122"/>
              <a:ea typeface="宋体" panose="02010600030101010101" pitchFamily="2" charset="-122"/>
            </a:endParaRPr>
          </a:p>
          <a:p>
            <a:pPr indent="0"/>
            <a:r>
              <a:rPr lang="en-US" sz="2200" b="1">
                <a:solidFill>
                  <a:schemeClr val="tx2"/>
                </a:solidFill>
                <a:latin typeface="宋体" panose="02010600030101010101" pitchFamily="2" charset="-122"/>
                <a:ea typeface="宋体" panose="02010600030101010101" pitchFamily="2" charset="-122"/>
              </a:rPr>
              <a:t>   </a:t>
            </a:r>
            <a:r>
              <a:rPr sz="2200" b="1">
                <a:solidFill>
                  <a:schemeClr val="tx2"/>
                </a:solidFill>
                <a:latin typeface="宋体" panose="02010600030101010101" pitchFamily="2" charset="-122"/>
                <a:ea typeface="宋体" panose="02010600030101010101" pitchFamily="2" charset="-122"/>
              </a:rPr>
              <a:t>带宽的单位是</a:t>
            </a:r>
            <a:r>
              <a:rPr sz="2200" b="1">
                <a:solidFill>
                  <a:srgbClr val="FF0000"/>
                </a:solidFill>
                <a:latin typeface="宋体" panose="02010600030101010101" pitchFamily="2" charset="-122"/>
                <a:ea typeface="宋体" panose="02010600030101010101" pitchFamily="2" charset="-122"/>
              </a:rPr>
              <a:t>赫（或千赫、兆赫、吉赫等）</a:t>
            </a:r>
            <a:r>
              <a:rPr sz="2200" b="1">
                <a:solidFill>
                  <a:schemeClr val="tx2"/>
                </a:solidFill>
                <a:latin typeface="宋体" panose="02010600030101010101" pitchFamily="2" charset="-122"/>
                <a:ea typeface="宋体" panose="02010600030101010101" pitchFamily="2" charset="-122"/>
              </a:rPr>
              <a:t>。</a:t>
            </a:r>
            <a:endParaRPr sz="2200" b="1">
              <a:solidFill>
                <a:schemeClr val="tx2"/>
              </a:solidFill>
              <a:latin typeface="宋体" panose="02010600030101010101" pitchFamily="2" charset="-122"/>
              <a:ea typeface="宋体" panose="02010600030101010101" pitchFamily="2" charset="-122"/>
            </a:endParaRPr>
          </a:p>
        </p:txBody>
      </p:sp>
      <p:sp>
        <p:nvSpPr>
          <p:cNvPr id="11" name="文本框 10"/>
          <p:cNvSpPr txBox="1"/>
          <p:nvPr/>
        </p:nvSpPr>
        <p:spPr>
          <a:xfrm>
            <a:off x="400050" y="1050925"/>
            <a:ext cx="133223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2.带宽</a:t>
            </a:r>
            <a:endParaRPr sz="2400" b="1">
              <a:solidFill>
                <a:schemeClr val="tx2"/>
              </a:solidFill>
              <a:ea typeface="宋体" panose="02010600030101010101" pitchFamily="2" charset="-122"/>
            </a:endParaRPr>
          </a:p>
        </p:txBody>
      </p:sp>
      <p:sp>
        <p:nvSpPr>
          <p:cNvPr id="4" name="文本框 3"/>
          <p:cNvSpPr txBox="1"/>
          <p:nvPr/>
        </p:nvSpPr>
        <p:spPr>
          <a:xfrm>
            <a:off x="400050" y="2854325"/>
            <a:ext cx="8371205" cy="1445260"/>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lang="en-US" sz="2200" b="1">
                <a:solidFill>
                  <a:schemeClr val="tx2"/>
                </a:solidFill>
                <a:latin typeface="宋体" panose="02010600030101010101" pitchFamily="2" charset="-122"/>
                <a:ea typeface="宋体" panose="02010600030101010101" pitchFamily="2" charset="-122"/>
              </a:rPr>
              <a:t>  </a:t>
            </a:r>
            <a:r>
              <a:rPr sz="2200" b="1">
                <a:solidFill>
                  <a:schemeClr val="tx2"/>
                </a:solidFill>
                <a:latin typeface="宋体" panose="02010600030101010101" pitchFamily="2" charset="-122"/>
                <a:ea typeface="宋体" panose="02010600030101010101" pitchFamily="2" charset="-122"/>
              </a:rPr>
              <a:t>（2）在网络中，带宽用来表示网络的通信线路传送数据的能力，因此网络带宽表示在单位时间内从网络中的某一结点到另一结点所能通过的“最高数据率”</a:t>
            </a:r>
            <a:r>
              <a:rPr lang="zh-CN" sz="2200" b="1">
                <a:solidFill>
                  <a:schemeClr val="tx2"/>
                </a:solidFill>
                <a:latin typeface="宋体" panose="02010600030101010101" pitchFamily="2" charset="-122"/>
                <a:ea typeface="宋体" panose="02010600030101010101" pitchFamily="2" charset="-122"/>
              </a:rPr>
              <a:t>。</a:t>
            </a:r>
            <a:endParaRPr lang="zh-CN" sz="2200" b="1">
              <a:solidFill>
                <a:schemeClr val="tx2"/>
              </a:solidFill>
              <a:latin typeface="宋体" panose="02010600030101010101" pitchFamily="2" charset="-122"/>
              <a:ea typeface="宋体" panose="02010600030101010101" pitchFamily="2" charset="-122"/>
            </a:endParaRPr>
          </a:p>
          <a:p>
            <a:pPr indent="0">
              <a:buFont typeface="Wingdings" panose="05000000000000000000" charset="0"/>
              <a:buNone/>
            </a:pPr>
            <a:r>
              <a:rPr lang="en-US" altLang="zh-CN" sz="2200" b="1">
                <a:solidFill>
                  <a:schemeClr val="tx2"/>
                </a:solidFill>
                <a:latin typeface="宋体" panose="02010600030101010101" pitchFamily="2" charset="-122"/>
                <a:ea typeface="宋体" panose="02010600030101010101" pitchFamily="2" charset="-122"/>
              </a:rPr>
              <a:t>    </a:t>
            </a:r>
            <a:r>
              <a:rPr lang="zh-CN" sz="2200" b="1">
                <a:solidFill>
                  <a:schemeClr val="tx2"/>
                </a:solidFill>
                <a:latin typeface="宋体" panose="02010600030101010101" pitchFamily="2" charset="-122"/>
                <a:ea typeface="宋体" panose="02010600030101010101" pitchFamily="2" charset="-122"/>
              </a:rPr>
              <a:t>带宽单位是</a:t>
            </a:r>
            <a:r>
              <a:rPr lang="zh-CN" sz="2200" b="1">
                <a:solidFill>
                  <a:srgbClr val="FF0000"/>
                </a:solidFill>
                <a:latin typeface="宋体" panose="02010600030101010101" pitchFamily="2" charset="-122"/>
                <a:ea typeface="宋体" panose="02010600030101010101" pitchFamily="2" charset="-122"/>
              </a:rPr>
              <a:t>比特每秒（b/s）或Mb/s、Gb/s、Tb/s。</a:t>
            </a:r>
            <a:endParaRPr lang="zh-CN" sz="2200" b="1">
              <a:solidFill>
                <a:srgbClr val="FF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483616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1.5.1 计算机网络的性能指标</a:t>
            </a:r>
            <a:endParaRPr sz="2800" b="1">
              <a:solidFill>
                <a:schemeClr val="tx2"/>
              </a:solidFill>
              <a:latin typeface="宋体" panose="02010600030101010101" pitchFamily="2" charset="-122"/>
              <a:ea typeface="宋体" panose="02010600030101010101" pitchFamily="2" charset="-122"/>
              <a:sym typeface="+mn-ea"/>
            </a:endParaRPr>
          </a:p>
        </p:txBody>
      </p:sp>
      <p:sp>
        <p:nvSpPr>
          <p:cNvPr id="3" name="文本框 2"/>
          <p:cNvSpPr txBox="1"/>
          <p:nvPr/>
        </p:nvSpPr>
        <p:spPr>
          <a:xfrm>
            <a:off x="400050" y="1629410"/>
            <a:ext cx="8371205" cy="829945"/>
          </a:xfrm>
          <a:prstGeom prst="rect">
            <a:avLst/>
          </a:prstGeom>
          <a:noFill/>
          <a:ln w="12700" cmpd="sng">
            <a:solidFill>
              <a:schemeClr val="accent5">
                <a:lumMod val="40000"/>
                <a:lumOff val="60000"/>
              </a:schemeClr>
            </a:solidFill>
            <a:prstDash val="solid"/>
          </a:ln>
        </p:spPr>
        <p:txBody>
          <a:bodyPr wrap="square">
            <a:spAutoFit/>
          </a:bodyPr>
          <a:p>
            <a:pPr indent="0"/>
            <a:r>
              <a:rPr lang="en-US" sz="2400" b="1">
                <a:solidFill>
                  <a:schemeClr val="tx2"/>
                </a:solidFill>
                <a:latin typeface="宋体" panose="02010600030101010101" pitchFamily="2" charset="-122"/>
                <a:ea typeface="宋体" panose="02010600030101010101" pitchFamily="2" charset="-122"/>
              </a:rPr>
              <a:t>   </a:t>
            </a:r>
            <a:r>
              <a:rPr sz="2400" b="1">
                <a:solidFill>
                  <a:schemeClr val="tx2"/>
                </a:solidFill>
                <a:latin typeface="宋体" panose="02010600030101010101" pitchFamily="2" charset="-122"/>
                <a:ea typeface="宋体" panose="02010600030101010101" pitchFamily="2" charset="-122"/>
              </a:rPr>
              <a:t>吞吐量（throughput）表示在单位时间内通过某个网络（或信道、接口）的数据量。</a:t>
            </a:r>
            <a:endParaRPr sz="2400" b="1">
              <a:solidFill>
                <a:schemeClr val="tx2"/>
              </a:solidFill>
              <a:latin typeface="宋体" panose="02010600030101010101" pitchFamily="2" charset="-122"/>
              <a:ea typeface="宋体" panose="02010600030101010101" pitchFamily="2" charset="-122"/>
            </a:endParaRPr>
          </a:p>
        </p:txBody>
      </p:sp>
      <p:sp>
        <p:nvSpPr>
          <p:cNvPr id="11" name="文本框 10"/>
          <p:cNvSpPr txBox="1"/>
          <p:nvPr/>
        </p:nvSpPr>
        <p:spPr>
          <a:xfrm>
            <a:off x="400050" y="1050925"/>
            <a:ext cx="198628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3.吞吐量</a:t>
            </a:r>
            <a:endParaRPr sz="2400" b="1">
              <a:solidFill>
                <a:schemeClr val="tx2"/>
              </a:solidFill>
              <a:ea typeface="宋体" panose="02010600030101010101" pitchFamily="2" charset="-122"/>
            </a:endParaRPr>
          </a:p>
        </p:txBody>
      </p:sp>
      <p:sp>
        <p:nvSpPr>
          <p:cNvPr id="4" name="文本框 3"/>
          <p:cNvSpPr txBox="1"/>
          <p:nvPr/>
        </p:nvSpPr>
        <p:spPr>
          <a:xfrm>
            <a:off x="400050" y="2577465"/>
            <a:ext cx="8371205" cy="1198880"/>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lang="en-US" sz="2400" b="1">
                <a:solidFill>
                  <a:schemeClr val="tx2"/>
                </a:solidFill>
                <a:latin typeface="宋体" panose="02010600030101010101" pitchFamily="2" charset="-122"/>
                <a:ea typeface="宋体" panose="02010600030101010101" pitchFamily="2" charset="-122"/>
              </a:rPr>
              <a:t>  </a:t>
            </a:r>
            <a:r>
              <a:rPr sz="2400" b="1">
                <a:solidFill>
                  <a:schemeClr val="tx2"/>
                </a:solidFill>
                <a:latin typeface="宋体" panose="02010600030101010101" pitchFamily="2" charset="-122"/>
                <a:ea typeface="宋体" panose="02010600030101010101" pitchFamily="2" charset="-122"/>
              </a:rPr>
              <a:t>决定吞吐量的因素包括网络互联设备、所传输的数据类型、网络的拓扑结构、网络上的并发用户数量、用户的计算机、服务器和拥塞。</a:t>
            </a:r>
            <a:endParaRPr sz="2400" b="1">
              <a:solidFill>
                <a:schemeClr val="tx2"/>
              </a:solidFill>
              <a:latin typeface="宋体" panose="02010600030101010101" pitchFamily="2" charset="-122"/>
              <a:ea typeface="宋体" panose="02010600030101010101" pitchFamily="2" charset="-122"/>
            </a:endParaRPr>
          </a:p>
        </p:txBody>
      </p:sp>
      <p:sp>
        <p:nvSpPr>
          <p:cNvPr id="2" name="文本框 1"/>
          <p:cNvSpPr txBox="1"/>
          <p:nvPr/>
        </p:nvSpPr>
        <p:spPr>
          <a:xfrm>
            <a:off x="386080" y="3894455"/>
            <a:ext cx="8371205" cy="82994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lang="en-US" sz="2400" b="1">
                <a:solidFill>
                  <a:schemeClr val="tx2"/>
                </a:solidFill>
                <a:latin typeface="宋体" panose="02010600030101010101" pitchFamily="2" charset="-122"/>
                <a:ea typeface="宋体" panose="02010600030101010101" pitchFamily="2" charset="-122"/>
              </a:rPr>
              <a:t>  </a:t>
            </a:r>
            <a:r>
              <a:rPr sz="2400" b="1">
                <a:solidFill>
                  <a:schemeClr val="tx2"/>
                </a:solidFill>
                <a:latin typeface="宋体" panose="02010600030101010101" pitchFamily="2" charset="-122"/>
                <a:ea typeface="宋体" panose="02010600030101010101" pitchFamily="2" charset="-122"/>
              </a:rPr>
              <a:t>对于100Mb/s的以太网，其典型的吞吐量可能只有70~80Mb/s。</a:t>
            </a:r>
            <a:endParaRPr sz="2400" b="1">
              <a:solidFill>
                <a:schemeClr val="tx2"/>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483616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1.5.1 计算机网络的性能指标</a:t>
            </a:r>
            <a:endParaRPr sz="2800" b="1">
              <a:solidFill>
                <a:schemeClr val="tx2"/>
              </a:solidFill>
              <a:latin typeface="宋体" panose="02010600030101010101" pitchFamily="2" charset="-122"/>
              <a:ea typeface="宋体" panose="02010600030101010101" pitchFamily="2" charset="-122"/>
              <a:sym typeface="+mn-ea"/>
            </a:endParaRPr>
          </a:p>
        </p:txBody>
      </p:sp>
      <p:sp>
        <p:nvSpPr>
          <p:cNvPr id="3" name="文本框 2"/>
          <p:cNvSpPr txBox="1"/>
          <p:nvPr/>
        </p:nvSpPr>
        <p:spPr>
          <a:xfrm>
            <a:off x="400050" y="1629410"/>
            <a:ext cx="8371205" cy="1568450"/>
          </a:xfrm>
          <a:prstGeom prst="rect">
            <a:avLst/>
          </a:prstGeom>
          <a:noFill/>
          <a:ln w="12700" cmpd="sng">
            <a:solidFill>
              <a:schemeClr val="accent5">
                <a:lumMod val="40000"/>
                <a:lumOff val="60000"/>
              </a:schemeClr>
            </a:solidFill>
            <a:prstDash val="solid"/>
          </a:ln>
        </p:spPr>
        <p:txBody>
          <a:bodyPr wrap="square">
            <a:spAutoFit/>
          </a:bodyPr>
          <a:p>
            <a:pPr indent="0"/>
            <a:r>
              <a:rPr lang="en-US" sz="2400" b="1">
                <a:solidFill>
                  <a:schemeClr val="tx2"/>
                </a:solidFill>
                <a:latin typeface="宋体" panose="02010600030101010101" pitchFamily="2" charset="-122"/>
                <a:ea typeface="宋体" panose="02010600030101010101" pitchFamily="2" charset="-122"/>
              </a:rPr>
              <a:t>    </a:t>
            </a:r>
            <a:r>
              <a:rPr sz="2400" b="1">
                <a:solidFill>
                  <a:schemeClr val="tx2"/>
                </a:solidFill>
                <a:latin typeface="宋体" panose="02010600030101010101" pitchFamily="2" charset="-122"/>
                <a:ea typeface="宋体" panose="02010600030101010101" pitchFamily="2" charset="-122"/>
              </a:rPr>
              <a:t>时延（delay或latency）是指数据（一个报文或分组，甚至比特）从一个网络（或链路）的一端传送到另一个端所需要的时间。时延是个很重要的性能指标，有时也称为延迟或迟延。</a:t>
            </a:r>
            <a:endParaRPr sz="2400" b="1">
              <a:solidFill>
                <a:schemeClr val="tx2"/>
              </a:solidFill>
              <a:latin typeface="宋体" panose="02010600030101010101" pitchFamily="2" charset="-122"/>
              <a:ea typeface="宋体" panose="02010600030101010101" pitchFamily="2" charset="-122"/>
            </a:endParaRPr>
          </a:p>
        </p:txBody>
      </p:sp>
      <p:sp>
        <p:nvSpPr>
          <p:cNvPr id="11" name="文本框 10"/>
          <p:cNvSpPr txBox="1"/>
          <p:nvPr/>
        </p:nvSpPr>
        <p:spPr>
          <a:xfrm>
            <a:off x="400050" y="1050925"/>
            <a:ext cx="133223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4.时延</a:t>
            </a:r>
            <a:endParaRPr sz="2400" b="1">
              <a:solidFill>
                <a:schemeClr val="tx2"/>
              </a:solidFill>
              <a:ea typeface="宋体" panose="02010600030101010101" pitchFamily="2" charset="-122"/>
            </a:endParaRPr>
          </a:p>
        </p:txBody>
      </p:sp>
      <p:sp>
        <p:nvSpPr>
          <p:cNvPr id="4" name="文本框 3"/>
          <p:cNvSpPr txBox="1"/>
          <p:nvPr/>
        </p:nvSpPr>
        <p:spPr>
          <a:xfrm>
            <a:off x="994410" y="3575050"/>
            <a:ext cx="1471930" cy="46037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sz="2400" b="1">
                <a:solidFill>
                  <a:srgbClr val="FF0000"/>
                </a:solidFill>
                <a:latin typeface="宋体" panose="02010600030101010101" pitchFamily="2" charset="-122"/>
                <a:ea typeface="宋体" panose="02010600030101010101" pitchFamily="2" charset="-122"/>
              </a:rPr>
              <a:t>发送时延</a:t>
            </a:r>
            <a:endParaRPr sz="2400" b="1">
              <a:solidFill>
                <a:srgbClr val="FF0000"/>
              </a:solidFill>
              <a:latin typeface="宋体" panose="02010600030101010101" pitchFamily="2" charset="-122"/>
              <a:ea typeface="宋体" panose="02010600030101010101" pitchFamily="2" charset="-122"/>
            </a:endParaRPr>
          </a:p>
        </p:txBody>
      </p:sp>
      <p:sp>
        <p:nvSpPr>
          <p:cNvPr id="2" name="文本框 1"/>
          <p:cNvSpPr txBox="1"/>
          <p:nvPr/>
        </p:nvSpPr>
        <p:spPr>
          <a:xfrm>
            <a:off x="2814955" y="3575050"/>
            <a:ext cx="1471930" cy="46037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lang="zh-CN" sz="2400" b="1">
                <a:solidFill>
                  <a:srgbClr val="FF0000"/>
                </a:solidFill>
                <a:latin typeface="宋体" panose="02010600030101010101" pitchFamily="2" charset="-122"/>
                <a:ea typeface="宋体" panose="02010600030101010101" pitchFamily="2" charset="-122"/>
              </a:rPr>
              <a:t>传播</a:t>
            </a:r>
            <a:r>
              <a:rPr sz="2400" b="1">
                <a:solidFill>
                  <a:srgbClr val="FF0000"/>
                </a:solidFill>
                <a:latin typeface="宋体" panose="02010600030101010101" pitchFamily="2" charset="-122"/>
                <a:ea typeface="宋体" panose="02010600030101010101" pitchFamily="2" charset="-122"/>
              </a:rPr>
              <a:t>时延</a:t>
            </a:r>
            <a:endParaRPr sz="2400" b="1">
              <a:solidFill>
                <a:srgbClr val="FF0000"/>
              </a:solidFill>
              <a:latin typeface="宋体" panose="02010600030101010101" pitchFamily="2" charset="-122"/>
              <a:ea typeface="宋体" panose="02010600030101010101" pitchFamily="2" charset="-122"/>
            </a:endParaRPr>
          </a:p>
        </p:txBody>
      </p:sp>
      <p:sp>
        <p:nvSpPr>
          <p:cNvPr id="5" name="文本框 4"/>
          <p:cNvSpPr txBox="1"/>
          <p:nvPr/>
        </p:nvSpPr>
        <p:spPr>
          <a:xfrm>
            <a:off x="4533900" y="3575050"/>
            <a:ext cx="1471930" cy="46037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lang="zh-CN" sz="2400" b="1">
                <a:solidFill>
                  <a:schemeClr val="tx2"/>
                </a:solidFill>
                <a:latin typeface="宋体" panose="02010600030101010101" pitchFamily="2" charset="-122"/>
                <a:ea typeface="宋体" panose="02010600030101010101" pitchFamily="2" charset="-122"/>
              </a:rPr>
              <a:t>处理</a:t>
            </a:r>
            <a:r>
              <a:rPr sz="2400" b="1">
                <a:solidFill>
                  <a:schemeClr val="tx2"/>
                </a:solidFill>
                <a:latin typeface="宋体" panose="02010600030101010101" pitchFamily="2" charset="-122"/>
                <a:ea typeface="宋体" panose="02010600030101010101" pitchFamily="2" charset="-122"/>
              </a:rPr>
              <a:t>时延</a:t>
            </a:r>
            <a:endParaRPr sz="2400" b="1">
              <a:solidFill>
                <a:schemeClr val="tx2"/>
              </a:solidFill>
              <a:latin typeface="宋体" panose="02010600030101010101" pitchFamily="2" charset="-122"/>
              <a:ea typeface="宋体" panose="02010600030101010101" pitchFamily="2" charset="-122"/>
            </a:endParaRPr>
          </a:p>
        </p:txBody>
      </p:sp>
      <p:sp>
        <p:nvSpPr>
          <p:cNvPr id="6" name="文本框 5"/>
          <p:cNvSpPr txBox="1"/>
          <p:nvPr/>
        </p:nvSpPr>
        <p:spPr>
          <a:xfrm>
            <a:off x="6243320" y="3587750"/>
            <a:ext cx="1471930" cy="46037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lang="zh-CN" sz="2400" b="1">
                <a:solidFill>
                  <a:schemeClr val="tx2"/>
                </a:solidFill>
                <a:latin typeface="宋体" panose="02010600030101010101" pitchFamily="2" charset="-122"/>
                <a:ea typeface="宋体" panose="02010600030101010101" pitchFamily="2" charset="-122"/>
              </a:rPr>
              <a:t>排队</a:t>
            </a:r>
            <a:r>
              <a:rPr sz="2400" b="1">
                <a:solidFill>
                  <a:schemeClr val="tx2"/>
                </a:solidFill>
                <a:latin typeface="宋体" panose="02010600030101010101" pitchFamily="2" charset="-122"/>
                <a:ea typeface="宋体" panose="02010600030101010101" pitchFamily="2" charset="-122"/>
              </a:rPr>
              <a:t>时延</a:t>
            </a:r>
            <a:endParaRPr sz="2400" b="1">
              <a:solidFill>
                <a:schemeClr val="tx2"/>
              </a:solidFill>
              <a:latin typeface="宋体" panose="02010600030101010101" pitchFamily="2" charset="-122"/>
              <a:ea typeface="宋体" panose="02010600030101010101" pitchFamily="2" charset="-122"/>
            </a:endParaRPr>
          </a:p>
        </p:txBody>
      </p:sp>
      <p:sp>
        <p:nvSpPr>
          <p:cNvPr id="7" name="加号 6"/>
          <p:cNvSpPr/>
          <p:nvPr/>
        </p:nvSpPr>
        <p:spPr>
          <a:xfrm>
            <a:off x="2465070" y="3659505"/>
            <a:ext cx="349885" cy="327025"/>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加号 7"/>
          <p:cNvSpPr/>
          <p:nvPr/>
        </p:nvSpPr>
        <p:spPr>
          <a:xfrm>
            <a:off x="4235450" y="3656965"/>
            <a:ext cx="349885" cy="327025"/>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加号 8"/>
          <p:cNvSpPr/>
          <p:nvPr/>
        </p:nvSpPr>
        <p:spPr>
          <a:xfrm>
            <a:off x="5954395" y="3656965"/>
            <a:ext cx="349885" cy="327025"/>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左大括号 9"/>
          <p:cNvSpPr/>
          <p:nvPr/>
        </p:nvSpPr>
        <p:spPr>
          <a:xfrm rot="16200000">
            <a:off x="4271010" y="906145"/>
            <a:ext cx="220345" cy="6669405"/>
          </a:xfrm>
          <a:prstGeom prst="leftBrace">
            <a:avLst/>
          </a:prstGeom>
          <a:ln w="22225"/>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2" name="文本框 11"/>
          <p:cNvSpPr txBox="1"/>
          <p:nvPr/>
        </p:nvSpPr>
        <p:spPr>
          <a:xfrm>
            <a:off x="3645535" y="4497705"/>
            <a:ext cx="1471930" cy="460375"/>
          </a:xfrm>
          <a:prstGeom prst="rect">
            <a:avLst/>
          </a:prstGeom>
          <a:noFill/>
          <a:ln w="12700" cmpd="sng">
            <a:solidFill>
              <a:schemeClr val="accent5">
                <a:lumMod val="40000"/>
                <a:lumOff val="60000"/>
              </a:schemeClr>
            </a:solidFill>
            <a:prstDash val="solid"/>
          </a:ln>
        </p:spPr>
        <p:txBody>
          <a:bodyPr wrap="square">
            <a:spAutoFit/>
          </a:bodyPr>
          <a:p>
            <a:pPr indent="0" algn="ctr">
              <a:buFont typeface="Wingdings" panose="05000000000000000000" charset="0"/>
              <a:buNone/>
            </a:pPr>
            <a:r>
              <a:rPr lang="zh-CN" sz="2400" b="1">
                <a:solidFill>
                  <a:schemeClr val="tx2"/>
                </a:solidFill>
                <a:latin typeface="宋体" panose="02010600030101010101" pitchFamily="2" charset="-122"/>
                <a:ea typeface="宋体" panose="02010600030101010101" pitchFamily="2" charset="-122"/>
              </a:rPr>
              <a:t>总</a:t>
            </a:r>
            <a:r>
              <a:rPr sz="2400" b="1">
                <a:solidFill>
                  <a:schemeClr val="tx2"/>
                </a:solidFill>
                <a:latin typeface="宋体" panose="02010600030101010101" pitchFamily="2" charset="-122"/>
                <a:ea typeface="宋体" panose="02010600030101010101" pitchFamily="2" charset="-122"/>
              </a:rPr>
              <a:t>时延</a:t>
            </a:r>
            <a:endParaRPr sz="2400" b="1">
              <a:solidFill>
                <a:schemeClr val="tx2"/>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483616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1.5.1 计算机网络的性能指标</a:t>
            </a:r>
            <a:endParaRPr sz="2800" b="1">
              <a:solidFill>
                <a:schemeClr val="tx2"/>
              </a:solidFill>
              <a:latin typeface="宋体" panose="02010600030101010101" pitchFamily="2" charset="-122"/>
              <a:ea typeface="宋体" panose="02010600030101010101" pitchFamily="2" charset="-122"/>
              <a:sym typeface="+mn-ea"/>
            </a:endParaRPr>
          </a:p>
        </p:txBody>
      </p:sp>
      <p:sp>
        <p:nvSpPr>
          <p:cNvPr id="3" name="文本框 2"/>
          <p:cNvSpPr txBox="1"/>
          <p:nvPr/>
        </p:nvSpPr>
        <p:spPr>
          <a:xfrm>
            <a:off x="598170" y="2789555"/>
            <a:ext cx="3647440" cy="460375"/>
          </a:xfrm>
          <a:prstGeom prst="rect">
            <a:avLst/>
          </a:prstGeom>
          <a:noFill/>
          <a:ln w="12700" cmpd="sng">
            <a:solidFill>
              <a:schemeClr val="accent5">
                <a:lumMod val="40000"/>
                <a:lumOff val="60000"/>
              </a:schemeClr>
            </a:solidFill>
            <a:prstDash val="solid"/>
          </a:ln>
        </p:spPr>
        <p:txBody>
          <a:bodyPr wrap="square">
            <a:spAutoFit/>
          </a:bodyPr>
          <a:p>
            <a:pPr indent="0"/>
            <a:r>
              <a:rPr sz="2400" b="1">
                <a:solidFill>
                  <a:schemeClr val="tx2"/>
                </a:solidFill>
                <a:latin typeface="宋体" panose="02010600030101010101" pitchFamily="2" charset="-122"/>
                <a:ea typeface="宋体" panose="02010600030101010101" pitchFamily="2" charset="-122"/>
              </a:rPr>
              <a:t>以比特为单位的链路长度</a:t>
            </a:r>
            <a:endParaRPr sz="2400" b="1">
              <a:solidFill>
                <a:schemeClr val="tx2"/>
              </a:solidFill>
              <a:latin typeface="宋体" panose="02010600030101010101" pitchFamily="2" charset="-122"/>
              <a:ea typeface="宋体" panose="02010600030101010101" pitchFamily="2" charset="-122"/>
            </a:endParaRPr>
          </a:p>
        </p:txBody>
      </p:sp>
      <p:sp>
        <p:nvSpPr>
          <p:cNvPr id="11" name="文本框 10"/>
          <p:cNvSpPr txBox="1"/>
          <p:nvPr/>
        </p:nvSpPr>
        <p:spPr>
          <a:xfrm>
            <a:off x="400050" y="1050925"/>
            <a:ext cx="2145665"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5.时延带宽积</a:t>
            </a:r>
            <a:endParaRPr sz="2400" b="1">
              <a:solidFill>
                <a:schemeClr val="tx2"/>
              </a:solidFill>
              <a:ea typeface="宋体" panose="02010600030101010101" pitchFamily="2" charset="-122"/>
            </a:endParaRPr>
          </a:p>
        </p:txBody>
      </p:sp>
      <p:sp>
        <p:nvSpPr>
          <p:cNvPr id="2" name="文本框 1"/>
          <p:cNvSpPr txBox="1"/>
          <p:nvPr/>
        </p:nvSpPr>
        <p:spPr>
          <a:xfrm>
            <a:off x="4547870" y="1838960"/>
            <a:ext cx="1471930" cy="46037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lang="zh-CN" sz="2400" b="1">
                <a:solidFill>
                  <a:srgbClr val="FF0000"/>
                </a:solidFill>
                <a:latin typeface="宋体" panose="02010600030101010101" pitchFamily="2" charset="-122"/>
                <a:ea typeface="宋体" panose="02010600030101010101" pitchFamily="2" charset="-122"/>
              </a:rPr>
              <a:t>传播</a:t>
            </a:r>
            <a:r>
              <a:rPr sz="2400" b="1">
                <a:solidFill>
                  <a:srgbClr val="FF0000"/>
                </a:solidFill>
                <a:latin typeface="宋体" panose="02010600030101010101" pitchFamily="2" charset="-122"/>
                <a:ea typeface="宋体" panose="02010600030101010101" pitchFamily="2" charset="-122"/>
              </a:rPr>
              <a:t>时延</a:t>
            </a:r>
            <a:endParaRPr sz="2400" b="1">
              <a:solidFill>
                <a:srgbClr val="FF0000"/>
              </a:solidFill>
              <a:latin typeface="宋体" panose="02010600030101010101" pitchFamily="2" charset="-122"/>
              <a:ea typeface="宋体" panose="02010600030101010101" pitchFamily="2" charset="-122"/>
            </a:endParaRPr>
          </a:p>
        </p:txBody>
      </p:sp>
      <p:sp>
        <p:nvSpPr>
          <p:cNvPr id="5" name="文本框 4"/>
          <p:cNvSpPr txBox="1"/>
          <p:nvPr/>
        </p:nvSpPr>
        <p:spPr>
          <a:xfrm>
            <a:off x="6611620" y="1838960"/>
            <a:ext cx="894080" cy="46037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lang="zh-CN" sz="2400" b="1">
                <a:solidFill>
                  <a:srgbClr val="FF0000"/>
                </a:solidFill>
                <a:latin typeface="宋体" panose="02010600030101010101" pitchFamily="2" charset="-122"/>
                <a:ea typeface="宋体" panose="02010600030101010101" pitchFamily="2" charset="-122"/>
              </a:rPr>
              <a:t>带宽</a:t>
            </a:r>
            <a:endParaRPr lang="zh-CN" sz="2400" b="1">
              <a:solidFill>
                <a:srgbClr val="FF0000"/>
              </a:solidFill>
              <a:latin typeface="宋体" panose="02010600030101010101" pitchFamily="2" charset="-122"/>
              <a:ea typeface="宋体" panose="02010600030101010101" pitchFamily="2" charset="-122"/>
            </a:endParaRPr>
          </a:p>
        </p:txBody>
      </p:sp>
      <p:sp>
        <p:nvSpPr>
          <p:cNvPr id="6" name="文本框 5"/>
          <p:cNvSpPr txBox="1"/>
          <p:nvPr/>
        </p:nvSpPr>
        <p:spPr>
          <a:xfrm>
            <a:off x="1191260" y="1838960"/>
            <a:ext cx="2461260" cy="46037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sz="2400" b="1">
                <a:solidFill>
                  <a:srgbClr val="FF0000"/>
                </a:solidFill>
                <a:latin typeface="宋体" panose="02010600030101010101" pitchFamily="2" charset="-122"/>
                <a:ea typeface="宋体" panose="02010600030101010101" pitchFamily="2" charset="-122"/>
              </a:rPr>
              <a:t>传播时延带宽积</a:t>
            </a:r>
            <a:endParaRPr sz="2400" b="1">
              <a:solidFill>
                <a:srgbClr val="FF0000"/>
              </a:solidFill>
              <a:latin typeface="宋体" panose="02010600030101010101" pitchFamily="2" charset="-122"/>
              <a:ea typeface="宋体" panose="02010600030101010101" pitchFamily="2" charset="-122"/>
            </a:endParaRPr>
          </a:p>
        </p:txBody>
      </p:sp>
      <p:sp>
        <p:nvSpPr>
          <p:cNvPr id="7" name="等于号 6"/>
          <p:cNvSpPr/>
          <p:nvPr/>
        </p:nvSpPr>
        <p:spPr>
          <a:xfrm>
            <a:off x="3652520" y="1886585"/>
            <a:ext cx="867410" cy="365125"/>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 name="乘号 7"/>
          <p:cNvSpPr/>
          <p:nvPr/>
        </p:nvSpPr>
        <p:spPr>
          <a:xfrm>
            <a:off x="6079490" y="1838960"/>
            <a:ext cx="471805" cy="478790"/>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下箭头 8"/>
          <p:cNvSpPr/>
          <p:nvPr/>
        </p:nvSpPr>
        <p:spPr>
          <a:xfrm>
            <a:off x="1992630" y="2312670"/>
            <a:ext cx="707390" cy="4635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483616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1.5.1 计算机网络的性能指标</a:t>
            </a:r>
            <a:endParaRPr sz="2800" b="1">
              <a:solidFill>
                <a:schemeClr val="tx2"/>
              </a:solidFill>
              <a:latin typeface="宋体" panose="02010600030101010101" pitchFamily="2" charset="-122"/>
              <a:ea typeface="宋体" panose="02010600030101010101" pitchFamily="2" charset="-122"/>
              <a:sym typeface="+mn-ea"/>
            </a:endParaRPr>
          </a:p>
        </p:txBody>
      </p:sp>
      <p:sp>
        <p:nvSpPr>
          <p:cNvPr id="3" name="文本框 2"/>
          <p:cNvSpPr txBox="1"/>
          <p:nvPr/>
        </p:nvSpPr>
        <p:spPr>
          <a:xfrm>
            <a:off x="400050" y="1629410"/>
            <a:ext cx="8371205" cy="1198880"/>
          </a:xfrm>
          <a:prstGeom prst="rect">
            <a:avLst/>
          </a:prstGeom>
          <a:noFill/>
          <a:ln w="12700" cmpd="sng">
            <a:solidFill>
              <a:schemeClr val="accent5">
                <a:lumMod val="40000"/>
                <a:lumOff val="60000"/>
              </a:schemeClr>
            </a:solidFill>
            <a:prstDash val="solid"/>
          </a:ln>
        </p:spPr>
        <p:txBody>
          <a:bodyPr wrap="square">
            <a:spAutoFit/>
          </a:bodyPr>
          <a:p>
            <a:pPr indent="0"/>
            <a:r>
              <a:rPr lang="en-US" sz="2400" b="1">
                <a:solidFill>
                  <a:schemeClr val="tx2"/>
                </a:solidFill>
                <a:latin typeface="宋体" panose="02010600030101010101" pitchFamily="2" charset="-122"/>
                <a:ea typeface="宋体" panose="02010600030101010101" pitchFamily="2" charset="-122"/>
              </a:rPr>
              <a:t>    </a:t>
            </a:r>
            <a:r>
              <a:rPr sz="2400" b="1">
                <a:solidFill>
                  <a:schemeClr val="tx2"/>
                </a:solidFill>
                <a:latin typeface="宋体" panose="02010600030101010101" pitchFamily="2" charset="-122"/>
                <a:ea typeface="宋体" panose="02010600030101010101" pitchFamily="2" charset="-122"/>
              </a:rPr>
              <a:t>在计算机网络中，往返时间RTT（Round-Trip Time）表示从发送方发送数据开始，到发送方收到来自接收方的确认（接收方收到数据后便立即发送确认），总共经历的时间。</a:t>
            </a:r>
            <a:endParaRPr sz="2400" b="1">
              <a:solidFill>
                <a:schemeClr val="tx2"/>
              </a:solidFill>
              <a:latin typeface="宋体" panose="02010600030101010101" pitchFamily="2" charset="-122"/>
              <a:ea typeface="宋体" panose="02010600030101010101" pitchFamily="2" charset="-122"/>
            </a:endParaRPr>
          </a:p>
        </p:txBody>
      </p:sp>
      <p:sp>
        <p:nvSpPr>
          <p:cNvPr id="11" name="文本框 10"/>
          <p:cNvSpPr txBox="1"/>
          <p:nvPr/>
        </p:nvSpPr>
        <p:spPr>
          <a:xfrm>
            <a:off x="400050" y="1050925"/>
            <a:ext cx="173482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6.往返时间</a:t>
            </a:r>
            <a:endParaRPr sz="2400" b="1">
              <a:solidFill>
                <a:schemeClr val="tx2"/>
              </a:solidFill>
              <a:ea typeface="宋体" panose="02010600030101010101" pitchFamily="2" charset="-122"/>
            </a:endParaRPr>
          </a:p>
        </p:txBody>
      </p:sp>
      <p:sp>
        <p:nvSpPr>
          <p:cNvPr id="4" name="文本框 3"/>
          <p:cNvSpPr txBox="1"/>
          <p:nvPr/>
        </p:nvSpPr>
        <p:spPr>
          <a:xfrm>
            <a:off x="400050" y="2946400"/>
            <a:ext cx="8371205" cy="82994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lang="en-US" sz="2400" b="1">
                <a:solidFill>
                  <a:schemeClr val="tx2"/>
                </a:solidFill>
                <a:latin typeface="宋体" panose="02010600030101010101" pitchFamily="2" charset="-122"/>
                <a:ea typeface="宋体" panose="02010600030101010101" pitchFamily="2" charset="-122"/>
              </a:rPr>
              <a:t>    </a:t>
            </a:r>
            <a:r>
              <a:rPr sz="2400" b="1">
                <a:solidFill>
                  <a:schemeClr val="tx2"/>
                </a:solidFill>
                <a:latin typeface="宋体" panose="02010600030101010101" pitchFamily="2" charset="-122"/>
                <a:ea typeface="宋体" panose="02010600030101010101" pitchFamily="2" charset="-122"/>
              </a:rPr>
              <a:t>在互联网中，往返时间还包括各中间结点的</a:t>
            </a:r>
            <a:r>
              <a:rPr sz="2400" b="1">
                <a:solidFill>
                  <a:srgbClr val="FF0000"/>
                </a:solidFill>
                <a:latin typeface="宋体" panose="02010600030101010101" pitchFamily="2" charset="-122"/>
                <a:ea typeface="宋体" panose="02010600030101010101" pitchFamily="2" charset="-122"/>
              </a:rPr>
              <a:t>处理时延</a:t>
            </a:r>
            <a:r>
              <a:rPr sz="2400" b="1">
                <a:solidFill>
                  <a:schemeClr val="tx2"/>
                </a:solidFill>
                <a:latin typeface="宋体" panose="02010600030101010101" pitchFamily="2" charset="-122"/>
                <a:ea typeface="宋体" panose="02010600030101010101" pitchFamily="2" charset="-122"/>
              </a:rPr>
              <a:t>，</a:t>
            </a:r>
            <a:r>
              <a:rPr sz="2400" b="1">
                <a:solidFill>
                  <a:srgbClr val="FF0000"/>
                </a:solidFill>
                <a:latin typeface="宋体" panose="02010600030101010101" pitchFamily="2" charset="-122"/>
                <a:ea typeface="宋体" panose="02010600030101010101" pitchFamily="2" charset="-122"/>
              </a:rPr>
              <a:t>排队时延</a:t>
            </a:r>
            <a:r>
              <a:rPr sz="2400" b="1">
                <a:solidFill>
                  <a:schemeClr val="tx2"/>
                </a:solidFill>
                <a:latin typeface="宋体" panose="02010600030101010101" pitchFamily="2" charset="-122"/>
                <a:ea typeface="宋体" panose="02010600030101010101" pitchFamily="2" charset="-122"/>
              </a:rPr>
              <a:t>以及转发数据时的</a:t>
            </a:r>
            <a:r>
              <a:rPr sz="2400" b="1">
                <a:solidFill>
                  <a:srgbClr val="FF0000"/>
                </a:solidFill>
                <a:latin typeface="宋体" panose="02010600030101010101" pitchFamily="2" charset="-122"/>
                <a:ea typeface="宋体" panose="02010600030101010101" pitchFamily="2" charset="-122"/>
              </a:rPr>
              <a:t>发送时延</a:t>
            </a:r>
            <a:r>
              <a:rPr sz="2400" b="1">
                <a:solidFill>
                  <a:schemeClr val="tx2"/>
                </a:solidFill>
                <a:latin typeface="宋体" panose="02010600030101010101" pitchFamily="2" charset="-122"/>
                <a:ea typeface="宋体" panose="02010600030101010101" pitchFamily="2" charset="-122"/>
              </a:rPr>
              <a:t>。</a:t>
            </a:r>
            <a:endParaRPr sz="2400" b="1">
              <a:solidFill>
                <a:schemeClr val="tx2"/>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483616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1.5.1 计算机网络的性能指标</a:t>
            </a:r>
            <a:endParaRPr sz="2800" b="1">
              <a:solidFill>
                <a:schemeClr val="tx2"/>
              </a:solidFill>
              <a:latin typeface="宋体" panose="02010600030101010101" pitchFamily="2" charset="-122"/>
              <a:ea typeface="宋体" panose="02010600030101010101" pitchFamily="2" charset="-122"/>
              <a:sym typeface="+mn-ea"/>
            </a:endParaRPr>
          </a:p>
        </p:txBody>
      </p:sp>
      <p:sp>
        <p:nvSpPr>
          <p:cNvPr id="3" name="文本框 2"/>
          <p:cNvSpPr txBox="1"/>
          <p:nvPr/>
        </p:nvSpPr>
        <p:spPr>
          <a:xfrm>
            <a:off x="1343660" y="1880870"/>
            <a:ext cx="1734820" cy="460375"/>
          </a:xfrm>
          <a:prstGeom prst="rect">
            <a:avLst/>
          </a:prstGeom>
          <a:noFill/>
          <a:ln w="12700" cmpd="sng">
            <a:solidFill>
              <a:schemeClr val="accent5">
                <a:lumMod val="40000"/>
                <a:lumOff val="60000"/>
              </a:schemeClr>
            </a:solidFill>
            <a:prstDash val="solid"/>
          </a:ln>
        </p:spPr>
        <p:txBody>
          <a:bodyPr wrap="square">
            <a:spAutoFit/>
          </a:bodyPr>
          <a:p>
            <a:pPr indent="0"/>
            <a:r>
              <a:rPr lang="zh-CN" sz="2400" b="1">
                <a:solidFill>
                  <a:schemeClr val="tx2"/>
                </a:solidFill>
                <a:latin typeface="宋体" panose="02010600030101010101" pitchFamily="2" charset="-122"/>
                <a:ea typeface="宋体" panose="02010600030101010101" pitchFamily="2" charset="-122"/>
              </a:rPr>
              <a:t>信道利用率</a:t>
            </a:r>
            <a:endParaRPr lang="zh-CN" sz="2400" b="1">
              <a:solidFill>
                <a:schemeClr val="tx2"/>
              </a:solidFill>
              <a:latin typeface="宋体" panose="02010600030101010101" pitchFamily="2" charset="-122"/>
              <a:ea typeface="宋体" panose="02010600030101010101" pitchFamily="2" charset="-122"/>
            </a:endParaRPr>
          </a:p>
        </p:txBody>
      </p:sp>
      <p:sp>
        <p:nvSpPr>
          <p:cNvPr id="11" name="文本框 10"/>
          <p:cNvSpPr txBox="1"/>
          <p:nvPr/>
        </p:nvSpPr>
        <p:spPr>
          <a:xfrm>
            <a:off x="400050" y="1050925"/>
            <a:ext cx="173482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7.利用率</a:t>
            </a:r>
            <a:endParaRPr sz="2400" b="1">
              <a:solidFill>
                <a:schemeClr val="tx2"/>
              </a:solidFill>
              <a:ea typeface="宋体" panose="02010600030101010101" pitchFamily="2" charset="-122"/>
            </a:endParaRPr>
          </a:p>
        </p:txBody>
      </p:sp>
      <p:sp>
        <p:nvSpPr>
          <p:cNvPr id="4" name="文本框 3"/>
          <p:cNvSpPr txBox="1"/>
          <p:nvPr/>
        </p:nvSpPr>
        <p:spPr>
          <a:xfrm>
            <a:off x="3488055" y="1511300"/>
            <a:ext cx="5305425" cy="1198880"/>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sz="2400" b="1">
                <a:latin typeface="宋体" panose="02010600030101010101" pitchFamily="2" charset="-122"/>
                <a:ea typeface="宋体" panose="02010600030101010101" pitchFamily="2" charset="-122"/>
              </a:rPr>
              <a:t>指出某信道有百分之几的时间是被利用的（有数据通过）。完全空闲的信道的利用率是零；</a:t>
            </a:r>
            <a:endParaRPr sz="2400" b="1">
              <a:latin typeface="宋体" panose="02010600030101010101" pitchFamily="2" charset="-122"/>
              <a:ea typeface="宋体" panose="02010600030101010101" pitchFamily="2" charset="-122"/>
            </a:endParaRPr>
          </a:p>
        </p:txBody>
      </p:sp>
      <p:sp>
        <p:nvSpPr>
          <p:cNvPr id="2" name="文本框 1"/>
          <p:cNvSpPr txBox="1"/>
          <p:nvPr/>
        </p:nvSpPr>
        <p:spPr>
          <a:xfrm>
            <a:off x="1343660" y="3277235"/>
            <a:ext cx="1734820" cy="460375"/>
          </a:xfrm>
          <a:prstGeom prst="rect">
            <a:avLst/>
          </a:prstGeom>
          <a:noFill/>
          <a:ln w="12700" cmpd="sng">
            <a:solidFill>
              <a:schemeClr val="accent5">
                <a:lumMod val="40000"/>
                <a:lumOff val="60000"/>
              </a:schemeClr>
            </a:solidFill>
            <a:prstDash val="solid"/>
          </a:ln>
        </p:spPr>
        <p:txBody>
          <a:bodyPr wrap="square">
            <a:spAutoFit/>
          </a:bodyPr>
          <a:p>
            <a:pPr indent="0"/>
            <a:r>
              <a:rPr lang="zh-CN" sz="2400" b="1">
                <a:solidFill>
                  <a:schemeClr val="tx2"/>
                </a:solidFill>
                <a:latin typeface="宋体" panose="02010600030101010101" pitchFamily="2" charset="-122"/>
                <a:ea typeface="宋体" panose="02010600030101010101" pitchFamily="2" charset="-122"/>
              </a:rPr>
              <a:t>网络利用率</a:t>
            </a:r>
            <a:endParaRPr lang="zh-CN" sz="2400" b="1">
              <a:solidFill>
                <a:schemeClr val="tx2"/>
              </a:solidFill>
              <a:latin typeface="宋体" panose="02010600030101010101" pitchFamily="2" charset="-122"/>
              <a:ea typeface="宋体" panose="02010600030101010101" pitchFamily="2" charset="-122"/>
            </a:endParaRPr>
          </a:p>
        </p:txBody>
      </p:sp>
      <p:sp>
        <p:nvSpPr>
          <p:cNvPr id="5" name="右箭头 4"/>
          <p:cNvSpPr/>
          <p:nvPr/>
        </p:nvSpPr>
        <p:spPr>
          <a:xfrm>
            <a:off x="3078480" y="1939925"/>
            <a:ext cx="426085" cy="3429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右箭头 5"/>
          <p:cNvSpPr/>
          <p:nvPr/>
        </p:nvSpPr>
        <p:spPr>
          <a:xfrm>
            <a:off x="3078480" y="3289935"/>
            <a:ext cx="426085" cy="3429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3488055" y="3289935"/>
            <a:ext cx="5305425" cy="46037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sz="2400" b="1">
                <a:latin typeface="宋体" panose="02010600030101010101" pitchFamily="2" charset="-122"/>
                <a:ea typeface="宋体" panose="02010600030101010101" pitchFamily="2" charset="-122"/>
              </a:rPr>
              <a:t>是全网络的信道利用率的加权平均值。</a:t>
            </a:r>
            <a:endParaRPr sz="2400" b="1">
              <a:latin typeface="宋体" panose="02010600030101010101" pitchFamily="2" charset="-122"/>
              <a:ea typeface="宋体" panose="02010600030101010101" pitchFamily="2" charset="-122"/>
            </a:endParaRPr>
          </a:p>
        </p:txBody>
      </p:sp>
      <p:sp>
        <p:nvSpPr>
          <p:cNvPr id="8" name="文本框 7"/>
          <p:cNvSpPr txBox="1"/>
          <p:nvPr/>
        </p:nvSpPr>
        <p:spPr>
          <a:xfrm>
            <a:off x="222885" y="2282825"/>
            <a:ext cx="822960" cy="82994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利用率</a:t>
            </a:r>
            <a:endParaRPr sz="2400" b="1">
              <a:solidFill>
                <a:schemeClr val="tx2"/>
              </a:solidFill>
              <a:ea typeface="宋体" panose="02010600030101010101" pitchFamily="2" charset="-122"/>
            </a:endParaRPr>
          </a:p>
        </p:txBody>
      </p:sp>
      <p:sp>
        <p:nvSpPr>
          <p:cNvPr id="10" name="左大括号 9"/>
          <p:cNvSpPr/>
          <p:nvPr/>
        </p:nvSpPr>
        <p:spPr>
          <a:xfrm>
            <a:off x="1123315" y="2062480"/>
            <a:ext cx="220345" cy="1503680"/>
          </a:xfrm>
          <a:prstGeom prst="leftBrace">
            <a:avLst/>
          </a:prstGeom>
          <a:ln w="22225"/>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215201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1.1全球联网</a:t>
            </a:r>
            <a:endParaRPr sz="2800" b="1">
              <a:solidFill>
                <a:schemeClr val="tx2"/>
              </a:solidFill>
              <a:latin typeface="宋体" panose="02010600030101010101" pitchFamily="2" charset="-122"/>
              <a:ea typeface="宋体" panose="02010600030101010101" pitchFamily="2" charset="-122"/>
              <a:sym typeface="+mn-ea"/>
            </a:endParaRPr>
          </a:p>
        </p:txBody>
      </p:sp>
      <p:sp>
        <p:nvSpPr>
          <p:cNvPr id="3" name="文本框 2"/>
          <p:cNvSpPr txBox="1"/>
          <p:nvPr/>
        </p:nvSpPr>
        <p:spPr>
          <a:xfrm>
            <a:off x="503555" y="2600325"/>
            <a:ext cx="1595120" cy="460375"/>
          </a:xfrm>
          <a:prstGeom prst="rect">
            <a:avLst/>
          </a:prstGeom>
          <a:noFill/>
          <a:ln w="12700" cmpd="sng">
            <a:solidFill>
              <a:schemeClr val="accent5">
                <a:lumMod val="40000"/>
                <a:lumOff val="60000"/>
              </a:schemeClr>
            </a:solidFill>
            <a:prstDash val="solid"/>
          </a:ln>
        </p:spPr>
        <p:txBody>
          <a:bodyPr wrap="square">
            <a:spAutoFit/>
          </a:bodyPr>
          <a:p>
            <a:pPr indent="0"/>
            <a:r>
              <a:rPr sz="2400" b="1">
                <a:solidFill>
                  <a:schemeClr val="tx2"/>
                </a:solidFill>
                <a:latin typeface="宋体" panose="02010600030101010101" pitchFamily="2" charset="-122"/>
                <a:ea typeface="宋体" panose="02010600030101010101" pitchFamily="2" charset="-122"/>
              </a:rPr>
              <a:t>工作方式</a:t>
            </a:r>
            <a:endParaRPr sz="2400" b="1">
              <a:solidFill>
                <a:schemeClr val="tx2"/>
              </a:solidFill>
              <a:latin typeface="宋体" panose="02010600030101010101" pitchFamily="2" charset="-122"/>
              <a:ea typeface="宋体" panose="02010600030101010101" pitchFamily="2" charset="-122"/>
            </a:endParaRPr>
          </a:p>
        </p:txBody>
      </p:sp>
      <p:sp>
        <p:nvSpPr>
          <p:cNvPr id="11" name="文本框 10"/>
          <p:cNvSpPr txBox="1"/>
          <p:nvPr/>
        </p:nvSpPr>
        <p:spPr>
          <a:xfrm>
            <a:off x="400050" y="1050925"/>
            <a:ext cx="296926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1.1.1 当今网络</a:t>
            </a:r>
            <a:r>
              <a:rPr lang="en-US" altLang="zh-CN" sz="2400" b="1">
                <a:solidFill>
                  <a:schemeClr val="tx2"/>
                </a:solidFill>
                <a:ea typeface="宋体" panose="02010600030101010101" pitchFamily="2" charset="-122"/>
              </a:rPr>
              <a:t>   </a:t>
            </a:r>
            <a:endParaRPr lang="zh-CN" altLang="en-US" sz="2400" b="1">
              <a:solidFill>
                <a:schemeClr val="tx2"/>
              </a:solidFill>
              <a:ea typeface="宋体" panose="02010600030101010101" pitchFamily="2" charset="-122"/>
            </a:endParaRPr>
          </a:p>
        </p:txBody>
      </p:sp>
      <p:sp>
        <p:nvSpPr>
          <p:cNvPr id="12" name="文本框 11"/>
          <p:cNvSpPr txBox="1"/>
          <p:nvPr/>
        </p:nvSpPr>
        <p:spPr>
          <a:xfrm>
            <a:off x="2538095" y="1637030"/>
            <a:ext cx="3670300" cy="460375"/>
          </a:xfrm>
          <a:prstGeom prst="rect">
            <a:avLst/>
          </a:prstGeom>
          <a:noFill/>
          <a:ln w="12700" cmpd="sng">
            <a:solidFill>
              <a:schemeClr val="accent5">
                <a:lumMod val="40000"/>
                <a:lumOff val="60000"/>
              </a:schemeClr>
            </a:solidFill>
            <a:prstDash val="solid"/>
          </a:ln>
        </p:spPr>
        <p:txBody>
          <a:bodyPr wrap="square">
            <a:spAutoFit/>
          </a:bodyPr>
          <a:p>
            <a:pPr marL="342900" indent="-342900">
              <a:buFont typeface="Wingdings" panose="05000000000000000000" charset="0"/>
              <a:buChar char="Ø"/>
            </a:pPr>
            <a:r>
              <a:rPr lang="zh-CN" sz="2400" b="1">
                <a:solidFill>
                  <a:schemeClr val="tx2"/>
                </a:solidFill>
                <a:latin typeface="宋体" panose="02010600030101010101" pitchFamily="2" charset="-122"/>
                <a:ea typeface="宋体" panose="02010600030101010101" pitchFamily="2" charset="-122"/>
              </a:rPr>
              <a:t>网上办公</a:t>
            </a:r>
            <a:endParaRPr lang="zh-CN" sz="2400" b="1">
              <a:solidFill>
                <a:schemeClr val="tx2"/>
              </a:solidFill>
              <a:latin typeface="宋体" panose="02010600030101010101" pitchFamily="2" charset="-122"/>
              <a:ea typeface="宋体" panose="02010600030101010101" pitchFamily="2" charset="-122"/>
            </a:endParaRPr>
          </a:p>
        </p:txBody>
      </p:sp>
      <p:sp>
        <p:nvSpPr>
          <p:cNvPr id="2" name="文本框 1"/>
          <p:cNvSpPr txBox="1"/>
          <p:nvPr/>
        </p:nvSpPr>
        <p:spPr>
          <a:xfrm>
            <a:off x="2538095" y="2348865"/>
            <a:ext cx="3670300" cy="460375"/>
          </a:xfrm>
          <a:prstGeom prst="rect">
            <a:avLst/>
          </a:prstGeom>
          <a:noFill/>
          <a:ln w="12700" cmpd="sng">
            <a:solidFill>
              <a:schemeClr val="accent5">
                <a:lumMod val="40000"/>
                <a:lumOff val="60000"/>
              </a:schemeClr>
            </a:solidFill>
            <a:prstDash val="solid"/>
          </a:ln>
        </p:spPr>
        <p:txBody>
          <a:bodyPr wrap="square">
            <a:spAutoFit/>
          </a:bodyPr>
          <a:p>
            <a:pPr marL="342900" indent="-342900">
              <a:buFont typeface="Wingdings" panose="05000000000000000000" charset="0"/>
              <a:buChar char="Ø"/>
            </a:pPr>
            <a:r>
              <a:rPr lang="zh-CN" sz="2400" b="1">
                <a:solidFill>
                  <a:schemeClr val="tx2"/>
                </a:solidFill>
                <a:latin typeface="宋体" panose="02010600030101010101" pitchFamily="2" charset="-122"/>
                <a:ea typeface="宋体" panose="02010600030101010101" pitchFamily="2" charset="-122"/>
              </a:rPr>
              <a:t>网上员工招聘、培训</a:t>
            </a:r>
            <a:endParaRPr lang="zh-CN" sz="2400" b="1">
              <a:solidFill>
                <a:schemeClr val="tx2"/>
              </a:solidFill>
              <a:latin typeface="宋体" panose="02010600030101010101" pitchFamily="2" charset="-122"/>
              <a:ea typeface="宋体" panose="02010600030101010101" pitchFamily="2" charset="-122"/>
            </a:endParaRPr>
          </a:p>
        </p:txBody>
      </p:sp>
      <p:sp>
        <p:nvSpPr>
          <p:cNvPr id="4" name="文本框 3"/>
          <p:cNvSpPr txBox="1"/>
          <p:nvPr/>
        </p:nvSpPr>
        <p:spPr>
          <a:xfrm>
            <a:off x="2537460" y="3060700"/>
            <a:ext cx="3670935" cy="460375"/>
          </a:xfrm>
          <a:prstGeom prst="rect">
            <a:avLst/>
          </a:prstGeom>
          <a:noFill/>
          <a:ln w="12700" cmpd="sng">
            <a:solidFill>
              <a:schemeClr val="accent5">
                <a:lumMod val="40000"/>
                <a:lumOff val="60000"/>
              </a:schemeClr>
            </a:solidFill>
            <a:prstDash val="solid"/>
          </a:ln>
        </p:spPr>
        <p:txBody>
          <a:bodyPr wrap="square">
            <a:spAutoFit/>
          </a:bodyPr>
          <a:p>
            <a:pPr marL="342900" indent="-342900">
              <a:buFont typeface="Wingdings" panose="05000000000000000000" charset="0"/>
              <a:buChar char="Ø"/>
            </a:pPr>
            <a:r>
              <a:rPr lang="zh-CN" sz="2400" b="1">
                <a:solidFill>
                  <a:schemeClr val="tx2"/>
                </a:solidFill>
                <a:latin typeface="宋体" panose="02010600030101010101" pitchFamily="2" charset="-122"/>
                <a:ea typeface="宋体" panose="02010600030101010101" pitchFamily="2" charset="-122"/>
              </a:rPr>
              <a:t>视频会议</a:t>
            </a:r>
            <a:endParaRPr lang="zh-CN" sz="2400" b="1">
              <a:solidFill>
                <a:schemeClr val="tx2"/>
              </a:solidFill>
              <a:latin typeface="宋体" panose="02010600030101010101" pitchFamily="2" charset="-122"/>
              <a:ea typeface="宋体" panose="02010600030101010101" pitchFamily="2" charset="-122"/>
            </a:endParaRPr>
          </a:p>
        </p:txBody>
      </p:sp>
      <p:sp>
        <p:nvSpPr>
          <p:cNvPr id="6" name="文本框 5"/>
          <p:cNvSpPr txBox="1"/>
          <p:nvPr/>
        </p:nvSpPr>
        <p:spPr>
          <a:xfrm>
            <a:off x="2538095" y="3772535"/>
            <a:ext cx="3670300" cy="460375"/>
          </a:xfrm>
          <a:prstGeom prst="rect">
            <a:avLst/>
          </a:prstGeom>
          <a:noFill/>
          <a:ln w="12700" cmpd="sng">
            <a:solidFill>
              <a:schemeClr val="accent5">
                <a:lumMod val="40000"/>
                <a:lumOff val="60000"/>
              </a:schemeClr>
            </a:solidFill>
            <a:prstDash val="solid"/>
          </a:ln>
        </p:spPr>
        <p:txBody>
          <a:bodyPr wrap="square">
            <a:spAutoFit/>
          </a:bodyPr>
          <a:p>
            <a:pPr marL="342900" indent="-342900">
              <a:buFont typeface="Wingdings" panose="05000000000000000000" charset="0"/>
              <a:buChar char="Ø"/>
            </a:pPr>
            <a:r>
              <a:rPr lang="zh-CN" sz="2400" b="1">
                <a:solidFill>
                  <a:schemeClr val="tx2"/>
                </a:solidFill>
                <a:latin typeface="宋体" panose="02010600030101010101" pitchFamily="2" charset="-122"/>
                <a:ea typeface="宋体" panose="02010600030101010101" pitchFamily="2" charset="-122"/>
              </a:rPr>
              <a:t>网上教学</a:t>
            </a:r>
            <a:endParaRPr lang="zh-CN" sz="2400" b="1">
              <a:solidFill>
                <a:schemeClr val="tx2"/>
              </a:solidFill>
              <a:latin typeface="宋体" panose="02010600030101010101" pitchFamily="2" charset="-122"/>
              <a:ea typeface="宋体" panose="02010600030101010101" pitchFamily="2" charset="-122"/>
            </a:endParaRPr>
          </a:p>
        </p:txBody>
      </p:sp>
      <p:sp>
        <p:nvSpPr>
          <p:cNvPr id="7" name="左大括号 6"/>
          <p:cNvSpPr/>
          <p:nvPr/>
        </p:nvSpPr>
        <p:spPr>
          <a:xfrm>
            <a:off x="2180590" y="1871345"/>
            <a:ext cx="334645" cy="216027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521144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ea typeface="宋体" panose="02010600030101010101" pitchFamily="2" charset="-122"/>
                <a:sym typeface="+mn-ea"/>
              </a:rPr>
              <a:t>1.5.2 计算机网络的非性能特征</a:t>
            </a:r>
            <a:endParaRPr sz="2800" b="1">
              <a:solidFill>
                <a:schemeClr val="tx2"/>
              </a:solidFill>
              <a:ea typeface="宋体" panose="02010600030101010101" pitchFamily="2" charset="-122"/>
              <a:sym typeface="+mn-ea"/>
            </a:endParaRPr>
          </a:p>
        </p:txBody>
      </p:sp>
      <p:sp>
        <p:nvSpPr>
          <p:cNvPr id="3" name="文本框 2"/>
          <p:cNvSpPr txBox="1"/>
          <p:nvPr/>
        </p:nvSpPr>
        <p:spPr>
          <a:xfrm>
            <a:off x="386715" y="1021080"/>
            <a:ext cx="8371205" cy="1106805"/>
          </a:xfrm>
          <a:prstGeom prst="rect">
            <a:avLst/>
          </a:prstGeom>
          <a:noFill/>
          <a:ln w="12700" cmpd="sng">
            <a:solidFill>
              <a:schemeClr val="accent5">
                <a:lumMod val="40000"/>
                <a:lumOff val="60000"/>
              </a:schemeClr>
            </a:solidFill>
            <a:prstDash val="solid"/>
          </a:ln>
        </p:spPr>
        <p:txBody>
          <a:bodyPr wrap="square">
            <a:spAutoFit/>
          </a:bodyPr>
          <a:p>
            <a:pPr indent="0"/>
            <a:r>
              <a:rPr sz="2200" b="1">
                <a:solidFill>
                  <a:schemeClr val="tx2"/>
                </a:solidFill>
                <a:latin typeface="宋体" panose="02010600030101010101" pitchFamily="2" charset="-122"/>
                <a:ea typeface="宋体" panose="02010600030101010101" pitchFamily="2" charset="-122"/>
              </a:rPr>
              <a:t>（1）费用。网络的价格（包括设计和实现的费用）总是必须考虑的，因为网络的性能与其价格密切相关。一般来说，网络的速率越高，其价格也越高。</a:t>
            </a:r>
            <a:endParaRPr sz="2200" b="1">
              <a:solidFill>
                <a:schemeClr val="tx2"/>
              </a:solidFill>
              <a:latin typeface="宋体" panose="02010600030101010101" pitchFamily="2" charset="-122"/>
              <a:ea typeface="宋体" panose="02010600030101010101" pitchFamily="2" charset="-122"/>
            </a:endParaRPr>
          </a:p>
        </p:txBody>
      </p:sp>
      <p:sp>
        <p:nvSpPr>
          <p:cNvPr id="2" name="文本框 1"/>
          <p:cNvSpPr txBox="1"/>
          <p:nvPr/>
        </p:nvSpPr>
        <p:spPr>
          <a:xfrm>
            <a:off x="386715" y="2216150"/>
            <a:ext cx="8371205" cy="768350"/>
          </a:xfrm>
          <a:prstGeom prst="rect">
            <a:avLst/>
          </a:prstGeom>
          <a:noFill/>
          <a:ln w="12700" cmpd="sng">
            <a:solidFill>
              <a:schemeClr val="accent5">
                <a:lumMod val="40000"/>
                <a:lumOff val="60000"/>
              </a:schemeClr>
            </a:solidFill>
            <a:prstDash val="solid"/>
          </a:ln>
        </p:spPr>
        <p:txBody>
          <a:bodyPr wrap="square">
            <a:spAutoFit/>
          </a:bodyPr>
          <a:p>
            <a:pPr indent="0"/>
            <a:r>
              <a:rPr sz="2200" b="1">
                <a:solidFill>
                  <a:schemeClr val="tx2"/>
                </a:solidFill>
                <a:latin typeface="宋体" panose="02010600030101010101" pitchFamily="2" charset="-122"/>
                <a:ea typeface="宋体" panose="02010600030101010101" pitchFamily="2" charset="-122"/>
              </a:rPr>
              <a:t>（2）质量。网络的质量取决于网络中所有构件的质量，以及这些构件是怎样组成网络的。</a:t>
            </a:r>
            <a:endParaRPr sz="2200" b="1">
              <a:solidFill>
                <a:schemeClr val="tx2"/>
              </a:solidFill>
              <a:latin typeface="宋体" panose="02010600030101010101" pitchFamily="2" charset="-122"/>
              <a:ea typeface="宋体" panose="02010600030101010101" pitchFamily="2" charset="-122"/>
            </a:endParaRPr>
          </a:p>
        </p:txBody>
      </p:sp>
      <p:sp>
        <p:nvSpPr>
          <p:cNvPr id="4" name="文本框 3"/>
          <p:cNvSpPr txBox="1"/>
          <p:nvPr/>
        </p:nvSpPr>
        <p:spPr>
          <a:xfrm>
            <a:off x="386080" y="3072765"/>
            <a:ext cx="8371205" cy="429895"/>
          </a:xfrm>
          <a:prstGeom prst="rect">
            <a:avLst/>
          </a:prstGeom>
          <a:noFill/>
          <a:ln w="12700" cmpd="sng">
            <a:solidFill>
              <a:schemeClr val="accent5">
                <a:lumMod val="40000"/>
                <a:lumOff val="60000"/>
              </a:schemeClr>
            </a:solidFill>
            <a:prstDash val="solid"/>
          </a:ln>
        </p:spPr>
        <p:txBody>
          <a:bodyPr wrap="square">
            <a:spAutoFit/>
          </a:bodyPr>
          <a:p>
            <a:pPr indent="0"/>
            <a:r>
              <a:rPr sz="2200" b="1">
                <a:solidFill>
                  <a:schemeClr val="tx2"/>
                </a:solidFill>
                <a:latin typeface="宋体" panose="02010600030101010101" pitchFamily="2" charset="-122"/>
                <a:ea typeface="宋体" panose="02010600030101010101" pitchFamily="2" charset="-122"/>
              </a:rPr>
              <a:t>（3）可靠性。可靠性与网络的质量和性能都有密切关系。</a:t>
            </a:r>
            <a:endParaRPr sz="2200" b="1">
              <a:solidFill>
                <a:schemeClr val="tx2"/>
              </a:solidFill>
              <a:latin typeface="宋体" panose="02010600030101010101" pitchFamily="2" charset="-122"/>
              <a:ea typeface="宋体" panose="02010600030101010101" pitchFamily="2" charset="-122"/>
            </a:endParaRPr>
          </a:p>
        </p:txBody>
      </p:sp>
      <p:sp>
        <p:nvSpPr>
          <p:cNvPr id="5" name="文本框 4"/>
          <p:cNvSpPr txBox="1"/>
          <p:nvPr/>
        </p:nvSpPr>
        <p:spPr>
          <a:xfrm>
            <a:off x="386080" y="3590925"/>
            <a:ext cx="8371205" cy="429895"/>
          </a:xfrm>
          <a:prstGeom prst="rect">
            <a:avLst/>
          </a:prstGeom>
          <a:noFill/>
          <a:ln w="12700" cmpd="sng">
            <a:solidFill>
              <a:schemeClr val="accent5">
                <a:lumMod val="40000"/>
                <a:lumOff val="60000"/>
              </a:schemeClr>
            </a:solidFill>
            <a:prstDash val="solid"/>
          </a:ln>
        </p:spPr>
        <p:txBody>
          <a:bodyPr wrap="square">
            <a:spAutoFit/>
          </a:bodyPr>
          <a:p>
            <a:pPr indent="0"/>
            <a:r>
              <a:rPr sz="2200" b="1">
                <a:solidFill>
                  <a:schemeClr val="tx2"/>
                </a:solidFill>
                <a:latin typeface="宋体" panose="02010600030101010101" pitchFamily="2" charset="-122"/>
                <a:ea typeface="宋体" panose="02010600030101010101" pitchFamily="2" charset="-122"/>
                <a:sym typeface="+mn-ea"/>
              </a:rPr>
              <a:t>（4）可扩展性和可升级性。</a:t>
            </a:r>
            <a:endParaRPr sz="2200" b="1">
              <a:solidFill>
                <a:schemeClr val="tx2"/>
              </a:solidFill>
              <a:latin typeface="宋体" panose="02010600030101010101" pitchFamily="2" charset="-122"/>
              <a:ea typeface="宋体" panose="02010600030101010101" pitchFamily="2" charset="-122"/>
              <a:sym typeface="+mn-ea"/>
            </a:endParaRPr>
          </a:p>
        </p:txBody>
      </p:sp>
      <p:sp>
        <p:nvSpPr>
          <p:cNvPr id="6" name="文本框 5"/>
          <p:cNvSpPr txBox="1"/>
          <p:nvPr/>
        </p:nvSpPr>
        <p:spPr>
          <a:xfrm>
            <a:off x="400050" y="4159250"/>
            <a:ext cx="8371205" cy="768350"/>
          </a:xfrm>
          <a:prstGeom prst="rect">
            <a:avLst/>
          </a:prstGeom>
          <a:noFill/>
          <a:ln w="12700" cmpd="sng">
            <a:solidFill>
              <a:schemeClr val="accent5">
                <a:lumMod val="40000"/>
                <a:lumOff val="60000"/>
              </a:schemeClr>
            </a:solidFill>
            <a:prstDash val="solid"/>
          </a:ln>
        </p:spPr>
        <p:txBody>
          <a:bodyPr wrap="square">
            <a:spAutoFit/>
          </a:bodyPr>
          <a:p>
            <a:pPr indent="0"/>
            <a:r>
              <a:rPr sz="2200" b="1">
                <a:solidFill>
                  <a:schemeClr val="tx2"/>
                </a:solidFill>
                <a:latin typeface="宋体" panose="02010600030101010101" pitchFamily="2" charset="-122"/>
                <a:ea typeface="宋体" panose="02010600030101010101" pitchFamily="2" charset="-122"/>
                <a:sym typeface="+mn-ea"/>
              </a:rPr>
              <a:t>（5）易于管理和维护。网络如果没有良好的管理和维护，就很难达到和保持所设计的性能。</a:t>
            </a:r>
            <a:endParaRPr sz="2200" b="1">
              <a:solidFill>
                <a:schemeClr val="tx2"/>
              </a:solidFill>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414909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ea typeface="宋体" panose="02010600030101010101" pitchFamily="2" charset="-122"/>
                <a:sym typeface="+mn-ea"/>
              </a:rPr>
              <a:t>1.6 计算机网络体系结构</a:t>
            </a:r>
            <a:endParaRPr sz="2800" b="1">
              <a:solidFill>
                <a:schemeClr val="tx2"/>
              </a:solidFill>
              <a:ea typeface="宋体" panose="02010600030101010101" pitchFamily="2" charset="-122"/>
              <a:sym typeface="+mn-ea"/>
            </a:endParaRPr>
          </a:p>
        </p:txBody>
      </p:sp>
      <p:sp>
        <p:nvSpPr>
          <p:cNvPr id="11" name="文本框 10"/>
          <p:cNvSpPr txBox="1"/>
          <p:nvPr/>
        </p:nvSpPr>
        <p:spPr>
          <a:xfrm>
            <a:off x="400050" y="1043305"/>
            <a:ext cx="449961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1.6.1 网络协议与分层</a:t>
            </a:r>
            <a:endParaRPr sz="2400" b="1">
              <a:solidFill>
                <a:schemeClr val="tx2"/>
              </a:solidFill>
              <a:ea typeface="宋体" panose="02010600030101010101" pitchFamily="2" charset="-122"/>
            </a:endParaRPr>
          </a:p>
        </p:txBody>
      </p:sp>
      <p:sp>
        <p:nvSpPr>
          <p:cNvPr id="5" name="文本框 4"/>
          <p:cNvSpPr txBox="1"/>
          <p:nvPr/>
        </p:nvSpPr>
        <p:spPr>
          <a:xfrm>
            <a:off x="400050" y="1671320"/>
            <a:ext cx="449961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1.6.2 具有五层协议的体系结构</a:t>
            </a:r>
            <a:endParaRPr sz="2400" b="1">
              <a:solidFill>
                <a:schemeClr val="tx2"/>
              </a:solidFill>
              <a:ea typeface="宋体" panose="02010600030101010101" pitchFamily="2" charset="-122"/>
            </a:endParaRPr>
          </a:p>
        </p:txBody>
      </p:sp>
      <p:sp>
        <p:nvSpPr>
          <p:cNvPr id="6" name="文本框 5"/>
          <p:cNvSpPr txBox="1"/>
          <p:nvPr/>
        </p:nvSpPr>
        <p:spPr>
          <a:xfrm>
            <a:off x="400050" y="2338070"/>
            <a:ext cx="449961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1.6.3数据通信过程</a:t>
            </a:r>
            <a:endParaRPr sz="2400" b="1">
              <a:solidFill>
                <a:schemeClr val="tx2"/>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883357" y="254606"/>
            <a:ext cx="378142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indent="0" algn="ctr"/>
            <a:r>
              <a:rPr sz="2800" b="1">
                <a:solidFill>
                  <a:schemeClr val="tx2"/>
                </a:solidFill>
                <a:ea typeface="宋体" panose="02010600030101010101" pitchFamily="2" charset="-122"/>
                <a:sym typeface="+mn-ea"/>
              </a:rPr>
              <a:t>1.6.1 网络协议与分层</a:t>
            </a:r>
            <a:endParaRPr lang="zh-CN" altLang="en-US" sz="2800" i="0" dirty="0">
              <a:solidFill>
                <a:schemeClr val="tx2">
                  <a:lumMod val="50000"/>
                </a:schemeClr>
              </a:solidFill>
              <a:effectLst/>
              <a:latin typeface="黑体" panose="02010609060101010101" charset="-122"/>
              <a:ea typeface="黑体" panose="02010609060101010101" charset="-122"/>
            </a:endParaRPr>
          </a:p>
        </p:txBody>
      </p:sp>
      <p:sp>
        <p:nvSpPr>
          <p:cNvPr id="3" name="文本框 2"/>
          <p:cNvSpPr txBox="1"/>
          <p:nvPr/>
        </p:nvSpPr>
        <p:spPr>
          <a:xfrm>
            <a:off x="400050" y="1629410"/>
            <a:ext cx="8006715" cy="798830"/>
          </a:xfrm>
          <a:prstGeom prst="rect">
            <a:avLst/>
          </a:prstGeom>
          <a:noFill/>
          <a:ln w="12700" cmpd="sng">
            <a:solidFill>
              <a:schemeClr val="accent5">
                <a:lumMod val="40000"/>
                <a:lumOff val="60000"/>
              </a:schemeClr>
            </a:solidFill>
            <a:prstDash val="solid"/>
          </a:ln>
        </p:spPr>
        <p:txBody>
          <a:bodyPr wrap="square">
            <a:spAutoFit/>
          </a:bodyPr>
          <a:p>
            <a:pPr indent="0"/>
            <a:r>
              <a:rPr lang="en-US" sz="2400" b="1">
                <a:solidFill>
                  <a:schemeClr val="tx2"/>
                </a:solidFill>
                <a:latin typeface="宋体" panose="02010600030101010101" pitchFamily="2" charset="-122"/>
                <a:ea typeface="宋体" panose="02010600030101010101" pitchFamily="2" charset="-122"/>
              </a:rPr>
              <a:t>    </a:t>
            </a:r>
            <a:r>
              <a:rPr sz="2200" b="1">
                <a:solidFill>
                  <a:schemeClr val="tx2"/>
                </a:solidFill>
                <a:latin typeface="宋体" panose="02010600030101010101" pitchFamily="2" charset="-122"/>
                <a:ea typeface="宋体" panose="02010600030101010101" pitchFamily="2" charset="-122"/>
                <a:sym typeface="+mn-ea"/>
              </a:rPr>
              <a:t>这些为网络数据交换而制定的规则、约定与标准称为网络协议（Network Protocol），也可简称为协议。</a:t>
            </a:r>
            <a:endParaRPr sz="2200" b="1">
              <a:solidFill>
                <a:schemeClr val="tx2"/>
              </a:solidFill>
              <a:latin typeface="宋体" panose="02010600030101010101" pitchFamily="2" charset="-122"/>
              <a:ea typeface="宋体" panose="02010600030101010101" pitchFamily="2" charset="-122"/>
              <a:sym typeface="+mn-ea"/>
            </a:endParaRPr>
          </a:p>
        </p:txBody>
      </p:sp>
      <p:sp>
        <p:nvSpPr>
          <p:cNvPr id="11" name="文本框 10"/>
          <p:cNvSpPr txBox="1"/>
          <p:nvPr/>
        </p:nvSpPr>
        <p:spPr>
          <a:xfrm>
            <a:off x="400050" y="1050925"/>
            <a:ext cx="2149475"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1．网络协议</a:t>
            </a:r>
            <a:endParaRPr sz="2400" b="1">
              <a:solidFill>
                <a:schemeClr val="tx2"/>
              </a:solidFill>
              <a:ea typeface="宋体" panose="02010600030101010101" pitchFamily="2" charset="-122"/>
            </a:endParaRPr>
          </a:p>
        </p:txBody>
      </p:sp>
      <p:sp>
        <p:nvSpPr>
          <p:cNvPr id="4" name="文本框 3"/>
          <p:cNvSpPr txBox="1"/>
          <p:nvPr/>
        </p:nvSpPr>
        <p:spPr>
          <a:xfrm>
            <a:off x="400050" y="2534920"/>
            <a:ext cx="876300" cy="460375"/>
          </a:xfrm>
          <a:prstGeom prst="rect">
            <a:avLst/>
          </a:prstGeom>
          <a:noFill/>
          <a:ln w="12700" cmpd="sng">
            <a:solidFill>
              <a:schemeClr val="accent5">
                <a:lumMod val="40000"/>
                <a:lumOff val="60000"/>
              </a:schemeClr>
            </a:solidFill>
            <a:prstDash val="solid"/>
          </a:ln>
        </p:spPr>
        <p:txBody>
          <a:bodyPr wrap="square">
            <a:spAutoFit/>
          </a:bodyPr>
          <a:p>
            <a:pPr indent="0"/>
            <a:r>
              <a:rPr lang="zh-CN" sz="2400" b="1">
                <a:solidFill>
                  <a:schemeClr val="tx2"/>
                </a:solidFill>
                <a:latin typeface="宋体" panose="02010600030101010101" pitchFamily="2" charset="-122"/>
                <a:ea typeface="宋体" panose="02010600030101010101" pitchFamily="2" charset="-122"/>
              </a:rPr>
              <a:t>语法</a:t>
            </a:r>
            <a:endParaRPr lang="zh-CN" sz="2400" b="1">
              <a:solidFill>
                <a:schemeClr val="tx2"/>
              </a:solidFill>
              <a:latin typeface="宋体" panose="02010600030101010101" pitchFamily="2" charset="-122"/>
              <a:ea typeface="宋体" panose="02010600030101010101" pitchFamily="2" charset="-122"/>
            </a:endParaRPr>
          </a:p>
        </p:txBody>
      </p:sp>
      <p:sp>
        <p:nvSpPr>
          <p:cNvPr id="5" name="文本框 4"/>
          <p:cNvSpPr txBox="1"/>
          <p:nvPr/>
        </p:nvSpPr>
        <p:spPr>
          <a:xfrm>
            <a:off x="1702435" y="2546350"/>
            <a:ext cx="5305425" cy="46037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sz="2400" b="1">
                <a:latin typeface="宋体" panose="02010600030101010101" pitchFamily="2" charset="-122"/>
                <a:ea typeface="宋体" panose="02010600030101010101" pitchFamily="2" charset="-122"/>
              </a:rPr>
              <a:t>即用户数据与控制信息的结构和格式。</a:t>
            </a:r>
            <a:endParaRPr sz="2400" b="1">
              <a:latin typeface="宋体" panose="02010600030101010101" pitchFamily="2" charset="-122"/>
              <a:ea typeface="宋体" panose="02010600030101010101" pitchFamily="2" charset="-122"/>
            </a:endParaRPr>
          </a:p>
        </p:txBody>
      </p:sp>
      <p:sp>
        <p:nvSpPr>
          <p:cNvPr id="6" name="文本框 5"/>
          <p:cNvSpPr txBox="1"/>
          <p:nvPr/>
        </p:nvSpPr>
        <p:spPr>
          <a:xfrm>
            <a:off x="400050" y="3124835"/>
            <a:ext cx="876300" cy="460375"/>
          </a:xfrm>
          <a:prstGeom prst="rect">
            <a:avLst/>
          </a:prstGeom>
          <a:noFill/>
          <a:ln w="12700" cmpd="sng">
            <a:solidFill>
              <a:schemeClr val="accent5">
                <a:lumMod val="40000"/>
                <a:lumOff val="60000"/>
              </a:schemeClr>
            </a:solidFill>
            <a:prstDash val="solid"/>
          </a:ln>
        </p:spPr>
        <p:txBody>
          <a:bodyPr wrap="square">
            <a:spAutoFit/>
          </a:bodyPr>
          <a:p>
            <a:pPr indent="0"/>
            <a:r>
              <a:rPr lang="zh-CN" sz="2400" b="1">
                <a:solidFill>
                  <a:schemeClr val="tx2"/>
                </a:solidFill>
                <a:latin typeface="宋体" panose="02010600030101010101" pitchFamily="2" charset="-122"/>
                <a:ea typeface="宋体" panose="02010600030101010101" pitchFamily="2" charset="-122"/>
              </a:rPr>
              <a:t>语义</a:t>
            </a:r>
            <a:endParaRPr lang="zh-CN" sz="2400" b="1">
              <a:solidFill>
                <a:schemeClr val="tx2"/>
              </a:solidFill>
              <a:latin typeface="宋体" panose="02010600030101010101" pitchFamily="2" charset="-122"/>
              <a:ea typeface="宋体" panose="02010600030101010101" pitchFamily="2" charset="-122"/>
            </a:endParaRPr>
          </a:p>
        </p:txBody>
      </p:sp>
      <p:sp>
        <p:nvSpPr>
          <p:cNvPr id="7" name="右箭头 6"/>
          <p:cNvSpPr/>
          <p:nvPr/>
        </p:nvSpPr>
        <p:spPr>
          <a:xfrm>
            <a:off x="1276350" y="2593975"/>
            <a:ext cx="426085" cy="3429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1702435" y="3160395"/>
            <a:ext cx="6696710" cy="82994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sz="2400" b="1">
                <a:latin typeface="宋体" panose="02010600030101010101" pitchFamily="2" charset="-122"/>
                <a:ea typeface="宋体" panose="02010600030101010101" pitchFamily="2" charset="-122"/>
              </a:rPr>
              <a:t>即需要发出何种控制信息，完成何种动作以及做出何种响应。</a:t>
            </a:r>
            <a:endParaRPr sz="2400" b="1">
              <a:latin typeface="宋体" panose="02010600030101010101" pitchFamily="2" charset="-122"/>
              <a:ea typeface="宋体" panose="02010600030101010101" pitchFamily="2" charset="-122"/>
            </a:endParaRPr>
          </a:p>
        </p:txBody>
      </p:sp>
      <p:sp>
        <p:nvSpPr>
          <p:cNvPr id="10" name="右箭头 9"/>
          <p:cNvSpPr/>
          <p:nvPr/>
        </p:nvSpPr>
        <p:spPr>
          <a:xfrm>
            <a:off x="1276350" y="3183890"/>
            <a:ext cx="426085" cy="3429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400050" y="4132580"/>
            <a:ext cx="876300" cy="460375"/>
          </a:xfrm>
          <a:prstGeom prst="rect">
            <a:avLst/>
          </a:prstGeom>
          <a:noFill/>
          <a:ln w="12700" cmpd="sng">
            <a:solidFill>
              <a:schemeClr val="accent5">
                <a:lumMod val="40000"/>
                <a:lumOff val="60000"/>
              </a:schemeClr>
            </a:solidFill>
            <a:prstDash val="solid"/>
          </a:ln>
        </p:spPr>
        <p:txBody>
          <a:bodyPr wrap="square">
            <a:spAutoFit/>
          </a:bodyPr>
          <a:p>
            <a:pPr indent="0"/>
            <a:r>
              <a:rPr lang="zh-CN" sz="2400" b="1">
                <a:solidFill>
                  <a:schemeClr val="tx2"/>
                </a:solidFill>
                <a:latin typeface="宋体" panose="02010600030101010101" pitchFamily="2" charset="-122"/>
                <a:ea typeface="宋体" panose="02010600030101010101" pitchFamily="2" charset="-122"/>
              </a:rPr>
              <a:t>时序</a:t>
            </a:r>
            <a:endParaRPr lang="zh-CN" sz="2400" b="1">
              <a:solidFill>
                <a:schemeClr val="tx2"/>
              </a:solidFill>
              <a:latin typeface="宋体" panose="02010600030101010101" pitchFamily="2" charset="-122"/>
              <a:ea typeface="宋体" panose="02010600030101010101" pitchFamily="2" charset="-122"/>
            </a:endParaRPr>
          </a:p>
        </p:txBody>
      </p:sp>
      <p:sp>
        <p:nvSpPr>
          <p:cNvPr id="13" name="文本框 12"/>
          <p:cNvSpPr txBox="1"/>
          <p:nvPr/>
        </p:nvSpPr>
        <p:spPr>
          <a:xfrm>
            <a:off x="1702435" y="4144010"/>
            <a:ext cx="5305425" cy="46037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sz="2400" b="1">
                <a:latin typeface="宋体" panose="02010600030101010101" pitchFamily="2" charset="-122"/>
                <a:ea typeface="宋体" panose="02010600030101010101" pitchFamily="2" charset="-122"/>
              </a:rPr>
              <a:t>即对事件实现顺序的详细说明。</a:t>
            </a:r>
            <a:endParaRPr sz="2400" b="1">
              <a:latin typeface="宋体" panose="02010600030101010101" pitchFamily="2" charset="-122"/>
              <a:ea typeface="宋体" panose="02010600030101010101" pitchFamily="2" charset="-122"/>
            </a:endParaRPr>
          </a:p>
        </p:txBody>
      </p:sp>
      <p:sp>
        <p:nvSpPr>
          <p:cNvPr id="14" name="右箭头 13"/>
          <p:cNvSpPr/>
          <p:nvPr/>
        </p:nvSpPr>
        <p:spPr>
          <a:xfrm>
            <a:off x="1276350" y="4191635"/>
            <a:ext cx="426085" cy="3429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883357" y="254606"/>
            <a:ext cx="378142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indent="0" algn="ctr"/>
            <a:r>
              <a:rPr sz="2800" b="1">
                <a:solidFill>
                  <a:schemeClr val="tx2"/>
                </a:solidFill>
                <a:ea typeface="宋体" panose="02010600030101010101" pitchFamily="2" charset="-122"/>
                <a:sym typeface="+mn-ea"/>
              </a:rPr>
              <a:t>1.6.1 网络协议与分层</a:t>
            </a:r>
            <a:endParaRPr lang="zh-CN" altLang="en-US" sz="2800" i="0" dirty="0">
              <a:solidFill>
                <a:schemeClr val="tx2">
                  <a:lumMod val="50000"/>
                </a:schemeClr>
              </a:solidFill>
              <a:effectLst/>
              <a:latin typeface="黑体" panose="02010609060101010101" charset="-122"/>
              <a:ea typeface="黑体" panose="02010609060101010101" charset="-122"/>
            </a:endParaRPr>
          </a:p>
        </p:txBody>
      </p:sp>
      <p:sp>
        <p:nvSpPr>
          <p:cNvPr id="3" name="文本框 2"/>
          <p:cNvSpPr txBox="1"/>
          <p:nvPr/>
        </p:nvSpPr>
        <p:spPr>
          <a:xfrm>
            <a:off x="400050" y="1629410"/>
            <a:ext cx="8203565" cy="798830"/>
          </a:xfrm>
          <a:prstGeom prst="rect">
            <a:avLst/>
          </a:prstGeom>
          <a:noFill/>
          <a:ln w="12700" cmpd="sng">
            <a:solidFill>
              <a:schemeClr val="accent5">
                <a:lumMod val="40000"/>
                <a:lumOff val="60000"/>
              </a:schemeClr>
            </a:solidFill>
            <a:prstDash val="solid"/>
          </a:ln>
        </p:spPr>
        <p:txBody>
          <a:bodyPr wrap="square">
            <a:spAutoFit/>
          </a:bodyPr>
          <a:p>
            <a:pPr indent="0"/>
            <a:r>
              <a:rPr lang="en-US" sz="2400" b="1">
                <a:solidFill>
                  <a:schemeClr val="tx2"/>
                </a:solidFill>
                <a:latin typeface="宋体" panose="02010600030101010101" pitchFamily="2" charset="-122"/>
                <a:ea typeface="宋体" panose="02010600030101010101" pitchFamily="2" charset="-122"/>
              </a:rPr>
              <a:t>    </a:t>
            </a:r>
            <a:r>
              <a:rPr sz="2200" b="1">
                <a:solidFill>
                  <a:schemeClr val="tx2"/>
                </a:solidFill>
                <a:latin typeface="宋体" panose="02010600030101010101" pitchFamily="2" charset="-122"/>
                <a:ea typeface="宋体" panose="02010600030101010101" pitchFamily="2" charset="-122"/>
                <a:sym typeface="+mn-ea"/>
              </a:rPr>
              <a:t>计算机网络系统应该设置多少层，每个层能提供哪些功能的精确定义，以及层之间的关系如何联系在一起。</a:t>
            </a:r>
            <a:endParaRPr sz="2200" b="1">
              <a:solidFill>
                <a:schemeClr val="tx2"/>
              </a:solidFill>
              <a:latin typeface="宋体" panose="02010600030101010101" pitchFamily="2" charset="-122"/>
              <a:ea typeface="宋体" panose="02010600030101010101" pitchFamily="2" charset="-122"/>
              <a:sym typeface="+mn-ea"/>
            </a:endParaRPr>
          </a:p>
        </p:txBody>
      </p:sp>
      <p:sp>
        <p:nvSpPr>
          <p:cNvPr id="11" name="文本框 10"/>
          <p:cNvSpPr txBox="1"/>
          <p:nvPr/>
        </p:nvSpPr>
        <p:spPr>
          <a:xfrm>
            <a:off x="400050" y="1050925"/>
            <a:ext cx="270510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2．网络体系结构</a:t>
            </a:r>
            <a:endParaRPr sz="2400" b="1">
              <a:solidFill>
                <a:schemeClr val="tx2"/>
              </a:solidFill>
              <a:ea typeface="宋体" panose="02010600030101010101" pitchFamily="2" charset="-122"/>
            </a:endParaRPr>
          </a:p>
        </p:txBody>
      </p:sp>
      <p:sp>
        <p:nvSpPr>
          <p:cNvPr id="5" name="文本框 4"/>
          <p:cNvSpPr txBox="1"/>
          <p:nvPr/>
        </p:nvSpPr>
        <p:spPr>
          <a:xfrm>
            <a:off x="400050" y="2667635"/>
            <a:ext cx="2408555" cy="82994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sz="2400" b="1">
                <a:latin typeface="宋体" panose="02010600030101010101" pitchFamily="2" charset="-122"/>
                <a:ea typeface="宋体" panose="02010600030101010101" pitchFamily="2" charset="-122"/>
              </a:rPr>
              <a:t>“层内功能内聚，层间耦合松散”</a:t>
            </a:r>
            <a:endParaRPr sz="2400" b="1">
              <a:latin typeface="宋体" panose="02010600030101010101" pitchFamily="2" charset="-122"/>
              <a:ea typeface="宋体" panose="02010600030101010101" pitchFamily="2" charset="-122"/>
            </a:endParaRPr>
          </a:p>
        </p:txBody>
      </p:sp>
      <p:sp>
        <p:nvSpPr>
          <p:cNvPr id="9" name="文本框 8"/>
          <p:cNvSpPr txBox="1"/>
          <p:nvPr/>
        </p:nvSpPr>
        <p:spPr>
          <a:xfrm>
            <a:off x="3105150" y="2546350"/>
            <a:ext cx="5498465" cy="1568450"/>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sz="2400" b="1">
                <a:latin typeface="宋体" panose="02010600030101010101" pitchFamily="2" charset="-122"/>
                <a:ea typeface="宋体" panose="02010600030101010101" pitchFamily="2" charset="-122"/>
              </a:rPr>
              <a:t>在网络中，功能类似或紧密程度相关的模块应放置在同一层，层与层之间应保持松散的耦合，使信息在层与层之间的流动减到最小。</a:t>
            </a:r>
            <a:endParaRPr sz="2400" b="1">
              <a:latin typeface="宋体" panose="02010600030101010101" pitchFamily="2" charset="-122"/>
              <a:ea typeface="宋体" panose="02010600030101010101" pitchFamily="2" charset="-122"/>
            </a:endParaRPr>
          </a:p>
        </p:txBody>
      </p:sp>
      <p:sp>
        <p:nvSpPr>
          <p:cNvPr id="2" name="右箭头 1"/>
          <p:cNvSpPr/>
          <p:nvPr/>
        </p:nvSpPr>
        <p:spPr>
          <a:xfrm>
            <a:off x="2808605" y="2922905"/>
            <a:ext cx="311785" cy="31940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883357" y="254606"/>
            <a:ext cx="378142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indent="0" algn="ctr"/>
            <a:r>
              <a:rPr sz="2800" b="1">
                <a:solidFill>
                  <a:schemeClr val="tx2"/>
                </a:solidFill>
                <a:ea typeface="宋体" panose="02010600030101010101" pitchFamily="2" charset="-122"/>
                <a:sym typeface="+mn-ea"/>
              </a:rPr>
              <a:t>1.6.1 网络协议与分层</a:t>
            </a:r>
            <a:endParaRPr lang="zh-CN" altLang="en-US" sz="2800" i="0" dirty="0">
              <a:solidFill>
                <a:schemeClr val="tx2">
                  <a:lumMod val="50000"/>
                </a:schemeClr>
              </a:solidFill>
              <a:effectLst/>
              <a:latin typeface="黑体" panose="02010609060101010101" charset="-122"/>
              <a:ea typeface="黑体" panose="02010609060101010101" charset="-122"/>
            </a:endParaRPr>
          </a:p>
        </p:txBody>
      </p:sp>
      <p:sp>
        <p:nvSpPr>
          <p:cNvPr id="11" name="文本框 10"/>
          <p:cNvSpPr txBox="1"/>
          <p:nvPr/>
        </p:nvSpPr>
        <p:spPr>
          <a:xfrm>
            <a:off x="400050" y="1050925"/>
            <a:ext cx="270510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2．网络体系结构</a:t>
            </a:r>
            <a:endParaRPr sz="2400" b="1">
              <a:solidFill>
                <a:schemeClr val="tx2"/>
              </a:solidFill>
              <a:ea typeface="宋体" panose="02010600030101010101" pitchFamily="2" charset="-122"/>
            </a:endParaRPr>
          </a:p>
        </p:txBody>
      </p:sp>
      <p:sp>
        <p:nvSpPr>
          <p:cNvPr id="5" name="文本框 4"/>
          <p:cNvSpPr txBox="1"/>
          <p:nvPr/>
        </p:nvSpPr>
        <p:spPr>
          <a:xfrm>
            <a:off x="493395" y="2207260"/>
            <a:ext cx="1158875" cy="46037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sz="2400" b="1">
                <a:latin typeface="宋体" panose="02010600030101010101" pitchFamily="2" charset="-122"/>
                <a:ea typeface="宋体" panose="02010600030101010101" pitchFamily="2" charset="-122"/>
              </a:rPr>
              <a:t>OSI/RM</a:t>
            </a:r>
            <a:endParaRPr sz="2400" b="1">
              <a:latin typeface="宋体" panose="02010600030101010101" pitchFamily="2" charset="-122"/>
              <a:ea typeface="宋体" panose="02010600030101010101" pitchFamily="2" charset="-122"/>
            </a:endParaRPr>
          </a:p>
        </p:txBody>
      </p:sp>
      <p:sp>
        <p:nvSpPr>
          <p:cNvPr id="9" name="文本框 8"/>
          <p:cNvSpPr txBox="1"/>
          <p:nvPr/>
        </p:nvSpPr>
        <p:spPr>
          <a:xfrm>
            <a:off x="2048510" y="1629410"/>
            <a:ext cx="6390640" cy="163004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sz="2000" b="1">
                <a:latin typeface="宋体" panose="02010600030101010101" pitchFamily="2" charset="-122"/>
                <a:ea typeface="宋体" panose="02010600030101010101" pitchFamily="2" charset="-122"/>
              </a:rPr>
              <a:t>国际化标准组织ISO提出的开放系统互联参考模型OSI/RM（Open System Interconnection Basic Reference Mode），该模型结构严谨，理论性强，学术价值高，各种网络都参考它，它是局域网和广域网上一套普遍适用的规范集合。</a:t>
            </a:r>
            <a:endParaRPr sz="2000" b="1">
              <a:latin typeface="宋体" panose="02010600030101010101" pitchFamily="2" charset="-122"/>
              <a:ea typeface="宋体" panose="02010600030101010101" pitchFamily="2" charset="-122"/>
            </a:endParaRPr>
          </a:p>
        </p:txBody>
      </p:sp>
      <p:sp>
        <p:nvSpPr>
          <p:cNvPr id="2" name="右箭头 1"/>
          <p:cNvSpPr/>
          <p:nvPr/>
        </p:nvSpPr>
        <p:spPr>
          <a:xfrm>
            <a:off x="1652270" y="2277745"/>
            <a:ext cx="396000" cy="31940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493395" y="3598545"/>
            <a:ext cx="1158875" cy="46037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sz="2400" b="1">
                <a:latin typeface="宋体" panose="02010600030101010101" pitchFamily="2" charset="-122"/>
                <a:ea typeface="宋体" panose="02010600030101010101" pitchFamily="2" charset="-122"/>
              </a:rPr>
              <a:t>TCP/IP</a:t>
            </a:r>
            <a:endParaRPr sz="2400" b="1">
              <a:latin typeface="宋体" panose="02010600030101010101" pitchFamily="2" charset="-122"/>
              <a:ea typeface="宋体" panose="02010600030101010101" pitchFamily="2" charset="-122"/>
            </a:endParaRPr>
          </a:p>
        </p:txBody>
      </p:sp>
      <p:sp>
        <p:nvSpPr>
          <p:cNvPr id="6" name="文本框 5"/>
          <p:cNvSpPr txBox="1"/>
          <p:nvPr/>
        </p:nvSpPr>
        <p:spPr>
          <a:xfrm>
            <a:off x="2048510" y="3321050"/>
            <a:ext cx="6390640" cy="1014730"/>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sz="2000" b="1">
                <a:latin typeface="宋体" panose="02010600030101010101" pitchFamily="2" charset="-122"/>
                <a:ea typeface="宋体" panose="02010600030101010101" pitchFamily="2" charset="-122"/>
              </a:rPr>
              <a:t>Internet标准化组织制定的参考模型TCP/IP，相对于OSI/RM来说更为简单，实用性强，现在已成为事实上的工业标准，现代计算机网络大多遵循这一标准。</a:t>
            </a:r>
            <a:endParaRPr sz="2000" b="1">
              <a:latin typeface="宋体" panose="02010600030101010101" pitchFamily="2" charset="-122"/>
              <a:ea typeface="宋体" panose="02010600030101010101" pitchFamily="2" charset="-122"/>
            </a:endParaRPr>
          </a:p>
        </p:txBody>
      </p:sp>
      <p:sp>
        <p:nvSpPr>
          <p:cNvPr id="7" name="右箭头 6"/>
          <p:cNvSpPr/>
          <p:nvPr/>
        </p:nvSpPr>
        <p:spPr>
          <a:xfrm>
            <a:off x="1652270" y="3669030"/>
            <a:ext cx="396000" cy="31940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883357" y="254606"/>
            <a:ext cx="378142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indent="0" algn="ctr"/>
            <a:r>
              <a:rPr sz="2800" b="1">
                <a:solidFill>
                  <a:schemeClr val="tx2"/>
                </a:solidFill>
                <a:ea typeface="宋体" panose="02010600030101010101" pitchFamily="2" charset="-122"/>
                <a:sym typeface="+mn-ea"/>
              </a:rPr>
              <a:t>1.6.1 网络协议与分层</a:t>
            </a:r>
            <a:endParaRPr lang="zh-CN" altLang="en-US" sz="2800" i="0" dirty="0">
              <a:solidFill>
                <a:schemeClr val="tx2">
                  <a:lumMod val="50000"/>
                </a:schemeClr>
              </a:solidFill>
              <a:effectLst/>
              <a:latin typeface="黑体" panose="02010609060101010101" charset="-122"/>
              <a:ea typeface="黑体" panose="02010609060101010101" charset="-122"/>
            </a:endParaRPr>
          </a:p>
        </p:txBody>
      </p:sp>
      <p:sp>
        <p:nvSpPr>
          <p:cNvPr id="11" name="文本框 10"/>
          <p:cNvSpPr txBox="1"/>
          <p:nvPr/>
        </p:nvSpPr>
        <p:spPr>
          <a:xfrm>
            <a:off x="400050" y="1050925"/>
            <a:ext cx="291338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3.ISO/RM参考模型</a:t>
            </a:r>
            <a:endParaRPr sz="2400" b="1">
              <a:solidFill>
                <a:schemeClr val="tx2"/>
              </a:solidFill>
              <a:ea typeface="宋体" panose="02010600030101010101" pitchFamily="2" charset="-122"/>
            </a:endParaRPr>
          </a:p>
        </p:txBody>
      </p:sp>
      <p:sp>
        <p:nvSpPr>
          <p:cNvPr id="4" name="文本框 3"/>
          <p:cNvSpPr txBox="1"/>
          <p:nvPr/>
        </p:nvSpPr>
        <p:spPr>
          <a:xfrm>
            <a:off x="1969135" y="3332480"/>
            <a:ext cx="1152000" cy="337185"/>
          </a:xfrm>
          <a:prstGeom prst="rect">
            <a:avLst/>
          </a:prstGeom>
          <a:noFill/>
          <a:ln w="12700" cmpd="sng">
            <a:solidFill>
              <a:schemeClr val="accent5">
                <a:lumMod val="40000"/>
                <a:lumOff val="60000"/>
              </a:schemeClr>
            </a:solidFill>
            <a:prstDash val="solid"/>
          </a:ln>
        </p:spPr>
        <p:txBody>
          <a:bodyPr wrap="square" lIns="0" rIns="0">
            <a:spAutoFit/>
          </a:bodyPr>
          <a:p>
            <a:pPr indent="0" algn="ctr"/>
            <a:r>
              <a:rPr lang="zh-CN" sz="1600" b="1">
                <a:solidFill>
                  <a:schemeClr val="tx2"/>
                </a:solidFill>
                <a:latin typeface="宋体" panose="02010600030101010101" pitchFamily="2" charset="-122"/>
                <a:ea typeface="宋体" panose="02010600030101010101" pitchFamily="2" charset="-122"/>
              </a:rPr>
              <a:t>网络层</a:t>
            </a:r>
            <a:endParaRPr lang="zh-CN" sz="1600" b="1">
              <a:solidFill>
                <a:schemeClr val="tx2"/>
              </a:solidFill>
              <a:latin typeface="宋体" panose="02010600030101010101" pitchFamily="2" charset="-122"/>
              <a:ea typeface="宋体" panose="02010600030101010101" pitchFamily="2" charset="-122"/>
            </a:endParaRPr>
          </a:p>
        </p:txBody>
      </p:sp>
      <p:sp>
        <p:nvSpPr>
          <p:cNvPr id="6" name="文本框 5"/>
          <p:cNvSpPr txBox="1"/>
          <p:nvPr/>
        </p:nvSpPr>
        <p:spPr>
          <a:xfrm>
            <a:off x="1969135" y="3670935"/>
            <a:ext cx="1152000" cy="337185"/>
          </a:xfrm>
          <a:prstGeom prst="rect">
            <a:avLst/>
          </a:prstGeom>
          <a:noFill/>
          <a:ln w="12700" cmpd="sng">
            <a:solidFill>
              <a:schemeClr val="accent5">
                <a:lumMod val="40000"/>
                <a:lumOff val="60000"/>
              </a:schemeClr>
            </a:solidFill>
            <a:prstDash val="solid"/>
          </a:ln>
        </p:spPr>
        <p:txBody>
          <a:bodyPr wrap="square" lIns="0" rIns="0">
            <a:spAutoFit/>
          </a:bodyPr>
          <a:p>
            <a:pPr indent="0" algn="ctr"/>
            <a:r>
              <a:rPr lang="zh-CN" sz="1600" b="1">
                <a:solidFill>
                  <a:schemeClr val="tx2"/>
                </a:solidFill>
                <a:latin typeface="宋体" panose="02010600030101010101" pitchFamily="2" charset="-122"/>
                <a:ea typeface="宋体" panose="02010600030101010101" pitchFamily="2" charset="-122"/>
              </a:rPr>
              <a:t>数据链路层</a:t>
            </a:r>
            <a:endParaRPr lang="zh-CN" sz="1600" b="1">
              <a:solidFill>
                <a:schemeClr val="tx2"/>
              </a:solidFill>
              <a:latin typeface="宋体" panose="02010600030101010101" pitchFamily="2" charset="-122"/>
              <a:ea typeface="宋体" panose="02010600030101010101" pitchFamily="2" charset="-122"/>
            </a:endParaRPr>
          </a:p>
        </p:txBody>
      </p:sp>
      <p:sp>
        <p:nvSpPr>
          <p:cNvPr id="12" name="文本框 11"/>
          <p:cNvSpPr txBox="1"/>
          <p:nvPr/>
        </p:nvSpPr>
        <p:spPr>
          <a:xfrm>
            <a:off x="1969135" y="4009390"/>
            <a:ext cx="1152000" cy="337185"/>
          </a:xfrm>
          <a:prstGeom prst="rect">
            <a:avLst/>
          </a:prstGeom>
          <a:noFill/>
          <a:ln w="12700" cmpd="sng">
            <a:solidFill>
              <a:schemeClr val="accent5">
                <a:lumMod val="40000"/>
                <a:lumOff val="60000"/>
              </a:schemeClr>
            </a:solidFill>
            <a:prstDash val="solid"/>
          </a:ln>
        </p:spPr>
        <p:txBody>
          <a:bodyPr wrap="square" lIns="0" rIns="0">
            <a:spAutoFit/>
          </a:bodyPr>
          <a:p>
            <a:pPr indent="0" algn="ctr"/>
            <a:r>
              <a:rPr lang="zh-CN" sz="1600" b="1">
                <a:solidFill>
                  <a:schemeClr val="tx2"/>
                </a:solidFill>
                <a:latin typeface="宋体" panose="02010600030101010101" pitchFamily="2" charset="-122"/>
                <a:ea typeface="宋体" panose="02010600030101010101" pitchFamily="2" charset="-122"/>
              </a:rPr>
              <a:t>物理层</a:t>
            </a:r>
            <a:endParaRPr lang="zh-CN" sz="1600" b="1">
              <a:solidFill>
                <a:schemeClr val="tx2"/>
              </a:solidFill>
              <a:latin typeface="宋体" panose="02010600030101010101" pitchFamily="2" charset="-122"/>
              <a:ea typeface="宋体" panose="02010600030101010101" pitchFamily="2" charset="-122"/>
            </a:endParaRPr>
          </a:p>
        </p:txBody>
      </p:sp>
      <p:sp>
        <p:nvSpPr>
          <p:cNvPr id="2" name="文本框 1"/>
          <p:cNvSpPr txBox="1"/>
          <p:nvPr/>
        </p:nvSpPr>
        <p:spPr>
          <a:xfrm>
            <a:off x="1969135" y="2320925"/>
            <a:ext cx="1152000" cy="337185"/>
          </a:xfrm>
          <a:prstGeom prst="rect">
            <a:avLst/>
          </a:prstGeom>
          <a:noFill/>
          <a:ln w="12700" cmpd="sng">
            <a:solidFill>
              <a:schemeClr val="accent5">
                <a:lumMod val="40000"/>
                <a:lumOff val="60000"/>
              </a:schemeClr>
            </a:solidFill>
            <a:prstDash val="solid"/>
          </a:ln>
        </p:spPr>
        <p:txBody>
          <a:bodyPr wrap="square" lIns="0" rIns="0">
            <a:spAutoFit/>
          </a:bodyPr>
          <a:p>
            <a:pPr indent="0" algn="ctr"/>
            <a:r>
              <a:rPr lang="zh-CN" sz="1600" b="1">
                <a:solidFill>
                  <a:schemeClr val="tx2"/>
                </a:solidFill>
                <a:latin typeface="宋体" panose="02010600030101010101" pitchFamily="2" charset="-122"/>
                <a:ea typeface="宋体" panose="02010600030101010101" pitchFamily="2" charset="-122"/>
              </a:rPr>
              <a:t>表示层</a:t>
            </a:r>
            <a:endParaRPr lang="zh-CN" sz="1600" b="1">
              <a:solidFill>
                <a:schemeClr val="tx2"/>
              </a:solidFill>
              <a:latin typeface="宋体" panose="02010600030101010101" pitchFamily="2" charset="-122"/>
              <a:ea typeface="宋体" panose="02010600030101010101" pitchFamily="2" charset="-122"/>
            </a:endParaRPr>
          </a:p>
        </p:txBody>
      </p:sp>
      <p:sp>
        <p:nvSpPr>
          <p:cNvPr id="8" name="文本框 7"/>
          <p:cNvSpPr txBox="1"/>
          <p:nvPr/>
        </p:nvSpPr>
        <p:spPr>
          <a:xfrm>
            <a:off x="1969135" y="2658110"/>
            <a:ext cx="1152000" cy="337185"/>
          </a:xfrm>
          <a:prstGeom prst="rect">
            <a:avLst/>
          </a:prstGeom>
          <a:noFill/>
          <a:ln w="12700" cmpd="sng">
            <a:solidFill>
              <a:schemeClr val="accent5">
                <a:lumMod val="40000"/>
                <a:lumOff val="60000"/>
              </a:schemeClr>
            </a:solidFill>
            <a:prstDash val="solid"/>
          </a:ln>
        </p:spPr>
        <p:txBody>
          <a:bodyPr wrap="square" lIns="0" rIns="0">
            <a:spAutoFit/>
          </a:bodyPr>
          <a:p>
            <a:pPr indent="0" algn="ctr"/>
            <a:r>
              <a:rPr lang="zh-CN" sz="1600" b="1">
                <a:solidFill>
                  <a:schemeClr val="tx2"/>
                </a:solidFill>
                <a:latin typeface="宋体" panose="02010600030101010101" pitchFamily="2" charset="-122"/>
                <a:ea typeface="宋体" panose="02010600030101010101" pitchFamily="2" charset="-122"/>
              </a:rPr>
              <a:t>会话层</a:t>
            </a:r>
            <a:endParaRPr lang="zh-CN" sz="1600" b="1">
              <a:solidFill>
                <a:schemeClr val="tx2"/>
              </a:solidFill>
              <a:latin typeface="宋体" panose="02010600030101010101" pitchFamily="2" charset="-122"/>
              <a:ea typeface="宋体" panose="02010600030101010101" pitchFamily="2" charset="-122"/>
            </a:endParaRPr>
          </a:p>
        </p:txBody>
      </p:sp>
      <p:sp>
        <p:nvSpPr>
          <p:cNvPr id="15" name="文本框 14"/>
          <p:cNvSpPr txBox="1"/>
          <p:nvPr/>
        </p:nvSpPr>
        <p:spPr>
          <a:xfrm>
            <a:off x="1969135" y="2995930"/>
            <a:ext cx="1152000" cy="337185"/>
          </a:xfrm>
          <a:prstGeom prst="rect">
            <a:avLst/>
          </a:prstGeom>
          <a:noFill/>
          <a:ln w="12700" cmpd="sng">
            <a:solidFill>
              <a:schemeClr val="accent5">
                <a:lumMod val="40000"/>
                <a:lumOff val="60000"/>
              </a:schemeClr>
            </a:solidFill>
            <a:prstDash val="solid"/>
          </a:ln>
        </p:spPr>
        <p:txBody>
          <a:bodyPr wrap="square" lIns="0" rIns="0">
            <a:spAutoFit/>
          </a:bodyPr>
          <a:p>
            <a:pPr indent="0" algn="ctr"/>
            <a:r>
              <a:rPr lang="zh-CN" sz="1600" b="1">
                <a:solidFill>
                  <a:schemeClr val="tx2"/>
                </a:solidFill>
                <a:latin typeface="宋体" panose="02010600030101010101" pitchFamily="2" charset="-122"/>
                <a:ea typeface="宋体" panose="02010600030101010101" pitchFamily="2" charset="-122"/>
              </a:rPr>
              <a:t>运输层</a:t>
            </a:r>
            <a:endParaRPr lang="zh-CN" sz="1600" b="1">
              <a:solidFill>
                <a:schemeClr val="tx2"/>
              </a:solidFill>
              <a:latin typeface="宋体" panose="02010600030101010101" pitchFamily="2" charset="-122"/>
              <a:ea typeface="宋体" panose="02010600030101010101" pitchFamily="2" charset="-122"/>
            </a:endParaRPr>
          </a:p>
        </p:txBody>
      </p:sp>
      <p:sp>
        <p:nvSpPr>
          <p:cNvPr id="16" name="文本框 15"/>
          <p:cNvSpPr txBox="1"/>
          <p:nvPr/>
        </p:nvSpPr>
        <p:spPr>
          <a:xfrm>
            <a:off x="1969135" y="1983740"/>
            <a:ext cx="1152000" cy="337185"/>
          </a:xfrm>
          <a:prstGeom prst="rect">
            <a:avLst/>
          </a:prstGeom>
          <a:noFill/>
          <a:ln w="12700" cmpd="sng">
            <a:solidFill>
              <a:schemeClr val="accent5">
                <a:lumMod val="40000"/>
                <a:lumOff val="60000"/>
              </a:schemeClr>
            </a:solidFill>
            <a:prstDash val="solid"/>
          </a:ln>
        </p:spPr>
        <p:txBody>
          <a:bodyPr wrap="square" lIns="0" rIns="0">
            <a:spAutoFit/>
          </a:bodyPr>
          <a:p>
            <a:pPr indent="0" algn="ctr"/>
            <a:r>
              <a:rPr lang="zh-CN" sz="1600" b="1">
                <a:solidFill>
                  <a:schemeClr val="tx2"/>
                </a:solidFill>
                <a:latin typeface="宋体" panose="02010600030101010101" pitchFamily="2" charset="-122"/>
                <a:ea typeface="宋体" panose="02010600030101010101" pitchFamily="2" charset="-122"/>
              </a:rPr>
              <a:t>应用层</a:t>
            </a:r>
            <a:endParaRPr lang="zh-CN" sz="1600" b="1">
              <a:solidFill>
                <a:schemeClr val="tx2"/>
              </a:solidFill>
              <a:latin typeface="宋体" panose="02010600030101010101" pitchFamily="2" charset="-122"/>
              <a:ea typeface="宋体" panose="02010600030101010101" pitchFamily="2" charset="-122"/>
            </a:endParaRPr>
          </a:p>
        </p:txBody>
      </p:sp>
      <p:sp>
        <p:nvSpPr>
          <p:cNvPr id="17" name="左大括号 16"/>
          <p:cNvSpPr/>
          <p:nvPr/>
        </p:nvSpPr>
        <p:spPr>
          <a:xfrm>
            <a:off x="1818640" y="2017395"/>
            <a:ext cx="150495" cy="977900"/>
          </a:xfrm>
          <a:prstGeom prst="leftBrace">
            <a:avLst/>
          </a:prstGeom>
          <a:ln w="22225"/>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8" name="左大括号 17"/>
          <p:cNvSpPr/>
          <p:nvPr/>
        </p:nvSpPr>
        <p:spPr>
          <a:xfrm>
            <a:off x="1853565" y="3395980"/>
            <a:ext cx="115570" cy="951230"/>
          </a:xfrm>
          <a:prstGeom prst="leftBrace">
            <a:avLst/>
          </a:prstGeom>
          <a:ln w="22225"/>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9" name="文本框 18"/>
          <p:cNvSpPr txBox="1"/>
          <p:nvPr/>
        </p:nvSpPr>
        <p:spPr>
          <a:xfrm>
            <a:off x="1016000" y="2212975"/>
            <a:ext cx="742950" cy="337185"/>
          </a:xfrm>
          <a:prstGeom prst="rect">
            <a:avLst/>
          </a:prstGeom>
          <a:noFill/>
          <a:ln w="12700" cmpd="sng">
            <a:noFill/>
            <a:prstDash val="solid"/>
          </a:ln>
        </p:spPr>
        <p:txBody>
          <a:bodyPr wrap="square" lIns="0" rIns="0">
            <a:spAutoFit/>
          </a:bodyPr>
          <a:p>
            <a:pPr indent="0" algn="ctr"/>
            <a:r>
              <a:rPr lang="zh-CN" sz="1600" b="1">
                <a:solidFill>
                  <a:schemeClr val="tx2"/>
                </a:solidFill>
                <a:latin typeface="宋体" panose="02010600030101010101" pitchFamily="2" charset="-122"/>
                <a:ea typeface="宋体" panose="02010600030101010101" pitchFamily="2" charset="-122"/>
              </a:rPr>
              <a:t>高三层</a:t>
            </a:r>
            <a:endParaRPr lang="zh-CN" sz="1600" b="1">
              <a:solidFill>
                <a:schemeClr val="tx2"/>
              </a:solidFill>
              <a:latin typeface="宋体" panose="02010600030101010101" pitchFamily="2" charset="-122"/>
              <a:ea typeface="宋体" panose="02010600030101010101" pitchFamily="2" charset="-122"/>
            </a:endParaRPr>
          </a:p>
        </p:txBody>
      </p:sp>
      <p:sp>
        <p:nvSpPr>
          <p:cNvPr id="20" name="文本框 19"/>
          <p:cNvSpPr txBox="1"/>
          <p:nvPr/>
        </p:nvSpPr>
        <p:spPr>
          <a:xfrm>
            <a:off x="1072515" y="3669030"/>
            <a:ext cx="686435" cy="337185"/>
          </a:xfrm>
          <a:prstGeom prst="rect">
            <a:avLst/>
          </a:prstGeom>
          <a:noFill/>
          <a:ln w="12700" cmpd="sng">
            <a:noFill/>
            <a:prstDash val="solid"/>
          </a:ln>
        </p:spPr>
        <p:txBody>
          <a:bodyPr wrap="square" lIns="0" rIns="0">
            <a:spAutoFit/>
          </a:bodyPr>
          <a:p>
            <a:pPr indent="0" algn="ctr"/>
            <a:r>
              <a:rPr lang="zh-CN" sz="1600" b="1">
                <a:solidFill>
                  <a:schemeClr val="tx2"/>
                </a:solidFill>
                <a:latin typeface="宋体" panose="02010600030101010101" pitchFamily="2" charset="-122"/>
                <a:ea typeface="宋体" panose="02010600030101010101" pitchFamily="2" charset="-122"/>
              </a:rPr>
              <a:t>低三层</a:t>
            </a:r>
            <a:endParaRPr lang="zh-CN" sz="1600" b="1">
              <a:solidFill>
                <a:schemeClr val="tx2"/>
              </a:solidFill>
              <a:latin typeface="宋体" panose="02010600030101010101" pitchFamily="2" charset="-122"/>
              <a:ea typeface="宋体" panose="02010600030101010101" pitchFamily="2" charset="-122"/>
            </a:endParaRPr>
          </a:p>
        </p:txBody>
      </p:sp>
      <p:sp>
        <p:nvSpPr>
          <p:cNvPr id="21" name="文本框 20"/>
          <p:cNvSpPr txBox="1"/>
          <p:nvPr/>
        </p:nvSpPr>
        <p:spPr>
          <a:xfrm>
            <a:off x="1172845" y="2995930"/>
            <a:ext cx="796290" cy="337185"/>
          </a:xfrm>
          <a:prstGeom prst="rect">
            <a:avLst/>
          </a:prstGeom>
          <a:noFill/>
          <a:ln w="12700" cmpd="sng">
            <a:noFill/>
            <a:prstDash val="solid"/>
          </a:ln>
        </p:spPr>
        <p:txBody>
          <a:bodyPr wrap="square">
            <a:spAutoFit/>
          </a:bodyPr>
          <a:p>
            <a:pPr indent="0" algn="ctr"/>
            <a:r>
              <a:rPr lang="zh-CN" sz="1600" b="1">
                <a:solidFill>
                  <a:schemeClr val="tx2"/>
                </a:solidFill>
                <a:latin typeface="宋体" panose="02010600030101010101" pitchFamily="2" charset="-122"/>
                <a:ea typeface="宋体" panose="02010600030101010101" pitchFamily="2" charset="-122"/>
              </a:rPr>
              <a:t>中间层</a:t>
            </a:r>
            <a:endParaRPr lang="zh-CN" sz="1600" b="1">
              <a:solidFill>
                <a:schemeClr val="tx2"/>
              </a:solidFill>
              <a:latin typeface="宋体" panose="02010600030101010101" pitchFamily="2" charset="-122"/>
              <a:ea typeface="宋体" panose="02010600030101010101" pitchFamily="2" charset="-122"/>
            </a:endParaRPr>
          </a:p>
        </p:txBody>
      </p:sp>
      <p:sp>
        <p:nvSpPr>
          <p:cNvPr id="22" name="文本框 21"/>
          <p:cNvSpPr txBox="1"/>
          <p:nvPr/>
        </p:nvSpPr>
        <p:spPr>
          <a:xfrm>
            <a:off x="3559810" y="3331210"/>
            <a:ext cx="1152000" cy="337185"/>
          </a:xfrm>
          <a:prstGeom prst="rect">
            <a:avLst/>
          </a:prstGeom>
          <a:noFill/>
          <a:ln w="12700" cmpd="sng">
            <a:solidFill>
              <a:schemeClr val="accent5">
                <a:lumMod val="40000"/>
                <a:lumOff val="60000"/>
              </a:schemeClr>
            </a:solidFill>
            <a:prstDash val="solid"/>
          </a:ln>
        </p:spPr>
        <p:txBody>
          <a:bodyPr wrap="square" lIns="0" rIns="0">
            <a:spAutoFit/>
          </a:bodyPr>
          <a:p>
            <a:pPr indent="0" algn="ctr"/>
            <a:r>
              <a:rPr lang="zh-CN" sz="1600" b="1">
                <a:solidFill>
                  <a:schemeClr val="tx2"/>
                </a:solidFill>
                <a:latin typeface="宋体" panose="02010600030101010101" pitchFamily="2" charset="-122"/>
                <a:ea typeface="宋体" panose="02010600030101010101" pitchFamily="2" charset="-122"/>
              </a:rPr>
              <a:t>网络层</a:t>
            </a:r>
            <a:endParaRPr lang="zh-CN" sz="1600" b="1">
              <a:solidFill>
                <a:schemeClr val="tx2"/>
              </a:solidFill>
              <a:latin typeface="宋体" panose="02010600030101010101" pitchFamily="2" charset="-122"/>
              <a:ea typeface="宋体" panose="02010600030101010101" pitchFamily="2" charset="-122"/>
            </a:endParaRPr>
          </a:p>
        </p:txBody>
      </p:sp>
      <p:sp>
        <p:nvSpPr>
          <p:cNvPr id="23" name="文本框 22"/>
          <p:cNvSpPr txBox="1"/>
          <p:nvPr/>
        </p:nvSpPr>
        <p:spPr>
          <a:xfrm>
            <a:off x="3559810" y="3669665"/>
            <a:ext cx="1152000" cy="337185"/>
          </a:xfrm>
          <a:prstGeom prst="rect">
            <a:avLst/>
          </a:prstGeom>
          <a:noFill/>
          <a:ln w="12700" cmpd="sng">
            <a:solidFill>
              <a:schemeClr val="accent5">
                <a:lumMod val="40000"/>
                <a:lumOff val="60000"/>
              </a:schemeClr>
            </a:solidFill>
            <a:prstDash val="solid"/>
          </a:ln>
        </p:spPr>
        <p:txBody>
          <a:bodyPr wrap="square" lIns="0" rIns="0">
            <a:spAutoFit/>
          </a:bodyPr>
          <a:p>
            <a:pPr indent="0" algn="ctr"/>
            <a:r>
              <a:rPr lang="zh-CN" sz="1600" b="1">
                <a:solidFill>
                  <a:schemeClr val="tx2"/>
                </a:solidFill>
                <a:latin typeface="宋体" panose="02010600030101010101" pitchFamily="2" charset="-122"/>
                <a:ea typeface="宋体" panose="02010600030101010101" pitchFamily="2" charset="-122"/>
              </a:rPr>
              <a:t>数据链路层</a:t>
            </a:r>
            <a:endParaRPr lang="zh-CN" sz="1600" b="1">
              <a:solidFill>
                <a:schemeClr val="tx2"/>
              </a:solidFill>
              <a:latin typeface="宋体" panose="02010600030101010101" pitchFamily="2" charset="-122"/>
              <a:ea typeface="宋体" panose="02010600030101010101" pitchFamily="2" charset="-122"/>
            </a:endParaRPr>
          </a:p>
        </p:txBody>
      </p:sp>
      <p:sp>
        <p:nvSpPr>
          <p:cNvPr id="24" name="文本框 23"/>
          <p:cNvSpPr txBox="1"/>
          <p:nvPr/>
        </p:nvSpPr>
        <p:spPr>
          <a:xfrm>
            <a:off x="3559810" y="4008120"/>
            <a:ext cx="1152000" cy="337185"/>
          </a:xfrm>
          <a:prstGeom prst="rect">
            <a:avLst/>
          </a:prstGeom>
          <a:noFill/>
          <a:ln w="12700" cmpd="sng">
            <a:solidFill>
              <a:schemeClr val="accent5">
                <a:lumMod val="40000"/>
                <a:lumOff val="60000"/>
              </a:schemeClr>
            </a:solidFill>
            <a:prstDash val="solid"/>
          </a:ln>
        </p:spPr>
        <p:txBody>
          <a:bodyPr wrap="square" lIns="0" rIns="0">
            <a:spAutoFit/>
          </a:bodyPr>
          <a:p>
            <a:pPr indent="0" algn="ctr"/>
            <a:r>
              <a:rPr lang="zh-CN" sz="1600" b="1">
                <a:solidFill>
                  <a:schemeClr val="tx2"/>
                </a:solidFill>
                <a:latin typeface="宋体" panose="02010600030101010101" pitchFamily="2" charset="-122"/>
                <a:ea typeface="宋体" panose="02010600030101010101" pitchFamily="2" charset="-122"/>
              </a:rPr>
              <a:t>物理层</a:t>
            </a:r>
            <a:endParaRPr lang="zh-CN" sz="1600" b="1">
              <a:solidFill>
                <a:schemeClr val="tx2"/>
              </a:solidFill>
              <a:latin typeface="宋体" panose="02010600030101010101" pitchFamily="2" charset="-122"/>
              <a:ea typeface="宋体" panose="02010600030101010101" pitchFamily="2" charset="-122"/>
            </a:endParaRPr>
          </a:p>
        </p:txBody>
      </p:sp>
      <p:sp>
        <p:nvSpPr>
          <p:cNvPr id="25" name="文本框 24"/>
          <p:cNvSpPr txBox="1"/>
          <p:nvPr/>
        </p:nvSpPr>
        <p:spPr>
          <a:xfrm>
            <a:off x="5132070" y="3329305"/>
            <a:ext cx="1152000" cy="337185"/>
          </a:xfrm>
          <a:prstGeom prst="rect">
            <a:avLst/>
          </a:prstGeom>
          <a:noFill/>
          <a:ln w="12700" cmpd="sng">
            <a:solidFill>
              <a:schemeClr val="accent5">
                <a:lumMod val="40000"/>
                <a:lumOff val="60000"/>
              </a:schemeClr>
            </a:solidFill>
            <a:prstDash val="solid"/>
          </a:ln>
        </p:spPr>
        <p:txBody>
          <a:bodyPr wrap="square" lIns="0" rIns="0">
            <a:spAutoFit/>
          </a:bodyPr>
          <a:p>
            <a:pPr indent="0" algn="ctr"/>
            <a:r>
              <a:rPr lang="zh-CN" sz="1600" b="1">
                <a:solidFill>
                  <a:schemeClr val="tx2"/>
                </a:solidFill>
                <a:latin typeface="宋体" panose="02010600030101010101" pitchFamily="2" charset="-122"/>
                <a:ea typeface="宋体" panose="02010600030101010101" pitchFamily="2" charset="-122"/>
              </a:rPr>
              <a:t>网络层</a:t>
            </a:r>
            <a:endParaRPr lang="zh-CN" sz="1600" b="1">
              <a:solidFill>
                <a:schemeClr val="tx2"/>
              </a:solidFill>
              <a:latin typeface="宋体" panose="02010600030101010101" pitchFamily="2" charset="-122"/>
              <a:ea typeface="宋体" panose="02010600030101010101" pitchFamily="2" charset="-122"/>
            </a:endParaRPr>
          </a:p>
        </p:txBody>
      </p:sp>
      <p:sp>
        <p:nvSpPr>
          <p:cNvPr id="26" name="文本框 25"/>
          <p:cNvSpPr txBox="1"/>
          <p:nvPr/>
        </p:nvSpPr>
        <p:spPr>
          <a:xfrm>
            <a:off x="5132070" y="3667760"/>
            <a:ext cx="1152000" cy="337185"/>
          </a:xfrm>
          <a:prstGeom prst="rect">
            <a:avLst/>
          </a:prstGeom>
          <a:noFill/>
          <a:ln w="12700" cmpd="sng">
            <a:solidFill>
              <a:schemeClr val="accent5">
                <a:lumMod val="40000"/>
                <a:lumOff val="60000"/>
              </a:schemeClr>
            </a:solidFill>
            <a:prstDash val="solid"/>
          </a:ln>
        </p:spPr>
        <p:txBody>
          <a:bodyPr wrap="square" lIns="0" rIns="0">
            <a:spAutoFit/>
          </a:bodyPr>
          <a:p>
            <a:pPr indent="0" algn="ctr"/>
            <a:r>
              <a:rPr lang="zh-CN" sz="1600" b="1">
                <a:solidFill>
                  <a:schemeClr val="tx2"/>
                </a:solidFill>
                <a:latin typeface="宋体" panose="02010600030101010101" pitchFamily="2" charset="-122"/>
                <a:ea typeface="宋体" panose="02010600030101010101" pitchFamily="2" charset="-122"/>
              </a:rPr>
              <a:t>数据链路层</a:t>
            </a:r>
            <a:endParaRPr lang="zh-CN" sz="1600" b="1">
              <a:solidFill>
                <a:schemeClr val="tx2"/>
              </a:solidFill>
              <a:latin typeface="宋体" panose="02010600030101010101" pitchFamily="2" charset="-122"/>
              <a:ea typeface="宋体" panose="02010600030101010101" pitchFamily="2" charset="-122"/>
            </a:endParaRPr>
          </a:p>
        </p:txBody>
      </p:sp>
      <p:sp>
        <p:nvSpPr>
          <p:cNvPr id="27" name="文本框 26"/>
          <p:cNvSpPr txBox="1"/>
          <p:nvPr/>
        </p:nvSpPr>
        <p:spPr>
          <a:xfrm>
            <a:off x="5132070" y="4006215"/>
            <a:ext cx="1152000" cy="337185"/>
          </a:xfrm>
          <a:prstGeom prst="rect">
            <a:avLst/>
          </a:prstGeom>
          <a:noFill/>
          <a:ln w="12700" cmpd="sng">
            <a:solidFill>
              <a:schemeClr val="accent5">
                <a:lumMod val="40000"/>
                <a:lumOff val="60000"/>
              </a:schemeClr>
            </a:solidFill>
            <a:prstDash val="solid"/>
          </a:ln>
        </p:spPr>
        <p:txBody>
          <a:bodyPr wrap="square" lIns="0" rIns="0">
            <a:spAutoFit/>
          </a:bodyPr>
          <a:p>
            <a:pPr indent="0" algn="ctr"/>
            <a:r>
              <a:rPr lang="zh-CN" sz="1600" b="1">
                <a:solidFill>
                  <a:schemeClr val="tx2"/>
                </a:solidFill>
                <a:latin typeface="宋体" panose="02010600030101010101" pitchFamily="2" charset="-122"/>
                <a:ea typeface="宋体" panose="02010600030101010101" pitchFamily="2" charset="-122"/>
              </a:rPr>
              <a:t>物理层</a:t>
            </a:r>
            <a:endParaRPr lang="zh-CN" sz="1600" b="1">
              <a:solidFill>
                <a:schemeClr val="tx2"/>
              </a:solidFill>
              <a:latin typeface="宋体" panose="02010600030101010101" pitchFamily="2" charset="-122"/>
              <a:ea typeface="宋体" panose="02010600030101010101" pitchFamily="2" charset="-122"/>
            </a:endParaRPr>
          </a:p>
        </p:txBody>
      </p:sp>
      <p:sp>
        <p:nvSpPr>
          <p:cNvPr id="28" name="文本框 27"/>
          <p:cNvSpPr txBox="1"/>
          <p:nvPr/>
        </p:nvSpPr>
        <p:spPr>
          <a:xfrm>
            <a:off x="6715125" y="3332480"/>
            <a:ext cx="1152000" cy="337185"/>
          </a:xfrm>
          <a:prstGeom prst="rect">
            <a:avLst/>
          </a:prstGeom>
          <a:noFill/>
          <a:ln w="12700" cmpd="sng">
            <a:solidFill>
              <a:schemeClr val="accent5">
                <a:lumMod val="40000"/>
                <a:lumOff val="60000"/>
              </a:schemeClr>
            </a:solidFill>
            <a:prstDash val="solid"/>
          </a:ln>
        </p:spPr>
        <p:txBody>
          <a:bodyPr wrap="square" lIns="0" rIns="0">
            <a:spAutoFit/>
          </a:bodyPr>
          <a:p>
            <a:pPr indent="0" algn="ctr"/>
            <a:r>
              <a:rPr lang="zh-CN" sz="1600" b="1">
                <a:solidFill>
                  <a:schemeClr val="tx2"/>
                </a:solidFill>
                <a:latin typeface="宋体" panose="02010600030101010101" pitchFamily="2" charset="-122"/>
                <a:ea typeface="宋体" panose="02010600030101010101" pitchFamily="2" charset="-122"/>
              </a:rPr>
              <a:t>网络层</a:t>
            </a:r>
            <a:endParaRPr lang="zh-CN" sz="1600" b="1">
              <a:solidFill>
                <a:schemeClr val="tx2"/>
              </a:solidFill>
              <a:latin typeface="宋体" panose="02010600030101010101" pitchFamily="2" charset="-122"/>
              <a:ea typeface="宋体" panose="02010600030101010101" pitchFamily="2" charset="-122"/>
            </a:endParaRPr>
          </a:p>
        </p:txBody>
      </p:sp>
      <p:sp>
        <p:nvSpPr>
          <p:cNvPr id="29" name="文本框 28"/>
          <p:cNvSpPr txBox="1"/>
          <p:nvPr/>
        </p:nvSpPr>
        <p:spPr>
          <a:xfrm>
            <a:off x="6715125" y="3670935"/>
            <a:ext cx="1152000" cy="337185"/>
          </a:xfrm>
          <a:prstGeom prst="rect">
            <a:avLst/>
          </a:prstGeom>
          <a:noFill/>
          <a:ln w="12700" cmpd="sng">
            <a:solidFill>
              <a:schemeClr val="accent5">
                <a:lumMod val="40000"/>
                <a:lumOff val="60000"/>
              </a:schemeClr>
            </a:solidFill>
            <a:prstDash val="solid"/>
          </a:ln>
        </p:spPr>
        <p:txBody>
          <a:bodyPr wrap="square" lIns="0" rIns="0">
            <a:spAutoFit/>
          </a:bodyPr>
          <a:p>
            <a:pPr indent="0" algn="ctr"/>
            <a:r>
              <a:rPr lang="zh-CN" sz="1600" b="1">
                <a:solidFill>
                  <a:schemeClr val="tx2"/>
                </a:solidFill>
                <a:latin typeface="宋体" panose="02010600030101010101" pitchFamily="2" charset="-122"/>
                <a:ea typeface="宋体" panose="02010600030101010101" pitchFamily="2" charset="-122"/>
              </a:rPr>
              <a:t>数据链路层</a:t>
            </a:r>
            <a:endParaRPr lang="zh-CN" sz="1600" b="1">
              <a:solidFill>
                <a:schemeClr val="tx2"/>
              </a:solidFill>
              <a:latin typeface="宋体" panose="02010600030101010101" pitchFamily="2" charset="-122"/>
              <a:ea typeface="宋体" panose="02010600030101010101" pitchFamily="2" charset="-122"/>
            </a:endParaRPr>
          </a:p>
        </p:txBody>
      </p:sp>
      <p:sp>
        <p:nvSpPr>
          <p:cNvPr id="30" name="文本框 29"/>
          <p:cNvSpPr txBox="1"/>
          <p:nvPr/>
        </p:nvSpPr>
        <p:spPr>
          <a:xfrm>
            <a:off x="6715125" y="4009390"/>
            <a:ext cx="1152000" cy="337185"/>
          </a:xfrm>
          <a:prstGeom prst="rect">
            <a:avLst/>
          </a:prstGeom>
          <a:noFill/>
          <a:ln w="12700" cmpd="sng">
            <a:solidFill>
              <a:schemeClr val="accent5">
                <a:lumMod val="40000"/>
                <a:lumOff val="60000"/>
              </a:schemeClr>
            </a:solidFill>
            <a:prstDash val="solid"/>
          </a:ln>
        </p:spPr>
        <p:txBody>
          <a:bodyPr wrap="square" lIns="0" rIns="0">
            <a:spAutoFit/>
          </a:bodyPr>
          <a:p>
            <a:pPr indent="0" algn="ctr"/>
            <a:r>
              <a:rPr lang="zh-CN" sz="1600" b="1">
                <a:solidFill>
                  <a:schemeClr val="tx2"/>
                </a:solidFill>
                <a:latin typeface="宋体" panose="02010600030101010101" pitchFamily="2" charset="-122"/>
                <a:ea typeface="宋体" panose="02010600030101010101" pitchFamily="2" charset="-122"/>
              </a:rPr>
              <a:t>物理层</a:t>
            </a:r>
            <a:endParaRPr lang="zh-CN" sz="1600" b="1">
              <a:solidFill>
                <a:schemeClr val="tx2"/>
              </a:solidFill>
              <a:latin typeface="宋体" panose="02010600030101010101" pitchFamily="2" charset="-122"/>
              <a:ea typeface="宋体" panose="02010600030101010101" pitchFamily="2" charset="-122"/>
            </a:endParaRPr>
          </a:p>
        </p:txBody>
      </p:sp>
      <p:sp>
        <p:nvSpPr>
          <p:cNvPr id="31" name="文本框 30"/>
          <p:cNvSpPr txBox="1"/>
          <p:nvPr/>
        </p:nvSpPr>
        <p:spPr>
          <a:xfrm>
            <a:off x="6715125" y="2320925"/>
            <a:ext cx="1152000" cy="337185"/>
          </a:xfrm>
          <a:prstGeom prst="rect">
            <a:avLst/>
          </a:prstGeom>
          <a:noFill/>
          <a:ln w="12700" cmpd="sng">
            <a:solidFill>
              <a:schemeClr val="accent5">
                <a:lumMod val="40000"/>
                <a:lumOff val="60000"/>
              </a:schemeClr>
            </a:solidFill>
            <a:prstDash val="solid"/>
          </a:ln>
        </p:spPr>
        <p:txBody>
          <a:bodyPr wrap="square" lIns="0" rIns="0">
            <a:spAutoFit/>
          </a:bodyPr>
          <a:p>
            <a:pPr indent="0" algn="ctr"/>
            <a:r>
              <a:rPr lang="zh-CN" sz="1600" b="1">
                <a:solidFill>
                  <a:schemeClr val="tx2"/>
                </a:solidFill>
                <a:latin typeface="宋体" panose="02010600030101010101" pitchFamily="2" charset="-122"/>
                <a:ea typeface="宋体" panose="02010600030101010101" pitchFamily="2" charset="-122"/>
              </a:rPr>
              <a:t>表示层</a:t>
            </a:r>
            <a:endParaRPr lang="zh-CN" sz="1600" b="1">
              <a:solidFill>
                <a:schemeClr val="tx2"/>
              </a:solidFill>
              <a:latin typeface="宋体" panose="02010600030101010101" pitchFamily="2" charset="-122"/>
              <a:ea typeface="宋体" panose="02010600030101010101" pitchFamily="2" charset="-122"/>
            </a:endParaRPr>
          </a:p>
        </p:txBody>
      </p:sp>
      <p:sp>
        <p:nvSpPr>
          <p:cNvPr id="32" name="文本框 31"/>
          <p:cNvSpPr txBox="1"/>
          <p:nvPr/>
        </p:nvSpPr>
        <p:spPr>
          <a:xfrm>
            <a:off x="6715125" y="2658110"/>
            <a:ext cx="1152000" cy="337185"/>
          </a:xfrm>
          <a:prstGeom prst="rect">
            <a:avLst/>
          </a:prstGeom>
          <a:noFill/>
          <a:ln w="12700" cmpd="sng">
            <a:solidFill>
              <a:schemeClr val="accent5">
                <a:lumMod val="40000"/>
                <a:lumOff val="60000"/>
              </a:schemeClr>
            </a:solidFill>
            <a:prstDash val="solid"/>
          </a:ln>
        </p:spPr>
        <p:txBody>
          <a:bodyPr wrap="square" lIns="0" rIns="0">
            <a:spAutoFit/>
          </a:bodyPr>
          <a:p>
            <a:pPr indent="0" algn="ctr"/>
            <a:r>
              <a:rPr lang="zh-CN" sz="1600" b="1">
                <a:solidFill>
                  <a:schemeClr val="tx2"/>
                </a:solidFill>
                <a:latin typeface="宋体" panose="02010600030101010101" pitchFamily="2" charset="-122"/>
                <a:ea typeface="宋体" panose="02010600030101010101" pitchFamily="2" charset="-122"/>
              </a:rPr>
              <a:t>会话层</a:t>
            </a:r>
            <a:endParaRPr lang="zh-CN" sz="1600" b="1">
              <a:solidFill>
                <a:schemeClr val="tx2"/>
              </a:solidFill>
              <a:latin typeface="宋体" panose="02010600030101010101" pitchFamily="2" charset="-122"/>
              <a:ea typeface="宋体" panose="02010600030101010101" pitchFamily="2" charset="-122"/>
            </a:endParaRPr>
          </a:p>
        </p:txBody>
      </p:sp>
      <p:sp>
        <p:nvSpPr>
          <p:cNvPr id="33" name="文本框 32"/>
          <p:cNvSpPr txBox="1"/>
          <p:nvPr/>
        </p:nvSpPr>
        <p:spPr>
          <a:xfrm>
            <a:off x="6715125" y="2995930"/>
            <a:ext cx="1152000" cy="337185"/>
          </a:xfrm>
          <a:prstGeom prst="rect">
            <a:avLst/>
          </a:prstGeom>
          <a:noFill/>
          <a:ln w="12700" cmpd="sng">
            <a:solidFill>
              <a:schemeClr val="accent5">
                <a:lumMod val="40000"/>
                <a:lumOff val="60000"/>
              </a:schemeClr>
            </a:solidFill>
            <a:prstDash val="solid"/>
          </a:ln>
        </p:spPr>
        <p:txBody>
          <a:bodyPr wrap="square" lIns="0" rIns="0">
            <a:spAutoFit/>
          </a:bodyPr>
          <a:p>
            <a:pPr indent="0" algn="ctr"/>
            <a:r>
              <a:rPr lang="zh-CN" sz="1600" b="1">
                <a:solidFill>
                  <a:schemeClr val="tx2"/>
                </a:solidFill>
                <a:latin typeface="宋体" panose="02010600030101010101" pitchFamily="2" charset="-122"/>
                <a:ea typeface="宋体" panose="02010600030101010101" pitchFamily="2" charset="-122"/>
              </a:rPr>
              <a:t>运输层</a:t>
            </a:r>
            <a:endParaRPr lang="zh-CN" sz="1600" b="1">
              <a:solidFill>
                <a:schemeClr val="tx2"/>
              </a:solidFill>
              <a:latin typeface="宋体" panose="02010600030101010101" pitchFamily="2" charset="-122"/>
              <a:ea typeface="宋体" panose="02010600030101010101" pitchFamily="2" charset="-122"/>
            </a:endParaRPr>
          </a:p>
        </p:txBody>
      </p:sp>
      <p:sp>
        <p:nvSpPr>
          <p:cNvPr id="34" name="文本框 33"/>
          <p:cNvSpPr txBox="1"/>
          <p:nvPr/>
        </p:nvSpPr>
        <p:spPr>
          <a:xfrm>
            <a:off x="6715125" y="1983740"/>
            <a:ext cx="1152000" cy="337185"/>
          </a:xfrm>
          <a:prstGeom prst="rect">
            <a:avLst/>
          </a:prstGeom>
          <a:noFill/>
          <a:ln w="12700" cmpd="sng">
            <a:solidFill>
              <a:schemeClr val="accent5">
                <a:lumMod val="40000"/>
                <a:lumOff val="60000"/>
              </a:schemeClr>
            </a:solidFill>
            <a:prstDash val="solid"/>
          </a:ln>
        </p:spPr>
        <p:txBody>
          <a:bodyPr wrap="square" lIns="0" rIns="0">
            <a:spAutoFit/>
          </a:bodyPr>
          <a:p>
            <a:pPr indent="0" algn="ctr"/>
            <a:r>
              <a:rPr lang="zh-CN" sz="1600" b="1">
                <a:solidFill>
                  <a:schemeClr val="tx2"/>
                </a:solidFill>
                <a:latin typeface="宋体" panose="02010600030101010101" pitchFamily="2" charset="-122"/>
                <a:ea typeface="宋体" panose="02010600030101010101" pitchFamily="2" charset="-122"/>
              </a:rPr>
              <a:t>应用层</a:t>
            </a:r>
            <a:endParaRPr lang="zh-CN" sz="1600" b="1">
              <a:solidFill>
                <a:schemeClr val="tx2"/>
              </a:solidFill>
              <a:latin typeface="宋体" panose="02010600030101010101" pitchFamily="2" charset="-122"/>
              <a:ea typeface="宋体" panose="02010600030101010101" pitchFamily="2" charset="-122"/>
            </a:endParaRPr>
          </a:p>
        </p:txBody>
      </p:sp>
      <p:cxnSp>
        <p:nvCxnSpPr>
          <p:cNvPr id="35" name="直接箭头连接符 34"/>
          <p:cNvCxnSpPr>
            <a:stCxn id="16" idx="3"/>
            <a:endCxn id="34" idx="1"/>
          </p:cNvCxnSpPr>
          <p:nvPr/>
        </p:nvCxnSpPr>
        <p:spPr>
          <a:xfrm>
            <a:off x="3121025" y="2152650"/>
            <a:ext cx="3594100"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a:xfrm>
            <a:off x="3121025" y="2508250"/>
            <a:ext cx="3594100"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a:off x="3121025" y="2863850"/>
            <a:ext cx="3594100"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a:xfrm>
            <a:off x="3121025" y="3219450"/>
            <a:ext cx="3594100"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a:xfrm flipV="1">
            <a:off x="4704080" y="3506470"/>
            <a:ext cx="427990" cy="5715"/>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flipV="1">
            <a:off x="4704080" y="3835400"/>
            <a:ext cx="427990" cy="5715"/>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flipV="1">
            <a:off x="4711700" y="4160520"/>
            <a:ext cx="427990" cy="5715"/>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a:xfrm flipV="1">
            <a:off x="6283960" y="3506470"/>
            <a:ext cx="427990" cy="5715"/>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p:nvPr/>
        </p:nvCxnSpPr>
        <p:spPr>
          <a:xfrm flipV="1">
            <a:off x="6283960" y="3820795"/>
            <a:ext cx="427990" cy="5715"/>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p:nvPr/>
        </p:nvCxnSpPr>
        <p:spPr>
          <a:xfrm flipV="1">
            <a:off x="6283960" y="4160520"/>
            <a:ext cx="427990" cy="5715"/>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p:nvPr/>
        </p:nvCxnSpPr>
        <p:spPr>
          <a:xfrm flipV="1">
            <a:off x="3131820" y="3500755"/>
            <a:ext cx="427990" cy="5715"/>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p:nvPr/>
        </p:nvCxnSpPr>
        <p:spPr>
          <a:xfrm flipV="1">
            <a:off x="3131820" y="3815080"/>
            <a:ext cx="427990" cy="5715"/>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47" name="直接箭头连接符 46"/>
          <p:cNvCxnSpPr/>
          <p:nvPr/>
        </p:nvCxnSpPr>
        <p:spPr>
          <a:xfrm flipV="1">
            <a:off x="3131820" y="4154805"/>
            <a:ext cx="427990" cy="5715"/>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a:off x="3360420" y="3260090"/>
            <a:ext cx="3159125" cy="1424305"/>
          </a:xfrm>
          <a:prstGeom prst="rect">
            <a:avLst/>
          </a:prstGeom>
          <a:solidFill>
            <a:schemeClr val="accent1">
              <a:alpha val="42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文本框 48"/>
          <p:cNvSpPr txBox="1"/>
          <p:nvPr/>
        </p:nvSpPr>
        <p:spPr>
          <a:xfrm>
            <a:off x="4416425" y="4347210"/>
            <a:ext cx="1018540" cy="337185"/>
          </a:xfrm>
          <a:prstGeom prst="rect">
            <a:avLst/>
          </a:prstGeom>
          <a:noFill/>
          <a:ln w="12700" cmpd="sng">
            <a:noFill/>
            <a:prstDash val="solid"/>
          </a:ln>
        </p:spPr>
        <p:txBody>
          <a:bodyPr wrap="square">
            <a:spAutoFit/>
          </a:bodyPr>
          <a:p>
            <a:pPr indent="0" algn="ctr"/>
            <a:r>
              <a:rPr lang="zh-CN" sz="1600" b="1">
                <a:solidFill>
                  <a:schemeClr val="tx2"/>
                </a:solidFill>
                <a:latin typeface="宋体" panose="02010600030101010101" pitchFamily="2" charset="-122"/>
                <a:ea typeface="宋体" panose="02010600030101010101" pitchFamily="2" charset="-122"/>
              </a:rPr>
              <a:t>通信子网</a:t>
            </a:r>
            <a:endParaRPr lang="zh-CN" sz="1600" b="1">
              <a:solidFill>
                <a:schemeClr val="tx2"/>
              </a:solidFill>
              <a:latin typeface="宋体" panose="02010600030101010101" pitchFamily="2" charset="-122"/>
              <a:ea typeface="宋体" panose="02010600030101010101" pitchFamily="2" charset="-122"/>
            </a:endParaRPr>
          </a:p>
        </p:txBody>
      </p:sp>
      <p:sp>
        <p:nvSpPr>
          <p:cNvPr id="50" name="文本框 49"/>
          <p:cNvSpPr txBox="1"/>
          <p:nvPr/>
        </p:nvSpPr>
        <p:spPr>
          <a:xfrm>
            <a:off x="4203065" y="1815465"/>
            <a:ext cx="1445895" cy="337185"/>
          </a:xfrm>
          <a:prstGeom prst="rect">
            <a:avLst/>
          </a:prstGeom>
          <a:noFill/>
          <a:ln w="12700" cmpd="sng">
            <a:noFill/>
            <a:prstDash val="solid"/>
          </a:ln>
        </p:spPr>
        <p:txBody>
          <a:bodyPr wrap="square">
            <a:spAutoFit/>
          </a:bodyPr>
          <a:p>
            <a:pPr indent="0" algn="l"/>
            <a:r>
              <a:rPr lang="zh-CN" sz="1600" b="1">
                <a:solidFill>
                  <a:schemeClr val="tx2"/>
                </a:solidFill>
                <a:latin typeface="宋体" panose="02010600030101010101" pitchFamily="2" charset="-122"/>
                <a:ea typeface="宋体" panose="02010600030101010101" pitchFamily="2" charset="-122"/>
              </a:rPr>
              <a:t>应用层协议</a:t>
            </a:r>
            <a:endParaRPr lang="zh-CN" sz="1600" b="1">
              <a:solidFill>
                <a:schemeClr val="tx2"/>
              </a:solidFill>
              <a:latin typeface="宋体" panose="02010600030101010101" pitchFamily="2" charset="-122"/>
              <a:ea typeface="宋体" panose="02010600030101010101" pitchFamily="2" charset="-122"/>
            </a:endParaRPr>
          </a:p>
        </p:txBody>
      </p:sp>
      <p:sp>
        <p:nvSpPr>
          <p:cNvPr id="51" name="文本框 50"/>
          <p:cNvSpPr txBox="1"/>
          <p:nvPr/>
        </p:nvSpPr>
        <p:spPr>
          <a:xfrm>
            <a:off x="4217035" y="2171065"/>
            <a:ext cx="1445895" cy="337185"/>
          </a:xfrm>
          <a:prstGeom prst="rect">
            <a:avLst/>
          </a:prstGeom>
          <a:noFill/>
          <a:ln w="12700" cmpd="sng">
            <a:noFill/>
            <a:prstDash val="solid"/>
          </a:ln>
        </p:spPr>
        <p:txBody>
          <a:bodyPr wrap="square">
            <a:spAutoFit/>
          </a:bodyPr>
          <a:p>
            <a:pPr indent="0" algn="l"/>
            <a:r>
              <a:rPr lang="zh-CN" sz="1600">
                <a:solidFill>
                  <a:schemeClr val="tx2"/>
                </a:solidFill>
                <a:latin typeface="宋体" panose="02010600030101010101" pitchFamily="2" charset="-122"/>
                <a:ea typeface="宋体" panose="02010600030101010101" pitchFamily="2" charset="-122"/>
              </a:rPr>
              <a:t>表示层协议</a:t>
            </a:r>
            <a:endParaRPr lang="zh-CN" sz="1600">
              <a:solidFill>
                <a:schemeClr val="tx2"/>
              </a:solidFill>
              <a:latin typeface="宋体" panose="02010600030101010101" pitchFamily="2" charset="-122"/>
              <a:ea typeface="宋体" panose="02010600030101010101" pitchFamily="2" charset="-122"/>
            </a:endParaRPr>
          </a:p>
        </p:txBody>
      </p:sp>
      <p:sp>
        <p:nvSpPr>
          <p:cNvPr id="52" name="文本框 51"/>
          <p:cNvSpPr txBox="1"/>
          <p:nvPr/>
        </p:nvSpPr>
        <p:spPr>
          <a:xfrm>
            <a:off x="4217035" y="2513965"/>
            <a:ext cx="1445895" cy="337185"/>
          </a:xfrm>
          <a:prstGeom prst="rect">
            <a:avLst/>
          </a:prstGeom>
          <a:noFill/>
          <a:ln w="12700" cmpd="sng">
            <a:noFill/>
            <a:prstDash val="solid"/>
          </a:ln>
        </p:spPr>
        <p:txBody>
          <a:bodyPr wrap="square">
            <a:spAutoFit/>
          </a:bodyPr>
          <a:p>
            <a:pPr indent="0" algn="l"/>
            <a:r>
              <a:rPr lang="zh-CN" sz="1600" b="1">
                <a:solidFill>
                  <a:schemeClr val="tx2"/>
                </a:solidFill>
                <a:latin typeface="宋体" panose="02010600030101010101" pitchFamily="2" charset="-122"/>
                <a:ea typeface="宋体" panose="02010600030101010101" pitchFamily="2" charset="-122"/>
              </a:rPr>
              <a:t>会话层协议</a:t>
            </a:r>
            <a:endParaRPr lang="zh-CN" sz="1600" b="1">
              <a:solidFill>
                <a:schemeClr val="tx2"/>
              </a:solidFill>
              <a:latin typeface="宋体" panose="02010600030101010101" pitchFamily="2" charset="-122"/>
              <a:ea typeface="宋体" panose="02010600030101010101" pitchFamily="2" charset="-122"/>
            </a:endParaRPr>
          </a:p>
        </p:txBody>
      </p:sp>
      <p:sp>
        <p:nvSpPr>
          <p:cNvPr id="53" name="文本框 52"/>
          <p:cNvSpPr txBox="1"/>
          <p:nvPr/>
        </p:nvSpPr>
        <p:spPr>
          <a:xfrm>
            <a:off x="4217035" y="2863850"/>
            <a:ext cx="1445895" cy="337185"/>
          </a:xfrm>
          <a:prstGeom prst="rect">
            <a:avLst/>
          </a:prstGeom>
          <a:noFill/>
          <a:ln w="12700" cmpd="sng">
            <a:noFill/>
            <a:prstDash val="solid"/>
          </a:ln>
        </p:spPr>
        <p:txBody>
          <a:bodyPr wrap="square">
            <a:spAutoFit/>
          </a:bodyPr>
          <a:p>
            <a:pPr indent="0" algn="l"/>
            <a:r>
              <a:rPr lang="zh-CN" sz="1600" b="1">
                <a:solidFill>
                  <a:schemeClr val="tx2"/>
                </a:solidFill>
                <a:latin typeface="宋体" panose="02010600030101010101" pitchFamily="2" charset="-122"/>
                <a:ea typeface="宋体" panose="02010600030101010101" pitchFamily="2" charset="-122"/>
              </a:rPr>
              <a:t>运输层协议</a:t>
            </a:r>
            <a:endParaRPr lang="zh-CN" sz="1600" b="1">
              <a:solidFill>
                <a:schemeClr val="tx2"/>
              </a:solidFill>
              <a:latin typeface="宋体" panose="02010600030101010101" pitchFamily="2" charset="-122"/>
              <a:ea typeface="宋体" panose="02010600030101010101" pitchFamily="2" charset="-122"/>
            </a:endParaRPr>
          </a:p>
        </p:txBody>
      </p:sp>
      <p:sp>
        <p:nvSpPr>
          <p:cNvPr id="54" name="文本框 53"/>
          <p:cNvSpPr txBox="1"/>
          <p:nvPr/>
        </p:nvSpPr>
        <p:spPr>
          <a:xfrm>
            <a:off x="2185035" y="1646555"/>
            <a:ext cx="720090" cy="337185"/>
          </a:xfrm>
          <a:prstGeom prst="rect">
            <a:avLst/>
          </a:prstGeom>
          <a:noFill/>
          <a:ln w="12700" cmpd="sng">
            <a:noFill/>
            <a:prstDash val="solid"/>
          </a:ln>
        </p:spPr>
        <p:txBody>
          <a:bodyPr wrap="square">
            <a:spAutoFit/>
          </a:bodyPr>
          <a:p>
            <a:pPr indent="0" algn="l"/>
            <a:r>
              <a:rPr lang="zh-CN" sz="1600" b="1">
                <a:solidFill>
                  <a:schemeClr val="tx2"/>
                </a:solidFill>
                <a:latin typeface="宋体" panose="02010600030101010101" pitchFamily="2" charset="-122"/>
                <a:ea typeface="宋体" panose="02010600030101010101" pitchFamily="2" charset="-122"/>
              </a:rPr>
              <a:t>主机</a:t>
            </a:r>
            <a:r>
              <a:rPr lang="en-US" altLang="zh-CN" sz="1600" b="1">
                <a:solidFill>
                  <a:schemeClr val="tx2"/>
                </a:solidFill>
                <a:latin typeface="宋体" panose="02010600030101010101" pitchFamily="2" charset="-122"/>
                <a:ea typeface="宋体" panose="02010600030101010101" pitchFamily="2" charset="-122"/>
              </a:rPr>
              <a:t>A</a:t>
            </a:r>
            <a:endParaRPr lang="en-US" altLang="zh-CN" sz="1600" b="1">
              <a:solidFill>
                <a:schemeClr val="tx2"/>
              </a:solidFill>
              <a:latin typeface="宋体" panose="02010600030101010101" pitchFamily="2" charset="-122"/>
              <a:ea typeface="宋体" panose="02010600030101010101" pitchFamily="2" charset="-122"/>
            </a:endParaRPr>
          </a:p>
        </p:txBody>
      </p:sp>
      <p:sp>
        <p:nvSpPr>
          <p:cNvPr id="56" name="文本框 55"/>
          <p:cNvSpPr txBox="1"/>
          <p:nvPr/>
        </p:nvSpPr>
        <p:spPr>
          <a:xfrm>
            <a:off x="6931025" y="1646555"/>
            <a:ext cx="720090" cy="337185"/>
          </a:xfrm>
          <a:prstGeom prst="rect">
            <a:avLst/>
          </a:prstGeom>
          <a:noFill/>
          <a:ln w="12700" cmpd="sng">
            <a:noFill/>
            <a:prstDash val="solid"/>
          </a:ln>
        </p:spPr>
        <p:txBody>
          <a:bodyPr wrap="square">
            <a:spAutoFit/>
          </a:bodyPr>
          <a:p>
            <a:pPr indent="0" algn="l"/>
            <a:r>
              <a:rPr lang="zh-CN" sz="1600" b="1">
                <a:solidFill>
                  <a:schemeClr val="tx2"/>
                </a:solidFill>
                <a:latin typeface="宋体" panose="02010600030101010101" pitchFamily="2" charset="-122"/>
                <a:ea typeface="宋体" panose="02010600030101010101" pitchFamily="2" charset="-122"/>
              </a:rPr>
              <a:t>主机</a:t>
            </a:r>
            <a:r>
              <a:rPr lang="en-US" altLang="zh-CN" sz="1600" b="1">
                <a:solidFill>
                  <a:schemeClr val="tx2"/>
                </a:solidFill>
                <a:latin typeface="宋体" panose="02010600030101010101" pitchFamily="2" charset="-122"/>
                <a:ea typeface="宋体" panose="02010600030101010101" pitchFamily="2" charset="-122"/>
              </a:rPr>
              <a:t>B</a:t>
            </a:r>
            <a:endParaRPr lang="en-US" altLang="zh-CN" sz="1600" b="1">
              <a:solidFill>
                <a:schemeClr val="tx2"/>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883357" y="254606"/>
            <a:ext cx="378142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indent="0" algn="ctr"/>
            <a:r>
              <a:rPr sz="2800" b="1">
                <a:solidFill>
                  <a:schemeClr val="tx2"/>
                </a:solidFill>
                <a:ea typeface="宋体" panose="02010600030101010101" pitchFamily="2" charset="-122"/>
                <a:sym typeface="+mn-ea"/>
              </a:rPr>
              <a:t>1.6.1 网络协议与分层</a:t>
            </a:r>
            <a:endParaRPr lang="zh-CN" altLang="en-US" sz="2800" i="0" dirty="0">
              <a:solidFill>
                <a:schemeClr val="tx2">
                  <a:lumMod val="50000"/>
                </a:schemeClr>
              </a:solidFill>
              <a:effectLst/>
              <a:latin typeface="黑体" panose="02010609060101010101" charset="-122"/>
              <a:ea typeface="黑体" panose="02010609060101010101" charset="-122"/>
            </a:endParaRPr>
          </a:p>
        </p:txBody>
      </p:sp>
      <p:sp>
        <p:nvSpPr>
          <p:cNvPr id="11" name="文本框 10"/>
          <p:cNvSpPr txBox="1"/>
          <p:nvPr/>
        </p:nvSpPr>
        <p:spPr>
          <a:xfrm>
            <a:off x="400050" y="1050925"/>
            <a:ext cx="3013075"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sym typeface="+mn-ea"/>
              </a:rPr>
              <a:t>3.ISO/RM参考模型</a:t>
            </a:r>
            <a:endParaRPr sz="2400" b="1">
              <a:solidFill>
                <a:schemeClr val="tx2"/>
              </a:solidFill>
              <a:ea typeface="宋体" panose="02010600030101010101" pitchFamily="2" charset="-122"/>
            </a:endParaRPr>
          </a:p>
        </p:txBody>
      </p:sp>
      <p:sp>
        <p:nvSpPr>
          <p:cNvPr id="4" name="文本框 3"/>
          <p:cNvSpPr txBox="1"/>
          <p:nvPr/>
        </p:nvSpPr>
        <p:spPr>
          <a:xfrm>
            <a:off x="400050" y="1720850"/>
            <a:ext cx="1218565" cy="460375"/>
          </a:xfrm>
          <a:prstGeom prst="rect">
            <a:avLst/>
          </a:prstGeom>
          <a:noFill/>
          <a:ln w="12700" cmpd="sng">
            <a:solidFill>
              <a:schemeClr val="accent5">
                <a:lumMod val="40000"/>
                <a:lumOff val="60000"/>
              </a:schemeClr>
            </a:solidFill>
            <a:prstDash val="solid"/>
          </a:ln>
        </p:spPr>
        <p:txBody>
          <a:bodyPr wrap="square">
            <a:spAutoFit/>
          </a:bodyPr>
          <a:p>
            <a:pPr indent="0"/>
            <a:r>
              <a:rPr lang="zh-CN" sz="2400" b="1">
                <a:solidFill>
                  <a:schemeClr val="tx2"/>
                </a:solidFill>
                <a:latin typeface="宋体" panose="02010600030101010101" pitchFamily="2" charset="-122"/>
                <a:ea typeface="宋体" panose="02010600030101010101" pitchFamily="2" charset="-122"/>
              </a:rPr>
              <a:t>高三层</a:t>
            </a:r>
            <a:endParaRPr lang="zh-CN" sz="2400" b="1">
              <a:solidFill>
                <a:schemeClr val="tx2"/>
              </a:solidFill>
              <a:latin typeface="宋体" panose="02010600030101010101" pitchFamily="2" charset="-122"/>
              <a:ea typeface="宋体" panose="02010600030101010101" pitchFamily="2" charset="-122"/>
            </a:endParaRPr>
          </a:p>
        </p:txBody>
      </p:sp>
      <p:sp>
        <p:nvSpPr>
          <p:cNvPr id="5" name="文本框 4"/>
          <p:cNvSpPr txBox="1"/>
          <p:nvPr/>
        </p:nvSpPr>
        <p:spPr>
          <a:xfrm>
            <a:off x="2044700" y="1715135"/>
            <a:ext cx="6581140" cy="82994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sz="2400" b="1">
                <a:latin typeface="宋体" panose="02010600030101010101" pitchFamily="2" charset="-122"/>
                <a:ea typeface="宋体" panose="02010600030101010101" pitchFamily="2" charset="-122"/>
              </a:rPr>
              <a:t>为用户提供网络服务，属于资源子网的范畴，主要由软件来实现</a:t>
            </a:r>
            <a:endParaRPr sz="2400" b="1">
              <a:latin typeface="宋体" panose="02010600030101010101" pitchFamily="2" charset="-122"/>
              <a:ea typeface="宋体" panose="02010600030101010101" pitchFamily="2" charset="-122"/>
            </a:endParaRPr>
          </a:p>
        </p:txBody>
      </p:sp>
      <p:sp>
        <p:nvSpPr>
          <p:cNvPr id="6" name="文本框 5"/>
          <p:cNvSpPr txBox="1"/>
          <p:nvPr/>
        </p:nvSpPr>
        <p:spPr>
          <a:xfrm>
            <a:off x="398780" y="2705100"/>
            <a:ext cx="1217930" cy="460375"/>
          </a:xfrm>
          <a:prstGeom prst="rect">
            <a:avLst/>
          </a:prstGeom>
          <a:noFill/>
          <a:ln w="12700" cmpd="sng">
            <a:solidFill>
              <a:schemeClr val="accent5">
                <a:lumMod val="40000"/>
                <a:lumOff val="60000"/>
              </a:schemeClr>
            </a:solidFill>
            <a:prstDash val="solid"/>
          </a:ln>
        </p:spPr>
        <p:txBody>
          <a:bodyPr wrap="square">
            <a:spAutoFit/>
          </a:bodyPr>
          <a:p>
            <a:pPr indent="0"/>
            <a:r>
              <a:rPr lang="zh-CN" sz="2400" b="1">
                <a:solidFill>
                  <a:schemeClr val="tx2"/>
                </a:solidFill>
                <a:latin typeface="宋体" panose="02010600030101010101" pitchFamily="2" charset="-122"/>
                <a:ea typeface="宋体" panose="02010600030101010101" pitchFamily="2" charset="-122"/>
              </a:rPr>
              <a:t>低三层</a:t>
            </a:r>
            <a:endParaRPr lang="zh-CN" sz="2400" b="1">
              <a:solidFill>
                <a:schemeClr val="tx2"/>
              </a:solidFill>
              <a:latin typeface="宋体" panose="02010600030101010101" pitchFamily="2" charset="-122"/>
              <a:ea typeface="宋体" panose="02010600030101010101" pitchFamily="2" charset="-122"/>
            </a:endParaRPr>
          </a:p>
        </p:txBody>
      </p:sp>
      <p:sp>
        <p:nvSpPr>
          <p:cNvPr id="7" name="右箭头 6"/>
          <p:cNvSpPr/>
          <p:nvPr/>
        </p:nvSpPr>
        <p:spPr>
          <a:xfrm>
            <a:off x="1618615" y="1798955"/>
            <a:ext cx="426085" cy="3429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2044065" y="2704465"/>
            <a:ext cx="6597015" cy="46037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sz="2400" b="1">
                <a:latin typeface="宋体" panose="02010600030101010101" pitchFamily="2" charset="-122"/>
                <a:ea typeface="宋体" panose="02010600030101010101" pitchFamily="2" charset="-122"/>
              </a:rPr>
              <a:t>属于通信子网的范畴，它主要通过硬件来实现，</a:t>
            </a:r>
            <a:endParaRPr sz="2400" b="1">
              <a:latin typeface="宋体" panose="02010600030101010101" pitchFamily="2" charset="-122"/>
              <a:ea typeface="宋体" panose="02010600030101010101" pitchFamily="2" charset="-122"/>
            </a:endParaRPr>
          </a:p>
        </p:txBody>
      </p:sp>
      <p:sp>
        <p:nvSpPr>
          <p:cNvPr id="10" name="右箭头 9"/>
          <p:cNvSpPr/>
          <p:nvPr/>
        </p:nvSpPr>
        <p:spPr>
          <a:xfrm>
            <a:off x="1617980" y="2763520"/>
            <a:ext cx="426085" cy="3429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2035175" y="3324225"/>
            <a:ext cx="6605905" cy="829945"/>
          </a:xfrm>
          <a:prstGeom prst="rect">
            <a:avLst/>
          </a:prstGeom>
          <a:noFill/>
          <a:ln w="12700" cmpd="sng">
            <a:solidFill>
              <a:schemeClr val="accent5">
                <a:lumMod val="40000"/>
                <a:lumOff val="60000"/>
              </a:schemeClr>
            </a:solidFill>
            <a:prstDash val="solid"/>
          </a:ln>
        </p:spPr>
        <p:txBody>
          <a:bodyPr wrap="square">
            <a:spAutoFit/>
          </a:bodyPr>
          <a:p>
            <a:pPr indent="0">
              <a:buFont typeface="Wingdings" panose="05000000000000000000" charset="0"/>
              <a:buNone/>
            </a:pPr>
            <a:r>
              <a:rPr sz="2400" b="1">
                <a:latin typeface="宋体" panose="02010600030101010101" pitchFamily="2" charset="-122"/>
                <a:ea typeface="宋体" panose="02010600030101010101" pitchFamily="2" charset="-122"/>
              </a:rPr>
              <a:t>运输层的作用是屏蔽具体通信子网的通信细节，使得高层不关心通信过程而只进行信息的处理。</a:t>
            </a:r>
            <a:endParaRPr sz="2400" b="1">
              <a:latin typeface="宋体" panose="02010600030101010101" pitchFamily="2" charset="-122"/>
              <a:ea typeface="宋体" panose="02010600030101010101" pitchFamily="2" charset="-122"/>
            </a:endParaRPr>
          </a:p>
        </p:txBody>
      </p:sp>
      <p:sp>
        <p:nvSpPr>
          <p:cNvPr id="14" name="右箭头 13"/>
          <p:cNvSpPr/>
          <p:nvPr/>
        </p:nvSpPr>
        <p:spPr>
          <a:xfrm>
            <a:off x="1616710" y="3506470"/>
            <a:ext cx="426085" cy="3429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398780" y="3436620"/>
            <a:ext cx="1217930" cy="460375"/>
          </a:xfrm>
          <a:prstGeom prst="rect">
            <a:avLst/>
          </a:prstGeom>
          <a:noFill/>
          <a:ln w="12700" cmpd="sng">
            <a:solidFill>
              <a:schemeClr val="accent5">
                <a:lumMod val="40000"/>
                <a:lumOff val="60000"/>
              </a:schemeClr>
            </a:solidFill>
            <a:prstDash val="solid"/>
          </a:ln>
        </p:spPr>
        <p:txBody>
          <a:bodyPr wrap="square">
            <a:spAutoFit/>
          </a:bodyPr>
          <a:p>
            <a:pPr indent="0"/>
            <a:r>
              <a:rPr lang="zh-CN" sz="2400" b="1">
                <a:solidFill>
                  <a:schemeClr val="tx2"/>
                </a:solidFill>
                <a:latin typeface="宋体" panose="02010600030101010101" pitchFamily="2" charset="-122"/>
                <a:ea typeface="宋体" panose="02010600030101010101" pitchFamily="2" charset="-122"/>
              </a:rPr>
              <a:t>运输层</a:t>
            </a:r>
            <a:endParaRPr lang="zh-CN" sz="2400" b="1">
              <a:solidFill>
                <a:schemeClr val="tx2"/>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406590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ea typeface="宋体" panose="02010600030101010101" pitchFamily="2" charset="-122"/>
                <a:sym typeface="+mn-ea"/>
              </a:rPr>
              <a:t>1.6.1 网络协议与分层</a:t>
            </a:r>
            <a:r>
              <a:rPr lang="en-US" altLang="zh-CN" sz="2800" b="1">
                <a:solidFill>
                  <a:schemeClr val="tx2"/>
                </a:solidFill>
                <a:ea typeface="宋体" panose="02010600030101010101" pitchFamily="2" charset="-122"/>
                <a:sym typeface="+mn-ea"/>
              </a:rPr>
              <a:t>  </a:t>
            </a:r>
            <a:endParaRPr lang="zh-CN" altLang="en-US" sz="2800" i="0" dirty="0">
              <a:solidFill>
                <a:schemeClr val="tx2">
                  <a:lumMod val="50000"/>
                </a:schemeClr>
              </a:solidFill>
              <a:effectLst/>
              <a:latin typeface="黑体" panose="02010609060101010101" charset="-122"/>
              <a:ea typeface="黑体" panose="02010609060101010101" charset="-122"/>
            </a:endParaRPr>
          </a:p>
        </p:txBody>
      </p:sp>
      <p:sp>
        <p:nvSpPr>
          <p:cNvPr id="3" name="文本框 2"/>
          <p:cNvSpPr txBox="1"/>
          <p:nvPr/>
        </p:nvSpPr>
        <p:spPr>
          <a:xfrm>
            <a:off x="400050" y="1629410"/>
            <a:ext cx="2637155" cy="3476625"/>
          </a:xfrm>
          <a:prstGeom prst="rect">
            <a:avLst/>
          </a:prstGeom>
          <a:noFill/>
          <a:ln w="12700" cmpd="sng">
            <a:solidFill>
              <a:schemeClr val="accent5">
                <a:lumMod val="40000"/>
                <a:lumOff val="60000"/>
              </a:schemeClr>
            </a:solidFill>
            <a:prstDash val="solid"/>
          </a:ln>
        </p:spPr>
        <p:txBody>
          <a:bodyPr wrap="square">
            <a:spAutoFit/>
          </a:bodyPr>
          <a:p>
            <a:pPr indent="0"/>
            <a:r>
              <a:rPr sz="2200" b="1">
                <a:solidFill>
                  <a:schemeClr val="tx2"/>
                </a:solidFill>
                <a:latin typeface="宋体" panose="02010600030101010101" pitchFamily="2" charset="-122"/>
                <a:ea typeface="宋体" panose="02010600030101010101" pitchFamily="2" charset="-122"/>
                <a:sym typeface="+mn-ea"/>
              </a:rPr>
              <a:t>TCP/IP模型是由美国国防部创建的，所以有时又称DoD（Department of Defense）模型，是至今为止发展最成功的通信协议，它被用于构筑目前最大的、开放的互联网络系统Internet。</a:t>
            </a:r>
            <a:endParaRPr sz="2200" b="1">
              <a:solidFill>
                <a:schemeClr val="tx2"/>
              </a:solidFill>
              <a:latin typeface="宋体" panose="02010600030101010101" pitchFamily="2" charset="-122"/>
              <a:ea typeface="宋体" panose="02010600030101010101" pitchFamily="2" charset="-122"/>
              <a:sym typeface="+mn-ea"/>
            </a:endParaRPr>
          </a:p>
        </p:txBody>
      </p:sp>
      <p:sp>
        <p:nvSpPr>
          <p:cNvPr id="11" name="文本框 10"/>
          <p:cNvSpPr txBox="1"/>
          <p:nvPr/>
        </p:nvSpPr>
        <p:spPr>
          <a:xfrm>
            <a:off x="400050" y="1050925"/>
            <a:ext cx="4027805"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4、TCP/IP参考模型</a:t>
            </a:r>
            <a:endParaRPr sz="2400" b="1">
              <a:solidFill>
                <a:schemeClr val="tx2"/>
              </a:solidFill>
              <a:ea typeface="宋体" panose="02010600030101010101" pitchFamily="2" charset="-122"/>
            </a:endParaRPr>
          </a:p>
        </p:txBody>
      </p:sp>
      <p:sp>
        <p:nvSpPr>
          <p:cNvPr id="28" name="文本框 27"/>
          <p:cNvSpPr txBox="1"/>
          <p:nvPr/>
        </p:nvSpPr>
        <p:spPr>
          <a:xfrm>
            <a:off x="6143625" y="3658870"/>
            <a:ext cx="1620000" cy="432000"/>
          </a:xfrm>
          <a:prstGeom prst="rect">
            <a:avLst/>
          </a:prstGeom>
          <a:noFill/>
          <a:ln w="12700" cmpd="sng">
            <a:solidFill>
              <a:schemeClr val="accent5">
                <a:lumMod val="40000"/>
                <a:lumOff val="60000"/>
              </a:schemeClr>
            </a:solidFill>
            <a:prstDash val="solid"/>
          </a:ln>
        </p:spPr>
        <p:txBody>
          <a:bodyPr wrap="square" lIns="0" rIns="0">
            <a:spAutoFit/>
          </a:bodyPr>
          <a:p>
            <a:pPr indent="0" algn="ctr"/>
            <a:r>
              <a:rPr lang="zh-CN" sz="2200" b="1">
                <a:solidFill>
                  <a:schemeClr val="tx2"/>
                </a:solidFill>
                <a:latin typeface="宋体" panose="02010600030101010101" pitchFamily="2" charset="-122"/>
                <a:ea typeface="宋体" panose="02010600030101010101" pitchFamily="2" charset="-122"/>
              </a:rPr>
              <a:t>网络层</a:t>
            </a:r>
            <a:endParaRPr lang="zh-CN" sz="2200" b="1">
              <a:solidFill>
                <a:schemeClr val="tx2"/>
              </a:solidFill>
              <a:latin typeface="宋体" panose="02010600030101010101" pitchFamily="2" charset="-122"/>
              <a:ea typeface="宋体" panose="02010600030101010101" pitchFamily="2" charset="-122"/>
            </a:endParaRPr>
          </a:p>
        </p:txBody>
      </p:sp>
      <p:sp>
        <p:nvSpPr>
          <p:cNvPr id="29" name="文本框 28"/>
          <p:cNvSpPr txBox="1"/>
          <p:nvPr/>
        </p:nvSpPr>
        <p:spPr>
          <a:xfrm>
            <a:off x="6143625" y="4095115"/>
            <a:ext cx="1620000" cy="432000"/>
          </a:xfrm>
          <a:prstGeom prst="rect">
            <a:avLst/>
          </a:prstGeom>
          <a:noFill/>
          <a:ln w="12700" cmpd="sng">
            <a:solidFill>
              <a:schemeClr val="accent5">
                <a:lumMod val="40000"/>
                <a:lumOff val="60000"/>
              </a:schemeClr>
            </a:solidFill>
            <a:prstDash val="solid"/>
          </a:ln>
        </p:spPr>
        <p:txBody>
          <a:bodyPr wrap="square" lIns="0" rIns="0">
            <a:spAutoFit/>
          </a:bodyPr>
          <a:p>
            <a:pPr indent="0" algn="ctr"/>
            <a:r>
              <a:rPr lang="zh-CN" sz="2200" b="1">
                <a:solidFill>
                  <a:schemeClr val="tx2"/>
                </a:solidFill>
                <a:latin typeface="宋体" panose="02010600030101010101" pitchFamily="2" charset="-122"/>
                <a:ea typeface="宋体" panose="02010600030101010101" pitchFamily="2" charset="-122"/>
              </a:rPr>
              <a:t>数据链路层</a:t>
            </a:r>
            <a:endParaRPr lang="zh-CN" sz="2200" b="1">
              <a:solidFill>
                <a:schemeClr val="tx2"/>
              </a:solidFill>
              <a:latin typeface="宋体" panose="02010600030101010101" pitchFamily="2" charset="-122"/>
              <a:ea typeface="宋体" panose="02010600030101010101" pitchFamily="2" charset="-122"/>
            </a:endParaRPr>
          </a:p>
        </p:txBody>
      </p:sp>
      <p:sp>
        <p:nvSpPr>
          <p:cNvPr id="30" name="文本框 29"/>
          <p:cNvSpPr txBox="1"/>
          <p:nvPr/>
        </p:nvSpPr>
        <p:spPr>
          <a:xfrm>
            <a:off x="6143625" y="4534535"/>
            <a:ext cx="1620000" cy="432000"/>
          </a:xfrm>
          <a:prstGeom prst="rect">
            <a:avLst/>
          </a:prstGeom>
          <a:noFill/>
          <a:ln w="12700" cmpd="sng">
            <a:solidFill>
              <a:schemeClr val="accent5">
                <a:lumMod val="40000"/>
                <a:lumOff val="60000"/>
              </a:schemeClr>
            </a:solidFill>
            <a:prstDash val="solid"/>
          </a:ln>
        </p:spPr>
        <p:txBody>
          <a:bodyPr wrap="square" lIns="0" rIns="0">
            <a:spAutoFit/>
          </a:bodyPr>
          <a:p>
            <a:pPr indent="0" algn="ctr"/>
            <a:r>
              <a:rPr lang="zh-CN" sz="2200" b="1">
                <a:solidFill>
                  <a:schemeClr val="tx2"/>
                </a:solidFill>
                <a:latin typeface="宋体" panose="02010600030101010101" pitchFamily="2" charset="-122"/>
                <a:ea typeface="宋体" panose="02010600030101010101" pitchFamily="2" charset="-122"/>
              </a:rPr>
              <a:t>物理层</a:t>
            </a:r>
            <a:endParaRPr lang="zh-CN" sz="2200" b="1">
              <a:solidFill>
                <a:schemeClr val="tx2"/>
              </a:solidFill>
              <a:latin typeface="宋体" panose="02010600030101010101" pitchFamily="2" charset="-122"/>
              <a:ea typeface="宋体" panose="02010600030101010101" pitchFamily="2" charset="-122"/>
            </a:endParaRPr>
          </a:p>
        </p:txBody>
      </p:sp>
      <p:sp>
        <p:nvSpPr>
          <p:cNvPr id="31" name="文本框 30"/>
          <p:cNvSpPr txBox="1"/>
          <p:nvPr/>
        </p:nvSpPr>
        <p:spPr>
          <a:xfrm>
            <a:off x="6143625" y="2357755"/>
            <a:ext cx="1620000" cy="432000"/>
          </a:xfrm>
          <a:prstGeom prst="rect">
            <a:avLst/>
          </a:prstGeom>
          <a:noFill/>
          <a:ln w="12700" cmpd="sng">
            <a:solidFill>
              <a:schemeClr val="accent5">
                <a:lumMod val="40000"/>
                <a:lumOff val="60000"/>
              </a:schemeClr>
            </a:solidFill>
            <a:prstDash val="solid"/>
          </a:ln>
        </p:spPr>
        <p:txBody>
          <a:bodyPr wrap="square" lIns="0" rIns="0">
            <a:spAutoFit/>
          </a:bodyPr>
          <a:p>
            <a:pPr indent="0" algn="ctr"/>
            <a:r>
              <a:rPr lang="zh-CN" sz="2200" b="1">
                <a:solidFill>
                  <a:schemeClr val="tx2"/>
                </a:solidFill>
                <a:latin typeface="宋体" panose="02010600030101010101" pitchFamily="2" charset="-122"/>
                <a:ea typeface="宋体" panose="02010600030101010101" pitchFamily="2" charset="-122"/>
              </a:rPr>
              <a:t>表示层</a:t>
            </a:r>
            <a:endParaRPr lang="zh-CN" sz="2200" b="1">
              <a:solidFill>
                <a:schemeClr val="tx2"/>
              </a:solidFill>
              <a:latin typeface="宋体" panose="02010600030101010101" pitchFamily="2" charset="-122"/>
              <a:ea typeface="宋体" panose="02010600030101010101" pitchFamily="2" charset="-122"/>
            </a:endParaRPr>
          </a:p>
        </p:txBody>
      </p:sp>
      <p:sp>
        <p:nvSpPr>
          <p:cNvPr id="32" name="文本框 31"/>
          <p:cNvSpPr txBox="1"/>
          <p:nvPr/>
        </p:nvSpPr>
        <p:spPr>
          <a:xfrm>
            <a:off x="6143625" y="2789555"/>
            <a:ext cx="1620000" cy="432000"/>
          </a:xfrm>
          <a:prstGeom prst="rect">
            <a:avLst/>
          </a:prstGeom>
          <a:noFill/>
          <a:ln w="12700" cmpd="sng">
            <a:solidFill>
              <a:schemeClr val="accent5">
                <a:lumMod val="40000"/>
                <a:lumOff val="60000"/>
              </a:schemeClr>
            </a:solidFill>
            <a:prstDash val="solid"/>
          </a:ln>
        </p:spPr>
        <p:txBody>
          <a:bodyPr wrap="square" lIns="0" rIns="0">
            <a:spAutoFit/>
          </a:bodyPr>
          <a:p>
            <a:pPr indent="0" algn="ctr"/>
            <a:r>
              <a:rPr lang="zh-CN" sz="2200" b="1">
                <a:solidFill>
                  <a:schemeClr val="tx2"/>
                </a:solidFill>
                <a:latin typeface="宋体" panose="02010600030101010101" pitchFamily="2" charset="-122"/>
                <a:ea typeface="宋体" panose="02010600030101010101" pitchFamily="2" charset="-122"/>
              </a:rPr>
              <a:t>会话层</a:t>
            </a:r>
            <a:endParaRPr lang="zh-CN" sz="2200" b="1">
              <a:solidFill>
                <a:schemeClr val="tx2"/>
              </a:solidFill>
              <a:latin typeface="宋体" panose="02010600030101010101" pitchFamily="2" charset="-122"/>
              <a:ea typeface="宋体" panose="02010600030101010101" pitchFamily="2" charset="-122"/>
            </a:endParaRPr>
          </a:p>
        </p:txBody>
      </p:sp>
      <p:sp>
        <p:nvSpPr>
          <p:cNvPr id="33" name="文本框 32"/>
          <p:cNvSpPr txBox="1"/>
          <p:nvPr/>
        </p:nvSpPr>
        <p:spPr>
          <a:xfrm>
            <a:off x="6143625" y="3221990"/>
            <a:ext cx="1620000" cy="432000"/>
          </a:xfrm>
          <a:prstGeom prst="rect">
            <a:avLst/>
          </a:prstGeom>
          <a:noFill/>
          <a:ln w="12700" cmpd="sng">
            <a:solidFill>
              <a:schemeClr val="accent5">
                <a:lumMod val="40000"/>
                <a:lumOff val="60000"/>
              </a:schemeClr>
            </a:solidFill>
            <a:prstDash val="solid"/>
          </a:ln>
        </p:spPr>
        <p:txBody>
          <a:bodyPr wrap="square" lIns="0" rIns="0">
            <a:spAutoFit/>
          </a:bodyPr>
          <a:p>
            <a:pPr indent="0" algn="ctr"/>
            <a:r>
              <a:rPr lang="zh-CN" sz="2200" b="1">
                <a:solidFill>
                  <a:schemeClr val="tx2"/>
                </a:solidFill>
                <a:latin typeface="宋体" panose="02010600030101010101" pitchFamily="2" charset="-122"/>
                <a:ea typeface="宋体" panose="02010600030101010101" pitchFamily="2" charset="-122"/>
              </a:rPr>
              <a:t>运输层</a:t>
            </a:r>
            <a:endParaRPr lang="zh-CN" sz="2200" b="1">
              <a:solidFill>
                <a:schemeClr val="tx2"/>
              </a:solidFill>
              <a:latin typeface="宋体" panose="02010600030101010101" pitchFamily="2" charset="-122"/>
              <a:ea typeface="宋体" panose="02010600030101010101" pitchFamily="2" charset="-122"/>
            </a:endParaRPr>
          </a:p>
        </p:txBody>
      </p:sp>
      <p:sp>
        <p:nvSpPr>
          <p:cNvPr id="34" name="文本框 33"/>
          <p:cNvSpPr txBox="1"/>
          <p:nvPr/>
        </p:nvSpPr>
        <p:spPr>
          <a:xfrm>
            <a:off x="6143625" y="1920240"/>
            <a:ext cx="1620000" cy="432000"/>
          </a:xfrm>
          <a:prstGeom prst="rect">
            <a:avLst/>
          </a:prstGeom>
          <a:noFill/>
          <a:ln w="12700" cmpd="sng">
            <a:solidFill>
              <a:schemeClr val="accent5">
                <a:lumMod val="40000"/>
                <a:lumOff val="60000"/>
              </a:schemeClr>
            </a:solidFill>
            <a:prstDash val="solid"/>
          </a:ln>
        </p:spPr>
        <p:txBody>
          <a:bodyPr wrap="square" lIns="0" rIns="0">
            <a:spAutoFit/>
          </a:bodyPr>
          <a:p>
            <a:pPr indent="0" algn="ctr"/>
            <a:r>
              <a:rPr lang="zh-CN" sz="2200" b="1">
                <a:solidFill>
                  <a:schemeClr val="tx2"/>
                </a:solidFill>
                <a:latin typeface="宋体" panose="02010600030101010101" pitchFamily="2" charset="-122"/>
                <a:ea typeface="宋体" panose="02010600030101010101" pitchFamily="2" charset="-122"/>
              </a:rPr>
              <a:t>应用层</a:t>
            </a:r>
            <a:endParaRPr lang="zh-CN" sz="2200" b="1">
              <a:solidFill>
                <a:schemeClr val="tx2"/>
              </a:solidFill>
              <a:latin typeface="宋体" panose="02010600030101010101" pitchFamily="2" charset="-122"/>
              <a:ea typeface="宋体" panose="02010600030101010101" pitchFamily="2" charset="-122"/>
            </a:endParaRPr>
          </a:p>
        </p:txBody>
      </p:sp>
      <p:cxnSp>
        <p:nvCxnSpPr>
          <p:cNvPr id="44" name="直接箭头连接符 43"/>
          <p:cNvCxnSpPr/>
          <p:nvPr/>
        </p:nvCxnSpPr>
        <p:spPr>
          <a:xfrm flipV="1">
            <a:off x="5234305" y="4956810"/>
            <a:ext cx="909320" cy="0"/>
          </a:xfrm>
          <a:prstGeom prst="straightConnector1">
            <a:avLst/>
          </a:prstGeom>
          <a:ln w="12700">
            <a:solidFill>
              <a:srgbClr val="C00000"/>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56" name="文本框 55"/>
          <p:cNvSpPr txBox="1"/>
          <p:nvPr/>
        </p:nvSpPr>
        <p:spPr>
          <a:xfrm>
            <a:off x="6593840" y="1548130"/>
            <a:ext cx="720090" cy="337185"/>
          </a:xfrm>
          <a:prstGeom prst="rect">
            <a:avLst/>
          </a:prstGeom>
          <a:noFill/>
          <a:ln w="12700" cmpd="sng">
            <a:noFill/>
            <a:prstDash val="solid"/>
          </a:ln>
        </p:spPr>
        <p:txBody>
          <a:bodyPr wrap="square">
            <a:spAutoFit/>
          </a:bodyPr>
          <a:p>
            <a:pPr indent="0" algn="l"/>
            <a:r>
              <a:rPr lang="en-US" sz="1600" b="1">
                <a:solidFill>
                  <a:schemeClr val="tx2"/>
                </a:solidFill>
                <a:latin typeface="宋体" panose="02010600030101010101" pitchFamily="2" charset="-122"/>
                <a:ea typeface="宋体" panose="02010600030101010101" pitchFamily="2" charset="-122"/>
              </a:rPr>
              <a:t>OSI</a:t>
            </a:r>
            <a:endParaRPr lang="en-US" sz="1600" b="1">
              <a:solidFill>
                <a:schemeClr val="tx2"/>
              </a:solidFill>
              <a:latin typeface="宋体" panose="02010600030101010101" pitchFamily="2" charset="-122"/>
              <a:ea typeface="宋体" panose="02010600030101010101" pitchFamily="2" charset="-122"/>
            </a:endParaRPr>
          </a:p>
        </p:txBody>
      </p:sp>
      <p:sp>
        <p:nvSpPr>
          <p:cNvPr id="2" name="文本框 1"/>
          <p:cNvSpPr txBox="1"/>
          <p:nvPr/>
        </p:nvSpPr>
        <p:spPr>
          <a:xfrm>
            <a:off x="3578225" y="3651250"/>
            <a:ext cx="1656000" cy="432000"/>
          </a:xfrm>
          <a:prstGeom prst="rect">
            <a:avLst/>
          </a:prstGeom>
          <a:noFill/>
          <a:ln w="12700" cmpd="sng">
            <a:solidFill>
              <a:schemeClr val="accent5">
                <a:lumMod val="40000"/>
                <a:lumOff val="60000"/>
              </a:schemeClr>
            </a:solidFill>
            <a:prstDash val="solid"/>
          </a:ln>
        </p:spPr>
        <p:txBody>
          <a:bodyPr wrap="square" lIns="0" rIns="0">
            <a:spAutoFit/>
          </a:bodyPr>
          <a:p>
            <a:pPr indent="0" algn="ctr"/>
            <a:r>
              <a:rPr lang="zh-CN" sz="2200" b="1">
                <a:solidFill>
                  <a:schemeClr val="tx2"/>
                </a:solidFill>
                <a:latin typeface="宋体" panose="02010600030101010101" pitchFamily="2" charset="-122"/>
                <a:ea typeface="宋体" panose="02010600030101010101" pitchFamily="2" charset="-122"/>
              </a:rPr>
              <a:t>网络层</a:t>
            </a:r>
            <a:endParaRPr lang="zh-CN" sz="2200" b="1">
              <a:solidFill>
                <a:schemeClr val="tx2"/>
              </a:solidFill>
              <a:latin typeface="宋体" panose="02010600030101010101" pitchFamily="2" charset="-122"/>
              <a:ea typeface="宋体" panose="02010600030101010101" pitchFamily="2" charset="-122"/>
            </a:endParaRPr>
          </a:p>
        </p:txBody>
      </p:sp>
      <p:sp>
        <p:nvSpPr>
          <p:cNvPr id="7" name="文本框 6"/>
          <p:cNvSpPr txBox="1"/>
          <p:nvPr/>
        </p:nvSpPr>
        <p:spPr>
          <a:xfrm>
            <a:off x="3578225" y="4081145"/>
            <a:ext cx="1656000" cy="864000"/>
          </a:xfrm>
          <a:prstGeom prst="rect">
            <a:avLst/>
          </a:prstGeom>
          <a:noFill/>
          <a:ln w="12700" cmpd="sng">
            <a:solidFill>
              <a:schemeClr val="accent5">
                <a:lumMod val="40000"/>
                <a:lumOff val="60000"/>
              </a:schemeClr>
            </a:solidFill>
            <a:prstDash val="solid"/>
          </a:ln>
        </p:spPr>
        <p:txBody>
          <a:bodyPr wrap="square" lIns="0" rIns="0" anchor="ctr" anchorCtr="0">
            <a:noAutofit/>
          </a:bodyPr>
          <a:p>
            <a:pPr indent="0" algn="ctr"/>
            <a:r>
              <a:rPr lang="zh-CN" sz="2200" b="1">
                <a:solidFill>
                  <a:schemeClr val="tx2"/>
                </a:solidFill>
                <a:latin typeface="宋体" panose="02010600030101010101" pitchFamily="2" charset="-122"/>
                <a:ea typeface="宋体" panose="02010600030101010101" pitchFamily="2" charset="-122"/>
              </a:rPr>
              <a:t>网络接口层</a:t>
            </a:r>
            <a:endParaRPr lang="zh-CN" sz="2200" b="1">
              <a:solidFill>
                <a:schemeClr val="tx2"/>
              </a:solidFill>
              <a:latin typeface="宋体" panose="02010600030101010101" pitchFamily="2" charset="-122"/>
              <a:ea typeface="宋体" panose="02010600030101010101" pitchFamily="2" charset="-122"/>
            </a:endParaRPr>
          </a:p>
        </p:txBody>
      </p:sp>
      <p:sp>
        <p:nvSpPr>
          <p:cNvPr id="10" name="文本框 9"/>
          <p:cNvSpPr txBox="1"/>
          <p:nvPr/>
        </p:nvSpPr>
        <p:spPr>
          <a:xfrm>
            <a:off x="3578225" y="3221355"/>
            <a:ext cx="1656000" cy="432000"/>
          </a:xfrm>
          <a:prstGeom prst="rect">
            <a:avLst/>
          </a:prstGeom>
          <a:noFill/>
          <a:ln w="12700" cmpd="sng">
            <a:solidFill>
              <a:schemeClr val="accent5">
                <a:lumMod val="40000"/>
                <a:lumOff val="60000"/>
              </a:schemeClr>
            </a:solidFill>
            <a:prstDash val="solid"/>
          </a:ln>
        </p:spPr>
        <p:txBody>
          <a:bodyPr wrap="square" lIns="0" rIns="0">
            <a:spAutoFit/>
          </a:bodyPr>
          <a:p>
            <a:pPr indent="0" algn="ctr"/>
            <a:r>
              <a:rPr lang="zh-CN" sz="2200" b="1">
                <a:solidFill>
                  <a:schemeClr val="tx2"/>
                </a:solidFill>
                <a:latin typeface="宋体" panose="02010600030101010101" pitchFamily="2" charset="-122"/>
                <a:ea typeface="宋体" panose="02010600030101010101" pitchFamily="2" charset="-122"/>
              </a:rPr>
              <a:t>运输层</a:t>
            </a:r>
            <a:endParaRPr lang="zh-CN" sz="2200" b="1">
              <a:solidFill>
                <a:schemeClr val="tx2"/>
              </a:solidFill>
              <a:latin typeface="宋体" panose="02010600030101010101" pitchFamily="2" charset="-122"/>
              <a:ea typeface="宋体" panose="02010600030101010101" pitchFamily="2" charset="-122"/>
            </a:endParaRPr>
          </a:p>
        </p:txBody>
      </p:sp>
      <p:sp>
        <p:nvSpPr>
          <p:cNvPr id="12" name="文本框 11"/>
          <p:cNvSpPr txBox="1"/>
          <p:nvPr/>
        </p:nvSpPr>
        <p:spPr>
          <a:xfrm>
            <a:off x="3578225" y="1925320"/>
            <a:ext cx="1656000" cy="1296000"/>
          </a:xfrm>
          <a:prstGeom prst="rect">
            <a:avLst/>
          </a:prstGeom>
          <a:noFill/>
          <a:ln w="12700" cmpd="sng">
            <a:solidFill>
              <a:schemeClr val="accent5">
                <a:lumMod val="40000"/>
                <a:lumOff val="60000"/>
              </a:schemeClr>
            </a:solidFill>
            <a:prstDash val="solid"/>
          </a:ln>
        </p:spPr>
        <p:txBody>
          <a:bodyPr wrap="square" lIns="0" rIns="0" anchor="ctr" anchorCtr="0">
            <a:noAutofit/>
          </a:bodyPr>
          <a:p>
            <a:pPr indent="0" algn="ctr" fontAlgn="auto">
              <a:lnSpc>
                <a:spcPct val="100000"/>
              </a:lnSpc>
            </a:pPr>
            <a:r>
              <a:rPr lang="zh-CN" sz="2200" b="1">
                <a:solidFill>
                  <a:schemeClr val="tx2"/>
                </a:solidFill>
                <a:latin typeface="宋体" panose="02010600030101010101" pitchFamily="2" charset="-122"/>
                <a:ea typeface="宋体" panose="02010600030101010101" pitchFamily="2" charset="-122"/>
              </a:rPr>
              <a:t>应用层</a:t>
            </a:r>
            <a:endParaRPr lang="zh-CN" sz="2200" b="1">
              <a:solidFill>
                <a:schemeClr val="tx2"/>
              </a:solidFill>
              <a:latin typeface="宋体" panose="02010600030101010101" pitchFamily="2" charset="-122"/>
              <a:ea typeface="宋体" panose="02010600030101010101" pitchFamily="2" charset="-122"/>
            </a:endParaRPr>
          </a:p>
        </p:txBody>
      </p:sp>
      <p:cxnSp>
        <p:nvCxnSpPr>
          <p:cNvPr id="13" name="直接箭头连接符 12"/>
          <p:cNvCxnSpPr/>
          <p:nvPr/>
        </p:nvCxnSpPr>
        <p:spPr>
          <a:xfrm flipV="1">
            <a:off x="5234305" y="4087495"/>
            <a:ext cx="909320" cy="0"/>
          </a:xfrm>
          <a:prstGeom prst="straightConnector1">
            <a:avLst/>
          </a:prstGeom>
          <a:ln w="12700">
            <a:solidFill>
              <a:srgbClr val="C00000"/>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flipV="1">
            <a:off x="5234305" y="3221355"/>
            <a:ext cx="909320" cy="0"/>
          </a:xfrm>
          <a:prstGeom prst="straightConnector1">
            <a:avLst/>
          </a:prstGeom>
          <a:ln w="12700">
            <a:solidFill>
              <a:srgbClr val="C00000"/>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V="1">
            <a:off x="5234305" y="3654425"/>
            <a:ext cx="909320" cy="0"/>
          </a:xfrm>
          <a:prstGeom prst="straightConnector1">
            <a:avLst/>
          </a:prstGeom>
          <a:ln w="12700">
            <a:solidFill>
              <a:srgbClr val="C00000"/>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flipV="1">
            <a:off x="5234305" y="1925320"/>
            <a:ext cx="909320" cy="0"/>
          </a:xfrm>
          <a:prstGeom prst="straightConnector1">
            <a:avLst/>
          </a:prstGeom>
          <a:ln w="12700">
            <a:solidFill>
              <a:srgbClr val="C00000"/>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3980180" y="1549400"/>
            <a:ext cx="852805" cy="337185"/>
          </a:xfrm>
          <a:prstGeom prst="rect">
            <a:avLst/>
          </a:prstGeom>
          <a:noFill/>
          <a:ln w="12700" cmpd="sng">
            <a:noFill/>
            <a:prstDash val="solid"/>
          </a:ln>
        </p:spPr>
        <p:txBody>
          <a:bodyPr wrap="square">
            <a:spAutoFit/>
          </a:bodyPr>
          <a:p>
            <a:pPr indent="0" algn="l"/>
            <a:r>
              <a:rPr lang="en-US" sz="1600" b="1">
                <a:solidFill>
                  <a:schemeClr val="tx2"/>
                </a:solidFill>
                <a:latin typeface="宋体" panose="02010600030101010101" pitchFamily="2" charset="-122"/>
                <a:ea typeface="宋体" panose="02010600030101010101" pitchFamily="2" charset="-122"/>
              </a:rPr>
              <a:t>TCP/IP</a:t>
            </a:r>
            <a:endParaRPr lang="en-US" sz="1600" b="1">
              <a:solidFill>
                <a:schemeClr val="tx2"/>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406590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ea typeface="宋体" panose="02010600030101010101" pitchFamily="2" charset="-122"/>
                <a:sym typeface="+mn-ea"/>
              </a:rPr>
              <a:t>1.6.1 网络协议与分层</a:t>
            </a:r>
            <a:r>
              <a:rPr lang="en-US" altLang="zh-CN" sz="2800" b="1">
                <a:solidFill>
                  <a:schemeClr val="tx2"/>
                </a:solidFill>
                <a:ea typeface="宋体" panose="02010600030101010101" pitchFamily="2" charset="-122"/>
                <a:sym typeface="+mn-ea"/>
              </a:rPr>
              <a:t>  </a:t>
            </a:r>
            <a:endParaRPr lang="zh-CN" altLang="en-US" sz="2800" i="0" dirty="0">
              <a:solidFill>
                <a:schemeClr val="tx2">
                  <a:lumMod val="50000"/>
                </a:schemeClr>
              </a:solidFill>
              <a:effectLst/>
              <a:latin typeface="黑体" panose="02010609060101010101" charset="-122"/>
              <a:ea typeface="黑体" panose="02010609060101010101" charset="-122"/>
            </a:endParaRPr>
          </a:p>
        </p:txBody>
      </p:sp>
      <p:sp>
        <p:nvSpPr>
          <p:cNvPr id="2" name="文本框 1"/>
          <p:cNvSpPr txBox="1"/>
          <p:nvPr/>
        </p:nvSpPr>
        <p:spPr>
          <a:xfrm>
            <a:off x="400685" y="3206750"/>
            <a:ext cx="1011555" cy="429895"/>
          </a:xfrm>
          <a:prstGeom prst="rect">
            <a:avLst/>
          </a:prstGeom>
          <a:noFill/>
          <a:ln w="12700" cmpd="sng">
            <a:solidFill>
              <a:schemeClr val="accent5">
                <a:lumMod val="40000"/>
                <a:lumOff val="60000"/>
              </a:schemeClr>
            </a:solidFill>
            <a:prstDash val="solid"/>
          </a:ln>
        </p:spPr>
        <p:txBody>
          <a:bodyPr wrap="square" lIns="0" rIns="0">
            <a:spAutoFit/>
          </a:bodyPr>
          <a:p>
            <a:pPr indent="0" algn="ctr"/>
            <a:r>
              <a:rPr lang="zh-CN" sz="2200" b="1">
                <a:solidFill>
                  <a:schemeClr val="tx2"/>
                </a:solidFill>
                <a:latin typeface="宋体" panose="02010600030101010101" pitchFamily="2" charset="-122"/>
                <a:ea typeface="宋体" panose="02010600030101010101" pitchFamily="2" charset="-122"/>
              </a:rPr>
              <a:t>网际层</a:t>
            </a:r>
            <a:endParaRPr lang="zh-CN" sz="2200" b="1">
              <a:solidFill>
                <a:schemeClr val="tx2"/>
              </a:solidFill>
              <a:latin typeface="宋体" panose="02010600030101010101" pitchFamily="2" charset="-122"/>
              <a:ea typeface="宋体" panose="02010600030101010101" pitchFamily="2" charset="-122"/>
            </a:endParaRPr>
          </a:p>
        </p:txBody>
      </p:sp>
      <p:sp>
        <p:nvSpPr>
          <p:cNvPr id="7" name="文本框 6"/>
          <p:cNvSpPr txBox="1"/>
          <p:nvPr/>
        </p:nvSpPr>
        <p:spPr>
          <a:xfrm>
            <a:off x="400050" y="4349750"/>
            <a:ext cx="1435100" cy="431800"/>
          </a:xfrm>
          <a:prstGeom prst="rect">
            <a:avLst/>
          </a:prstGeom>
          <a:noFill/>
          <a:ln w="12700" cmpd="sng">
            <a:solidFill>
              <a:schemeClr val="accent5">
                <a:lumMod val="40000"/>
                <a:lumOff val="60000"/>
              </a:schemeClr>
            </a:solidFill>
            <a:prstDash val="solid"/>
          </a:ln>
        </p:spPr>
        <p:txBody>
          <a:bodyPr wrap="square" lIns="0" rIns="0" anchor="ctr" anchorCtr="0">
            <a:noAutofit/>
          </a:bodyPr>
          <a:p>
            <a:pPr indent="0" algn="l"/>
            <a:r>
              <a:rPr lang="zh-CN" sz="2200" b="1">
                <a:solidFill>
                  <a:schemeClr val="tx2"/>
                </a:solidFill>
                <a:latin typeface="宋体" panose="02010600030101010101" pitchFamily="2" charset="-122"/>
                <a:ea typeface="宋体" panose="02010600030101010101" pitchFamily="2" charset="-122"/>
              </a:rPr>
              <a:t>网络接口层</a:t>
            </a:r>
            <a:endParaRPr lang="zh-CN" sz="2200" b="1">
              <a:solidFill>
                <a:schemeClr val="tx2"/>
              </a:solidFill>
              <a:latin typeface="宋体" panose="02010600030101010101" pitchFamily="2" charset="-122"/>
              <a:ea typeface="宋体" panose="02010600030101010101" pitchFamily="2" charset="-122"/>
            </a:endParaRPr>
          </a:p>
        </p:txBody>
      </p:sp>
      <p:sp>
        <p:nvSpPr>
          <p:cNvPr id="10" name="文本框 9"/>
          <p:cNvSpPr txBox="1"/>
          <p:nvPr/>
        </p:nvSpPr>
        <p:spPr>
          <a:xfrm>
            <a:off x="400050" y="2158365"/>
            <a:ext cx="1010920" cy="429895"/>
          </a:xfrm>
          <a:prstGeom prst="rect">
            <a:avLst/>
          </a:prstGeom>
          <a:noFill/>
          <a:ln w="12700" cmpd="sng">
            <a:solidFill>
              <a:schemeClr val="accent5">
                <a:lumMod val="40000"/>
                <a:lumOff val="60000"/>
              </a:schemeClr>
            </a:solidFill>
            <a:prstDash val="solid"/>
          </a:ln>
        </p:spPr>
        <p:txBody>
          <a:bodyPr wrap="square" lIns="0" rIns="0">
            <a:spAutoFit/>
          </a:bodyPr>
          <a:p>
            <a:pPr indent="0" algn="ctr"/>
            <a:r>
              <a:rPr lang="zh-CN" sz="2200" b="1">
                <a:solidFill>
                  <a:schemeClr val="tx2"/>
                </a:solidFill>
                <a:latin typeface="宋体" panose="02010600030101010101" pitchFamily="2" charset="-122"/>
                <a:ea typeface="宋体" panose="02010600030101010101" pitchFamily="2" charset="-122"/>
              </a:rPr>
              <a:t>运输层</a:t>
            </a:r>
            <a:endParaRPr lang="zh-CN" sz="2200" b="1">
              <a:solidFill>
                <a:schemeClr val="tx2"/>
              </a:solidFill>
              <a:latin typeface="宋体" panose="02010600030101010101" pitchFamily="2" charset="-122"/>
              <a:ea typeface="宋体" panose="02010600030101010101" pitchFamily="2" charset="-122"/>
            </a:endParaRPr>
          </a:p>
        </p:txBody>
      </p:sp>
      <p:sp>
        <p:nvSpPr>
          <p:cNvPr id="12" name="文本框 11"/>
          <p:cNvSpPr txBox="1"/>
          <p:nvPr/>
        </p:nvSpPr>
        <p:spPr>
          <a:xfrm>
            <a:off x="400050" y="1044575"/>
            <a:ext cx="1011555" cy="431800"/>
          </a:xfrm>
          <a:prstGeom prst="rect">
            <a:avLst/>
          </a:prstGeom>
          <a:noFill/>
          <a:ln w="12700" cmpd="sng">
            <a:solidFill>
              <a:schemeClr val="accent5">
                <a:lumMod val="40000"/>
                <a:lumOff val="60000"/>
              </a:schemeClr>
            </a:solidFill>
            <a:prstDash val="solid"/>
          </a:ln>
        </p:spPr>
        <p:txBody>
          <a:bodyPr wrap="square" lIns="0" rIns="0" anchor="ctr" anchorCtr="0">
            <a:noAutofit/>
          </a:bodyPr>
          <a:p>
            <a:pPr indent="0" algn="ctr" fontAlgn="auto">
              <a:lnSpc>
                <a:spcPct val="100000"/>
              </a:lnSpc>
            </a:pPr>
            <a:r>
              <a:rPr lang="zh-CN" sz="2200" b="1">
                <a:solidFill>
                  <a:schemeClr val="tx2"/>
                </a:solidFill>
                <a:latin typeface="宋体" panose="02010600030101010101" pitchFamily="2" charset="-122"/>
                <a:ea typeface="宋体" panose="02010600030101010101" pitchFamily="2" charset="-122"/>
              </a:rPr>
              <a:t>应用层</a:t>
            </a:r>
            <a:endParaRPr lang="zh-CN" sz="2200" b="1">
              <a:solidFill>
                <a:schemeClr val="tx2"/>
              </a:solidFill>
              <a:latin typeface="宋体" panose="02010600030101010101" pitchFamily="2" charset="-122"/>
              <a:ea typeface="宋体" panose="02010600030101010101" pitchFamily="2" charset="-122"/>
            </a:endParaRPr>
          </a:p>
        </p:txBody>
      </p:sp>
      <p:sp>
        <p:nvSpPr>
          <p:cNvPr id="4" name="右箭头 3"/>
          <p:cNvSpPr/>
          <p:nvPr/>
        </p:nvSpPr>
        <p:spPr>
          <a:xfrm>
            <a:off x="1411605" y="1129030"/>
            <a:ext cx="270510" cy="2635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682115" y="1044575"/>
            <a:ext cx="6983095" cy="706755"/>
          </a:xfrm>
          <a:prstGeom prst="rect">
            <a:avLst/>
          </a:prstGeom>
          <a:noFill/>
          <a:ln w="12700" cmpd="sng">
            <a:solidFill>
              <a:schemeClr val="accent5">
                <a:lumMod val="40000"/>
                <a:lumOff val="60000"/>
              </a:schemeClr>
            </a:solidFill>
            <a:prstDash val="solid"/>
          </a:ln>
        </p:spPr>
        <p:txBody>
          <a:bodyPr wrap="square" lIns="0" rIns="0">
            <a:spAutoFit/>
          </a:bodyPr>
          <a:p>
            <a:pPr indent="0" algn="l"/>
            <a:r>
              <a:rPr lang="zh-CN" sz="2000" b="1">
                <a:solidFill>
                  <a:schemeClr val="tx2"/>
                </a:solidFill>
                <a:latin typeface="宋体" panose="02010600030101010101" pitchFamily="2" charset="-122"/>
                <a:ea typeface="宋体" panose="02010600030101010101" pitchFamily="2" charset="-122"/>
              </a:rPr>
              <a:t>涉及为用户提供网络应用，并为这些应用提供网络支撑服务，把用户的数据发送到低层，为应用程序提供网络接口。</a:t>
            </a:r>
            <a:endParaRPr lang="zh-CN" sz="2000" b="1">
              <a:solidFill>
                <a:schemeClr val="tx2"/>
              </a:solidFill>
              <a:latin typeface="宋体" panose="02010600030101010101" pitchFamily="2" charset="-122"/>
              <a:ea typeface="宋体" panose="02010600030101010101" pitchFamily="2" charset="-122"/>
            </a:endParaRPr>
          </a:p>
        </p:txBody>
      </p:sp>
      <p:sp>
        <p:nvSpPr>
          <p:cNvPr id="6" name="右箭头 5"/>
          <p:cNvSpPr/>
          <p:nvPr/>
        </p:nvSpPr>
        <p:spPr>
          <a:xfrm>
            <a:off x="1835150" y="4433570"/>
            <a:ext cx="270510" cy="2635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2105660" y="4057650"/>
            <a:ext cx="6586220" cy="1014730"/>
          </a:xfrm>
          <a:prstGeom prst="rect">
            <a:avLst/>
          </a:prstGeom>
          <a:noFill/>
          <a:ln w="12700" cmpd="sng">
            <a:solidFill>
              <a:schemeClr val="accent5">
                <a:lumMod val="40000"/>
                <a:lumOff val="60000"/>
              </a:schemeClr>
            </a:solidFill>
            <a:prstDash val="solid"/>
          </a:ln>
        </p:spPr>
        <p:txBody>
          <a:bodyPr wrap="square" lIns="0" rIns="0">
            <a:spAutoFit/>
          </a:bodyPr>
          <a:p>
            <a:pPr indent="0" algn="l"/>
            <a:r>
              <a:rPr lang="zh-CN" sz="2000" b="1">
                <a:solidFill>
                  <a:schemeClr val="tx2"/>
                </a:solidFill>
                <a:latin typeface="宋体" panose="02010600030101010101" pitchFamily="2" charset="-122"/>
                <a:ea typeface="宋体" panose="02010600030101010101" pitchFamily="2" charset="-122"/>
              </a:rPr>
              <a:t>是TCP/IP模型的最低层，负责接收从网际层交来的IP数据报并将IP数据报通过底层物理网络发送出去，或者从底层物理网络上接收物理帧，抽出IP数据报，交给网际层。</a:t>
            </a:r>
            <a:endParaRPr lang="zh-CN" sz="2000" b="1">
              <a:solidFill>
                <a:schemeClr val="tx2"/>
              </a:solidFill>
              <a:latin typeface="宋体" panose="02010600030101010101" pitchFamily="2" charset="-122"/>
              <a:ea typeface="宋体" panose="02010600030101010101" pitchFamily="2" charset="-122"/>
            </a:endParaRPr>
          </a:p>
        </p:txBody>
      </p:sp>
      <p:sp>
        <p:nvSpPr>
          <p:cNvPr id="9" name="右箭头 8"/>
          <p:cNvSpPr/>
          <p:nvPr/>
        </p:nvSpPr>
        <p:spPr>
          <a:xfrm>
            <a:off x="1412240" y="3304540"/>
            <a:ext cx="270510" cy="2635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文本框 17"/>
          <p:cNvSpPr txBox="1"/>
          <p:nvPr/>
        </p:nvSpPr>
        <p:spPr>
          <a:xfrm>
            <a:off x="1682115" y="2971800"/>
            <a:ext cx="7002145" cy="1014730"/>
          </a:xfrm>
          <a:prstGeom prst="rect">
            <a:avLst/>
          </a:prstGeom>
          <a:noFill/>
          <a:ln w="12700" cmpd="sng">
            <a:solidFill>
              <a:schemeClr val="accent5">
                <a:lumMod val="40000"/>
                <a:lumOff val="60000"/>
              </a:schemeClr>
            </a:solidFill>
            <a:prstDash val="solid"/>
          </a:ln>
        </p:spPr>
        <p:txBody>
          <a:bodyPr wrap="square" lIns="0" rIns="0">
            <a:spAutoFit/>
          </a:bodyPr>
          <a:p>
            <a:pPr indent="0" algn="l"/>
            <a:r>
              <a:rPr lang="zh-CN" sz="2000" b="1">
                <a:solidFill>
                  <a:schemeClr val="tx2"/>
                </a:solidFill>
                <a:latin typeface="宋体" panose="02010600030101010101" pitchFamily="2" charset="-122"/>
                <a:ea typeface="宋体" panose="02010600030101010101" pitchFamily="2" charset="-122"/>
              </a:rPr>
              <a:t>负责独立地将分组从源主机送往目的主机，涉及为分组提供最佳路径的选择和交换功能，并使这一过程与它们所经过的路径和网络无关。</a:t>
            </a:r>
            <a:endParaRPr lang="zh-CN" sz="2000" b="1">
              <a:solidFill>
                <a:schemeClr val="tx2"/>
              </a:solidFill>
              <a:latin typeface="宋体" panose="02010600030101010101" pitchFamily="2" charset="-122"/>
              <a:ea typeface="宋体" panose="02010600030101010101" pitchFamily="2" charset="-122"/>
            </a:endParaRPr>
          </a:p>
        </p:txBody>
      </p:sp>
      <p:sp>
        <p:nvSpPr>
          <p:cNvPr id="19" name="右箭头 18"/>
          <p:cNvSpPr/>
          <p:nvPr/>
        </p:nvSpPr>
        <p:spPr>
          <a:xfrm>
            <a:off x="1412240" y="2218690"/>
            <a:ext cx="270510" cy="2635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1682115" y="1885950"/>
            <a:ext cx="7002145" cy="922020"/>
          </a:xfrm>
          <a:prstGeom prst="rect">
            <a:avLst/>
          </a:prstGeom>
          <a:noFill/>
          <a:ln w="12700" cmpd="sng">
            <a:solidFill>
              <a:schemeClr val="accent5">
                <a:lumMod val="40000"/>
                <a:lumOff val="60000"/>
              </a:schemeClr>
            </a:solidFill>
            <a:prstDash val="solid"/>
          </a:ln>
        </p:spPr>
        <p:txBody>
          <a:bodyPr wrap="square" lIns="0" rIns="0">
            <a:spAutoFit/>
          </a:bodyPr>
          <a:p>
            <a:pPr indent="0" algn="l"/>
            <a:r>
              <a:rPr lang="zh-CN" sz="1800" b="1">
                <a:solidFill>
                  <a:schemeClr val="tx2"/>
                </a:solidFill>
                <a:latin typeface="宋体" panose="02010600030101010101" pitchFamily="2" charset="-122"/>
                <a:ea typeface="宋体" panose="02010600030101010101" pitchFamily="2" charset="-122"/>
              </a:rPr>
              <a:t>从应用层接收数据，并且在必要的时候把它分成较小的单元，传递给网络层，并确保到达对方的各段信息正确无误。是在源结点和目的结点的两个对等实体间提供可靠的端到端的数据通信。</a:t>
            </a:r>
            <a:endParaRPr lang="zh-CN" sz="1800" b="1">
              <a:solidFill>
                <a:schemeClr val="tx2"/>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535368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ea typeface="宋体" panose="02010600030101010101" pitchFamily="2" charset="-122"/>
                <a:sym typeface="+mn-ea"/>
              </a:rPr>
              <a:t>1.6.2 具有五层协议的体系结构</a:t>
            </a:r>
            <a:r>
              <a:rPr lang="en-US" altLang="zh-CN" sz="2800" b="1">
                <a:solidFill>
                  <a:schemeClr val="tx2"/>
                </a:solidFill>
                <a:ea typeface="宋体" panose="02010600030101010101" pitchFamily="2" charset="-122"/>
                <a:sym typeface="+mn-ea"/>
              </a:rPr>
              <a:t> </a:t>
            </a:r>
            <a:endParaRPr lang="zh-CN" altLang="en-US" sz="2800" i="0" dirty="0">
              <a:solidFill>
                <a:schemeClr val="tx2">
                  <a:lumMod val="50000"/>
                </a:schemeClr>
              </a:solidFill>
              <a:effectLst/>
              <a:latin typeface="黑体" panose="02010609060101010101" charset="-122"/>
              <a:ea typeface="黑体" panose="02010609060101010101" charset="-122"/>
            </a:endParaRPr>
          </a:p>
        </p:txBody>
      </p:sp>
      <p:sp>
        <p:nvSpPr>
          <p:cNvPr id="28" name="文本框 27"/>
          <p:cNvSpPr txBox="1"/>
          <p:nvPr/>
        </p:nvSpPr>
        <p:spPr>
          <a:xfrm>
            <a:off x="400050" y="3205480"/>
            <a:ext cx="1620000" cy="432000"/>
          </a:xfrm>
          <a:prstGeom prst="rect">
            <a:avLst/>
          </a:prstGeom>
          <a:noFill/>
          <a:ln w="12700" cmpd="sng">
            <a:solidFill>
              <a:schemeClr val="accent5">
                <a:lumMod val="40000"/>
                <a:lumOff val="60000"/>
              </a:schemeClr>
            </a:solidFill>
            <a:prstDash val="solid"/>
          </a:ln>
        </p:spPr>
        <p:txBody>
          <a:bodyPr wrap="square" lIns="0" rIns="0">
            <a:spAutoFit/>
          </a:bodyPr>
          <a:p>
            <a:pPr indent="0" algn="ctr"/>
            <a:r>
              <a:rPr lang="zh-CN" sz="2200" b="1">
                <a:solidFill>
                  <a:schemeClr val="tx2"/>
                </a:solidFill>
                <a:latin typeface="宋体" panose="02010600030101010101" pitchFamily="2" charset="-122"/>
                <a:ea typeface="宋体" panose="02010600030101010101" pitchFamily="2" charset="-122"/>
              </a:rPr>
              <a:t>网络层</a:t>
            </a:r>
            <a:endParaRPr lang="zh-CN" sz="2200" b="1">
              <a:solidFill>
                <a:schemeClr val="tx2"/>
              </a:solidFill>
              <a:latin typeface="宋体" panose="02010600030101010101" pitchFamily="2" charset="-122"/>
              <a:ea typeface="宋体" panose="02010600030101010101" pitchFamily="2" charset="-122"/>
            </a:endParaRPr>
          </a:p>
        </p:txBody>
      </p:sp>
      <p:sp>
        <p:nvSpPr>
          <p:cNvPr id="29" name="文本框 28"/>
          <p:cNvSpPr txBox="1"/>
          <p:nvPr/>
        </p:nvSpPr>
        <p:spPr>
          <a:xfrm>
            <a:off x="400050" y="3641725"/>
            <a:ext cx="1620000" cy="432000"/>
          </a:xfrm>
          <a:prstGeom prst="rect">
            <a:avLst/>
          </a:prstGeom>
          <a:noFill/>
          <a:ln w="12700" cmpd="sng">
            <a:solidFill>
              <a:schemeClr val="accent5">
                <a:lumMod val="40000"/>
                <a:lumOff val="60000"/>
              </a:schemeClr>
            </a:solidFill>
            <a:prstDash val="solid"/>
          </a:ln>
        </p:spPr>
        <p:txBody>
          <a:bodyPr wrap="square" lIns="0" rIns="0">
            <a:spAutoFit/>
          </a:bodyPr>
          <a:p>
            <a:pPr indent="0" algn="ctr"/>
            <a:r>
              <a:rPr lang="zh-CN" sz="2200" b="1">
                <a:solidFill>
                  <a:schemeClr val="tx2"/>
                </a:solidFill>
                <a:latin typeface="宋体" panose="02010600030101010101" pitchFamily="2" charset="-122"/>
                <a:ea typeface="宋体" panose="02010600030101010101" pitchFamily="2" charset="-122"/>
              </a:rPr>
              <a:t>数据链路层</a:t>
            </a:r>
            <a:endParaRPr lang="zh-CN" sz="2200" b="1">
              <a:solidFill>
                <a:schemeClr val="tx2"/>
              </a:solidFill>
              <a:latin typeface="宋体" panose="02010600030101010101" pitchFamily="2" charset="-122"/>
              <a:ea typeface="宋体" panose="02010600030101010101" pitchFamily="2" charset="-122"/>
            </a:endParaRPr>
          </a:p>
        </p:txBody>
      </p:sp>
      <p:sp>
        <p:nvSpPr>
          <p:cNvPr id="30" name="文本框 29"/>
          <p:cNvSpPr txBox="1"/>
          <p:nvPr/>
        </p:nvSpPr>
        <p:spPr>
          <a:xfrm>
            <a:off x="400050" y="4074795"/>
            <a:ext cx="1620000" cy="432000"/>
          </a:xfrm>
          <a:prstGeom prst="rect">
            <a:avLst/>
          </a:prstGeom>
          <a:noFill/>
          <a:ln w="12700" cmpd="sng">
            <a:solidFill>
              <a:schemeClr val="accent5">
                <a:lumMod val="40000"/>
                <a:lumOff val="60000"/>
              </a:schemeClr>
            </a:solidFill>
            <a:prstDash val="solid"/>
          </a:ln>
        </p:spPr>
        <p:txBody>
          <a:bodyPr wrap="square" lIns="0" rIns="0">
            <a:spAutoFit/>
          </a:bodyPr>
          <a:p>
            <a:pPr indent="0" algn="ctr"/>
            <a:r>
              <a:rPr lang="zh-CN" sz="2200" b="1">
                <a:solidFill>
                  <a:schemeClr val="tx2"/>
                </a:solidFill>
                <a:latin typeface="宋体" panose="02010600030101010101" pitchFamily="2" charset="-122"/>
                <a:ea typeface="宋体" panose="02010600030101010101" pitchFamily="2" charset="-122"/>
              </a:rPr>
              <a:t>物理层</a:t>
            </a:r>
            <a:endParaRPr lang="zh-CN" sz="2200" b="1">
              <a:solidFill>
                <a:schemeClr val="tx2"/>
              </a:solidFill>
              <a:latin typeface="宋体" panose="02010600030101010101" pitchFamily="2" charset="-122"/>
              <a:ea typeface="宋体" panose="02010600030101010101" pitchFamily="2" charset="-122"/>
            </a:endParaRPr>
          </a:p>
        </p:txBody>
      </p:sp>
      <p:sp>
        <p:nvSpPr>
          <p:cNvPr id="31" name="文本框 30"/>
          <p:cNvSpPr txBox="1"/>
          <p:nvPr/>
        </p:nvSpPr>
        <p:spPr>
          <a:xfrm>
            <a:off x="400050" y="1904365"/>
            <a:ext cx="1620000" cy="432000"/>
          </a:xfrm>
          <a:prstGeom prst="rect">
            <a:avLst/>
          </a:prstGeom>
          <a:noFill/>
          <a:ln w="12700" cmpd="sng">
            <a:solidFill>
              <a:schemeClr val="accent5">
                <a:lumMod val="40000"/>
                <a:lumOff val="60000"/>
              </a:schemeClr>
            </a:solidFill>
            <a:prstDash val="solid"/>
          </a:ln>
        </p:spPr>
        <p:txBody>
          <a:bodyPr wrap="square" lIns="0" rIns="0">
            <a:spAutoFit/>
          </a:bodyPr>
          <a:p>
            <a:pPr indent="0" algn="ctr"/>
            <a:r>
              <a:rPr lang="zh-CN" sz="2200" b="1">
                <a:solidFill>
                  <a:schemeClr val="tx2"/>
                </a:solidFill>
                <a:latin typeface="宋体" panose="02010600030101010101" pitchFamily="2" charset="-122"/>
                <a:ea typeface="宋体" panose="02010600030101010101" pitchFamily="2" charset="-122"/>
              </a:rPr>
              <a:t>表示层</a:t>
            </a:r>
            <a:endParaRPr lang="zh-CN" sz="2200" b="1">
              <a:solidFill>
                <a:schemeClr val="tx2"/>
              </a:solidFill>
              <a:latin typeface="宋体" panose="02010600030101010101" pitchFamily="2" charset="-122"/>
              <a:ea typeface="宋体" panose="02010600030101010101" pitchFamily="2" charset="-122"/>
            </a:endParaRPr>
          </a:p>
        </p:txBody>
      </p:sp>
      <p:sp>
        <p:nvSpPr>
          <p:cNvPr id="32" name="文本框 31"/>
          <p:cNvSpPr txBox="1"/>
          <p:nvPr/>
        </p:nvSpPr>
        <p:spPr>
          <a:xfrm>
            <a:off x="400050" y="2336165"/>
            <a:ext cx="1620000" cy="432000"/>
          </a:xfrm>
          <a:prstGeom prst="rect">
            <a:avLst/>
          </a:prstGeom>
          <a:noFill/>
          <a:ln w="12700" cmpd="sng">
            <a:solidFill>
              <a:schemeClr val="accent5">
                <a:lumMod val="40000"/>
                <a:lumOff val="60000"/>
              </a:schemeClr>
            </a:solidFill>
            <a:prstDash val="solid"/>
          </a:ln>
        </p:spPr>
        <p:txBody>
          <a:bodyPr wrap="square" lIns="0" rIns="0">
            <a:spAutoFit/>
          </a:bodyPr>
          <a:p>
            <a:pPr indent="0" algn="ctr"/>
            <a:r>
              <a:rPr lang="zh-CN" sz="2200" b="1">
                <a:solidFill>
                  <a:schemeClr val="tx2"/>
                </a:solidFill>
                <a:latin typeface="宋体" panose="02010600030101010101" pitchFamily="2" charset="-122"/>
                <a:ea typeface="宋体" panose="02010600030101010101" pitchFamily="2" charset="-122"/>
              </a:rPr>
              <a:t>会话层</a:t>
            </a:r>
            <a:endParaRPr lang="zh-CN" sz="2200" b="1">
              <a:solidFill>
                <a:schemeClr val="tx2"/>
              </a:solidFill>
              <a:latin typeface="宋体" panose="02010600030101010101" pitchFamily="2" charset="-122"/>
              <a:ea typeface="宋体" panose="02010600030101010101" pitchFamily="2" charset="-122"/>
            </a:endParaRPr>
          </a:p>
        </p:txBody>
      </p:sp>
      <p:sp>
        <p:nvSpPr>
          <p:cNvPr id="33" name="文本框 32"/>
          <p:cNvSpPr txBox="1"/>
          <p:nvPr/>
        </p:nvSpPr>
        <p:spPr>
          <a:xfrm>
            <a:off x="400050" y="2768600"/>
            <a:ext cx="1620000" cy="432000"/>
          </a:xfrm>
          <a:prstGeom prst="rect">
            <a:avLst/>
          </a:prstGeom>
          <a:noFill/>
          <a:ln w="12700" cmpd="sng">
            <a:solidFill>
              <a:schemeClr val="accent5">
                <a:lumMod val="40000"/>
                <a:lumOff val="60000"/>
              </a:schemeClr>
            </a:solidFill>
            <a:prstDash val="solid"/>
          </a:ln>
        </p:spPr>
        <p:txBody>
          <a:bodyPr wrap="square" lIns="0" rIns="0">
            <a:spAutoFit/>
          </a:bodyPr>
          <a:p>
            <a:pPr indent="0" algn="ctr"/>
            <a:r>
              <a:rPr lang="zh-CN" sz="2200" b="1">
                <a:solidFill>
                  <a:schemeClr val="tx2"/>
                </a:solidFill>
                <a:latin typeface="宋体" panose="02010600030101010101" pitchFamily="2" charset="-122"/>
                <a:ea typeface="宋体" panose="02010600030101010101" pitchFamily="2" charset="-122"/>
              </a:rPr>
              <a:t>运输层</a:t>
            </a:r>
            <a:endParaRPr lang="zh-CN" sz="2200" b="1">
              <a:solidFill>
                <a:schemeClr val="tx2"/>
              </a:solidFill>
              <a:latin typeface="宋体" panose="02010600030101010101" pitchFamily="2" charset="-122"/>
              <a:ea typeface="宋体" panose="02010600030101010101" pitchFamily="2" charset="-122"/>
            </a:endParaRPr>
          </a:p>
        </p:txBody>
      </p:sp>
      <p:sp>
        <p:nvSpPr>
          <p:cNvPr id="34" name="文本框 33"/>
          <p:cNvSpPr txBox="1"/>
          <p:nvPr/>
        </p:nvSpPr>
        <p:spPr>
          <a:xfrm>
            <a:off x="400050" y="1466850"/>
            <a:ext cx="1620000" cy="432000"/>
          </a:xfrm>
          <a:prstGeom prst="rect">
            <a:avLst/>
          </a:prstGeom>
          <a:noFill/>
          <a:ln w="12700" cmpd="sng">
            <a:solidFill>
              <a:schemeClr val="accent5">
                <a:lumMod val="40000"/>
                <a:lumOff val="60000"/>
              </a:schemeClr>
            </a:solidFill>
            <a:prstDash val="solid"/>
          </a:ln>
        </p:spPr>
        <p:txBody>
          <a:bodyPr wrap="square" lIns="0" rIns="0">
            <a:spAutoFit/>
          </a:bodyPr>
          <a:p>
            <a:pPr indent="0" algn="ctr"/>
            <a:r>
              <a:rPr lang="zh-CN" sz="2200" b="1">
                <a:solidFill>
                  <a:schemeClr val="tx2"/>
                </a:solidFill>
                <a:latin typeface="宋体" panose="02010600030101010101" pitchFamily="2" charset="-122"/>
                <a:ea typeface="宋体" panose="02010600030101010101" pitchFamily="2" charset="-122"/>
              </a:rPr>
              <a:t>应用层</a:t>
            </a:r>
            <a:endParaRPr lang="zh-CN" sz="2200" b="1">
              <a:solidFill>
                <a:schemeClr val="tx2"/>
              </a:solidFill>
              <a:latin typeface="宋体" panose="02010600030101010101" pitchFamily="2" charset="-122"/>
              <a:ea typeface="宋体" panose="02010600030101010101" pitchFamily="2" charset="-122"/>
            </a:endParaRPr>
          </a:p>
        </p:txBody>
      </p:sp>
      <p:cxnSp>
        <p:nvCxnSpPr>
          <p:cNvPr id="44" name="直接箭头连接符 43"/>
          <p:cNvCxnSpPr/>
          <p:nvPr/>
        </p:nvCxnSpPr>
        <p:spPr>
          <a:xfrm flipV="1">
            <a:off x="2019935" y="4506595"/>
            <a:ext cx="909320" cy="0"/>
          </a:xfrm>
          <a:prstGeom prst="straightConnector1">
            <a:avLst/>
          </a:prstGeom>
          <a:ln w="12700">
            <a:solidFill>
              <a:srgbClr val="C00000"/>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56" name="文本框 55"/>
          <p:cNvSpPr txBox="1"/>
          <p:nvPr/>
        </p:nvSpPr>
        <p:spPr>
          <a:xfrm>
            <a:off x="850265" y="1094740"/>
            <a:ext cx="720090" cy="337185"/>
          </a:xfrm>
          <a:prstGeom prst="rect">
            <a:avLst/>
          </a:prstGeom>
          <a:noFill/>
          <a:ln w="12700" cmpd="sng">
            <a:noFill/>
            <a:prstDash val="solid"/>
          </a:ln>
        </p:spPr>
        <p:txBody>
          <a:bodyPr wrap="square">
            <a:spAutoFit/>
          </a:bodyPr>
          <a:p>
            <a:pPr indent="0" algn="l"/>
            <a:r>
              <a:rPr lang="en-US" sz="1600" b="1">
                <a:solidFill>
                  <a:schemeClr val="tx2"/>
                </a:solidFill>
                <a:latin typeface="宋体" panose="02010600030101010101" pitchFamily="2" charset="-122"/>
                <a:ea typeface="宋体" panose="02010600030101010101" pitchFamily="2" charset="-122"/>
              </a:rPr>
              <a:t>OSI</a:t>
            </a:r>
            <a:endParaRPr lang="en-US" sz="1600" b="1">
              <a:solidFill>
                <a:schemeClr val="tx2"/>
              </a:solidFill>
              <a:latin typeface="宋体" panose="02010600030101010101" pitchFamily="2" charset="-122"/>
              <a:ea typeface="宋体" panose="02010600030101010101" pitchFamily="2" charset="-122"/>
            </a:endParaRPr>
          </a:p>
        </p:txBody>
      </p:sp>
      <p:sp>
        <p:nvSpPr>
          <p:cNvPr id="2" name="文本框 1"/>
          <p:cNvSpPr txBox="1"/>
          <p:nvPr/>
        </p:nvSpPr>
        <p:spPr>
          <a:xfrm>
            <a:off x="2929255" y="3213100"/>
            <a:ext cx="1656000" cy="429895"/>
          </a:xfrm>
          <a:prstGeom prst="rect">
            <a:avLst/>
          </a:prstGeom>
          <a:noFill/>
          <a:ln w="12700" cmpd="sng">
            <a:solidFill>
              <a:schemeClr val="accent5">
                <a:lumMod val="40000"/>
                <a:lumOff val="60000"/>
              </a:schemeClr>
            </a:solidFill>
            <a:prstDash val="solid"/>
          </a:ln>
        </p:spPr>
        <p:txBody>
          <a:bodyPr wrap="square" lIns="0" rIns="0">
            <a:spAutoFit/>
          </a:bodyPr>
          <a:p>
            <a:pPr indent="0" algn="ctr"/>
            <a:r>
              <a:rPr lang="zh-CN" sz="2200" b="1">
                <a:solidFill>
                  <a:schemeClr val="tx2"/>
                </a:solidFill>
                <a:latin typeface="宋体" panose="02010600030101010101" pitchFamily="2" charset="-122"/>
                <a:ea typeface="宋体" panose="02010600030101010101" pitchFamily="2" charset="-122"/>
              </a:rPr>
              <a:t>网际层</a:t>
            </a:r>
            <a:endParaRPr lang="zh-CN" sz="2200" b="1">
              <a:solidFill>
                <a:schemeClr val="tx2"/>
              </a:solidFill>
              <a:latin typeface="宋体" panose="02010600030101010101" pitchFamily="2" charset="-122"/>
              <a:ea typeface="宋体" panose="02010600030101010101" pitchFamily="2" charset="-122"/>
            </a:endParaRPr>
          </a:p>
        </p:txBody>
      </p:sp>
      <p:sp>
        <p:nvSpPr>
          <p:cNvPr id="7" name="文本框 6"/>
          <p:cNvSpPr txBox="1"/>
          <p:nvPr/>
        </p:nvSpPr>
        <p:spPr>
          <a:xfrm>
            <a:off x="2929255" y="3649345"/>
            <a:ext cx="1656000" cy="864000"/>
          </a:xfrm>
          <a:prstGeom prst="rect">
            <a:avLst/>
          </a:prstGeom>
          <a:noFill/>
          <a:ln w="12700" cmpd="sng">
            <a:solidFill>
              <a:schemeClr val="accent5">
                <a:lumMod val="40000"/>
                <a:lumOff val="60000"/>
              </a:schemeClr>
            </a:solidFill>
            <a:prstDash val="solid"/>
          </a:ln>
        </p:spPr>
        <p:txBody>
          <a:bodyPr wrap="square" lIns="0" rIns="0" anchor="ctr" anchorCtr="0">
            <a:noAutofit/>
          </a:bodyPr>
          <a:p>
            <a:pPr indent="0" algn="ctr"/>
            <a:r>
              <a:rPr lang="zh-CN" sz="2200" b="1">
                <a:solidFill>
                  <a:schemeClr val="tx2"/>
                </a:solidFill>
                <a:latin typeface="宋体" panose="02010600030101010101" pitchFamily="2" charset="-122"/>
                <a:ea typeface="宋体" panose="02010600030101010101" pitchFamily="2" charset="-122"/>
              </a:rPr>
              <a:t>网络接口层</a:t>
            </a:r>
            <a:endParaRPr lang="zh-CN" sz="2200" b="1">
              <a:solidFill>
                <a:schemeClr val="tx2"/>
              </a:solidFill>
              <a:latin typeface="宋体" panose="02010600030101010101" pitchFamily="2" charset="-122"/>
              <a:ea typeface="宋体" panose="02010600030101010101" pitchFamily="2" charset="-122"/>
            </a:endParaRPr>
          </a:p>
        </p:txBody>
      </p:sp>
      <p:sp>
        <p:nvSpPr>
          <p:cNvPr id="10" name="文本框 9"/>
          <p:cNvSpPr txBox="1"/>
          <p:nvPr/>
        </p:nvSpPr>
        <p:spPr>
          <a:xfrm>
            <a:off x="2929255" y="2777490"/>
            <a:ext cx="1656000" cy="432000"/>
          </a:xfrm>
          <a:prstGeom prst="rect">
            <a:avLst/>
          </a:prstGeom>
          <a:noFill/>
          <a:ln w="12700" cmpd="sng">
            <a:solidFill>
              <a:schemeClr val="accent5">
                <a:lumMod val="40000"/>
                <a:lumOff val="60000"/>
              </a:schemeClr>
            </a:solidFill>
            <a:prstDash val="solid"/>
          </a:ln>
        </p:spPr>
        <p:txBody>
          <a:bodyPr wrap="square" lIns="0" rIns="0">
            <a:spAutoFit/>
          </a:bodyPr>
          <a:p>
            <a:pPr indent="0" algn="ctr"/>
            <a:r>
              <a:rPr lang="zh-CN" sz="2200" b="1">
                <a:solidFill>
                  <a:schemeClr val="tx2"/>
                </a:solidFill>
                <a:latin typeface="宋体" panose="02010600030101010101" pitchFamily="2" charset="-122"/>
                <a:ea typeface="宋体" panose="02010600030101010101" pitchFamily="2" charset="-122"/>
              </a:rPr>
              <a:t>运输层</a:t>
            </a:r>
            <a:endParaRPr lang="zh-CN" sz="2200" b="1">
              <a:solidFill>
                <a:schemeClr val="tx2"/>
              </a:solidFill>
              <a:latin typeface="宋体" panose="02010600030101010101" pitchFamily="2" charset="-122"/>
              <a:ea typeface="宋体" panose="02010600030101010101" pitchFamily="2" charset="-122"/>
            </a:endParaRPr>
          </a:p>
        </p:txBody>
      </p:sp>
      <p:sp>
        <p:nvSpPr>
          <p:cNvPr id="12" name="文本框 11"/>
          <p:cNvSpPr txBox="1"/>
          <p:nvPr/>
        </p:nvSpPr>
        <p:spPr>
          <a:xfrm>
            <a:off x="2929255" y="1477645"/>
            <a:ext cx="1656000" cy="1296000"/>
          </a:xfrm>
          <a:prstGeom prst="rect">
            <a:avLst/>
          </a:prstGeom>
          <a:noFill/>
          <a:ln w="12700" cmpd="sng">
            <a:solidFill>
              <a:schemeClr val="accent5">
                <a:lumMod val="40000"/>
                <a:lumOff val="60000"/>
              </a:schemeClr>
            </a:solidFill>
            <a:prstDash val="solid"/>
          </a:ln>
        </p:spPr>
        <p:txBody>
          <a:bodyPr wrap="square" lIns="0" rIns="0" anchor="ctr" anchorCtr="0">
            <a:noAutofit/>
          </a:bodyPr>
          <a:p>
            <a:pPr indent="0" algn="ctr" fontAlgn="auto">
              <a:lnSpc>
                <a:spcPct val="100000"/>
              </a:lnSpc>
            </a:pPr>
            <a:r>
              <a:rPr lang="zh-CN" sz="2200" b="1">
                <a:solidFill>
                  <a:schemeClr val="tx2"/>
                </a:solidFill>
                <a:latin typeface="宋体" panose="02010600030101010101" pitchFamily="2" charset="-122"/>
                <a:ea typeface="宋体" panose="02010600030101010101" pitchFamily="2" charset="-122"/>
              </a:rPr>
              <a:t>应用层</a:t>
            </a:r>
            <a:endParaRPr lang="zh-CN" sz="2200" b="1">
              <a:solidFill>
                <a:schemeClr val="tx2"/>
              </a:solidFill>
              <a:latin typeface="宋体" panose="02010600030101010101" pitchFamily="2" charset="-122"/>
              <a:ea typeface="宋体" panose="02010600030101010101" pitchFamily="2" charset="-122"/>
            </a:endParaRPr>
          </a:p>
        </p:txBody>
      </p:sp>
      <p:cxnSp>
        <p:nvCxnSpPr>
          <p:cNvPr id="13" name="直接箭头连接符 12"/>
          <p:cNvCxnSpPr/>
          <p:nvPr/>
        </p:nvCxnSpPr>
        <p:spPr>
          <a:xfrm flipV="1">
            <a:off x="2019935" y="3637280"/>
            <a:ext cx="909320" cy="0"/>
          </a:xfrm>
          <a:prstGeom prst="straightConnector1">
            <a:avLst/>
          </a:prstGeom>
          <a:ln w="12700">
            <a:solidFill>
              <a:srgbClr val="C00000"/>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flipV="1">
            <a:off x="2019935" y="2767965"/>
            <a:ext cx="909320" cy="0"/>
          </a:xfrm>
          <a:prstGeom prst="straightConnector1">
            <a:avLst/>
          </a:prstGeom>
          <a:ln w="12700">
            <a:solidFill>
              <a:srgbClr val="C00000"/>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V="1">
            <a:off x="2019935" y="3208655"/>
            <a:ext cx="909320" cy="0"/>
          </a:xfrm>
          <a:prstGeom prst="straightConnector1">
            <a:avLst/>
          </a:prstGeom>
          <a:ln w="12700">
            <a:solidFill>
              <a:srgbClr val="C00000"/>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flipV="1">
            <a:off x="2019935" y="1471930"/>
            <a:ext cx="909320" cy="0"/>
          </a:xfrm>
          <a:prstGeom prst="straightConnector1">
            <a:avLst/>
          </a:prstGeom>
          <a:ln w="12700">
            <a:solidFill>
              <a:srgbClr val="C00000"/>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3331210" y="1117600"/>
            <a:ext cx="852805" cy="337185"/>
          </a:xfrm>
          <a:prstGeom prst="rect">
            <a:avLst/>
          </a:prstGeom>
          <a:noFill/>
          <a:ln w="12700" cmpd="sng">
            <a:noFill/>
            <a:prstDash val="solid"/>
          </a:ln>
        </p:spPr>
        <p:txBody>
          <a:bodyPr wrap="square">
            <a:spAutoFit/>
          </a:bodyPr>
          <a:p>
            <a:pPr indent="0" algn="l"/>
            <a:r>
              <a:rPr lang="en-US" sz="1600" b="1">
                <a:solidFill>
                  <a:schemeClr val="tx2"/>
                </a:solidFill>
                <a:latin typeface="宋体" panose="02010600030101010101" pitchFamily="2" charset="-122"/>
                <a:ea typeface="宋体" panose="02010600030101010101" pitchFamily="2" charset="-122"/>
              </a:rPr>
              <a:t>TCP/IP</a:t>
            </a:r>
            <a:endParaRPr lang="en-US" sz="1600" b="1">
              <a:solidFill>
                <a:schemeClr val="tx2"/>
              </a:solidFill>
              <a:latin typeface="宋体" panose="02010600030101010101" pitchFamily="2" charset="-122"/>
              <a:ea typeface="宋体" panose="02010600030101010101" pitchFamily="2" charset="-122"/>
            </a:endParaRPr>
          </a:p>
        </p:txBody>
      </p:sp>
      <p:cxnSp>
        <p:nvCxnSpPr>
          <p:cNvPr id="18" name="直接箭头连接符 17"/>
          <p:cNvCxnSpPr/>
          <p:nvPr/>
        </p:nvCxnSpPr>
        <p:spPr>
          <a:xfrm flipV="1">
            <a:off x="4585335" y="4510405"/>
            <a:ext cx="909320" cy="0"/>
          </a:xfrm>
          <a:prstGeom prst="straightConnector1">
            <a:avLst/>
          </a:prstGeom>
          <a:ln w="12700">
            <a:solidFill>
              <a:srgbClr val="C00000"/>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5494655" y="3216910"/>
            <a:ext cx="1656000" cy="432000"/>
          </a:xfrm>
          <a:prstGeom prst="rect">
            <a:avLst/>
          </a:prstGeom>
          <a:noFill/>
          <a:ln w="12700" cmpd="sng">
            <a:solidFill>
              <a:schemeClr val="accent5">
                <a:lumMod val="40000"/>
                <a:lumOff val="60000"/>
              </a:schemeClr>
            </a:solidFill>
            <a:prstDash val="solid"/>
          </a:ln>
        </p:spPr>
        <p:txBody>
          <a:bodyPr wrap="square" lIns="0" rIns="0">
            <a:spAutoFit/>
          </a:bodyPr>
          <a:p>
            <a:pPr indent="0" algn="ctr"/>
            <a:r>
              <a:rPr lang="zh-CN" sz="2200" b="1">
                <a:solidFill>
                  <a:schemeClr val="tx2"/>
                </a:solidFill>
                <a:latin typeface="宋体" panose="02010600030101010101" pitchFamily="2" charset="-122"/>
                <a:ea typeface="宋体" panose="02010600030101010101" pitchFamily="2" charset="-122"/>
              </a:rPr>
              <a:t>网络层</a:t>
            </a:r>
            <a:endParaRPr lang="zh-CN" sz="2200" b="1">
              <a:solidFill>
                <a:schemeClr val="tx2"/>
              </a:solidFill>
              <a:latin typeface="宋体" panose="02010600030101010101" pitchFamily="2" charset="-122"/>
              <a:ea typeface="宋体" panose="02010600030101010101" pitchFamily="2" charset="-122"/>
            </a:endParaRPr>
          </a:p>
        </p:txBody>
      </p:sp>
      <p:sp>
        <p:nvSpPr>
          <p:cNvPr id="21" name="文本框 20"/>
          <p:cNvSpPr txBox="1"/>
          <p:nvPr/>
        </p:nvSpPr>
        <p:spPr>
          <a:xfrm>
            <a:off x="5494655" y="2781300"/>
            <a:ext cx="1656000" cy="432000"/>
          </a:xfrm>
          <a:prstGeom prst="rect">
            <a:avLst/>
          </a:prstGeom>
          <a:noFill/>
          <a:ln w="12700" cmpd="sng">
            <a:solidFill>
              <a:schemeClr val="accent5">
                <a:lumMod val="40000"/>
                <a:lumOff val="60000"/>
              </a:schemeClr>
            </a:solidFill>
            <a:prstDash val="solid"/>
          </a:ln>
        </p:spPr>
        <p:txBody>
          <a:bodyPr wrap="square" lIns="0" rIns="0">
            <a:spAutoFit/>
          </a:bodyPr>
          <a:p>
            <a:pPr indent="0" algn="ctr"/>
            <a:r>
              <a:rPr lang="zh-CN" sz="2200" b="1">
                <a:solidFill>
                  <a:schemeClr val="tx2"/>
                </a:solidFill>
                <a:latin typeface="宋体" panose="02010600030101010101" pitchFamily="2" charset="-122"/>
                <a:ea typeface="宋体" panose="02010600030101010101" pitchFamily="2" charset="-122"/>
              </a:rPr>
              <a:t>运输层</a:t>
            </a:r>
            <a:endParaRPr lang="zh-CN" sz="2200" b="1">
              <a:solidFill>
                <a:schemeClr val="tx2"/>
              </a:solidFill>
              <a:latin typeface="宋体" panose="02010600030101010101" pitchFamily="2" charset="-122"/>
              <a:ea typeface="宋体" panose="02010600030101010101" pitchFamily="2" charset="-122"/>
            </a:endParaRPr>
          </a:p>
        </p:txBody>
      </p:sp>
      <p:sp>
        <p:nvSpPr>
          <p:cNvPr id="22" name="文本框 21"/>
          <p:cNvSpPr txBox="1"/>
          <p:nvPr/>
        </p:nvSpPr>
        <p:spPr>
          <a:xfrm>
            <a:off x="5494655" y="1481455"/>
            <a:ext cx="1656000" cy="1296000"/>
          </a:xfrm>
          <a:prstGeom prst="rect">
            <a:avLst/>
          </a:prstGeom>
          <a:noFill/>
          <a:ln w="12700" cmpd="sng">
            <a:solidFill>
              <a:schemeClr val="accent5">
                <a:lumMod val="40000"/>
                <a:lumOff val="60000"/>
              </a:schemeClr>
            </a:solidFill>
            <a:prstDash val="solid"/>
          </a:ln>
        </p:spPr>
        <p:txBody>
          <a:bodyPr wrap="square" lIns="0" rIns="0" anchor="ctr" anchorCtr="0">
            <a:noAutofit/>
          </a:bodyPr>
          <a:p>
            <a:pPr indent="0" algn="ctr" fontAlgn="auto">
              <a:lnSpc>
                <a:spcPct val="100000"/>
              </a:lnSpc>
            </a:pPr>
            <a:r>
              <a:rPr lang="zh-CN" sz="2200" b="1">
                <a:solidFill>
                  <a:schemeClr val="tx2"/>
                </a:solidFill>
                <a:latin typeface="宋体" panose="02010600030101010101" pitchFamily="2" charset="-122"/>
                <a:ea typeface="宋体" panose="02010600030101010101" pitchFamily="2" charset="-122"/>
              </a:rPr>
              <a:t>应用层</a:t>
            </a:r>
            <a:endParaRPr lang="zh-CN" sz="2200" b="1">
              <a:solidFill>
                <a:schemeClr val="tx2"/>
              </a:solidFill>
              <a:latin typeface="宋体" panose="02010600030101010101" pitchFamily="2" charset="-122"/>
              <a:ea typeface="宋体" panose="02010600030101010101" pitchFamily="2" charset="-122"/>
            </a:endParaRPr>
          </a:p>
        </p:txBody>
      </p:sp>
      <p:cxnSp>
        <p:nvCxnSpPr>
          <p:cNvPr id="23" name="直接箭头连接符 22"/>
          <p:cNvCxnSpPr/>
          <p:nvPr/>
        </p:nvCxnSpPr>
        <p:spPr>
          <a:xfrm flipV="1">
            <a:off x="4585335" y="3641090"/>
            <a:ext cx="909320" cy="0"/>
          </a:xfrm>
          <a:prstGeom prst="straightConnector1">
            <a:avLst/>
          </a:prstGeom>
          <a:ln w="12700">
            <a:solidFill>
              <a:srgbClr val="C00000"/>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a:xfrm flipV="1">
            <a:off x="4585335" y="2771775"/>
            <a:ext cx="909320" cy="0"/>
          </a:xfrm>
          <a:prstGeom prst="straightConnector1">
            <a:avLst/>
          </a:prstGeom>
          <a:ln w="12700">
            <a:solidFill>
              <a:srgbClr val="C00000"/>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flipV="1">
            <a:off x="4585335" y="3212465"/>
            <a:ext cx="909320" cy="0"/>
          </a:xfrm>
          <a:prstGeom prst="straightConnector1">
            <a:avLst/>
          </a:prstGeom>
          <a:ln w="12700">
            <a:solidFill>
              <a:srgbClr val="C00000"/>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flipV="1">
            <a:off x="4585335" y="1475740"/>
            <a:ext cx="909320" cy="0"/>
          </a:xfrm>
          <a:prstGeom prst="straightConnector1">
            <a:avLst/>
          </a:prstGeom>
          <a:ln w="12700">
            <a:solidFill>
              <a:srgbClr val="C00000"/>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5719445" y="867410"/>
            <a:ext cx="1205865" cy="583565"/>
          </a:xfrm>
          <a:prstGeom prst="rect">
            <a:avLst/>
          </a:prstGeom>
          <a:noFill/>
          <a:ln w="12700" cmpd="sng">
            <a:noFill/>
            <a:prstDash val="solid"/>
          </a:ln>
        </p:spPr>
        <p:txBody>
          <a:bodyPr wrap="square">
            <a:spAutoFit/>
          </a:bodyPr>
          <a:p>
            <a:pPr indent="0" algn="l"/>
            <a:r>
              <a:rPr lang="en-US" sz="1600" b="1">
                <a:solidFill>
                  <a:schemeClr val="tx2"/>
                </a:solidFill>
                <a:latin typeface="宋体" panose="02010600030101010101" pitchFamily="2" charset="-122"/>
                <a:ea typeface="宋体" panose="02010600030101010101" pitchFamily="2" charset="-122"/>
              </a:rPr>
              <a:t>五层协议的体系结构</a:t>
            </a:r>
            <a:endParaRPr lang="en-US" sz="1600" b="1">
              <a:solidFill>
                <a:schemeClr val="tx2"/>
              </a:solidFill>
              <a:latin typeface="宋体" panose="02010600030101010101" pitchFamily="2" charset="-122"/>
              <a:ea typeface="宋体" panose="02010600030101010101" pitchFamily="2" charset="-122"/>
            </a:endParaRPr>
          </a:p>
        </p:txBody>
      </p:sp>
      <p:sp>
        <p:nvSpPr>
          <p:cNvPr id="35" name="文本框 34"/>
          <p:cNvSpPr txBox="1"/>
          <p:nvPr/>
        </p:nvSpPr>
        <p:spPr>
          <a:xfrm>
            <a:off x="5494655" y="3646805"/>
            <a:ext cx="1656000" cy="432000"/>
          </a:xfrm>
          <a:prstGeom prst="rect">
            <a:avLst/>
          </a:prstGeom>
          <a:noFill/>
          <a:ln w="12700" cmpd="sng">
            <a:solidFill>
              <a:schemeClr val="accent5">
                <a:lumMod val="40000"/>
                <a:lumOff val="60000"/>
              </a:schemeClr>
            </a:solidFill>
            <a:prstDash val="solid"/>
          </a:ln>
        </p:spPr>
        <p:txBody>
          <a:bodyPr wrap="square" lIns="0" rIns="0">
            <a:spAutoFit/>
          </a:bodyPr>
          <a:p>
            <a:pPr indent="0" algn="ctr"/>
            <a:r>
              <a:rPr lang="zh-CN" sz="2200" b="1">
                <a:solidFill>
                  <a:schemeClr val="tx2"/>
                </a:solidFill>
                <a:latin typeface="宋体" panose="02010600030101010101" pitchFamily="2" charset="-122"/>
                <a:ea typeface="宋体" panose="02010600030101010101" pitchFamily="2" charset="-122"/>
              </a:rPr>
              <a:t>数据链路层</a:t>
            </a:r>
            <a:endParaRPr lang="zh-CN" sz="2200" b="1">
              <a:solidFill>
                <a:schemeClr val="tx2"/>
              </a:solidFill>
              <a:latin typeface="宋体" panose="02010600030101010101" pitchFamily="2" charset="-122"/>
              <a:ea typeface="宋体" panose="02010600030101010101" pitchFamily="2" charset="-122"/>
            </a:endParaRPr>
          </a:p>
        </p:txBody>
      </p:sp>
      <p:sp>
        <p:nvSpPr>
          <p:cNvPr id="36" name="文本框 35"/>
          <p:cNvSpPr txBox="1"/>
          <p:nvPr/>
        </p:nvSpPr>
        <p:spPr>
          <a:xfrm>
            <a:off x="5494655" y="4079875"/>
            <a:ext cx="1656000" cy="432000"/>
          </a:xfrm>
          <a:prstGeom prst="rect">
            <a:avLst/>
          </a:prstGeom>
          <a:noFill/>
          <a:ln w="12700" cmpd="sng">
            <a:solidFill>
              <a:schemeClr val="accent5">
                <a:lumMod val="40000"/>
                <a:lumOff val="60000"/>
              </a:schemeClr>
            </a:solidFill>
            <a:prstDash val="solid"/>
          </a:ln>
        </p:spPr>
        <p:txBody>
          <a:bodyPr wrap="square" lIns="0" rIns="0">
            <a:spAutoFit/>
          </a:bodyPr>
          <a:p>
            <a:pPr indent="0" algn="ctr"/>
            <a:r>
              <a:rPr lang="zh-CN" sz="2200" b="1">
                <a:solidFill>
                  <a:schemeClr val="tx2"/>
                </a:solidFill>
                <a:latin typeface="宋体" panose="02010600030101010101" pitchFamily="2" charset="-122"/>
                <a:ea typeface="宋体" panose="02010600030101010101" pitchFamily="2" charset="-122"/>
              </a:rPr>
              <a:t>物理层</a:t>
            </a:r>
            <a:endParaRPr lang="zh-CN" sz="2200" b="1">
              <a:solidFill>
                <a:schemeClr val="tx2"/>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215201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1.1全球联网</a:t>
            </a:r>
            <a:endParaRPr sz="2800" b="1">
              <a:solidFill>
                <a:schemeClr val="tx2"/>
              </a:solidFill>
              <a:latin typeface="宋体" panose="02010600030101010101" pitchFamily="2" charset="-122"/>
              <a:ea typeface="宋体" panose="02010600030101010101" pitchFamily="2" charset="-122"/>
              <a:sym typeface="+mn-ea"/>
            </a:endParaRPr>
          </a:p>
        </p:txBody>
      </p:sp>
      <p:sp>
        <p:nvSpPr>
          <p:cNvPr id="3" name="文本框 2"/>
          <p:cNvSpPr txBox="1"/>
          <p:nvPr/>
        </p:nvSpPr>
        <p:spPr>
          <a:xfrm>
            <a:off x="430530" y="1804035"/>
            <a:ext cx="1450340" cy="460375"/>
          </a:xfrm>
          <a:prstGeom prst="rect">
            <a:avLst/>
          </a:prstGeom>
          <a:noFill/>
          <a:ln w="12700" cmpd="sng">
            <a:solidFill>
              <a:schemeClr val="accent5">
                <a:lumMod val="40000"/>
                <a:lumOff val="60000"/>
              </a:schemeClr>
            </a:solidFill>
            <a:prstDash val="solid"/>
          </a:ln>
        </p:spPr>
        <p:txBody>
          <a:bodyPr wrap="square">
            <a:spAutoFit/>
          </a:bodyPr>
          <a:p>
            <a:pPr indent="0"/>
            <a:r>
              <a:rPr sz="2400" b="1">
                <a:solidFill>
                  <a:schemeClr val="tx2"/>
                </a:solidFill>
                <a:latin typeface="宋体" panose="02010600030101010101" pitchFamily="2" charset="-122"/>
                <a:ea typeface="宋体" panose="02010600030101010101" pitchFamily="2" charset="-122"/>
              </a:rPr>
              <a:t>娱乐方式</a:t>
            </a:r>
            <a:endParaRPr sz="2400" b="1">
              <a:solidFill>
                <a:schemeClr val="tx2"/>
              </a:solidFill>
              <a:latin typeface="宋体" panose="02010600030101010101" pitchFamily="2" charset="-122"/>
              <a:ea typeface="宋体" panose="02010600030101010101" pitchFamily="2" charset="-122"/>
            </a:endParaRPr>
          </a:p>
        </p:txBody>
      </p:sp>
      <p:sp>
        <p:nvSpPr>
          <p:cNvPr id="11" name="文本框 10"/>
          <p:cNvSpPr txBox="1"/>
          <p:nvPr/>
        </p:nvSpPr>
        <p:spPr>
          <a:xfrm>
            <a:off x="400050" y="1050925"/>
            <a:ext cx="296926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1.1.1 当今网络</a:t>
            </a:r>
            <a:r>
              <a:rPr lang="en-US" altLang="zh-CN" sz="2400" b="1">
                <a:solidFill>
                  <a:schemeClr val="tx2"/>
                </a:solidFill>
                <a:ea typeface="宋体" panose="02010600030101010101" pitchFamily="2" charset="-122"/>
              </a:rPr>
              <a:t>   </a:t>
            </a:r>
            <a:endParaRPr lang="zh-CN" altLang="en-US" sz="2400" b="1">
              <a:solidFill>
                <a:schemeClr val="tx2"/>
              </a:solidFill>
              <a:ea typeface="宋体" panose="02010600030101010101" pitchFamily="2" charset="-122"/>
            </a:endParaRPr>
          </a:p>
        </p:txBody>
      </p:sp>
      <p:sp>
        <p:nvSpPr>
          <p:cNvPr id="12" name="文本框 11"/>
          <p:cNvSpPr txBox="1"/>
          <p:nvPr/>
        </p:nvSpPr>
        <p:spPr>
          <a:xfrm>
            <a:off x="2389505" y="1842770"/>
            <a:ext cx="1925955" cy="460375"/>
          </a:xfrm>
          <a:prstGeom prst="rect">
            <a:avLst/>
          </a:prstGeom>
          <a:noFill/>
          <a:ln w="12700" cmpd="sng">
            <a:solidFill>
              <a:schemeClr val="accent5">
                <a:lumMod val="40000"/>
                <a:lumOff val="60000"/>
              </a:schemeClr>
            </a:solidFill>
            <a:prstDash val="solid"/>
          </a:ln>
        </p:spPr>
        <p:txBody>
          <a:bodyPr wrap="square">
            <a:spAutoFit/>
          </a:bodyPr>
          <a:p>
            <a:pPr marL="342900" indent="-342900">
              <a:buFont typeface="Wingdings" panose="05000000000000000000" charset="0"/>
              <a:buChar char="Ø"/>
            </a:pPr>
            <a:r>
              <a:rPr lang="zh-CN" sz="2400" b="1">
                <a:solidFill>
                  <a:schemeClr val="tx2"/>
                </a:solidFill>
                <a:latin typeface="宋体" panose="02010600030101010101" pitchFamily="2" charset="-122"/>
                <a:ea typeface="宋体" panose="02010600030101010101" pitchFamily="2" charset="-122"/>
              </a:rPr>
              <a:t>在线游戏</a:t>
            </a:r>
            <a:endParaRPr lang="zh-CN" sz="2400" b="1">
              <a:solidFill>
                <a:schemeClr val="tx2"/>
              </a:solidFill>
              <a:latin typeface="宋体" panose="02010600030101010101" pitchFamily="2" charset="-122"/>
              <a:ea typeface="宋体" panose="02010600030101010101" pitchFamily="2" charset="-122"/>
            </a:endParaRPr>
          </a:p>
        </p:txBody>
      </p:sp>
      <p:sp>
        <p:nvSpPr>
          <p:cNvPr id="8" name="右箭头 7"/>
          <p:cNvSpPr/>
          <p:nvPr/>
        </p:nvSpPr>
        <p:spPr>
          <a:xfrm>
            <a:off x="1884045" y="1932305"/>
            <a:ext cx="502285" cy="28130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535368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ea typeface="宋体" panose="02010600030101010101" pitchFamily="2" charset="-122"/>
                <a:sym typeface="+mn-ea"/>
              </a:rPr>
              <a:t>1.6.2 具有五层协议的体系结构</a:t>
            </a:r>
            <a:r>
              <a:rPr lang="en-US" altLang="zh-CN" sz="2800" b="1">
                <a:solidFill>
                  <a:schemeClr val="tx2"/>
                </a:solidFill>
                <a:ea typeface="宋体" panose="02010600030101010101" pitchFamily="2" charset="-122"/>
                <a:sym typeface="+mn-ea"/>
              </a:rPr>
              <a:t> </a:t>
            </a:r>
            <a:endParaRPr sz="2800" b="1">
              <a:solidFill>
                <a:schemeClr val="tx2"/>
              </a:solidFill>
              <a:ea typeface="宋体" panose="02010600030101010101" pitchFamily="2" charset="-122"/>
              <a:sym typeface="+mn-ea"/>
            </a:endParaRPr>
          </a:p>
        </p:txBody>
      </p:sp>
      <p:sp>
        <p:nvSpPr>
          <p:cNvPr id="11" name="文本框 10"/>
          <p:cNvSpPr txBox="1"/>
          <p:nvPr/>
        </p:nvSpPr>
        <p:spPr>
          <a:xfrm>
            <a:off x="400050" y="1050925"/>
            <a:ext cx="4027805"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1．应用层（application layer）</a:t>
            </a:r>
            <a:endParaRPr sz="2400" b="1">
              <a:solidFill>
                <a:schemeClr val="tx2"/>
              </a:solidFill>
              <a:ea typeface="宋体" panose="02010600030101010101" pitchFamily="2" charset="-122"/>
            </a:endParaRPr>
          </a:p>
        </p:txBody>
      </p:sp>
      <p:sp>
        <p:nvSpPr>
          <p:cNvPr id="5" name="文本框 4"/>
          <p:cNvSpPr txBox="1"/>
          <p:nvPr/>
        </p:nvSpPr>
        <p:spPr>
          <a:xfrm>
            <a:off x="400050" y="1629410"/>
            <a:ext cx="8046085" cy="2122805"/>
          </a:xfrm>
          <a:prstGeom prst="rect">
            <a:avLst/>
          </a:prstGeom>
          <a:noFill/>
          <a:ln w="12700" cmpd="sng">
            <a:solidFill>
              <a:schemeClr val="accent5">
                <a:lumMod val="40000"/>
                <a:lumOff val="60000"/>
              </a:schemeClr>
            </a:solidFill>
            <a:prstDash val="solid"/>
          </a:ln>
        </p:spPr>
        <p:txBody>
          <a:bodyPr wrap="square">
            <a:spAutoFit/>
          </a:bodyPr>
          <a:p>
            <a:pPr indent="0"/>
            <a:r>
              <a:rPr lang="en-US" sz="2200" b="1">
                <a:solidFill>
                  <a:schemeClr val="tx2"/>
                </a:solidFill>
                <a:latin typeface="宋体" panose="02010600030101010101" pitchFamily="2" charset="-122"/>
                <a:ea typeface="宋体" panose="02010600030101010101" pitchFamily="2" charset="-122"/>
                <a:sym typeface="+mn-ea"/>
              </a:rPr>
              <a:t>    </a:t>
            </a:r>
            <a:r>
              <a:rPr sz="2200" b="1">
                <a:solidFill>
                  <a:schemeClr val="tx2"/>
                </a:solidFill>
                <a:latin typeface="宋体" panose="02010600030101010101" pitchFamily="2" charset="-122"/>
                <a:ea typeface="宋体" panose="02010600030101010101" pitchFamily="2" charset="-122"/>
                <a:sym typeface="+mn-ea"/>
              </a:rPr>
              <a:t>应用层是体系结构中的最高层，应用层的任务是通过应用进程间的交互来完成特定网络应用。应用层协议定义的是应用进程间通信和交互的规则。</a:t>
            </a:r>
            <a:endParaRPr sz="2200" b="1">
              <a:solidFill>
                <a:schemeClr val="tx2"/>
              </a:solidFill>
              <a:latin typeface="宋体" panose="02010600030101010101" pitchFamily="2" charset="-122"/>
              <a:ea typeface="宋体" panose="02010600030101010101" pitchFamily="2" charset="-122"/>
              <a:sym typeface="+mn-ea"/>
            </a:endParaRPr>
          </a:p>
          <a:p>
            <a:pPr indent="0"/>
            <a:r>
              <a:rPr lang="en-US" sz="2200" b="1">
                <a:solidFill>
                  <a:schemeClr val="tx2"/>
                </a:solidFill>
                <a:latin typeface="宋体" panose="02010600030101010101" pitchFamily="2" charset="-122"/>
                <a:ea typeface="宋体" panose="02010600030101010101" pitchFamily="2" charset="-122"/>
                <a:sym typeface="+mn-ea"/>
              </a:rPr>
              <a:t>    </a:t>
            </a:r>
            <a:r>
              <a:rPr sz="2200" b="1">
                <a:solidFill>
                  <a:schemeClr val="tx2"/>
                </a:solidFill>
                <a:latin typeface="宋体" panose="02010600030101010101" pitchFamily="2" charset="-122"/>
                <a:ea typeface="宋体" panose="02010600030101010101" pitchFamily="2" charset="-122"/>
                <a:sym typeface="+mn-ea"/>
              </a:rPr>
              <a:t>进程（Process）就是指主机中正在运行的程序。对于不同的网络应用需要不同的应用层协议。</a:t>
            </a:r>
            <a:endParaRPr sz="2200" b="1">
              <a:solidFill>
                <a:schemeClr val="tx2"/>
              </a:solidFill>
              <a:latin typeface="宋体" panose="02010600030101010101" pitchFamily="2" charset="-122"/>
              <a:ea typeface="宋体" panose="02010600030101010101" pitchFamily="2" charset="-122"/>
              <a:sym typeface="+mn-ea"/>
            </a:endParaRPr>
          </a:p>
          <a:p>
            <a:pPr indent="0"/>
            <a:r>
              <a:rPr lang="en-US" sz="2200" b="1">
                <a:solidFill>
                  <a:schemeClr val="tx2"/>
                </a:solidFill>
                <a:latin typeface="宋体" panose="02010600030101010101" pitchFamily="2" charset="-122"/>
                <a:ea typeface="宋体" panose="02010600030101010101" pitchFamily="2" charset="-122"/>
                <a:sym typeface="+mn-ea"/>
              </a:rPr>
              <a:t>    </a:t>
            </a:r>
            <a:r>
              <a:rPr sz="2200" b="1">
                <a:solidFill>
                  <a:schemeClr val="tx2"/>
                </a:solidFill>
                <a:latin typeface="宋体" panose="02010600030101010101" pitchFamily="2" charset="-122"/>
                <a:ea typeface="宋体" panose="02010600030101010101" pitchFamily="2" charset="-122"/>
                <a:sym typeface="+mn-ea"/>
              </a:rPr>
              <a:t>应用层交互的数据单元称为报文（message）</a:t>
            </a:r>
            <a:endParaRPr sz="2200" b="1">
              <a:solidFill>
                <a:schemeClr val="tx2"/>
              </a:solidFill>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535368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ea typeface="宋体" panose="02010600030101010101" pitchFamily="2" charset="-122"/>
                <a:sym typeface="+mn-ea"/>
              </a:rPr>
              <a:t>1.6.2 具有五层协议的体系结构</a:t>
            </a:r>
            <a:r>
              <a:rPr lang="en-US" altLang="zh-CN" sz="2800" b="1">
                <a:solidFill>
                  <a:schemeClr val="tx2"/>
                </a:solidFill>
                <a:ea typeface="宋体" panose="02010600030101010101" pitchFamily="2" charset="-122"/>
                <a:sym typeface="+mn-ea"/>
              </a:rPr>
              <a:t> </a:t>
            </a:r>
            <a:endParaRPr sz="2800" b="1">
              <a:solidFill>
                <a:schemeClr val="tx2"/>
              </a:solidFill>
              <a:ea typeface="宋体" panose="02010600030101010101" pitchFamily="2" charset="-122"/>
              <a:sym typeface="+mn-ea"/>
            </a:endParaRPr>
          </a:p>
        </p:txBody>
      </p:sp>
      <p:graphicFrame>
        <p:nvGraphicFramePr>
          <p:cNvPr id="3" name="表格 2"/>
          <p:cNvGraphicFramePr/>
          <p:nvPr>
            <p:custDataLst>
              <p:tags r:id="rId2"/>
            </p:custDataLst>
          </p:nvPr>
        </p:nvGraphicFramePr>
        <p:xfrm>
          <a:off x="400050" y="932815"/>
          <a:ext cx="8319135" cy="4057650"/>
        </p:xfrm>
        <a:graphic>
          <a:graphicData uri="http://schemas.openxmlformats.org/drawingml/2006/table">
            <a:tbl>
              <a:tblPr firstRow="1" bandRow="1">
                <a:tableStyleId>{5C22544A-7EE6-4342-B048-85BDC9FD1C3A}</a:tableStyleId>
              </a:tblPr>
              <a:tblGrid>
                <a:gridCol w="1816735"/>
                <a:gridCol w="1089660"/>
                <a:gridCol w="5412740"/>
              </a:tblGrid>
              <a:tr h="385445">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协议名称</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英文描述</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功能说明</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r>
              <a:tr h="386080">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域名系统</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DNS</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将域名转换为IP地址。</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r>
              <a:tr h="385445">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动态主机配置协议</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DHCP</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c>
                  <a:txBody>
                    <a:bodyPr/>
                    <a:p>
                      <a:pPr indent="0">
                        <a:buNone/>
                      </a:pPr>
                      <a:r>
                        <a:rPr lang="en-US" sz="1400" b="0">
                          <a:solidFill>
                            <a:srgbClr val="333333"/>
                          </a:solidFill>
                          <a:latin typeface="宋体" panose="02010600030101010101" pitchFamily="2" charset="-122"/>
                          <a:ea typeface="宋体" panose="02010600030101010101" pitchFamily="2" charset="-122"/>
                          <a:cs typeface="宋体" panose="02010600030101010101" pitchFamily="2" charset="-122"/>
                        </a:rPr>
                        <a:t>该协议允许服务器向客户端动态分配IP地址和配置信息。</a:t>
                      </a:r>
                      <a:endParaRPr lang="en-US" altLang="en-US" sz="14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r>
              <a:tr h="386080">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简单邮件传输协议</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SMTP</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允许客户端从邮件服务器发送电子邮件；允许服务器向其他服务器发送电子邮件；</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r>
              <a:tr h="426720">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邮局协议第3版</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PoP3</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允许客户端从邮件服务器检索电子邮件；将电子邮件从邮件服务器下载到桌面。</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r>
              <a:tr h="385445">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交互邮件访问协议</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IMAP</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允许客户端访问存储在邮件服务器中的电子邮件；在服务器上维护电子邮件。</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r>
              <a:tr h="386080">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超文本传输协议</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HTTP</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c>
                  <a:txBody>
                    <a:bodyPr/>
                    <a:p>
                      <a:pPr indent="0">
                        <a:buNone/>
                      </a:pPr>
                      <a:r>
                        <a:rPr lang="en-US" sz="1400" b="0">
                          <a:solidFill>
                            <a:srgbClr val="333333"/>
                          </a:solidFill>
                          <a:latin typeface="宋体" panose="02010600030101010101" pitchFamily="2" charset="-122"/>
                          <a:ea typeface="宋体" panose="02010600030101010101" pitchFamily="2" charset="-122"/>
                          <a:cs typeface="宋体" panose="02010600030101010101" pitchFamily="2" charset="-122"/>
                        </a:rPr>
                        <a:t>用于从WWW服务器传输</a:t>
                      </a:r>
                      <a:r>
                        <a:rPr lang="en-US" sz="1400" b="0">
                          <a:latin typeface="宋体" panose="02010600030101010101" pitchFamily="2" charset="-122"/>
                          <a:ea typeface="宋体" panose="02010600030101010101" pitchFamily="2" charset="-122"/>
                          <a:cs typeface="宋体" panose="02010600030101010101" pitchFamily="2" charset="-122"/>
                        </a:rPr>
                        <a:t>超文本</a:t>
                      </a:r>
                      <a:r>
                        <a:rPr lang="en-US" sz="1400" b="0">
                          <a:solidFill>
                            <a:srgbClr val="333333"/>
                          </a:solidFill>
                          <a:latin typeface="宋体" panose="02010600030101010101" pitchFamily="2" charset="-122"/>
                          <a:ea typeface="宋体" panose="02010600030101010101" pitchFamily="2" charset="-122"/>
                          <a:cs typeface="宋体" panose="02010600030101010101" pitchFamily="2" charset="-122"/>
                        </a:rPr>
                        <a:t>到本地浏览器的传输协议。</a:t>
                      </a:r>
                      <a:endParaRPr lang="en-US" altLang="en-US" sz="14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r>
              <a:tr h="555625">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文件传送输协议</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FTP</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c>
                  <a:txBody>
                    <a:bodyPr/>
                    <a:p>
                      <a:pPr indent="0">
                        <a:buNone/>
                      </a:pPr>
                      <a:r>
                        <a:rPr lang="en-US" sz="1400" b="0">
                          <a:latin typeface="宋体" panose="02010600030101010101" pitchFamily="2" charset="-122"/>
                          <a:ea typeface="宋体" panose="02010600030101010101" pitchFamily="2" charset="-122"/>
                          <a:cs typeface="宋体" panose="02010600030101010101" pitchFamily="2" charset="-122"/>
                        </a:rPr>
                        <a:t>一种可靠面向连接而且确认结果的文件传送协议；设置规则，使得一台主机上的用户能够通过网络访问另一台主机或向其传输文件。</a:t>
                      </a:r>
                      <a:endParaRPr lang="en-US" altLang="en-US" sz="1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r>
              <a:tr h="385445">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远程网络终端协议</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Telnet</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c>
                  <a:txBody>
                    <a:bodyPr/>
                    <a:p>
                      <a:pPr indent="0">
                        <a:buNone/>
                      </a:pPr>
                      <a:r>
                        <a:rPr lang="en-US" sz="1400" b="0">
                          <a:solidFill>
                            <a:srgbClr val="333333"/>
                          </a:solidFill>
                          <a:latin typeface="宋体" panose="02010600030101010101" pitchFamily="2" charset="-122"/>
                          <a:ea typeface="宋体" panose="02010600030101010101" pitchFamily="2" charset="-122"/>
                          <a:cs typeface="宋体" panose="02010600030101010101" pitchFamily="2" charset="-122"/>
                        </a:rPr>
                        <a:t>为用户提供了在本地计算机上完成远程主机工作的能力。</a:t>
                      </a:r>
                      <a:endParaRPr lang="en-US" altLang="en-US" sz="14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r>
              <a:tr h="416560">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简单网络管理协议</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c>
                  <a:txBody>
                    <a:bodyPr/>
                    <a:p>
                      <a:pPr indent="0">
                        <a:buNone/>
                      </a:pPr>
                      <a:r>
                        <a:rPr lang="en-US" sz="1600" b="0">
                          <a:latin typeface="宋体" panose="02010600030101010101" pitchFamily="2" charset="-122"/>
                          <a:ea typeface="宋体" panose="02010600030101010101" pitchFamily="2" charset="-122"/>
                          <a:cs typeface="宋体" panose="02010600030101010101" pitchFamily="2" charset="-122"/>
                        </a:rPr>
                        <a:t>SNMP</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c>
                  <a:txBody>
                    <a:bodyPr/>
                    <a:p>
                      <a:pPr indent="0">
                        <a:buNone/>
                      </a:pPr>
                      <a:r>
                        <a:rPr lang="en-US" sz="1400" b="0">
                          <a:solidFill>
                            <a:srgbClr val="333333"/>
                          </a:solidFill>
                          <a:latin typeface="宋体" panose="02010600030101010101" pitchFamily="2" charset="-122"/>
                          <a:ea typeface="宋体" panose="02010600030101010101" pitchFamily="2" charset="-122"/>
                          <a:cs typeface="宋体" panose="02010600030101010101" pitchFamily="2" charset="-122"/>
                        </a:rPr>
                        <a:t>能够支持</a:t>
                      </a:r>
                      <a:r>
                        <a:rPr lang="en-US" sz="1400" b="0">
                          <a:latin typeface="宋体" panose="02010600030101010101" pitchFamily="2" charset="-122"/>
                          <a:ea typeface="宋体" panose="02010600030101010101" pitchFamily="2" charset="-122"/>
                          <a:cs typeface="宋体" panose="02010600030101010101" pitchFamily="2" charset="-122"/>
                        </a:rPr>
                        <a:t>网络管理系统</a:t>
                      </a:r>
                      <a:r>
                        <a:rPr lang="en-US" sz="1400" b="0">
                          <a:solidFill>
                            <a:srgbClr val="333333"/>
                          </a:solidFill>
                          <a:latin typeface="宋体" panose="02010600030101010101" pitchFamily="2" charset="-122"/>
                          <a:ea typeface="宋体" panose="02010600030101010101" pitchFamily="2" charset="-122"/>
                          <a:cs typeface="宋体" panose="02010600030101010101" pitchFamily="2" charset="-122"/>
                        </a:rPr>
                        <a:t>，用以监测连接到网络上的设备是否有任何引起管理上关注的情况。</a:t>
                      </a:r>
                      <a:endParaRPr lang="en-US" altLang="en-US" sz="1400" b="0">
                        <a:solidFill>
                          <a:srgbClr val="333333"/>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tc>
              </a:tr>
            </a:tbl>
          </a:graphicData>
        </a:graphic>
      </p:graphicFrame>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535368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ea typeface="宋体" panose="02010600030101010101" pitchFamily="2" charset="-122"/>
                <a:sym typeface="+mn-ea"/>
              </a:rPr>
              <a:t>1.6.2 具有五层协议的体系结构</a:t>
            </a:r>
            <a:r>
              <a:rPr lang="en-US" altLang="zh-CN" sz="2800" b="1">
                <a:solidFill>
                  <a:schemeClr val="tx2"/>
                </a:solidFill>
                <a:ea typeface="宋体" panose="02010600030101010101" pitchFamily="2" charset="-122"/>
                <a:sym typeface="+mn-ea"/>
              </a:rPr>
              <a:t> </a:t>
            </a:r>
            <a:endParaRPr sz="2800" b="1">
              <a:solidFill>
                <a:schemeClr val="tx2"/>
              </a:solidFill>
              <a:ea typeface="宋体" panose="02010600030101010101" pitchFamily="2" charset="-122"/>
              <a:sym typeface="+mn-ea"/>
            </a:endParaRPr>
          </a:p>
        </p:txBody>
      </p:sp>
      <p:sp>
        <p:nvSpPr>
          <p:cNvPr id="11" name="文本框 10"/>
          <p:cNvSpPr txBox="1"/>
          <p:nvPr/>
        </p:nvSpPr>
        <p:spPr>
          <a:xfrm>
            <a:off x="400050" y="1050925"/>
            <a:ext cx="4027805"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2.运输层（transport Layer）</a:t>
            </a:r>
            <a:endParaRPr sz="2400" b="1">
              <a:solidFill>
                <a:schemeClr val="tx2"/>
              </a:solidFill>
              <a:ea typeface="宋体" panose="02010600030101010101" pitchFamily="2" charset="-122"/>
            </a:endParaRPr>
          </a:p>
        </p:txBody>
      </p:sp>
      <p:sp>
        <p:nvSpPr>
          <p:cNvPr id="5" name="文本框 4"/>
          <p:cNvSpPr txBox="1"/>
          <p:nvPr/>
        </p:nvSpPr>
        <p:spPr>
          <a:xfrm>
            <a:off x="400050" y="1629410"/>
            <a:ext cx="8046085" cy="768350"/>
          </a:xfrm>
          <a:prstGeom prst="rect">
            <a:avLst/>
          </a:prstGeom>
          <a:noFill/>
          <a:ln w="12700" cmpd="sng">
            <a:solidFill>
              <a:schemeClr val="accent5">
                <a:lumMod val="40000"/>
                <a:lumOff val="60000"/>
              </a:schemeClr>
            </a:solidFill>
            <a:prstDash val="solid"/>
          </a:ln>
        </p:spPr>
        <p:txBody>
          <a:bodyPr wrap="square">
            <a:spAutoFit/>
          </a:bodyPr>
          <a:p>
            <a:pPr indent="0"/>
            <a:r>
              <a:rPr lang="en-US" sz="2200" b="1">
                <a:solidFill>
                  <a:schemeClr val="tx2"/>
                </a:solidFill>
                <a:latin typeface="宋体" panose="02010600030101010101" pitchFamily="2" charset="-122"/>
                <a:ea typeface="宋体" panose="02010600030101010101" pitchFamily="2" charset="-122"/>
                <a:sym typeface="+mn-ea"/>
              </a:rPr>
              <a:t>    </a:t>
            </a:r>
            <a:r>
              <a:rPr sz="2200" b="1">
                <a:solidFill>
                  <a:schemeClr val="tx2"/>
                </a:solidFill>
                <a:latin typeface="宋体" panose="02010600030101010101" pitchFamily="2" charset="-122"/>
                <a:ea typeface="宋体" panose="02010600030101010101" pitchFamily="2" charset="-122"/>
                <a:sym typeface="+mn-ea"/>
              </a:rPr>
              <a:t>运输层的任务就是负责向两个主机中进程之间的通信提供通用的数据传输服务。应用进程利用该服务传送应用层报文。</a:t>
            </a:r>
            <a:endParaRPr sz="2200" b="1">
              <a:solidFill>
                <a:schemeClr val="tx2"/>
              </a:solidFill>
              <a:latin typeface="宋体" panose="02010600030101010101" pitchFamily="2" charset="-122"/>
              <a:ea typeface="宋体" panose="02010600030101010101" pitchFamily="2" charset="-122"/>
              <a:sym typeface="+mn-ea"/>
            </a:endParaRPr>
          </a:p>
        </p:txBody>
      </p:sp>
      <p:graphicFrame>
        <p:nvGraphicFramePr>
          <p:cNvPr id="2" name="图示 1"/>
          <p:cNvGraphicFramePr/>
          <p:nvPr/>
        </p:nvGraphicFramePr>
        <p:xfrm>
          <a:off x="400050" y="2515870"/>
          <a:ext cx="8046720" cy="24472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535368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ea typeface="宋体" panose="02010600030101010101" pitchFamily="2" charset="-122"/>
                <a:sym typeface="+mn-ea"/>
              </a:rPr>
              <a:t>1.6.2 具有五层协议的体系结构</a:t>
            </a:r>
            <a:r>
              <a:rPr lang="en-US" altLang="zh-CN" sz="2800" b="1">
                <a:solidFill>
                  <a:schemeClr val="tx2"/>
                </a:solidFill>
                <a:ea typeface="宋体" panose="02010600030101010101" pitchFamily="2" charset="-122"/>
                <a:sym typeface="+mn-ea"/>
              </a:rPr>
              <a:t> </a:t>
            </a:r>
            <a:endParaRPr sz="2800" b="1">
              <a:solidFill>
                <a:schemeClr val="tx2"/>
              </a:solidFill>
              <a:ea typeface="宋体" panose="02010600030101010101" pitchFamily="2" charset="-122"/>
              <a:sym typeface="+mn-ea"/>
            </a:endParaRPr>
          </a:p>
        </p:txBody>
      </p:sp>
      <p:sp>
        <p:nvSpPr>
          <p:cNvPr id="11" name="文本框 10"/>
          <p:cNvSpPr txBox="1"/>
          <p:nvPr/>
        </p:nvSpPr>
        <p:spPr>
          <a:xfrm>
            <a:off x="400050" y="1050925"/>
            <a:ext cx="4027805"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2.运输层（transport Layer）</a:t>
            </a:r>
            <a:endParaRPr sz="2400" b="1">
              <a:solidFill>
                <a:schemeClr val="tx2"/>
              </a:solidFill>
              <a:ea typeface="宋体" panose="02010600030101010101" pitchFamily="2" charset="-122"/>
            </a:endParaRPr>
          </a:p>
        </p:txBody>
      </p:sp>
      <p:sp>
        <p:nvSpPr>
          <p:cNvPr id="5" name="文本框 4"/>
          <p:cNvSpPr txBox="1"/>
          <p:nvPr/>
        </p:nvSpPr>
        <p:spPr>
          <a:xfrm>
            <a:off x="400050" y="1629410"/>
            <a:ext cx="8046085" cy="1445260"/>
          </a:xfrm>
          <a:prstGeom prst="rect">
            <a:avLst/>
          </a:prstGeom>
          <a:noFill/>
          <a:ln w="12700" cmpd="sng">
            <a:solidFill>
              <a:schemeClr val="accent5">
                <a:lumMod val="40000"/>
                <a:lumOff val="60000"/>
              </a:schemeClr>
            </a:solidFill>
            <a:prstDash val="solid"/>
          </a:ln>
        </p:spPr>
        <p:txBody>
          <a:bodyPr wrap="square">
            <a:spAutoFit/>
          </a:bodyPr>
          <a:p>
            <a:pPr indent="0"/>
            <a:r>
              <a:rPr lang="en-US" sz="2200" b="1">
                <a:solidFill>
                  <a:schemeClr val="tx2"/>
                </a:solidFill>
                <a:latin typeface="宋体" panose="02010600030101010101" pitchFamily="2" charset="-122"/>
                <a:ea typeface="宋体" panose="02010600030101010101" pitchFamily="2" charset="-122"/>
                <a:sym typeface="+mn-ea"/>
              </a:rPr>
              <a:t>    </a:t>
            </a:r>
            <a:r>
              <a:rPr sz="2200" b="1">
                <a:solidFill>
                  <a:schemeClr val="tx2"/>
                </a:solidFill>
                <a:latin typeface="宋体" panose="02010600030101010101" pitchFamily="2" charset="-122"/>
                <a:ea typeface="宋体" panose="02010600030101010101" pitchFamily="2" charset="-122"/>
                <a:sym typeface="+mn-ea"/>
              </a:rPr>
              <a:t>注：有的称</a:t>
            </a:r>
            <a:r>
              <a:rPr sz="2200" b="1">
                <a:solidFill>
                  <a:srgbClr val="FF0000"/>
                </a:solidFill>
                <a:latin typeface="宋体" panose="02010600030101010101" pitchFamily="2" charset="-122"/>
                <a:ea typeface="宋体" panose="02010600030101010101" pitchFamily="2" charset="-122"/>
                <a:sym typeface="+mn-ea"/>
              </a:rPr>
              <a:t>运输层</a:t>
            </a:r>
            <a:r>
              <a:rPr sz="2200" b="1">
                <a:solidFill>
                  <a:schemeClr val="tx2"/>
                </a:solidFill>
                <a:latin typeface="宋体" panose="02010600030101010101" pitchFamily="2" charset="-122"/>
                <a:ea typeface="宋体" panose="02010600030101010101" pitchFamily="2" charset="-122"/>
                <a:sym typeface="+mn-ea"/>
              </a:rPr>
              <a:t>为</a:t>
            </a:r>
            <a:r>
              <a:rPr sz="2200" b="1">
                <a:solidFill>
                  <a:srgbClr val="FF0000"/>
                </a:solidFill>
                <a:latin typeface="宋体" panose="02010600030101010101" pitchFamily="2" charset="-122"/>
                <a:ea typeface="宋体" panose="02010600030101010101" pitchFamily="2" charset="-122"/>
                <a:sym typeface="+mn-ea"/>
              </a:rPr>
              <a:t>传输层</a:t>
            </a:r>
            <a:r>
              <a:rPr sz="2200" b="1">
                <a:solidFill>
                  <a:schemeClr val="tx2"/>
                </a:solidFill>
                <a:latin typeface="宋体" panose="02010600030101010101" pitchFamily="2" charset="-122"/>
                <a:ea typeface="宋体" panose="02010600030101010101" pitchFamily="2" charset="-122"/>
                <a:sym typeface="+mn-ea"/>
              </a:rPr>
              <a:t>，因为这一层的主要协议TCP协议就叫做传输控制协议。在OSI定义的第四层使用的是</a:t>
            </a:r>
            <a:r>
              <a:rPr sz="2200" b="1">
                <a:solidFill>
                  <a:srgbClr val="FF0000"/>
                </a:solidFill>
                <a:latin typeface="宋体" panose="02010600030101010101" pitchFamily="2" charset="-122"/>
                <a:ea typeface="宋体" panose="02010600030101010101" pitchFamily="2" charset="-122"/>
                <a:sym typeface="+mn-ea"/>
              </a:rPr>
              <a:t>transport</a:t>
            </a:r>
            <a:r>
              <a:rPr sz="2200" b="1">
                <a:solidFill>
                  <a:schemeClr val="tx2"/>
                </a:solidFill>
                <a:latin typeface="宋体" panose="02010600030101010101" pitchFamily="2" charset="-122"/>
                <a:ea typeface="宋体" panose="02010600030101010101" pitchFamily="2" charset="-122"/>
                <a:sym typeface="+mn-ea"/>
              </a:rPr>
              <a:t>，而不是</a:t>
            </a:r>
            <a:r>
              <a:rPr sz="2200" b="1">
                <a:solidFill>
                  <a:srgbClr val="FF0000"/>
                </a:solidFill>
                <a:latin typeface="宋体" panose="02010600030101010101" pitchFamily="2" charset="-122"/>
                <a:ea typeface="宋体" panose="02010600030101010101" pitchFamily="2" charset="-122"/>
                <a:sym typeface="+mn-ea"/>
              </a:rPr>
              <a:t>transmission</a:t>
            </a:r>
            <a:r>
              <a:rPr sz="2200" b="1">
                <a:solidFill>
                  <a:schemeClr val="tx2"/>
                </a:solidFill>
                <a:latin typeface="宋体" panose="02010600030101010101" pitchFamily="2" charset="-122"/>
                <a:ea typeface="宋体" panose="02010600030101010101" pitchFamily="2" charset="-122"/>
                <a:sym typeface="+mn-ea"/>
              </a:rPr>
              <a:t>。因此，使用</a:t>
            </a:r>
            <a:r>
              <a:rPr sz="2200" b="1">
                <a:solidFill>
                  <a:srgbClr val="FF0000"/>
                </a:solidFill>
                <a:latin typeface="宋体" panose="02010600030101010101" pitchFamily="2" charset="-122"/>
                <a:ea typeface="宋体" panose="02010600030101010101" pitchFamily="2" charset="-122"/>
                <a:sym typeface="+mn-ea"/>
              </a:rPr>
              <a:t>运输层</a:t>
            </a:r>
            <a:r>
              <a:rPr sz="2200" b="1">
                <a:solidFill>
                  <a:schemeClr val="tx2"/>
                </a:solidFill>
                <a:latin typeface="宋体" panose="02010600030101010101" pitchFamily="2" charset="-122"/>
                <a:ea typeface="宋体" panose="02010600030101010101" pitchFamily="2" charset="-122"/>
                <a:sym typeface="+mn-ea"/>
              </a:rPr>
              <a:t>这个译名较为准确。</a:t>
            </a:r>
            <a:endParaRPr sz="2200" b="1">
              <a:solidFill>
                <a:schemeClr val="tx2"/>
              </a:solidFill>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535368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ea typeface="宋体" panose="02010600030101010101" pitchFamily="2" charset="-122"/>
                <a:sym typeface="+mn-ea"/>
              </a:rPr>
              <a:t>1.6.2 具有五层协议的体系结构</a:t>
            </a:r>
            <a:r>
              <a:rPr lang="en-US" altLang="zh-CN" sz="2800" b="1">
                <a:solidFill>
                  <a:schemeClr val="tx2"/>
                </a:solidFill>
                <a:ea typeface="宋体" panose="02010600030101010101" pitchFamily="2" charset="-122"/>
                <a:sym typeface="+mn-ea"/>
              </a:rPr>
              <a:t> </a:t>
            </a:r>
            <a:endParaRPr sz="2800" b="1">
              <a:solidFill>
                <a:schemeClr val="tx2"/>
              </a:solidFill>
              <a:ea typeface="宋体" panose="02010600030101010101" pitchFamily="2" charset="-122"/>
              <a:sym typeface="+mn-ea"/>
            </a:endParaRPr>
          </a:p>
        </p:txBody>
      </p:sp>
      <p:sp>
        <p:nvSpPr>
          <p:cNvPr id="11" name="文本框 10"/>
          <p:cNvSpPr txBox="1"/>
          <p:nvPr/>
        </p:nvSpPr>
        <p:spPr>
          <a:xfrm>
            <a:off x="400050" y="1050925"/>
            <a:ext cx="4027805"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3.网络层（Network Layer）</a:t>
            </a:r>
            <a:endParaRPr sz="2400" b="1">
              <a:solidFill>
                <a:schemeClr val="tx2"/>
              </a:solidFill>
              <a:ea typeface="宋体" panose="02010600030101010101" pitchFamily="2" charset="-122"/>
            </a:endParaRPr>
          </a:p>
        </p:txBody>
      </p:sp>
      <p:sp>
        <p:nvSpPr>
          <p:cNvPr id="5" name="文本框 4"/>
          <p:cNvSpPr txBox="1"/>
          <p:nvPr/>
        </p:nvSpPr>
        <p:spPr>
          <a:xfrm>
            <a:off x="400050" y="1629410"/>
            <a:ext cx="8046085" cy="1783715"/>
          </a:xfrm>
          <a:prstGeom prst="rect">
            <a:avLst/>
          </a:prstGeom>
          <a:noFill/>
          <a:ln w="12700" cmpd="sng">
            <a:solidFill>
              <a:schemeClr val="accent5">
                <a:lumMod val="40000"/>
                <a:lumOff val="60000"/>
              </a:schemeClr>
            </a:solidFill>
            <a:prstDash val="solid"/>
          </a:ln>
        </p:spPr>
        <p:txBody>
          <a:bodyPr wrap="square">
            <a:spAutoFit/>
          </a:bodyPr>
          <a:p>
            <a:pPr indent="0"/>
            <a:r>
              <a:rPr lang="en-US" sz="2200" b="1">
                <a:solidFill>
                  <a:schemeClr val="tx2"/>
                </a:solidFill>
                <a:latin typeface="宋体" panose="02010600030101010101" pitchFamily="2" charset="-122"/>
                <a:ea typeface="宋体" panose="02010600030101010101" pitchFamily="2" charset="-122"/>
                <a:sym typeface="+mn-ea"/>
              </a:rPr>
              <a:t>    </a:t>
            </a:r>
            <a:r>
              <a:rPr sz="2200" b="1">
                <a:solidFill>
                  <a:schemeClr val="tx2"/>
                </a:solidFill>
                <a:latin typeface="宋体" panose="02010600030101010101" pitchFamily="2" charset="-122"/>
                <a:ea typeface="宋体" panose="02010600030101010101" pitchFamily="2" charset="-122"/>
                <a:sym typeface="+mn-ea"/>
              </a:rPr>
              <a:t>网络层负责为分组交换网上的不同主机提供通信服务。在发送数据时，网络层把运输层产生的报文段或用户数据报封装成分组或包（Packet）进行传送。在TCP/IP体系中，由于网络层使用IP协议，因此分组也称为</a:t>
            </a:r>
            <a:r>
              <a:rPr sz="2200" b="1">
                <a:solidFill>
                  <a:srgbClr val="FF0000"/>
                </a:solidFill>
                <a:latin typeface="宋体" panose="02010600030101010101" pitchFamily="2" charset="-122"/>
                <a:ea typeface="宋体" panose="02010600030101010101" pitchFamily="2" charset="-122"/>
                <a:sym typeface="+mn-ea"/>
              </a:rPr>
              <a:t>IP数据报</a:t>
            </a:r>
            <a:r>
              <a:rPr sz="2200" b="1">
                <a:solidFill>
                  <a:schemeClr val="tx2"/>
                </a:solidFill>
                <a:latin typeface="宋体" panose="02010600030101010101" pitchFamily="2" charset="-122"/>
                <a:ea typeface="宋体" panose="02010600030101010101" pitchFamily="2" charset="-122"/>
                <a:sym typeface="+mn-ea"/>
              </a:rPr>
              <a:t>，或简称为</a:t>
            </a:r>
            <a:r>
              <a:rPr sz="2200" b="1">
                <a:solidFill>
                  <a:srgbClr val="FF0000"/>
                </a:solidFill>
                <a:latin typeface="宋体" panose="02010600030101010101" pitchFamily="2" charset="-122"/>
                <a:ea typeface="宋体" panose="02010600030101010101" pitchFamily="2" charset="-122"/>
                <a:sym typeface="+mn-ea"/>
              </a:rPr>
              <a:t>数据报</a:t>
            </a:r>
            <a:r>
              <a:rPr sz="2200" b="1">
                <a:solidFill>
                  <a:schemeClr val="tx2"/>
                </a:solidFill>
                <a:latin typeface="宋体" panose="02010600030101010101" pitchFamily="2" charset="-122"/>
                <a:ea typeface="宋体" panose="02010600030101010101" pitchFamily="2" charset="-122"/>
                <a:sym typeface="+mn-ea"/>
              </a:rPr>
              <a:t>（datagram）。</a:t>
            </a:r>
            <a:endParaRPr sz="2200" b="1">
              <a:solidFill>
                <a:schemeClr val="tx2"/>
              </a:solidFill>
              <a:latin typeface="宋体" panose="02010600030101010101" pitchFamily="2" charset="-122"/>
              <a:ea typeface="宋体" panose="02010600030101010101" pitchFamily="2" charset="-122"/>
              <a:sym typeface="+mn-ea"/>
            </a:endParaRPr>
          </a:p>
        </p:txBody>
      </p:sp>
      <p:sp>
        <p:nvSpPr>
          <p:cNvPr id="2" name="文本框 1"/>
          <p:cNvSpPr txBox="1"/>
          <p:nvPr/>
        </p:nvSpPr>
        <p:spPr>
          <a:xfrm>
            <a:off x="400050" y="3531235"/>
            <a:ext cx="8046085" cy="460375"/>
          </a:xfrm>
          <a:prstGeom prst="rect">
            <a:avLst/>
          </a:prstGeom>
          <a:noFill/>
          <a:ln w="12700" cmpd="sng">
            <a:solidFill>
              <a:schemeClr val="accent5">
                <a:lumMod val="40000"/>
                <a:lumOff val="60000"/>
              </a:schemeClr>
            </a:solidFill>
            <a:prstDash val="solid"/>
          </a:ln>
        </p:spPr>
        <p:txBody>
          <a:bodyPr wrap="square">
            <a:spAutoFit/>
          </a:bodyPr>
          <a:p>
            <a:pPr indent="0"/>
            <a:r>
              <a:rPr sz="2400" b="1">
                <a:solidFill>
                  <a:srgbClr val="FF0000"/>
                </a:solidFill>
                <a:latin typeface="宋体" panose="02010600030101010101" pitchFamily="2" charset="-122"/>
                <a:ea typeface="宋体" panose="02010600030101010101" pitchFamily="2" charset="-122"/>
                <a:sym typeface="+mn-ea"/>
              </a:rPr>
              <a:t>注：运输层的用户数据报UDP不同于网络层的IP数据报。</a:t>
            </a:r>
            <a:endParaRPr sz="2400" b="1">
              <a:solidFill>
                <a:srgbClr val="FF0000"/>
              </a:solidFill>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535368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ea typeface="宋体" panose="02010600030101010101" pitchFamily="2" charset="-122"/>
                <a:sym typeface="+mn-ea"/>
              </a:rPr>
              <a:t>1.6.2 具有五层协议的体系结构</a:t>
            </a:r>
            <a:r>
              <a:rPr lang="en-US" altLang="zh-CN" sz="2800" b="1">
                <a:solidFill>
                  <a:schemeClr val="tx2"/>
                </a:solidFill>
                <a:ea typeface="宋体" panose="02010600030101010101" pitchFamily="2" charset="-122"/>
                <a:sym typeface="+mn-ea"/>
              </a:rPr>
              <a:t> </a:t>
            </a:r>
            <a:endParaRPr sz="2800" b="1">
              <a:solidFill>
                <a:schemeClr val="tx2"/>
              </a:solidFill>
              <a:ea typeface="宋体" panose="02010600030101010101" pitchFamily="2" charset="-122"/>
              <a:sym typeface="+mn-ea"/>
            </a:endParaRPr>
          </a:p>
        </p:txBody>
      </p:sp>
      <p:sp>
        <p:nvSpPr>
          <p:cNvPr id="11" name="文本框 10"/>
          <p:cNvSpPr txBox="1"/>
          <p:nvPr/>
        </p:nvSpPr>
        <p:spPr>
          <a:xfrm>
            <a:off x="400050" y="1050925"/>
            <a:ext cx="4027805"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sym typeface="+mn-ea"/>
              </a:rPr>
              <a:t>3.网络层（Network Layer）</a:t>
            </a:r>
            <a:endParaRPr sz="2400" b="1">
              <a:solidFill>
                <a:schemeClr val="tx2"/>
              </a:solidFill>
              <a:ea typeface="宋体" panose="02010600030101010101" pitchFamily="2" charset="-122"/>
            </a:endParaRPr>
          </a:p>
        </p:txBody>
      </p:sp>
      <p:sp>
        <p:nvSpPr>
          <p:cNvPr id="5" name="文本框 4"/>
          <p:cNvSpPr txBox="1"/>
          <p:nvPr/>
        </p:nvSpPr>
        <p:spPr>
          <a:xfrm>
            <a:off x="400050" y="1629410"/>
            <a:ext cx="8046085" cy="1106805"/>
          </a:xfrm>
          <a:prstGeom prst="rect">
            <a:avLst/>
          </a:prstGeom>
          <a:noFill/>
          <a:ln w="12700" cmpd="sng">
            <a:solidFill>
              <a:schemeClr val="accent5">
                <a:lumMod val="40000"/>
                <a:lumOff val="60000"/>
              </a:schemeClr>
            </a:solidFill>
            <a:prstDash val="solid"/>
          </a:ln>
        </p:spPr>
        <p:txBody>
          <a:bodyPr wrap="square">
            <a:spAutoFit/>
          </a:bodyPr>
          <a:p>
            <a:pPr indent="0"/>
            <a:r>
              <a:rPr lang="en-US" sz="2200" b="1">
                <a:solidFill>
                  <a:schemeClr val="tx2"/>
                </a:solidFill>
                <a:latin typeface="宋体" panose="02010600030101010101" pitchFamily="2" charset="-122"/>
                <a:ea typeface="宋体" panose="02010600030101010101" pitchFamily="2" charset="-122"/>
                <a:sym typeface="+mn-ea"/>
              </a:rPr>
              <a:t>    </a:t>
            </a:r>
            <a:r>
              <a:rPr sz="2200" b="1">
                <a:solidFill>
                  <a:schemeClr val="tx2"/>
                </a:solidFill>
                <a:latin typeface="宋体" panose="02010600030101010101" pitchFamily="2" charset="-122"/>
                <a:ea typeface="宋体" panose="02010600030101010101" pitchFamily="2" charset="-122"/>
                <a:sym typeface="+mn-ea"/>
              </a:rPr>
              <a:t>网络层的另一个任务就是要选择合适的路由，使源主机运输层所传下来的分组能够通过网络中的路由器找到目的主机。在互联网中，网络层也称网际层或IP层。</a:t>
            </a:r>
            <a:endParaRPr sz="2200" b="1">
              <a:solidFill>
                <a:schemeClr val="tx2"/>
              </a:solidFill>
              <a:latin typeface="宋体" panose="02010600030101010101" pitchFamily="2" charset="-122"/>
              <a:ea typeface="宋体" panose="02010600030101010101" pitchFamily="2" charset="-122"/>
              <a:sym typeface="+mn-ea"/>
            </a:endParaRPr>
          </a:p>
        </p:txBody>
      </p:sp>
      <p:sp>
        <p:nvSpPr>
          <p:cNvPr id="2" name="文本框 1"/>
          <p:cNvSpPr txBox="1"/>
          <p:nvPr/>
        </p:nvSpPr>
        <p:spPr>
          <a:xfrm>
            <a:off x="400050" y="2854325"/>
            <a:ext cx="8046085" cy="1445260"/>
          </a:xfrm>
          <a:prstGeom prst="rect">
            <a:avLst/>
          </a:prstGeom>
          <a:noFill/>
          <a:ln w="12700" cmpd="sng">
            <a:solidFill>
              <a:schemeClr val="accent5">
                <a:lumMod val="40000"/>
                <a:lumOff val="60000"/>
              </a:schemeClr>
            </a:solidFill>
            <a:prstDash val="solid"/>
          </a:ln>
        </p:spPr>
        <p:txBody>
          <a:bodyPr wrap="square">
            <a:spAutoFit/>
          </a:bodyPr>
          <a:p>
            <a:pPr indent="0"/>
            <a:r>
              <a:rPr lang="en-US" sz="2200" b="1">
                <a:solidFill>
                  <a:schemeClr val="tx2"/>
                </a:solidFill>
                <a:latin typeface="宋体" panose="02010600030101010101" pitchFamily="2" charset="-122"/>
                <a:ea typeface="宋体" panose="02010600030101010101" pitchFamily="2" charset="-122"/>
                <a:sym typeface="+mn-ea"/>
              </a:rPr>
              <a:t>    </a:t>
            </a:r>
            <a:r>
              <a:rPr sz="2200" b="1">
                <a:solidFill>
                  <a:schemeClr val="tx2"/>
                </a:solidFill>
                <a:latin typeface="宋体" panose="02010600030101010101" pitchFamily="2" charset="-122"/>
                <a:ea typeface="宋体" panose="02010600030101010101" pitchFamily="2" charset="-122"/>
                <a:sym typeface="+mn-ea"/>
              </a:rPr>
              <a:t>互联网是由大量的异构网络通过路由器相互连接起来的。互联网使用的网络层协议是无连接的</a:t>
            </a:r>
            <a:r>
              <a:rPr sz="2200" b="1">
                <a:solidFill>
                  <a:srgbClr val="FF0000"/>
                </a:solidFill>
                <a:latin typeface="宋体" panose="02010600030101010101" pitchFamily="2" charset="-122"/>
                <a:ea typeface="宋体" panose="02010600030101010101" pitchFamily="2" charset="-122"/>
                <a:sym typeface="+mn-ea"/>
              </a:rPr>
              <a:t>网际协议IP</a:t>
            </a:r>
            <a:r>
              <a:rPr sz="2200" b="1">
                <a:solidFill>
                  <a:schemeClr val="tx2"/>
                </a:solidFill>
                <a:latin typeface="宋体" panose="02010600030101010101" pitchFamily="2" charset="-122"/>
                <a:ea typeface="宋体" panose="02010600030101010101" pitchFamily="2" charset="-122"/>
                <a:sym typeface="+mn-ea"/>
              </a:rPr>
              <a:t>（Internet Protocol）和许多种</a:t>
            </a:r>
            <a:r>
              <a:rPr sz="2200" b="1">
                <a:solidFill>
                  <a:srgbClr val="FF0000"/>
                </a:solidFill>
                <a:latin typeface="宋体" panose="02010600030101010101" pitchFamily="2" charset="-122"/>
                <a:ea typeface="宋体" panose="02010600030101010101" pitchFamily="2" charset="-122"/>
                <a:sym typeface="+mn-ea"/>
              </a:rPr>
              <a:t>路由选择协议</a:t>
            </a:r>
            <a:r>
              <a:rPr sz="2200" b="1">
                <a:solidFill>
                  <a:schemeClr val="tx2"/>
                </a:solidFill>
                <a:latin typeface="宋体" panose="02010600030101010101" pitchFamily="2" charset="-122"/>
                <a:ea typeface="宋体" panose="02010600030101010101" pitchFamily="2" charset="-122"/>
                <a:sym typeface="+mn-ea"/>
              </a:rPr>
              <a:t>，因此，互联网的网络层也称为</a:t>
            </a:r>
            <a:r>
              <a:rPr sz="2200" b="1">
                <a:solidFill>
                  <a:srgbClr val="FF0000"/>
                </a:solidFill>
                <a:latin typeface="宋体" panose="02010600030101010101" pitchFamily="2" charset="-122"/>
                <a:ea typeface="宋体" panose="02010600030101010101" pitchFamily="2" charset="-122"/>
                <a:sym typeface="+mn-ea"/>
              </a:rPr>
              <a:t>网际层或IP层。</a:t>
            </a:r>
            <a:endParaRPr sz="2200" b="1">
              <a:solidFill>
                <a:srgbClr val="FF0000"/>
              </a:solidFill>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535368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ea typeface="宋体" panose="02010600030101010101" pitchFamily="2" charset="-122"/>
                <a:sym typeface="+mn-ea"/>
              </a:rPr>
              <a:t>1.6.2 具有五层协议的体系结构</a:t>
            </a:r>
            <a:r>
              <a:rPr lang="en-US" altLang="zh-CN" sz="2800" b="1">
                <a:solidFill>
                  <a:schemeClr val="tx2"/>
                </a:solidFill>
                <a:ea typeface="宋体" panose="02010600030101010101" pitchFamily="2" charset="-122"/>
                <a:sym typeface="+mn-ea"/>
              </a:rPr>
              <a:t> </a:t>
            </a:r>
            <a:endParaRPr sz="2800" b="1">
              <a:solidFill>
                <a:schemeClr val="tx2"/>
              </a:solidFill>
              <a:ea typeface="宋体" panose="02010600030101010101" pitchFamily="2" charset="-122"/>
              <a:sym typeface="+mn-ea"/>
            </a:endParaRPr>
          </a:p>
        </p:txBody>
      </p:sp>
      <p:graphicFrame>
        <p:nvGraphicFramePr>
          <p:cNvPr id="2" name="表格 1"/>
          <p:cNvGraphicFramePr/>
          <p:nvPr>
            <p:custDataLst>
              <p:tags r:id="rId2"/>
            </p:custDataLst>
          </p:nvPr>
        </p:nvGraphicFramePr>
        <p:xfrm>
          <a:off x="400050" y="1030605"/>
          <a:ext cx="8277225" cy="3937000"/>
        </p:xfrm>
        <a:graphic>
          <a:graphicData uri="http://schemas.openxmlformats.org/drawingml/2006/table">
            <a:tbl>
              <a:tblPr firstRow="1" bandRow="1">
                <a:tableStyleId>{5C22544A-7EE6-4342-B048-85BDC9FD1C3A}</a:tableStyleId>
              </a:tblPr>
              <a:tblGrid>
                <a:gridCol w="2558415"/>
                <a:gridCol w="923290"/>
                <a:gridCol w="4795520"/>
              </a:tblGrid>
              <a:tr h="787400">
                <a:tc>
                  <a:txBody>
                    <a:bodyPr/>
                    <a:p>
                      <a:pPr algn="l">
                        <a:buNone/>
                      </a:pPr>
                      <a:r>
                        <a:rPr lang="zh-CN" altLang="en-US" sz="2000"/>
                        <a:t>网络层协议</a:t>
                      </a:r>
                      <a:endParaRPr lang="zh-CN" altLang="en-US" sz="2000"/>
                    </a:p>
                  </a:txBody>
                  <a:tcPr anchor="ctr" anchorCtr="0"/>
                </a:tc>
                <a:tc>
                  <a:txBody>
                    <a:bodyPr/>
                    <a:p>
                      <a:pPr algn="l">
                        <a:buNone/>
                      </a:pPr>
                      <a:endParaRPr lang="zh-CN" altLang="en-US" sz="2000"/>
                    </a:p>
                  </a:txBody>
                  <a:tcPr anchor="ctr" anchorCtr="0"/>
                </a:tc>
                <a:tc>
                  <a:txBody>
                    <a:bodyPr/>
                    <a:p>
                      <a:pPr algn="l">
                        <a:buNone/>
                      </a:pPr>
                      <a:r>
                        <a:rPr lang="zh-CN" altLang="en-US" sz="2000"/>
                        <a:t>含义</a:t>
                      </a:r>
                      <a:endParaRPr lang="zh-CN" altLang="en-US" sz="2000"/>
                    </a:p>
                  </a:txBody>
                  <a:tcPr anchor="ctr" anchorCtr="0"/>
                </a:tc>
              </a:tr>
              <a:tr h="787400">
                <a:tc>
                  <a:txBody>
                    <a:bodyPr/>
                    <a:p>
                      <a:pPr algn="l">
                        <a:buNone/>
                      </a:pPr>
                      <a:r>
                        <a:rPr lang="zh-CN" altLang="en-US" sz="2000">
                          <a:solidFill>
                            <a:schemeClr val="accent1">
                              <a:lumMod val="50000"/>
                            </a:schemeClr>
                          </a:solidFill>
                        </a:rPr>
                        <a:t>网际协议</a:t>
                      </a:r>
                      <a:endParaRPr lang="zh-CN" altLang="en-US" sz="2000">
                        <a:solidFill>
                          <a:schemeClr val="accent1">
                            <a:lumMod val="50000"/>
                          </a:schemeClr>
                        </a:solidFill>
                      </a:endParaRPr>
                    </a:p>
                  </a:txBody>
                  <a:tcPr anchor="ctr" anchorCtr="0"/>
                </a:tc>
                <a:tc>
                  <a:txBody>
                    <a:bodyPr/>
                    <a:p>
                      <a:pPr algn="l">
                        <a:buNone/>
                      </a:pPr>
                      <a:r>
                        <a:rPr lang="en-US" altLang="zh-CN" sz="2000">
                          <a:solidFill>
                            <a:schemeClr val="accent1">
                              <a:lumMod val="50000"/>
                            </a:schemeClr>
                          </a:solidFill>
                        </a:rPr>
                        <a:t>IP</a:t>
                      </a:r>
                      <a:endParaRPr lang="en-US" altLang="zh-CN" sz="2000">
                        <a:solidFill>
                          <a:schemeClr val="accent1">
                            <a:lumMod val="50000"/>
                          </a:schemeClr>
                        </a:solidFill>
                      </a:endParaRPr>
                    </a:p>
                  </a:txBody>
                  <a:tcPr anchor="ctr" anchorCtr="0"/>
                </a:tc>
                <a:tc>
                  <a:txBody>
                    <a:bodyPr/>
                    <a:p>
                      <a:pPr algn="l">
                        <a:buNone/>
                      </a:pPr>
                      <a:r>
                        <a:rPr lang="en-US" altLang="zh-CN" sz="2000">
                          <a:solidFill>
                            <a:schemeClr val="accent1">
                              <a:lumMod val="50000"/>
                            </a:schemeClr>
                          </a:solidFill>
                        </a:rPr>
                        <a:t>是其中的核心协议，IP协议规定网际层数据分组的格式。</a:t>
                      </a:r>
                      <a:endParaRPr lang="en-US" altLang="zh-CN" sz="2000">
                        <a:solidFill>
                          <a:schemeClr val="accent1">
                            <a:lumMod val="50000"/>
                          </a:schemeClr>
                        </a:solidFill>
                      </a:endParaRPr>
                    </a:p>
                  </a:txBody>
                  <a:tcPr anchor="ctr" anchorCtr="0"/>
                </a:tc>
              </a:tr>
              <a:tr h="787400">
                <a:tc>
                  <a:txBody>
                    <a:bodyPr/>
                    <a:p>
                      <a:pPr algn="l">
                        <a:buNone/>
                      </a:pPr>
                      <a:r>
                        <a:rPr lang="zh-CN" altLang="en-US" sz="2000">
                          <a:solidFill>
                            <a:schemeClr val="accent1">
                              <a:lumMod val="50000"/>
                            </a:schemeClr>
                          </a:solidFill>
                        </a:rPr>
                        <a:t>Internet控制消息协议</a:t>
                      </a:r>
                      <a:endParaRPr lang="zh-CN" altLang="en-US" sz="2000">
                        <a:solidFill>
                          <a:schemeClr val="accent1">
                            <a:lumMod val="50000"/>
                          </a:schemeClr>
                        </a:solidFill>
                      </a:endParaRPr>
                    </a:p>
                  </a:txBody>
                  <a:tcPr anchor="ctr" anchorCtr="0"/>
                </a:tc>
                <a:tc>
                  <a:txBody>
                    <a:bodyPr/>
                    <a:p>
                      <a:pPr algn="l">
                        <a:buNone/>
                      </a:pPr>
                      <a:r>
                        <a:rPr lang="en-US" altLang="zh-CN" sz="2000">
                          <a:solidFill>
                            <a:schemeClr val="accent1">
                              <a:lumMod val="50000"/>
                            </a:schemeClr>
                          </a:solidFill>
                        </a:rPr>
                        <a:t>ICMP</a:t>
                      </a:r>
                      <a:endParaRPr lang="en-US" altLang="zh-CN" sz="2000">
                        <a:solidFill>
                          <a:schemeClr val="accent1">
                            <a:lumMod val="50000"/>
                          </a:schemeClr>
                        </a:solidFill>
                      </a:endParaRPr>
                    </a:p>
                  </a:txBody>
                  <a:tcPr anchor="ctr" anchorCtr="0"/>
                </a:tc>
                <a:tc>
                  <a:txBody>
                    <a:bodyPr/>
                    <a:p>
                      <a:pPr algn="l">
                        <a:buNone/>
                      </a:pPr>
                      <a:r>
                        <a:rPr lang="en-US" altLang="zh-CN" sz="2000">
                          <a:solidFill>
                            <a:schemeClr val="accent1">
                              <a:lumMod val="50000"/>
                            </a:schemeClr>
                          </a:solidFill>
                        </a:rPr>
                        <a:t>提供网络控制和消息传递功能。</a:t>
                      </a:r>
                      <a:endParaRPr lang="en-US" altLang="zh-CN" sz="2000">
                        <a:solidFill>
                          <a:schemeClr val="accent1">
                            <a:lumMod val="50000"/>
                          </a:schemeClr>
                        </a:solidFill>
                      </a:endParaRPr>
                    </a:p>
                  </a:txBody>
                  <a:tcPr anchor="ctr" anchorCtr="0"/>
                </a:tc>
              </a:tr>
              <a:tr h="787400">
                <a:tc>
                  <a:txBody>
                    <a:bodyPr/>
                    <a:p>
                      <a:pPr algn="l">
                        <a:buNone/>
                      </a:pPr>
                      <a:r>
                        <a:rPr lang="zh-CN" altLang="en-US" sz="2000">
                          <a:solidFill>
                            <a:schemeClr val="accent1">
                              <a:lumMod val="50000"/>
                            </a:schemeClr>
                          </a:solidFill>
                        </a:rPr>
                        <a:t>地址解释协议</a:t>
                      </a:r>
                      <a:endParaRPr lang="zh-CN" altLang="en-US" sz="2000">
                        <a:solidFill>
                          <a:schemeClr val="accent1">
                            <a:lumMod val="50000"/>
                          </a:schemeClr>
                        </a:solidFill>
                      </a:endParaRPr>
                    </a:p>
                  </a:txBody>
                  <a:tcPr anchor="ctr" anchorCtr="0"/>
                </a:tc>
                <a:tc>
                  <a:txBody>
                    <a:bodyPr/>
                    <a:p>
                      <a:pPr algn="l">
                        <a:buNone/>
                      </a:pPr>
                      <a:r>
                        <a:rPr lang="en-US" altLang="zh-CN" sz="2000">
                          <a:solidFill>
                            <a:schemeClr val="accent1">
                              <a:lumMod val="50000"/>
                            </a:schemeClr>
                          </a:solidFill>
                        </a:rPr>
                        <a:t>ARP</a:t>
                      </a:r>
                      <a:endParaRPr lang="en-US" altLang="zh-CN" sz="2000">
                        <a:solidFill>
                          <a:schemeClr val="accent1">
                            <a:lumMod val="50000"/>
                          </a:schemeClr>
                        </a:solidFill>
                      </a:endParaRPr>
                    </a:p>
                  </a:txBody>
                  <a:tcPr anchor="ctr" anchorCtr="0"/>
                </a:tc>
                <a:tc>
                  <a:txBody>
                    <a:bodyPr/>
                    <a:p>
                      <a:pPr algn="l">
                        <a:buNone/>
                      </a:pPr>
                      <a:r>
                        <a:rPr lang="en-US" altLang="zh-CN" sz="2000">
                          <a:solidFill>
                            <a:schemeClr val="accent1">
                              <a:lumMod val="50000"/>
                            </a:schemeClr>
                          </a:solidFill>
                        </a:rPr>
                        <a:t>用来将逻辑地址解析成物理地址。</a:t>
                      </a:r>
                      <a:endParaRPr lang="en-US" altLang="zh-CN" sz="2000">
                        <a:solidFill>
                          <a:schemeClr val="accent1">
                            <a:lumMod val="50000"/>
                          </a:schemeClr>
                        </a:solidFill>
                      </a:endParaRPr>
                    </a:p>
                  </a:txBody>
                  <a:tcPr anchor="ctr" anchorCtr="0"/>
                </a:tc>
              </a:tr>
              <a:tr h="787400">
                <a:tc>
                  <a:txBody>
                    <a:bodyPr/>
                    <a:p>
                      <a:pPr algn="l">
                        <a:buNone/>
                      </a:pPr>
                      <a:r>
                        <a:rPr lang="zh-CN" altLang="en-US" sz="2000">
                          <a:solidFill>
                            <a:schemeClr val="accent1">
                              <a:lumMod val="50000"/>
                            </a:schemeClr>
                          </a:solidFill>
                        </a:rPr>
                        <a:t>反向地址解释协议</a:t>
                      </a:r>
                      <a:endParaRPr lang="zh-CN" altLang="en-US" sz="2000">
                        <a:solidFill>
                          <a:schemeClr val="accent1">
                            <a:lumMod val="50000"/>
                          </a:schemeClr>
                        </a:solidFill>
                      </a:endParaRPr>
                    </a:p>
                  </a:txBody>
                  <a:tcPr anchor="ctr" anchorCtr="0"/>
                </a:tc>
                <a:tc>
                  <a:txBody>
                    <a:bodyPr/>
                    <a:p>
                      <a:pPr algn="l">
                        <a:buNone/>
                      </a:pPr>
                      <a:r>
                        <a:rPr lang="en-US" altLang="zh-CN" sz="2000">
                          <a:solidFill>
                            <a:schemeClr val="accent1">
                              <a:lumMod val="50000"/>
                            </a:schemeClr>
                          </a:solidFill>
                        </a:rPr>
                        <a:t>RARA</a:t>
                      </a:r>
                      <a:endParaRPr lang="en-US" altLang="zh-CN" sz="2000">
                        <a:solidFill>
                          <a:schemeClr val="accent1">
                            <a:lumMod val="50000"/>
                          </a:schemeClr>
                        </a:solidFill>
                      </a:endParaRPr>
                    </a:p>
                  </a:txBody>
                  <a:tcPr anchor="ctr" anchorCtr="0"/>
                </a:tc>
                <a:tc>
                  <a:txBody>
                    <a:bodyPr/>
                    <a:p>
                      <a:pPr algn="l">
                        <a:buNone/>
                      </a:pPr>
                      <a:r>
                        <a:rPr lang="en-US" altLang="zh-CN" sz="2000">
                          <a:solidFill>
                            <a:schemeClr val="accent1">
                              <a:lumMod val="50000"/>
                            </a:schemeClr>
                          </a:solidFill>
                        </a:rPr>
                        <a:t>通过RARP广播，将物理地址解析成逻辑地址。</a:t>
                      </a:r>
                      <a:endParaRPr lang="en-US" altLang="zh-CN" sz="2000">
                        <a:solidFill>
                          <a:schemeClr val="accent1">
                            <a:lumMod val="50000"/>
                          </a:schemeClr>
                        </a:solidFill>
                      </a:endParaRPr>
                    </a:p>
                  </a:txBody>
                  <a:tcPr anchor="ctr" anchorCtr="0"/>
                </a:tc>
              </a:tr>
            </a:tbl>
          </a:graphicData>
        </a:graphic>
      </p:graphicFrame>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535368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ea typeface="宋体" panose="02010600030101010101" pitchFamily="2" charset="-122"/>
                <a:sym typeface="+mn-ea"/>
              </a:rPr>
              <a:t>1.6.2 具有五层协议的体系结构</a:t>
            </a:r>
            <a:r>
              <a:rPr lang="en-US" altLang="zh-CN" sz="2800" b="1">
                <a:solidFill>
                  <a:schemeClr val="tx2"/>
                </a:solidFill>
                <a:ea typeface="宋体" panose="02010600030101010101" pitchFamily="2" charset="-122"/>
                <a:sym typeface="+mn-ea"/>
              </a:rPr>
              <a:t> </a:t>
            </a:r>
            <a:endParaRPr sz="2800" b="1">
              <a:solidFill>
                <a:schemeClr val="tx2"/>
              </a:solidFill>
              <a:ea typeface="宋体" panose="02010600030101010101" pitchFamily="2" charset="-122"/>
              <a:sym typeface="+mn-ea"/>
            </a:endParaRPr>
          </a:p>
        </p:txBody>
      </p:sp>
      <p:sp>
        <p:nvSpPr>
          <p:cNvPr id="11" name="文本框 10"/>
          <p:cNvSpPr txBox="1"/>
          <p:nvPr/>
        </p:nvSpPr>
        <p:spPr>
          <a:xfrm>
            <a:off x="400050" y="1050925"/>
            <a:ext cx="480314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4.数据链路层（Data Link Layer）</a:t>
            </a:r>
            <a:endParaRPr sz="2400" b="1">
              <a:solidFill>
                <a:schemeClr val="tx2"/>
              </a:solidFill>
              <a:ea typeface="宋体" panose="02010600030101010101" pitchFamily="2" charset="-122"/>
            </a:endParaRPr>
          </a:p>
        </p:txBody>
      </p:sp>
      <p:sp>
        <p:nvSpPr>
          <p:cNvPr id="5" name="文本框 4"/>
          <p:cNvSpPr txBox="1"/>
          <p:nvPr/>
        </p:nvSpPr>
        <p:spPr>
          <a:xfrm>
            <a:off x="400050" y="1629410"/>
            <a:ext cx="8046085" cy="429895"/>
          </a:xfrm>
          <a:prstGeom prst="rect">
            <a:avLst/>
          </a:prstGeom>
          <a:noFill/>
          <a:ln w="12700" cmpd="sng">
            <a:solidFill>
              <a:schemeClr val="accent5">
                <a:lumMod val="40000"/>
                <a:lumOff val="60000"/>
              </a:schemeClr>
            </a:solidFill>
            <a:prstDash val="solid"/>
          </a:ln>
        </p:spPr>
        <p:txBody>
          <a:bodyPr wrap="square">
            <a:spAutoFit/>
          </a:bodyPr>
          <a:p>
            <a:pPr indent="0"/>
            <a:r>
              <a:rPr lang="en-US" sz="2200" b="1">
                <a:solidFill>
                  <a:schemeClr val="tx2"/>
                </a:solidFill>
                <a:latin typeface="宋体" panose="02010600030101010101" pitchFamily="2" charset="-122"/>
                <a:ea typeface="宋体" panose="02010600030101010101" pitchFamily="2" charset="-122"/>
                <a:sym typeface="+mn-ea"/>
              </a:rPr>
              <a:t>    </a:t>
            </a:r>
            <a:r>
              <a:rPr sz="2200" b="1">
                <a:solidFill>
                  <a:schemeClr val="tx2"/>
                </a:solidFill>
                <a:latin typeface="宋体" panose="02010600030101010101" pitchFamily="2" charset="-122"/>
                <a:ea typeface="宋体" panose="02010600030101010101" pitchFamily="2" charset="-122"/>
                <a:sym typeface="+mn-ea"/>
              </a:rPr>
              <a:t>数据链路层简称链路层。</a:t>
            </a:r>
            <a:endParaRPr sz="2200" b="1">
              <a:solidFill>
                <a:schemeClr val="tx2"/>
              </a:solidFill>
              <a:latin typeface="宋体" panose="02010600030101010101" pitchFamily="2" charset="-122"/>
              <a:ea typeface="宋体" panose="02010600030101010101" pitchFamily="2" charset="-122"/>
              <a:sym typeface="+mn-ea"/>
            </a:endParaRPr>
          </a:p>
        </p:txBody>
      </p:sp>
      <p:sp>
        <p:nvSpPr>
          <p:cNvPr id="2" name="文本框 1"/>
          <p:cNvSpPr txBox="1"/>
          <p:nvPr/>
        </p:nvSpPr>
        <p:spPr>
          <a:xfrm>
            <a:off x="400050" y="2177415"/>
            <a:ext cx="8046085" cy="1106805"/>
          </a:xfrm>
          <a:prstGeom prst="rect">
            <a:avLst/>
          </a:prstGeom>
          <a:noFill/>
          <a:ln w="12700" cmpd="sng">
            <a:solidFill>
              <a:schemeClr val="accent5">
                <a:lumMod val="40000"/>
                <a:lumOff val="60000"/>
              </a:schemeClr>
            </a:solidFill>
            <a:prstDash val="solid"/>
          </a:ln>
        </p:spPr>
        <p:txBody>
          <a:bodyPr wrap="square">
            <a:spAutoFit/>
          </a:bodyPr>
          <a:p>
            <a:pPr indent="0"/>
            <a:r>
              <a:rPr lang="en-US" sz="2200" b="1">
                <a:solidFill>
                  <a:schemeClr val="tx2"/>
                </a:solidFill>
                <a:latin typeface="宋体" panose="02010600030101010101" pitchFamily="2" charset="-122"/>
                <a:ea typeface="宋体" panose="02010600030101010101" pitchFamily="2" charset="-122"/>
                <a:sym typeface="+mn-ea"/>
              </a:rPr>
              <a:t>    </a:t>
            </a:r>
            <a:r>
              <a:rPr sz="2200" b="1">
                <a:solidFill>
                  <a:schemeClr val="tx2"/>
                </a:solidFill>
                <a:latin typeface="宋体" panose="02010600030101010101" pitchFamily="2" charset="-122"/>
                <a:ea typeface="宋体" panose="02010600030101010101" pitchFamily="2" charset="-122"/>
                <a:sym typeface="+mn-ea"/>
              </a:rPr>
              <a:t>在两个相邻结点间的链路上传送数据时，数据链路层将网络层交下来的IP数据报组装成帧（frame），在两个相邻结点间的链路上传送帧。</a:t>
            </a:r>
            <a:endParaRPr sz="2200" b="1">
              <a:solidFill>
                <a:schemeClr val="tx2"/>
              </a:solidFill>
              <a:latin typeface="宋体" panose="02010600030101010101" pitchFamily="2" charset="-122"/>
              <a:ea typeface="宋体" panose="02010600030101010101" pitchFamily="2" charset="-122"/>
              <a:sym typeface="+mn-ea"/>
            </a:endParaRPr>
          </a:p>
        </p:txBody>
      </p:sp>
      <p:sp>
        <p:nvSpPr>
          <p:cNvPr id="3" name="文本框 2"/>
          <p:cNvSpPr txBox="1"/>
          <p:nvPr/>
        </p:nvSpPr>
        <p:spPr>
          <a:xfrm>
            <a:off x="400050" y="3402330"/>
            <a:ext cx="8046085" cy="768350"/>
          </a:xfrm>
          <a:prstGeom prst="rect">
            <a:avLst/>
          </a:prstGeom>
          <a:noFill/>
          <a:ln w="12700" cmpd="sng">
            <a:solidFill>
              <a:schemeClr val="accent5">
                <a:lumMod val="40000"/>
                <a:lumOff val="60000"/>
              </a:schemeClr>
            </a:solidFill>
            <a:prstDash val="solid"/>
          </a:ln>
        </p:spPr>
        <p:txBody>
          <a:bodyPr wrap="square">
            <a:spAutoFit/>
          </a:bodyPr>
          <a:p>
            <a:pPr indent="0"/>
            <a:r>
              <a:rPr lang="en-US" sz="2200" b="1">
                <a:solidFill>
                  <a:schemeClr val="tx2"/>
                </a:solidFill>
                <a:latin typeface="宋体" panose="02010600030101010101" pitchFamily="2" charset="-122"/>
                <a:ea typeface="宋体" panose="02010600030101010101" pitchFamily="2" charset="-122"/>
                <a:sym typeface="+mn-ea"/>
              </a:rPr>
              <a:t>    </a:t>
            </a:r>
            <a:r>
              <a:rPr sz="2200" b="1">
                <a:solidFill>
                  <a:schemeClr val="tx2"/>
                </a:solidFill>
                <a:latin typeface="宋体" panose="02010600030101010101" pitchFamily="2" charset="-122"/>
                <a:ea typeface="宋体" panose="02010600030101010101" pitchFamily="2" charset="-122"/>
                <a:sym typeface="+mn-ea"/>
              </a:rPr>
              <a:t>每一帧包括数据和必要的控制信息（如同步信息、地址信息、差错控制等）</a:t>
            </a:r>
            <a:endParaRPr sz="2200" b="1">
              <a:solidFill>
                <a:schemeClr val="tx2"/>
              </a:solidFill>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535368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ea typeface="宋体" panose="02010600030101010101" pitchFamily="2" charset="-122"/>
                <a:sym typeface="+mn-ea"/>
              </a:rPr>
              <a:t>1.6.2 具有五层协议的体系结构</a:t>
            </a:r>
            <a:r>
              <a:rPr lang="en-US" altLang="zh-CN" sz="2800" b="1">
                <a:solidFill>
                  <a:schemeClr val="tx2"/>
                </a:solidFill>
                <a:ea typeface="宋体" panose="02010600030101010101" pitchFamily="2" charset="-122"/>
                <a:sym typeface="+mn-ea"/>
              </a:rPr>
              <a:t> </a:t>
            </a:r>
            <a:endParaRPr sz="2800" b="1">
              <a:solidFill>
                <a:schemeClr val="tx2"/>
              </a:solidFill>
              <a:ea typeface="宋体" panose="02010600030101010101" pitchFamily="2" charset="-122"/>
              <a:sym typeface="+mn-ea"/>
            </a:endParaRPr>
          </a:p>
        </p:txBody>
      </p:sp>
      <p:sp>
        <p:nvSpPr>
          <p:cNvPr id="11" name="文本框 10"/>
          <p:cNvSpPr txBox="1"/>
          <p:nvPr/>
        </p:nvSpPr>
        <p:spPr>
          <a:xfrm>
            <a:off x="400050" y="1050925"/>
            <a:ext cx="480314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ea typeface="宋体" panose="02010600030101010101" pitchFamily="2" charset="-122"/>
              </a:rPr>
              <a:t>5.物理层（Physical Layer）</a:t>
            </a:r>
            <a:endParaRPr sz="2400" b="1">
              <a:solidFill>
                <a:schemeClr val="tx2"/>
              </a:solidFill>
              <a:ea typeface="宋体" panose="02010600030101010101" pitchFamily="2" charset="-122"/>
            </a:endParaRPr>
          </a:p>
        </p:txBody>
      </p:sp>
      <p:sp>
        <p:nvSpPr>
          <p:cNvPr id="5" name="文本框 4"/>
          <p:cNvSpPr txBox="1"/>
          <p:nvPr/>
        </p:nvSpPr>
        <p:spPr>
          <a:xfrm>
            <a:off x="400050" y="1629410"/>
            <a:ext cx="8046085" cy="429895"/>
          </a:xfrm>
          <a:prstGeom prst="rect">
            <a:avLst/>
          </a:prstGeom>
          <a:noFill/>
          <a:ln w="12700" cmpd="sng">
            <a:solidFill>
              <a:schemeClr val="accent5">
                <a:lumMod val="40000"/>
                <a:lumOff val="60000"/>
              </a:schemeClr>
            </a:solidFill>
            <a:prstDash val="solid"/>
          </a:ln>
        </p:spPr>
        <p:txBody>
          <a:bodyPr wrap="square">
            <a:spAutoFit/>
          </a:bodyPr>
          <a:p>
            <a:pPr indent="0"/>
            <a:r>
              <a:rPr lang="en-US" sz="2200" b="1">
                <a:solidFill>
                  <a:schemeClr val="tx2"/>
                </a:solidFill>
                <a:latin typeface="宋体" panose="02010600030101010101" pitchFamily="2" charset="-122"/>
                <a:ea typeface="宋体" panose="02010600030101010101" pitchFamily="2" charset="-122"/>
                <a:sym typeface="+mn-ea"/>
              </a:rPr>
              <a:t>    </a:t>
            </a:r>
            <a:r>
              <a:rPr sz="2200" b="1">
                <a:solidFill>
                  <a:schemeClr val="tx2"/>
                </a:solidFill>
                <a:latin typeface="宋体" panose="02010600030101010101" pitchFamily="2" charset="-122"/>
                <a:ea typeface="宋体" panose="02010600030101010101" pitchFamily="2" charset="-122"/>
                <a:sym typeface="+mn-ea"/>
              </a:rPr>
              <a:t>在物理层上所传数据的单位是比特。</a:t>
            </a:r>
            <a:endParaRPr sz="2200" b="1">
              <a:solidFill>
                <a:schemeClr val="tx2"/>
              </a:solidFill>
              <a:latin typeface="宋体" panose="02010600030101010101" pitchFamily="2" charset="-122"/>
              <a:ea typeface="宋体" panose="02010600030101010101" pitchFamily="2" charset="-122"/>
              <a:sym typeface="+mn-ea"/>
            </a:endParaRPr>
          </a:p>
        </p:txBody>
      </p:sp>
      <p:sp>
        <p:nvSpPr>
          <p:cNvPr id="2" name="文本框 1"/>
          <p:cNvSpPr txBox="1"/>
          <p:nvPr/>
        </p:nvSpPr>
        <p:spPr>
          <a:xfrm>
            <a:off x="400050" y="2177415"/>
            <a:ext cx="8046085" cy="1106805"/>
          </a:xfrm>
          <a:prstGeom prst="rect">
            <a:avLst/>
          </a:prstGeom>
          <a:noFill/>
          <a:ln w="12700" cmpd="sng">
            <a:solidFill>
              <a:schemeClr val="accent5">
                <a:lumMod val="40000"/>
                <a:lumOff val="60000"/>
              </a:schemeClr>
            </a:solidFill>
            <a:prstDash val="solid"/>
          </a:ln>
        </p:spPr>
        <p:txBody>
          <a:bodyPr wrap="square">
            <a:spAutoFit/>
          </a:bodyPr>
          <a:p>
            <a:pPr indent="0"/>
            <a:r>
              <a:rPr lang="en-US" sz="2200" b="1">
                <a:solidFill>
                  <a:schemeClr val="tx2"/>
                </a:solidFill>
                <a:latin typeface="宋体" panose="02010600030101010101" pitchFamily="2" charset="-122"/>
                <a:ea typeface="宋体" panose="02010600030101010101" pitchFamily="2" charset="-122"/>
                <a:sym typeface="+mn-ea"/>
              </a:rPr>
              <a:t>    </a:t>
            </a:r>
            <a:r>
              <a:rPr sz="2200" b="1">
                <a:solidFill>
                  <a:schemeClr val="tx2"/>
                </a:solidFill>
                <a:latin typeface="宋体" panose="02010600030101010101" pitchFamily="2" charset="-122"/>
                <a:ea typeface="宋体" panose="02010600030101010101" pitchFamily="2" charset="-122"/>
                <a:sym typeface="+mn-ea"/>
              </a:rPr>
              <a:t>传送信息所用的物理媒体，如双绞线、光纤、无线信道等，并不在物理层协议之内，而在物理层协议的下面，因此，也有人把物理层下面的物理媒体当作第0层。</a:t>
            </a:r>
            <a:endParaRPr sz="2200" b="1">
              <a:solidFill>
                <a:schemeClr val="tx2"/>
              </a:solidFill>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537724" y="254606"/>
            <a:ext cx="328168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indent="0" algn="ctr"/>
            <a:r>
              <a:rPr sz="2800" b="1">
                <a:solidFill>
                  <a:schemeClr val="tx2"/>
                </a:solidFill>
                <a:ea typeface="宋体" panose="02010600030101010101" pitchFamily="2" charset="-122"/>
                <a:sym typeface="+mn-ea"/>
              </a:rPr>
              <a:t>1.6.3数据通信过程</a:t>
            </a:r>
            <a:endParaRPr sz="2800" b="1">
              <a:solidFill>
                <a:schemeClr val="tx2"/>
              </a:solidFill>
              <a:ea typeface="宋体" panose="02010600030101010101" pitchFamily="2" charset="-122"/>
              <a:sym typeface="+mn-ea"/>
            </a:endParaRPr>
          </a:p>
        </p:txBody>
      </p:sp>
      <p:sp>
        <p:nvSpPr>
          <p:cNvPr id="11" name="文本框 10"/>
          <p:cNvSpPr txBox="1"/>
          <p:nvPr/>
        </p:nvSpPr>
        <p:spPr>
          <a:xfrm>
            <a:off x="400050" y="1050925"/>
            <a:ext cx="1811020"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latin typeface="宋体" panose="02010600030101010101" pitchFamily="2" charset="-122"/>
                <a:ea typeface="宋体" panose="02010600030101010101" pitchFamily="2" charset="-122"/>
                <a:sym typeface="+mn-ea"/>
              </a:rPr>
              <a:t>1.数据封装</a:t>
            </a:r>
            <a:endParaRPr sz="2400" b="1">
              <a:solidFill>
                <a:schemeClr val="tx2"/>
              </a:solidFill>
              <a:latin typeface="宋体" panose="02010600030101010101" pitchFamily="2" charset="-122"/>
              <a:ea typeface="宋体" panose="02010600030101010101" pitchFamily="2" charset="-122"/>
              <a:sym typeface="+mn-ea"/>
            </a:endParaRPr>
          </a:p>
        </p:txBody>
      </p:sp>
      <p:pic>
        <p:nvPicPr>
          <p:cNvPr id="2" name="图片 1"/>
          <p:cNvPicPr>
            <a:picLocks noChangeAspect="1"/>
          </p:cNvPicPr>
          <p:nvPr/>
        </p:nvPicPr>
        <p:blipFill>
          <a:blip r:embed="rId2"/>
          <a:stretch>
            <a:fillRect/>
          </a:stretch>
        </p:blipFill>
        <p:spPr>
          <a:xfrm>
            <a:off x="894715" y="1050925"/>
            <a:ext cx="7443470" cy="407416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04863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1.1.2 身边的网络</a:t>
            </a:r>
            <a:endParaRPr sz="2800" b="1">
              <a:solidFill>
                <a:schemeClr val="tx2"/>
              </a:solidFill>
              <a:latin typeface="宋体" panose="02010600030101010101" pitchFamily="2" charset="-122"/>
              <a:ea typeface="宋体" panose="02010600030101010101" pitchFamily="2" charset="-122"/>
              <a:sym typeface="+mn-ea"/>
            </a:endParaRPr>
          </a:p>
        </p:txBody>
      </p:sp>
      <p:sp>
        <p:nvSpPr>
          <p:cNvPr id="12" name="文本框 11"/>
          <p:cNvSpPr txBox="1"/>
          <p:nvPr/>
        </p:nvSpPr>
        <p:spPr>
          <a:xfrm>
            <a:off x="369570" y="994410"/>
            <a:ext cx="8234045" cy="829945"/>
          </a:xfrm>
          <a:prstGeom prst="rect">
            <a:avLst/>
          </a:prstGeom>
          <a:noFill/>
          <a:ln w="12700" cmpd="sng">
            <a:solidFill>
              <a:schemeClr val="accent5">
                <a:lumMod val="40000"/>
                <a:lumOff val="60000"/>
              </a:schemeClr>
            </a:solidFill>
            <a:prstDash val="solid"/>
          </a:ln>
        </p:spPr>
        <p:txBody>
          <a:bodyPr wrap="square">
            <a:spAutoFit/>
          </a:bodyPr>
          <a:p>
            <a:pPr indent="0"/>
            <a:r>
              <a:rPr lang="en-US" sz="2400" b="1">
                <a:solidFill>
                  <a:schemeClr val="tx2"/>
                </a:solidFill>
                <a:latin typeface="宋体" panose="02010600030101010101" pitchFamily="2" charset="-122"/>
                <a:ea typeface="宋体" panose="02010600030101010101" pitchFamily="2" charset="-122"/>
              </a:rPr>
              <a:t>   </a:t>
            </a:r>
            <a:r>
              <a:rPr sz="2400" b="1">
                <a:solidFill>
                  <a:schemeClr val="tx2"/>
                </a:solidFill>
                <a:latin typeface="宋体" panose="02010600030101010101" pitchFamily="2" charset="-122"/>
                <a:ea typeface="宋体" panose="02010600030101010101" pitchFamily="2" charset="-122"/>
              </a:rPr>
              <a:t>（1）小型家庭网络将少量的几台计算机互联并将它们连接到互联网。共享资源，如打印机、文档、图片和音乐等等。</a:t>
            </a:r>
            <a:endParaRPr sz="2400" b="1">
              <a:solidFill>
                <a:schemeClr val="tx2"/>
              </a:solidFill>
              <a:latin typeface="宋体" panose="02010600030101010101" pitchFamily="2" charset="-122"/>
              <a:ea typeface="宋体" panose="02010600030101010101" pitchFamily="2" charset="-122"/>
            </a:endParaRPr>
          </a:p>
        </p:txBody>
      </p:sp>
      <p:sp>
        <p:nvSpPr>
          <p:cNvPr id="3" name="文本框 2"/>
          <p:cNvSpPr txBox="1"/>
          <p:nvPr/>
        </p:nvSpPr>
        <p:spPr>
          <a:xfrm>
            <a:off x="369570" y="1958340"/>
            <a:ext cx="8234045" cy="1198880"/>
          </a:xfrm>
          <a:prstGeom prst="rect">
            <a:avLst/>
          </a:prstGeom>
          <a:noFill/>
          <a:ln w="12700" cmpd="sng">
            <a:solidFill>
              <a:schemeClr val="accent5">
                <a:lumMod val="40000"/>
                <a:lumOff val="60000"/>
              </a:schemeClr>
            </a:solidFill>
            <a:prstDash val="solid"/>
          </a:ln>
        </p:spPr>
        <p:txBody>
          <a:bodyPr wrap="square">
            <a:spAutoFit/>
          </a:bodyPr>
          <a:p>
            <a:pPr indent="0"/>
            <a:r>
              <a:rPr lang="en-US" sz="2400" b="1">
                <a:solidFill>
                  <a:schemeClr val="tx2"/>
                </a:solidFill>
                <a:latin typeface="宋体" panose="02010600030101010101" pitchFamily="2" charset="-122"/>
                <a:ea typeface="宋体" panose="02010600030101010101" pitchFamily="2" charset="-122"/>
              </a:rPr>
              <a:t>   </a:t>
            </a:r>
            <a:r>
              <a:rPr sz="2400" b="1">
                <a:solidFill>
                  <a:schemeClr val="tx2"/>
                </a:solidFill>
                <a:latin typeface="宋体" panose="02010600030101010101" pitchFamily="2" charset="-122"/>
                <a:ea typeface="宋体" panose="02010600030101010101" pitchFamily="2" charset="-122"/>
              </a:rPr>
              <a:t>（2）小型办公室或/家庭办公室（SOHO）网络可让一个家庭办公室或远程办公室的计算机连接到企业网络或访问集中的共享资源。</a:t>
            </a:r>
            <a:endParaRPr sz="2400" b="1">
              <a:solidFill>
                <a:schemeClr val="tx2"/>
              </a:solidFill>
              <a:latin typeface="宋体" panose="02010600030101010101" pitchFamily="2" charset="-122"/>
              <a:ea typeface="宋体" panose="02010600030101010101" pitchFamily="2" charset="-122"/>
            </a:endParaRPr>
          </a:p>
        </p:txBody>
      </p:sp>
      <p:sp>
        <p:nvSpPr>
          <p:cNvPr id="4" name="文本框 3"/>
          <p:cNvSpPr txBox="1"/>
          <p:nvPr/>
        </p:nvSpPr>
        <p:spPr>
          <a:xfrm>
            <a:off x="369570" y="3211195"/>
            <a:ext cx="8234045" cy="829945"/>
          </a:xfrm>
          <a:prstGeom prst="rect">
            <a:avLst/>
          </a:prstGeom>
          <a:noFill/>
          <a:ln w="12700" cmpd="sng">
            <a:solidFill>
              <a:schemeClr val="accent5">
                <a:lumMod val="40000"/>
                <a:lumOff val="60000"/>
              </a:schemeClr>
            </a:solidFill>
            <a:prstDash val="solid"/>
          </a:ln>
        </p:spPr>
        <p:txBody>
          <a:bodyPr wrap="square">
            <a:spAutoFit/>
          </a:bodyPr>
          <a:p>
            <a:pPr indent="0"/>
            <a:r>
              <a:rPr lang="en-US" sz="2400" b="1">
                <a:solidFill>
                  <a:schemeClr val="tx2"/>
                </a:solidFill>
                <a:latin typeface="宋体" panose="02010600030101010101" pitchFamily="2" charset="-122"/>
                <a:ea typeface="宋体" panose="02010600030101010101" pitchFamily="2" charset="-122"/>
              </a:rPr>
              <a:t>   </a:t>
            </a:r>
            <a:r>
              <a:rPr sz="2400" b="1">
                <a:solidFill>
                  <a:schemeClr val="tx2"/>
                </a:solidFill>
                <a:latin typeface="宋体" panose="02010600030101010101" pitchFamily="2" charset="-122"/>
                <a:ea typeface="宋体" panose="02010600030101010101" pitchFamily="2" charset="-122"/>
              </a:rPr>
              <a:t>（3）大中型网络（例如大型企业和学校使用的网络）可能有许多站点，包含成百上千相互连接的计算机。</a:t>
            </a:r>
            <a:endParaRPr sz="2400" b="1">
              <a:solidFill>
                <a:schemeClr val="tx2"/>
              </a:solidFill>
              <a:latin typeface="宋体" panose="02010600030101010101" pitchFamily="2" charset="-122"/>
              <a:ea typeface="宋体" panose="02010600030101010101" pitchFamily="2" charset="-122"/>
            </a:endParaRPr>
          </a:p>
        </p:txBody>
      </p:sp>
      <p:sp>
        <p:nvSpPr>
          <p:cNvPr id="5" name="文本框 4"/>
          <p:cNvSpPr txBox="1"/>
          <p:nvPr/>
        </p:nvSpPr>
        <p:spPr>
          <a:xfrm>
            <a:off x="369570" y="4095115"/>
            <a:ext cx="8234045" cy="829945"/>
          </a:xfrm>
          <a:prstGeom prst="rect">
            <a:avLst/>
          </a:prstGeom>
          <a:noFill/>
          <a:ln w="12700" cmpd="sng">
            <a:solidFill>
              <a:schemeClr val="accent5">
                <a:lumMod val="40000"/>
                <a:lumOff val="60000"/>
              </a:schemeClr>
            </a:solidFill>
            <a:prstDash val="solid"/>
          </a:ln>
        </p:spPr>
        <p:txBody>
          <a:bodyPr wrap="square">
            <a:spAutoFit/>
          </a:bodyPr>
          <a:p>
            <a:pPr indent="0"/>
            <a:r>
              <a:rPr lang="en-US" sz="2400" b="1">
                <a:solidFill>
                  <a:schemeClr val="tx2"/>
                </a:solidFill>
                <a:latin typeface="宋体" panose="02010600030101010101" pitchFamily="2" charset="-122"/>
                <a:ea typeface="宋体" panose="02010600030101010101" pitchFamily="2" charset="-122"/>
              </a:rPr>
              <a:t>   </a:t>
            </a:r>
            <a:r>
              <a:rPr sz="2400" b="1">
                <a:solidFill>
                  <a:schemeClr val="tx2"/>
                </a:solidFill>
                <a:latin typeface="宋体" panose="02010600030101010101" pitchFamily="2" charset="-122"/>
                <a:ea typeface="宋体" panose="02010600030101010101" pitchFamily="2" charset="-122"/>
              </a:rPr>
              <a:t>（4）互联网是由连接全球亿万台计算机的网络。是现存最大的网络，是由众多网络所组成的网络。</a:t>
            </a:r>
            <a:endParaRPr sz="2400" b="1">
              <a:solidFill>
                <a:schemeClr val="tx2"/>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537724" y="254606"/>
            <a:ext cx="328168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indent="0" algn="ctr"/>
            <a:r>
              <a:rPr sz="2800" b="1">
                <a:solidFill>
                  <a:schemeClr val="tx2"/>
                </a:solidFill>
                <a:ea typeface="宋体" panose="02010600030101010101" pitchFamily="2" charset="-122"/>
                <a:sym typeface="+mn-ea"/>
              </a:rPr>
              <a:t>1.6.3数据通信过程</a:t>
            </a:r>
            <a:endParaRPr sz="2800" b="1">
              <a:solidFill>
                <a:schemeClr val="tx2"/>
              </a:solidFill>
              <a:ea typeface="宋体" panose="02010600030101010101" pitchFamily="2" charset="-122"/>
              <a:sym typeface="+mn-ea"/>
            </a:endParaRPr>
          </a:p>
        </p:txBody>
      </p:sp>
      <p:sp>
        <p:nvSpPr>
          <p:cNvPr id="11" name="文本框 10"/>
          <p:cNvSpPr txBox="1"/>
          <p:nvPr/>
        </p:nvSpPr>
        <p:spPr>
          <a:xfrm>
            <a:off x="400050" y="1050925"/>
            <a:ext cx="2600325" cy="460375"/>
          </a:xfrm>
          <a:prstGeom prst="rect">
            <a:avLst/>
          </a:prstGeom>
          <a:solidFill>
            <a:schemeClr val="accent4">
              <a:lumMod val="20000"/>
              <a:lumOff val="80000"/>
            </a:schemeClr>
          </a:solidFill>
          <a:ln w="12700" cmpd="sng">
            <a:solidFill>
              <a:schemeClr val="accent4">
                <a:lumMod val="60000"/>
                <a:lumOff val="40000"/>
              </a:schemeClr>
            </a:solidFill>
            <a:prstDash val="solid"/>
          </a:ln>
        </p:spPr>
        <p:txBody>
          <a:bodyPr wrap="square">
            <a:spAutoFit/>
          </a:bodyPr>
          <a:p>
            <a:pPr indent="0"/>
            <a:r>
              <a:rPr sz="2400" b="1">
                <a:solidFill>
                  <a:schemeClr val="tx2"/>
                </a:solidFill>
                <a:latin typeface="宋体" panose="02010600030101010101" pitchFamily="2" charset="-122"/>
                <a:ea typeface="宋体" panose="02010600030101010101" pitchFamily="2" charset="-122"/>
                <a:sym typeface="+mn-ea"/>
              </a:rPr>
              <a:t>2. 数据解封装</a:t>
            </a:r>
            <a:endParaRPr sz="2400" b="1">
              <a:solidFill>
                <a:schemeClr val="tx2"/>
              </a:solidFill>
              <a:latin typeface="宋体" panose="02010600030101010101" pitchFamily="2" charset="-122"/>
              <a:ea typeface="宋体" panose="02010600030101010101" pitchFamily="2" charset="-122"/>
              <a:sym typeface="+mn-ea"/>
            </a:endParaRPr>
          </a:p>
        </p:txBody>
      </p:sp>
      <p:pic>
        <p:nvPicPr>
          <p:cNvPr id="3" name="图片 2"/>
          <p:cNvPicPr>
            <a:picLocks noChangeAspect="1"/>
          </p:cNvPicPr>
          <p:nvPr/>
        </p:nvPicPr>
        <p:blipFill>
          <a:blip r:embed="rId2"/>
          <a:stretch>
            <a:fillRect/>
          </a:stretch>
        </p:blipFill>
        <p:spPr>
          <a:xfrm>
            <a:off x="1082675" y="1117600"/>
            <a:ext cx="6978015" cy="408051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2445139" y="254606"/>
            <a:ext cx="1466850"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indent="0" algn="ctr"/>
            <a:r>
              <a:rPr sz="2800" b="1">
                <a:solidFill>
                  <a:schemeClr val="tx2"/>
                </a:solidFill>
                <a:ea typeface="宋体" panose="02010600030101010101" pitchFamily="2" charset="-122"/>
                <a:sym typeface="+mn-ea"/>
              </a:rPr>
              <a:t>习    题</a:t>
            </a:r>
            <a:endParaRPr sz="2800" b="1">
              <a:solidFill>
                <a:schemeClr val="tx2"/>
              </a:solidFill>
              <a:ea typeface="宋体" panose="02010600030101010101" pitchFamily="2" charset="-122"/>
              <a:sym typeface="+mn-ea"/>
            </a:endParaRPr>
          </a:p>
        </p:txBody>
      </p:sp>
      <p:sp>
        <p:nvSpPr>
          <p:cNvPr id="3" name="文本框 2"/>
          <p:cNvSpPr txBox="1"/>
          <p:nvPr/>
        </p:nvSpPr>
        <p:spPr>
          <a:xfrm>
            <a:off x="357505" y="993775"/>
            <a:ext cx="8288655" cy="4154170"/>
          </a:xfrm>
          <a:prstGeom prst="rect">
            <a:avLst/>
          </a:prstGeom>
          <a:noFill/>
          <a:ln w="12700" cmpd="sng">
            <a:solidFill>
              <a:schemeClr val="accent5">
                <a:lumMod val="40000"/>
                <a:lumOff val="60000"/>
              </a:schemeClr>
            </a:solidFill>
            <a:prstDash val="solid"/>
          </a:ln>
        </p:spPr>
        <p:txBody>
          <a:bodyPr wrap="square">
            <a:spAutoFit/>
          </a:bodyPr>
          <a:p>
            <a:pPr indent="0"/>
            <a:r>
              <a:rPr sz="2200" b="1">
                <a:solidFill>
                  <a:schemeClr val="tx2"/>
                </a:solidFill>
                <a:latin typeface="宋体" panose="02010600030101010101" pitchFamily="2" charset="-122"/>
                <a:ea typeface="宋体" panose="02010600030101010101" pitchFamily="2" charset="-122"/>
                <a:sym typeface="+mn-ea"/>
              </a:rPr>
              <a:t>1.什么是计算机网络？计算机网络的主要功能是什么？</a:t>
            </a:r>
            <a:endParaRPr sz="2200" b="1">
              <a:solidFill>
                <a:schemeClr val="tx2"/>
              </a:solidFill>
              <a:latin typeface="宋体" panose="02010600030101010101" pitchFamily="2" charset="-122"/>
              <a:ea typeface="宋体" panose="02010600030101010101" pitchFamily="2" charset="-122"/>
              <a:sym typeface="+mn-ea"/>
            </a:endParaRPr>
          </a:p>
          <a:p>
            <a:pPr indent="0"/>
            <a:r>
              <a:rPr sz="2200" b="1">
                <a:solidFill>
                  <a:schemeClr val="tx2"/>
                </a:solidFill>
                <a:latin typeface="宋体" panose="02010600030101010101" pitchFamily="2" charset="-122"/>
                <a:ea typeface="宋体" panose="02010600030101010101" pitchFamily="2" charset="-122"/>
                <a:sym typeface="+mn-ea"/>
              </a:rPr>
              <a:t>2.计算机网络的拓扑结构有哪些？</a:t>
            </a:r>
            <a:endParaRPr sz="2200" b="1">
              <a:solidFill>
                <a:schemeClr val="tx2"/>
              </a:solidFill>
              <a:latin typeface="宋体" panose="02010600030101010101" pitchFamily="2" charset="-122"/>
              <a:ea typeface="宋体" panose="02010600030101010101" pitchFamily="2" charset="-122"/>
              <a:sym typeface="+mn-ea"/>
            </a:endParaRPr>
          </a:p>
          <a:p>
            <a:pPr indent="0"/>
            <a:r>
              <a:rPr sz="2200" b="1">
                <a:solidFill>
                  <a:schemeClr val="tx2"/>
                </a:solidFill>
                <a:latin typeface="宋体" panose="02010600030101010101" pitchFamily="2" charset="-122"/>
                <a:ea typeface="宋体" panose="02010600030101010101" pitchFamily="2" charset="-122"/>
                <a:sym typeface="+mn-ea"/>
              </a:rPr>
              <a:t>3.计算机网络分为哪些子网？各个子网都包括哪些设备？</a:t>
            </a:r>
            <a:endParaRPr sz="2200" b="1">
              <a:solidFill>
                <a:schemeClr val="tx2"/>
              </a:solidFill>
              <a:latin typeface="宋体" panose="02010600030101010101" pitchFamily="2" charset="-122"/>
              <a:ea typeface="宋体" panose="02010600030101010101" pitchFamily="2" charset="-122"/>
              <a:sym typeface="+mn-ea"/>
            </a:endParaRPr>
          </a:p>
          <a:p>
            <a:pPr indent="0"/>
            <a:r>
              <a:rPr sz="2200" b="1">
                <a:solidFill>
                  <a:schemeClr val="tx2"/>
                </a:solidFill>
                <a:latin typeface="宋体" panose="02010600030101010101" pitchFamily="2" charset="-122"/>
                <a:ea typeface="宋体" panose="02010600030101010101" pitchFamily="2" charset="-122"/>
                <a:sym typeface="+mn-ea"/>
              </a:rPr>
              <a:t>4.“主机”和“端系统”之间有什么不同？列举几种不同类型的端系统。</a:t>
            </a:r>
            <a:endParaRPr sz="2200" b="1">
              <a:solidFill>
                <a:schemeClr val="tx2"/>
              </a:solidFill>
              <a:latin typeface="宋体" panose="02010600030101010101" pitchFamily="2" charset="-122"/>
              <a:ea typeface="宋体" panose="02010600030101010101" pitchFamily="2" charset="-122"/>
              <a:sym typeface="+mn-ea"/>
            </a:endParaRPr>
          </a:p>
          <a:p>
            <a:pPr indent="0"/>
            <a:r>
              <a:rPr sz="2200" b="1">
                <a:solidFill>
                  <a:schemeClr val="tx2"/>
                </a:solidFill>
                <a:latin typeface="宋体" panose="02010600030101010101" pitchFamily="2" charset="-122"/>
                <a:ea typeface="宋体" panose="02010600030101010101" pitchFamily="2" charset="-122"/>
                <a:sym typeface="+mn-ea"/>
              </a:rPr>
              <a:t>5.互联网协议栈中的5个层次有哪些？在这些层次中，每层的主要任务是什么？</a:t>
            </a:r>
            <a:endParaRPr sz="2200" b="1">
              <a:solidFill>
                <a:schemeClr val="tx2"/>
              </a:solidFill>
              <a:latin typeface="宋体" panose="02010600030101010101" pitchFamily="2" charset="-122"/>
              <a:ea typeface="宋体" panose="02010600030101010101" pitchFamily="2" charset="-122"/>
              <a:sym typeface="+mn-ea"/>
            </a:endParaRPr>
          </a:p>
          <a:p>
            <a:pPr indent="0"/>
            <a:r>
              <a:rPr sz="2200" b="1">
                <a:solidFill>
                  <a:schemeClr val="tx2"/>
                </a:solidFill>
                <a:latin typeface="宋体" panose="02010600030101010101" pitchFamily="2" charset="-122"/>
                <a:ea typeface="宋体" panose="02010600030101010101" pitchFamily="2" charset="-122"/>
                <a:sym typeface="+mn-ea"/>
              </a:rPr>
              <a:t>6.什么是应用层报文？</a:t>
            </a:r>
            <a:endParaRPr sz="2200" b="1">
              <a:solidFill>
                <a:schemeClr val="tx2"/>
              </a:solidFill>
              <a:latin typeface="宋体" panose="02010600030101010101" pitchFamily="2" charset="-122"/>
              <a:ea typeface="宋体" panose="02010600030101010101" pitchFamily="2" charset="-122"/>
              <a:sym typeface="+mn-ea"/>
            </a:endParaRPr>
          </a:p>
          <a:p>
            <a:pPr indent="0"/>
            <a:r>
              <a:rPr sz="2200" b="1">
                <a:solidFill>
                  <a:schemeClr val="tx2"/>
                </a:solidFill>
                <a:latin typeface="宋体" panose="02010600030101010101" pitchFamily="2" charset="-122"/>
                <a:ea typeface="宋体" panose="02010600030101010101" pitchFamily="2" charset="-122"/>
                <a:sym typeface="+mn-ea"/>
              </a:rPr>
              <a:t>7.什么是运输层报文段？</a:t>
            </a:r>
            <a:endParaRPr sz="2200" b="1">
              <a:solidFill>
                <a:schemeClr val="tx2"/>
              </a:solidFill>
              <a:latin typeface="宋体" panose="02010600030101010101" pitchFamily="2" charset="-122"/>
              <a:ea typeface="宋体" panose="02010600030101010101" pitchFamily="2" charset="-122"/>
              <a:sym typeface="+mn-ea"/>
            </a:endParaRPr>
          </a:p>
          <a:p>
            <a:pPr indent="0"/>
            <a:r>
              <a:rPr sz="2200" b="1">
                <a:solidFill>
                  <a:schemeClr val="tx2"/>
                </a:solidFill>
                <a:latin typeface="宋体" panose="02010600030101010101" pitchFamily="2" charset="-122"/>
                <a:ea typeface="宋体" panose="02010600030101010101" pitchFamily="2" charset="-122"/>
                <a:sym typeface="+mn-ea"/>
              </a:rPr>
              <a:t>8.什么是网络层数据报？</a:t>
            </a:r>
            <a:endParaRPr sz="2200" b="1">
              <a:solidFill>
                <a:schemeClr val="tx2"/>
              </a:solidFill>
              <a:latin typeface="宋体" panose="02010600030101010101" pitchFamily="2" charset="-122"/>
              <a:ea typeface="宋体" panose="02010600030101010101" pitchFamily="2" charset="-122"/>
              <a:sym typeface="+mn-ea"/>
            </a:endParaRPr>
          </a:p>
          <a:p>
            <a:pPr indent="0"/>
            <a:r>
              <a:rPr sz="2200" b="1">
                <a:solidFill>
                  <a:schemeClr val="tx2"/>
                </a:solidFill>
                <a:latin typeface="宋体" panose="02010600030101010101" pitchFamily="2" charset="-122"/>
                <a:ea typeface="宋体" panose="02010600030101010101" pitchFamily="2" charset="-122"/>
                <a:sym typeface="+mn-ea"/>
              </a:rPr>
              <a:t>9.什么是数据链路层帧？</a:t>
            </a:r>
            <a:endParaRPr sz="2200" b="1">
              <a:solidFill>
                <a:schemeClr val="tx2"/>
              </a:solidFill>
              <a:latin typeface="宋体" panose="02010600030101010101" pitchFamily="2" charset="-122"/>
              <a:ea typeface="宋体" panose="02010600030101010101" pitchFamily="2" charset="-122"/>
              <a:sym typeface="+mn-ea"/>
            </a:endParaRPr>
          </a:p>
          <a:p>
            <a:pPr indent="0"/>
            <a:r>
              <a:rPr sz="2200" b="1">
                <a:solidFill>
                  <a:schemeClr val="tx2"/>
                </a:solidFill>
                <a:latin typeface="宋体" panose="02010600030101010101" pitchFamily="2" charset="-122"/>
                <a:ea typeface="宋体" panose="02010600030101010101" pitchFamily="2" charset="-122"/>
                <a:sym typeface="+mn-ea"/>
              </a:rPr>
              <a:t>10.计算机网络有哪些常用的性能指标？</a:t>
            </a:r>
            <a:endParaRPr sz="2200" b="1">
              <a:solidFill>
                <a:schemeClr val="tx2"/>
              </a:solidFill>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
          <p:cNvGrpSpPr/>
          <p:nvPr/>
        </p:nvGrpSpPr>
        <p:grpSpPr bwMode="auto">
          <a:xfrm>
            <a:off x="103064" y="47615"/>
            <a:ext cx="597171" cy="315096"/>
            <a:chOff x="0" y="0"/>
            <a:chExt cx="1041399" cy="549275"/>
          </a:xfrm>
        </p:grpSpPr>
        <p:sp>
          <p:nvSpPr>
            <p:cNvPr id="271"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2"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sp>
          <p:nvSpPr>
            <p:cNvPr id="273"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960"/>
            </a:p>
          </p:txBody>
        </p:sp>
      </p:grpSp>
      <p:pic>
        <p:nvPicPr>
          <p:cNvPr id="320" name="图片 319" descr="C:\Users\qlp-PC\AppData\Roaming\Tencent\Users\2491454950\QQ\WinTemp\RichOle\Y9%6XOFJ_P_BLG9N%D}IKZ9.png"/>
          <p:cNvPicPr>
            <a:picLocks noChangeAspect="1" noChangeArrowheads="1"/>
          </p:cNvPicPr>
          <p:nvPr/>
        </p:nvPicPr>
        <p:blipFill rotWithShape="1">
          <a:blip r:embed="rId1">
            <a:extLst>
              <a:ext uri="{28A0092B-C50C-407E-A947-70E740481C1C}">
                <a14:useLocalDpi xmlns:a14="http://schemas.microsoft.com/office/drawing/2010/main" val="0"/>
              </a:ext>
            </a:extLst>
          </a:blip>
          <a:srcRect t="14557" b="83190"/>
          <a:stretch>
            <a:fillRect/>
          </a:stretch>
        </p:blipFill>
        <p:spPr bwMode="auto">
          <a:xfrm>
            <a:off x="400283" y="837717"/>
            <a:ext cx="8203870" cy="9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 name="TextBox 11"/>
          <p:cNvSpPr txBox="1"/>
          <p:nvPr/>
        </p:nvSpPr>
        <p:spPr>
          <a:xfrm>
            <a:off x="1046234" y="315566"/>
            <a:ext cx="3763645" cy="521970"/>
          </a:xfrm>
          <a:prstGeom prst="rect">
            <a:avLst/>
          </a:prstGeom>
          <a:noFill/>
        </p:spPr>
        <p:txBody>
          <a:bodyPr wrap="none" rtlCol="0" anchor="ctr">
            <a:spAutoFit/>
          </a:bodyPr>
          <a:lstStyle>
            <a:defPPr>
              <a:defRPr lang="zh-CN"/>
            </a:defPPr>
            <a:lvl1pPr algn="ctr">
              <a:defRPr sz="7200">
                <a:gradFill>
                  <a:gsLst>
                    <a:gs pos="0">
                      <a:srgbClr val="2A4DFE"/>
                    </a:gs>
                    <a:gs pos="37000">
                      <a:srgbClr val="4F92FF"/>
                    </a:gs>
                    <a:gs pos="65000">
                      <a:srgbClr val="44028C"/>
                    </a:gs>
                    <a:gs pos="100000">
                      <a:srgbClr val="FF09A7"/>
                    </a:gs>
                    <a:gs pos="79000">
                      <a:srgbClr val="B00071"/>
                    </a:gs>
                  </a:gsLst>
                  <a:lin ang="5400000" scaled="0"/>
                </a:gradFill>
                <a:latin typeface="HelveticaNeueLT Pro 35 Th" pitchFamily="34" charset="0"/>
                <a:ea typeface="华文细黑" panose="02010600040101010101" pitchFamily="2" charset="-122"/>
                <a:cs typeface="华文黑体" pitchFamily="2" charset="-122"/>
              </a:defRPr>
            </a:lvl1pPr>
          </a:lstStyle>
          <a:p>
            <a:pPr algn="l"/>
            <a:r>
              <a:rPr sz="2800" b="1">
                <a:solidFill>
                  <a:schemeClr val="tx2"/>
                </a:solidFill>
                <a:latin typeface="宋体" panose="02010600030101010101" pitchFamily="2" charset="-122"/>
                <a:ea typeface="宋体" panose="02010600030101010101" pitchFamily="2" charset="-122"/>
                <a:sym typeface="+mn-ea"/>
              </a:rPr>
              <a:t>1.1.3 计算机网络概念</a:t>
            </a:r>
            <a:endParaRPr sz="2800" b="1">
              <a:solidFill>
                <a:schemeClr val="tx2"/>
              </a:solidFill>
              <a:latin typeface="宋体" panose="02010600030101010101" pitchFamily="2" charset="-122"/>
              <a:ea typeface="宋体" panose="02010600030101010101" pitchFamily="2" charset="-122"/>
              <a:sym typeface="+mn-ea"/>
            </a:endParaRPr>
          </a:p>
        </p:txBody>
      </p:sp>
      <p:sp>
        <p:nvSpPr>
          <p:cNvPr id="3" name="文本框 2"/>
          <p:cNvSpPr txBox="1"/>
          <p:nvPr/>
        </p:nvSpPr>
        <p:spPr>
          <a:xfrm>
            <a:off x="400050" y="1051560"/>
            <a:ext cx="8264525" cy="3415030"/>
          </a:xfrm>
          <a:prstGeom prst="rect">
            <a:avLst/>
          </a:prstGeom>
          <a:noFill/>
          <a:ln w="12700" cmpd="sng">
            <a:solidFill>
              <a:schemeClr val="accent5">
                <a:lumMod val="40000"/>
                <a:lumOff val="60000"/>
              </a:schemeClr>
            </a:solidFill>
            <a:prstDash val="solid"/>
          </a:ln>
        </p:spPr>
        <p:txBody>
          <a:bodyPr wrap="square">
            <a:spAutoFit/>
          </a:bodyPr>
          <a:p>
            <a:pPr indent="0"/>
            <a:r>
              <a:rPr lang="en-US" sz="2400" b="1">
                <a:solidFill>
                  <a:schemeClr val="tx2"/>
                </a:solidFill>
                <a:latin typeface="宋体" panose="02010600030101010101" pitchFamily="2" charset="-122"/>
                <a:ea typeface="宋体" panose="02010600030101010101" pitchFamily="2" charset="-122"/>
              </a:rPr>
              <a:t>   </a:t>
            </a:r>
            <a:r>
              <a:rPr sz="2400" b="1">
                <a:solidFill>
                  <a:schemeClr val="tx2"/>
                </a:solidFill>
                <a:latin typeface="宋体" panose="02010600030101010101" pitchFamily="2" charset="-122"/>
                <a:ea typeface="宋体" panose="02010600030101010101" pitchFamily="2" charset="-122"/>
              </a:rPr>
              <a:t>所谓网络，就是将分布在不同地理位置上的具有独立工作能力的计算机、终端及其附属设备用通信设备和通信线路连接起来而形成的计算机集合，并配置网络软件，计算机之间可以借助于通信线路传递信息、共享软件、硬件和数据等资源。也就是网络是由若干结点（Node）和连接这些结点的链路（link）组成。如图1.1所示给出了一个具有四个结点和三条链路的网络。我们看到一台服务器、一台计算机（微机）、一台笔记本通过三条链路连接到一个交换机上，构成了一个简单地网络。</a:t>
            </a:r>
            <a:endParaRPr sz="2400" b="1">
              <a:solidFill>
                <a:schemeClr val="tx2"/>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
</file>

<file path=ppt/tags/tag1.xml><?xml version="1.0" encoding="utf-8"?>
<p:tagLst xmlns:p="http://schemas.openxmlformats.org/presentationml/2006/main">
  <p:tag name="KSO_WM_UNIT_TABLE_BEAUTIFY" val="smartTable{f2f04fa2-436e-44d7-89fe-b0c4e88343a6}"/>
  <p:tag name="TABLE_ENDDRAG_ORIGIN_RECT" val="654*319"/>
  <p:tag name="TABLE_ENDDRAG_RECT" val="31*73*654*319"/>
</p:tagLst>
</file>

<file path=ppt/tags/tag2.xml><?xml version="1.0" encoding="utf-8"?>
<p:tagLst xmlns:p="http://schemas.openxmlformats.org/presentationml/2006/main">
  <p:tag name="KSO_WM_UNIT_TABLE_BEAUTIFY" val="smartTable{d015f960-8564-4631-bd3d-64cddf5d94d8}"/>
  <p:tag name="TABLE_ENDDRAG_ORIGIN_RECT" val="503*309"/>
  <p:tag name="TABLE_ENDDRAG_RECT" val="31*81*503*309"/>
</p:tagLst>
</file>

<file path=ppt/tags/tag3.xml><?xml version="1.0" encoding="utf-8"?>
<p:tagLst xmlns:p="http://schemas.openxmlformats.org/presentationml/2006/main">
  <p:tag name="ISPRING_RESOURCE_PATHS_HASH_PRESENTER" val="9630229c40e3bb4d7d36395b03f63c9e8f55d3a"/>
</p:tagLst>
</file>

<file path=ppt/theme/theme1.xml><?xml version="1.0" encoding="utf-8"?>
<a:theme xmlns:a="http://schemas.openxmlformats.org/drawingml/2006/main" name="第一PPT，www.1ppt.com">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11352</Words>
  <Application>WPS 演示</Application>
  <PresentationFormat>全屏显示(16:9)</PresentationFormat>
  <Paragraphs>976</Paragraphs>
  <Slides>81</Slides>
  <Notes>0</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81</vt:i4>
      </vt:variant>
    </vt:vector>
  </HeadingPairs>
  <TitlesOfParts>
    <vt:vector size="99" baseType="lpstr">
      <vt:lpstr>Arial</vt:lpstr>
      <vt:lpstr>宋体</vt:lpstr>
      <vt:lpstr>Wingdings</vt:lpstr>
      <vt:lpstr>微软雅黑</vt:lpstr>
      <vt:lpstr>Latha</vt:lpstr>
      <vt:lpstr>Segoe Print</vt:lpstr>
      <vt:lpstr>HelveticaNeueLT Pro 35 Th</vt:lpstr>
      <vt:lpstr>华文细黑</vt:lpstr>
      <vt:lpstr>华文黑体</vt:lpstr>
      <vt:lpstr>黑体</vt:lpstr>
      <vt:lpstr>Wingdings</vt:lpstr>
      <vt:lpstr>新宋体</vt:lpstr>
      <vt:lpstr>Calibri</vt:lpstr>
      <vt:lpstr>Arial Unicode MS</vt:lpstr>
      <vt:lpstr>Calibri Light</vt:lpstr>
      <vt:lpstr>Times New Roman</vt:lpstr>
      <vt:lpstr>Times New Roman</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工作总结计划</dc:title>
  <dc:creator>第一PPT</dc:creator>
  <cp:keywords>www.1ppt.com</cp:keywords>
  <cp:lastModifiedBy>褚建立</cp:lastModifiedBy>
  <cp:revision>449</cp:revision>
  <cp:lastPrinted>2021-04-29T01:45:00Z</cp:lastPrinted>
  <dcterms:created xsi:type="dcterms:W3CDTF">2017-03-07T12:49:00Z</dcterms:created>
  <dcterms:modified xsi:type="dcterms:W3CDTF">2021-10-03T08:15:12Z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2052-11.1.0.10938</vt:lpwstr>
  </property>
  <property fmtid="{D5CDD505-2E9C-101B-9397-08002B2CF9AE}" pid="3" name="ICV">
    <vt:lpwstr>179BC7E68E5543F396A32F0743436C47</vt:lpwstr>
  </property>
</Properties>
</file>